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4/21/2024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4/21/2024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4/21/2024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4/21/2024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4/21/2024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4/21/2024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4/21/2024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4/21/2024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4/21/2024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4/21/2024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ngapriyaR/GENERATIVE-AI-Rangapriy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322" y="1815922"/>
            <a:ext cx="9156878" cy="2292439"/>
          </a:xfrm>
        </p:spPr>
        <p:txBody>
          <a:bodyPr/>
          <a:lstStyle/>
          <a:p>
            <a:pPr algn="l"/>
            <a:r>
              <a:rPr lang="en-US" sz="6800" dirty="0" smtClean="0">
                <a:solidFill>
                  <a:srgbClr val="002060"/>
                </a:solidFill>
              </a:rPr>
              <a:t>TNSDC </a:t>
            </a:r>
            <a:r>
              <a:rPr lang="en-US" sz="6800" dirty="0">
                <a:solidFill>
                  <a:srgbClr val="002060"/>
                </a:solidFill>
              </a:rPr>
              <a:t>- GENERATIVE AI FOR ENGINEERING</a:t>
            </a:r>
            <a:endParaRPr lang="en-IN" sz="6800" dirty="0">
              <a:solidFill>
                <a:srgbClr val="002060"/>
              </a:solidFill>
            </a:endParaRPr>
          </a:p>
        </p:txBody>
      </p:sp>
      <p:sp>
        <p:nvSpPr>
          <p:cNvPr id="4" name="TextBox 3"/>
          <p:cNvSpPr txBox="1"/>
          <p:nvPr/>
        </p:nvSpPr>
        <p:spPr>
          <a:xfrm>
            <a:off x="4185635" y="3786389"/>
            <a:ext cx="3966214" cy="1754326"/>
          </a:xfrm>
          <a:prstGeom prst="rect">
            <a:avLst/>
          </a:prstGeom>
          <a:noFill/>
        </p:spPr>
        <p:txBody>
          <a:bodyPr wrap="none" rtlCol="0">
            <a:spAutoFit/>
          </a:bodyPr>
          <a:lstStyle/>
          <a:p>
            <a:r>
              <a:rPr lang="en-US" sz="4000" dirty="0" smtClean="0">
                <a:solidFill>
                  <a:srgbClr val="002060"/>
                </a:solidFill>
              </a:rPr>
              <a:t>FINAL PROJECT</a:t>
            </a:r>
          </a:p>
          <a:p>
            <a:endParaRPr lang="en-US" sz="1200" dirty="0" smtClean="0">
              <a:solidFill>
                <a:srgbClr val="002060"/>
              </a:solidFill>
            </a:endParaRPr>
          </a:p>
          <a:p>
            <a:pPr algn="ctr"/>
            <a:r>
              <a:rPr lang="en-US" sz="2800" dirty="0" smtClean="0">
                <a:solidFill>
                  <a:srgbClr val="002060"/>
                </a:solidFill>
              </a:rPr>
              <a:t>SUBMITTED BY:</a:t>
            </a:r>
          </a:p>
          <a:p>
            <a:pPr algn="ctr"/>
            <a:r>
              <a:rPr lang="en-US" sz="2800" dirty="0" smtClean="0">
                <a:solidFill>
                  <a:srgbClr val="002060"/>
                </a:solidFill>
              </a:rPr>
              <a:t>RANGAPRIYA R</a:t>
            </a:r>
            <a:endParaRPr lang="en-IN" sz="2800" dirty="0">
              <a:solidFill>
                <a:srgbClr val="002060"/>
              </a:solidFill>
            </a:endParaRPr>
          </a:p>
        </p:txBody>
      </p:sp>
    </p:spTree>
    <p:extLst>
      <p:ext uri="{BB962C8B-B14F-4D97-AF65-F5344CB8AC3E}">
        <p14:creationId xmlns:p14="http://schemas.microsoft.com/office/powerpoint/2010/main" val="143204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745786" y="850401"/>
            <a:ext cx="10986868" cy="4862870"/>
          </a:xfrm>
          <a:prstGeom prst="rect">
            <a:avLst/>
          </a:prstGeom>
          <a:noFill/>
        </p:spPr>
        <p:txBody>
          <a:bodyPr wrap="square" rtlCol="0">
            <a:spAutoFit/>
          </a:bodyPr>
          <a:lstStyle/>
          <a:p>
            <a:r>
              <a:rPr lang="en-US" sz="5400" b="1" dirty="0" smtClean="0">
                <a:solidFill>
                  <a:srgbClr val="002060"/>
                </a:solidFill>
              </a:rPr>
              <a:t>RESULTS:</a:t>
            </a:r>
            <a:r>
              <a:rPr lang="en-US" sz="5400" dirty="0" smtClean="0">
                <a:solidFill>
                  <a:srgbClr val="002060"/>
                </a:solidFill>
              </a:rPr>
              <a:t> </a:t>
            </a:r>
          </a:p>
          <a:p>
            <a:r>
              <a:rPr lang="en-US" sz="3200" dirty="0">
                <a:solidFill>
                  <a:srgbClr val="002060"/>
                </a:solidFill>
              </a:rPr>
              <a:t>Upon completion of the project, we expect to achieve significant improvements in stock price forecasting accuracy compared to traditional methods. Our RNN-based forecasting model will be capable of generating reliable predictions of future stock prices, providing valuable insights for investors and traders. By leveraging advanced deep learning techniques, our solution aims to empower users with actionable intelligence to navigate the dynamic and unpredictable stock market landscape.</a:t>
            </a:r>
            <a:endParaRPr lang="en-IN" sz="3200" dirty="0">
              <a:solidFill>
                <a:srgbClr val="002060"/>
              </a:solidFill>
            </a:endParaRPr>
          </a:p>
        </p:txBody>
      </p:sp>
    </p:spTree>
    <p:extLst>
      <p:ext uri="{BB962C8B-B14F-4D97-AF65-F5344CB8AC3E}">
        <p14:creationId xmlns:p14="http://schemas.microsoft.com/office/powerpoint/2010/main" val="257639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10" name="Rectangle 9"/>
          <p:cNvSpPr/>
          <p:nvPr/>
        </p:nvSpPr>
        <p:spPr>
          <a:xfrm>
            <a:off x="1412066" y="855879"/>
            <a:ext cx="2284600" cy="707886"/>
          </a:xfrm>
          <a:prstGeom prst="rect">
            <a:avLst/>
          </a:prstGeom>
        </p:spPr>
        <p:txBody>
          <a:bodyPr wrap="none">
            <a:spAutoFit/>
          </a:bodyPr>
          <a:lstStyle/>
          <a:p>
            <a:r>
              <a:rPr lang="en-US" sz="4000" dirty="0">
                <a:solidFill>
                  <a:srgbClr val="002060"/>
                </a:solidFill>
              </a:rPr>
              <a:t>OUTPUT</a:t>
            </a:r>
            <a:r>
              <a:rPr lang="en-US" dirty="0">
                <a:solidFill>
                  <a:srgbClr val="002060"/>
                </a:solidFill>
              </a:rPr>
              <a:t>:</a:t>
            </a:r>
            <a:endParaRPr lang="en-IN" dirty="0">
              <a:solidFill>
                <a:srgbClr val="002060"/>
              </a:solidFill>
            </a:endParaRPr>
          </a:p>
        </p:txBody>
      </p:sp>
      <p:pic>
        <p:nvPicPr>
          <p:cNvPr id="2" name="Picture 1"/>
          <p:cNvPicPr>
            <a:picLocks noChangeAspect="1"/>
          </p:cNvPicPr>
          <p:nvPr/>
        </p:nvPicPr>
        <p:blipFill>
          <a:blip r:embed="rId2"/>
          <a:stretch>
            <a:fillRect/>
          </a:stretch>
        </p:blipFill>
        <p:spPr>
          <a:xfrm>
            <a:off x="5905365" y="1724152"/>
            <a:ext cx="5646984" cy="3981189"/>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434110" y="1724151"/>
            <a:ext cx="5348503" cy="4213007"/>
          </a:xfrm>
          <a:prstGeom prst="rect">
            <a:avLst/>
          </a:prstGeom>
          <a:ln>
            <a:solidFill>
              <a:schemeClr val="tx1"/>
            </a:solidFill>
          </a:ln>
        </p:spPr>
      </p:pic>
    </p:spTree>
    <p:extLst>
      <p:ext uri="{BB962C8B-B14F-4D97-AF65-F5344CB8AC3E}">
        <p14:creationId xmlns:p14="http://schemas.microsoft.com/office/powerpoint/2010/main" val="671759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60">
          <a:fgClr>
            <a:schemeClr val="bg2"/>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p:txBody>
          <a:bodyPr/>
          <a:lstStyle/>
          <a:p>
            <a:r>
              <a:rPr lang="en-US" dirty="0" smtClean="0"/>
              <a:t>THANK YOU </a:t>
            </a:r>
            <a:endParaRPr lang="en-IN" dirty="0"/>
          </a:p>
        </p:txBody>
      </p:sp>
      <p:sp>
        <p:nvSpPr>
          <p:cNvPr id="3" name="Subtitle 2"/>
          <p:cNvSpPr>
            <a:spLocks noGrp="1"/>
          </p:cNvSpPr>
          <p:nvPr>
            <p:ph type="subTitle" idx="1"/>
          </p:nvPr>
        </p:nvSpPr>
        <p:spPr>
          <a:xfrm>
            <a:off x="1562100" y="4682062"/>
            <a:ext cx="9070848" cy="649593"/>
          </a:xfrm>
        </p:spPr>
        <p:txBody>
          <a:bodyPr/>
          <a:lstStyle/>
          <a:p>
            <a:r>
              <a:rPr lang="en-US" dirty="0" smtClean="0"/>
              <a:t>PROJECT </a:t>
            </a:r>
            <a:r>
              <a:rPr lang="en-US" dirty="0" smtClean="0"/>
              <a:t>LINK:</a:t>
            </a:r>
          </a:p>
          <a:p>
            <a:r>
              <a:rPr lang="en-US" dirty="0" smtClean="0">
                <a:hlinkClick r:id="rId2"/>
              </a:rPr>
              <a:t>https://github.com/RangapriyaR/GENERATIVE-AI-Rangapriya</a:t>
            </a:r>
            <a:endParaRPr lang="en-US" dirty="0" smtClean="0"/>
          </a:p>
        </p:txBody>
      </p:sp>
    </p:spTree>
    <p:extLst>
      <p:ext uri="{BB962C8B-B14F-4D97-AF65-F5344CB8AC3E}">
        <p14:creationId xmlns:p14="http://schemas.microsoft.com/office/powerpoint/2010/main" val="419340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586" y="1300766"/>
            <a:ext cx="9068586" cy="4301543"/>
          </a:xfrm>
        </p:spPr>
        <p:txBody>
          <a:bodyPr/>
          <a:lstStyle/>
          <a:p>
            <a:r>
              <a:rPr lang="en-US" sz="5400" dirty="0" smtClean="0">
                <a:solidFill>
                  <a:srgbClr val="002060"/>
                </a:solidFill>
              </a:rPr>
              <a:t/>
            </a:r>
            <a:br>
              <a:rPr lang="en-US" sz="5400" dirty="0" smtClean="0">
                <a:solidFill>
                  <a:srgbClr val="002060"/>
                </a:solidFill>
              </a:rPr>
            </a:br>
            <a:r>
              <a:rPr lang="en-US" sz="5400" dirty="0" smtClean="0">
                <a:solidFill>
                  <a:srgbClr val="002060"/>
                </a:solidFill>
              </a:rPr>
              <a:t>PROJECT TITLE-</a:t>
            </a:r>
            <a:r>
              <a:rPr lang="en-US" sz="5400" dirty="0"/>
              <a:t/>
            </a:r>
            <a:br>
              <a:rPr lang="en-US" sz="5400" dirty="0"/>
            </a:br>
            <a:r>
              <a:rPr lang="en-US" sz="5400" dirty="0" smtClean="0"/>
              <a:t/>
            </a:r>
            <a:br>
              <a:rPr lang="en-US" sz="5400" dirty="0" smtClean="0"/>
            </a:br>
            <a:r>
              <a:rPr lang="en-US" sz="5400" dirty="0">
                <a:solidFill>
                  <a:srgbClr val="002060"/>
                </a:solidFill>
              </a:rPr>
              <a:t>Time Series Forecasting with Recurrent Neural Networks</a:t>
            </a:r>
            <a:endParaRPr lang="en-IN" sz="5400" dirty="0">
              <a:solidFill>
                <a:srgbClr val="002060"/>
              </a:solidFill>
            </a:endParaRPr>
          </a:p>
        </p:txBody>
      </p:sp>
    </p:spTree>
    <p:extLst>
      <p:ext uri="{BB962C8B-B14F-4D97-AF65-F5344CB8AC3E}">
        <p14:creationId xmlns:p14="http://schemas.microsoft.com/office/powerpoint/2010/main" val="3742812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900813" y="629923"/>
            <a:ext cx="3443250" cy="1015663"/>
          </a:xfrm>
          <a:prstGeom prst="rect">
            <a:avLst/>
          </a:prstGeom>
        </p:spPr>
        <p:txBody>
          <a:bodyPr wrap="none">
            <a:spAutoFit/>
          </a:bodyPr>
          <a:lstStyle/>
          <a:p>
            <a:r>
              <a:rPr lang="en-IN" sz="6000" dirty="0" smtClean="0">
                <a:solidFill>
                  <a:srgbClr val="002060"/>
                </a:solidFill>
              </a:rPr>
              <a:t>AGENDA</a:t>
            </a:r>
            <a:endParaRPr lang="en-IN" sz="6000" dirty="0">
              <a:solidFill>
                <a:srgbClr val="002060"/>
              </a:solidFill>
            </a:endParaRPr>
          </a:p>
        </p:txBody>
      </p:sp>
      <p:sp>
        <p:nvSpPr>
          <p:cNvPr id="3" name="Rectangle 2"/>
          <p:cNvSpPr/>
          <p:nvPr/>
        </p:nvSpPr>
        <p:spPr>
          <a:xfrm>
            <a:off x="1180153" y="1524696"/>
            <a:ext cx="6096000" cy="4832092"/>
          </a:xfrm>
          <a:prstGeom prst="rect">
            <a:avLst/>
          </a:prstGeom>
        </p:spPr>
        <p:txBody>
          <a:bodyPr>
            <a:spAutoFit/>
          </a:bodyPr>
          <a:lstStyle/>
          <a:p>
            <a:pPr marL="457200" indent="-457200">
              <a:buFont typeface="Wingdings" panose="05000000000000000000" pitchFamily="2" charset="2"/>
              <a:buChar char="q"/>
            </a:pPr>
            <a:r>
              <a:rPr lang="en-IN" sz="4400" dirty="0" smtClean="0">
                <a:solidFill>
                  <a:srgbClr val="002060"/>
                </a:solidFill>
              </a:rPr>
              <a:t>Problem Statement</a:t>
            </a:r>
          </a:p>
          <a:p>
            <a:pPr marL="457200" indent="-457200">
              <a:buFont typeface="Wingdings" panose="05000000000000000000" pitchFamily="2" charset="2"/>
              <a:buChar char="q"/>
            </a:pPr>
            <a:r>
              <a:rPr lang="en-IN" sz="4400" dirty="0" smtClean="0">
                <a:solidFill>
                  <a:srgbClr val="002060"/>
                </a:solidFill>
              </a:rPr>
              <a:t>Project Overview</a:t>
            </a:r>
          </a:p>
          <a:p>
            <a:pPr marL="457200" indent="-457200">
              <a:buFont typeface="Wingdings" panose="05000000000000000000" pitchFamily="2" charset="2"/>
              <a:buChar char="q"/>
            </a:pPr>
            <a:r>
              <a:rPr lang="en-IN" sz="4400" dirty="0" smtClean="0">
                <a:solidFill>
                  <a:srgbClr val="002060"/>
                </a:solidFill>
              </a:rPr>
              <a:t>End Users</a:t>
            </a:r>
          </a:p>
          <a:p>
            <a:pPr marL="457200" indent="-457200">
              <a:buFont typeface="Wingdings" panose="05000000000000000000" pitchFamily="2" charset="2"/>
              <a:buChar char="q"/>
            </a:pPr>
            <a:r>
              <a:rPr lang="en-IN" sz="4400" dirty="0" smtClean="0">
                <a:solidFill>
                  <a:srgbClr val="002060"/>
                </a:solidFill>
              </a:rPr>
              <a:t>Value Proposition</a:t>
            </a:r>
          </a:p>
          <a:p>
            <a:pPr marL="457200" indent="-457200">
              <a:buFont typeface="Wingdings" panose="05000000000000000000" pitchFamily="2" charset="2"/>
              <a:buChar char="q"/>
            </a:pPr>
            <a:r>
              <a:rPr lang="en-IN" sz="4400" dirty="0" smtClean="0">
                <a:solidFill>
                  <a:srgbClr val="002060"/>
                </a:solidFill>
              </a:rPr>
              <a:t>Solution</a:t>
            </a:r>
          </a:p>
          <a:p>
            <a:pPr marL="457200" indent="-457200">
              <a:buFont typeface="Wingdings" panose="05000000000000000000" pitchFamily="2" charset="2"/>
              <a:buChar char="q"/>
            </a:pPr>
            <a:r>
              <a:rPr lang="en-IN" sz="4400" dirty="0" smtClean="0">
                <a:solidFill>
                  <a:srgbClr val="002060"/>
                </a:solidFill>
              </a:rPr>
              <a:t>Modelling</a:t>
            </a:r>
          </a:p>
          <a:p>
            <a:pPr marL="457200" indent="-457200">
              <a:buFont typeface="Wingdings" panose="05000000000000000000" pitchFamily="2" charset="2"/>
              <a:buChar char="q"/>
            </a:pPr>
            <a:r>
              <a:rPr lang="en-IN" sz="4400" dirty="0" smtClean="0">
                <a:solidFill>
                  <a:srgbClr val="002060"/>
                </a:solidFill>
              </a:rPr>
              <a:t>Results</a:t>
            </a:r>
            <a:endParaRPr lang="en-IN" sz="4400" dirty="0">
              <a:solidFill>
                <a:srgbClr val="002060"/>
              </a:solidFill>
            </a:endParaRPr>
          </a:p>
        </p:txBody>
      </p:sp>
    </p:spTree>
    <p:extLst>
      <p:ext uri="{BB962C8B-B14F-4D97-AF65-F5344CB8AC3E}">
        <p14:creationId xmlns:p14="http://schemas.microsoft.com/office/powerpoint/2010/main" val="2509051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27279" y="824248"/>
            <a:ext cx="10221905" cy="5355312"/>
          </a:xfrm>
          <a:prstGeom prst="rect">
            <a:avLst/>
          </a:prstGeom>
          <a:noFill/>
        </p:spPr>
        <p:txBody>
          <a:bodyPr wrap="square" rtlCol="0">
            <a:spAutoFit/>
          </a:bodyPr>
          <a:lstStyle/>
          <a:p>
            <a:r>
              <a:rPr lang="en-US" sz="5400" b="1" dirty="0" smtClean="0">
                <a:solidFill>
                  <a:srgbClr val="002060"/>
                </a:solidFill>
              </a:rPr>
              <a:t>PROBLEM STATEMENT:</a:t>
            </a:r>
            <a:r>
              <a:rPr lang="en-US" sz="5400" dirty="0" smtClean="0">
                <a:solidFill>
                  <a:srgbClr val="002060"/>
                </a:solidFill>
              </a:rPr>
              <a:t> </a:t>
            </a:r>
          </a:p>
          <a:p>
            <a:r>
              <a:rPr lang="en-US" sz="3200" dirty="0">
                <a:solidFill>
                  <a:srgbClr val="002060"/>
                </a:solidFill>
              </a:rPr>
              <a:t>Stock market investors and traders face the challenge of accurately predicting future stock prices, which is crucial for making informed investment decisions. Traditional time series forecasting methods often struggle to capture the complex patterns and dependencies present in stock price data, leading to unreliable predictions. There is a need for a robust forecasting solution that can effectively leverage historical stock price data to generate accurate predictions for future stock prices.</a:t>
            </a:r>
            <a:endParaRPr lang="en-IN" sz="3200" dirty="0">
              <a:solidFill>
                <a:srgbClr val="002060"/>
              </a:solidFill>
            </a:endParaRPr>
          </a:p>
        </p:txBody>
      </p:sp>
    </p:spTree>
    <p:extLst>
      <p:ext uri="{BB962C8B-B14F-4D97-AF65-F5344CB8AC3E}">
        <p14:creationId xmlns:p14="http://schemas.microsoft.com/office/powerpoint/2010/main" val="1611540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998807" y="1055077"/>
            <a:ext cx="10269413" cy="4862870"/>
          </a:xfrm>
          <a:prstGeom prst="rect">
            <a:avLst/>
          </a:prstGeom>
          <a:noFill/>
        </p:spPr>
        <p:txBody>
          <a:bodyPr wrap="square" rtlCol="0">
            <a:spAutoFit/>
          </a:bodyPr>
          <a:lstStyle/>
          <a:p>
            <a:r>
              <a:rPr lang="en-US" sz="5400" b="1" dirty="0" smtClean="0">
                <a:solidFill>
                  <a:srgbClr val="002060"/>
                </a:solidFill>
              </a:rPr>
              <a:t>PROJECT OVERVIEW:</a:t>
            </a:r>
            <a:r>
              <a:rPr lang="en-US" sz="5400" dirty="0" smtClean="0">
                <a:solidFill>
                  <a:srgbClr val="002060"/>
                </a:solidFill>
              </a:rPr>
              <a:t> </a:t>
            </a:r>
          </a:p>
          <a:p>
            <a:r>
              <a:rPr lang="en-US" sz="3200" dirty="0">
                <a:solidFill>
                  <a:srgbClr val="002060"/>
                </a:solidFill>
              </a:rPr>
              <a:t>Our project aims to develop a time series forecasting model using Recurrent Neural Networks (RNNs) to predict future stock prices based on historical data. By analyzing past trends and patterns in stock prices, we seek to build a predictive model that can provide valuable insights for investors and traders. The model will be trained on historical stock price data from the Yahoo Finance dataset and evaluated based on its ability to accurately forecast future stock prices.</a:t>
            </a:r>
            <a:endParaRPr lang="en-IN" sz="3200" dirty="0">
              <a:solidFill>
                <a:srgbClr val="002060"/>
              </a:solidFill>
            </a:endParaRPr>
          </a:p>
        </p:txBody>
      </p:sp>
    </p:spTree>
    <p:extLst>
      <p:ext uri="{BB962C8B-B14F-4D97-AF65-F5344CB8AC3E}">
        <p14:creationId xmlns:p14="http://schemas.microsoft.com/office/powerpoint/2010/main" val="133937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468791" y="830264"/>
            <a:ext cx="11591778" cy="4862870"/>
          </a:xfrm>
          <a:prstGeom prst="rect">
            <a:avLst/>
          </a:prstGeom>
          <a:noFill/>
        </p:spPr>
        <p:txBody>
          <a:bodyPr wrap="square" rtlCol="0">
            <a:spAutoFit/>
          </a:bodyPr>
          <a:lstStyle/>
          <a:p>
            <a:r>
              <a:rPr lang="en-US" sz="5400" b="1" dirty="0" smtClean="0">
                <a:solidFill>
                  <a:srgbClr val="002060"/>
                </a:solidFill>
              </a:rPr>
              <a:t>END USERS:</a:t>
            </a:r>
            <a:r>
              <a:rPr lang="en-US" sz="5400" dirty="0" smtClean="0">
                <a:solidFill>
                  <a:srgbClr val="002060"/>
                </a:solidFill>
              </a:rPr>
              <a:t> </a:t>
            </a:r>
          </a:p>
          <a:p>
            <a:r>
              <a:rPr lang="en-US" sz="3200" dirty="0">
                <a:solidFill>
                  <a:srgbClr val="002060"/>
                </a:solidFill>
              </a:rPr>
              <a:t>The end users of our time series forecasting model </a:t>
            </a:r>
            <a:r>
              <a:rPr lang="en-US" sz="3200" dirty="0" smtClean="0">
                <a:solidFill>
                  <a:srgbClr val="002060"/>
                </a:solidFill>
              </a:rPr>
              <a:t>include:</a:t>
            </a:r>
          </a:p>
          <a:p>
            <a:pPr marL="457200" indent="-457200">
              <a:buFont typeface="Arial" panose="020B0604020202020204" pitchFamily="34" charset="0"/>
              <a:buChar char="•"/>
            </a:pPr>
            <a:r>
              <a:rPr lang="en-US" sz="3200" dirty="0" smtClean="0">
                <a:solidFill>
                  <a:srgbClr val="002060"/>
                </a:solidFill>
              </a:rPr>
              <a:t>Individual Investors</a:t>
            </a:r>
          </a:p>
          <a:p>
            <a:pPr marL="457200" indent="-457200">
              <a:buFont typeface="Arial" panose="020B0604020202020204" pitchFamily="34" charset="0"/>
              <a:buChar char="•"/>
            </a:pPr>
            <a:r>
              <a:rPr lang="en-US" sz="3200" dirty="0" smtClean="0">
                <a:solidFill>
                  <a:srgbClr val="002060"/>
                </a:solidFill>
              </a:rPr>
              <a:t>Financial Analysts</a:t>
            </a:r>
          </a:p>
          <a:p>
            <a:pPr marL="457200" indent="-457200">
              <a:buFont typeface="Arial" panose="020B0604020202020204" pitchFamily="34" charset="0"/>
              <a:buChar char="•"/>
            </a:pPr>
            <a:r>
              <a:rPr lang="en-US" sz="3200" dirty="0" smtClean="0">
                <a:solidFill>
                  <a:srgbClr val="002060"/>
                </a:solidFill>
              </a:rPr>
              <a:t>Trading Firms </a:t>
            </a:r>
          </a:p>
          <a:p>
            <a:r>
              <a:rPr lang="en-US" sz="3200" dirty="0" smtClean="0">
                <a:solidFill>
                  <a:srgbClr val="002060"/>
                </a:solidFill>
              </a:rPr>
              <a:t>who </a:t>
            </a:r>
            <a:r>
              <a:rPr lang="en-US" sz="3200" dirty="0">
                <a:solidFill>
                  <a:srgbClr val="002060"/>
                </a:solidFill>
              </a:rPr>
              <a:t>rely on accurate stock price predictions to make investment decisions. Additionally, institutional investors, portfolio managers, and algorithmic traders will benefit from improved forecasting accuracy to optimize their trading strategies and maximize returns</a:t>
            </a:r>
            <a:r>
              <a:rPr lang="en-US" sz="3200" dirty="0"/>
              <a:t>.</a:t>
            </a:r>
            <a:endParaRPr lang="en-US" sz="3200" dirty="0">
              <a:solidFill>
                <a:srgbClr val="002060"/>
              </a:solidFill>
            </a:endParaRPr>
          </a:p>
        </p:txBody>
      </p:sp>
    </p:spTree>
    <p:extLst>
      <p:ext uri="{BB962C8B-B14F-4D97-AF65-F5344CB8AC3E}">
        <p14:creationId xmlns:p14="http://schemas.microsoft.com/office/powerpoint/2010/main" val="1866239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425002" y="352880"/>
            <a:ext cx="11603865" cy="6032421"/>
          </a:xfrm>
          <a:prstGeom prst="rect">
            <a:avLst/>
          </a:prstGeom>
          <a:noFill/>
        </p:spPr>
        <p:txBody>
          <a:bodyPr wrap="square" rtlCol="0">
            <a:spAutoFit/>
          </a:bodyPr>
          <a:lstStyle/>
          <a:p>
            <a:r>
              <a:rPr lang="en-US" sz="5400" b="1" dirty="0" smtClean="0">
                <a:solidFill>
                  <a:srgbClr val="002060"/>
                </a:solidFill>
              </a:rPr>
              <a:t>VALUE PROPOSITION:</a:t>
            </a:r>
            <a:r>
              <a:rPr lang="en-US" sz="5400" dirty="0" smtClean="0">
                <a:solidFill>
                  <a:srgbClr val="002060"/>
                </a:solidFill>
              </a:rPr>
              <a:t> </a:t>
            </a:r>
          </a:p>
          <a:p>
            <a:r>
              <a:rPr lang="en-US" sz="3000" dirty="0">
                <a:solidFill>
                  <a:srgbClr val="002060"/>
                </a:solidFill>
              </a:rPr>
              <a:t>Our time series forecasting model offers several key benefits to investors and traders. Firstly, it enhances decision-making by providing reliable predictions of future stock prices, empowering users to make more informed and data-driven investment choices. Secondly, it improves risk management by enabling users to identify potential market downturns or volatility spikes and adjust their portfolio allocations accordingly, thereby minimizing downside risk. Thirdly, it increases profitability by identifying profitable trading opportunities and optimizing the timing and execution of trades based on predicted stock price movements. Overall, our model facilitates more effective resource allocation in the stock market, allowing users to capitalize on opportunities while mitigating risks and maximizing returns</a:t>
            </a:r>
            <a:r>
              <a:rPr lang="en-US" sz="3200" dirty="0">
                <a:solidFill>
                  <a:srgbClr val="002060"/>
                </a:solidFill>
              </a:rPr>
              <a:t>.</a:t>
            </a:r>
            <a:endParaRPr lang="en-US" sz="3200" dirty="0">
              <a:solidFill>
                <a:srgbClr val="002060"/>
              </a:solidFill>
            </a:endParaRPr>
          </a:p>
        </p:txBody>
      </p:sp>
    </p:spTree>
    <p:extLst>
      <p:ext uri="{BB962C8B-B14F-4D97-AF65-F5344CB8AC3E}">
        <p14:creationId xmlns:p14="http://schemas.microsoft.com/office/powerpoint/2010/main" val="2128746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1097280" y="1097280"/>
            <a:ext cx="10480431" cy="4370427"/>
          </a:xfrm>
          <a:prstGeom prst="rect">
            <a:avLst/>
          </a:prstGeom>
          <a:noFill/>
        </p:spPr>
        <p:txBody>
          <a:bodyPr wrap="square" rtlCol="0">
            <a:spAutoFit/>
          </a:bodyPr>
          <a:lstStyle/>
          <a:p>
            <a:r>
              <a:rPr lang="en-US" sz="5400" b="1" dirty="0" smtClean="0">
                <a:solidFill>
                  <a:srgbClr val="002060"/>
                </a:solidFill>
              </a:rPr>
              <a:t>SOLUTION:</a:t>
            </a:r>
            <a:r>
              <a:rPr lang="en-US" sz="5400" dirty="0" smtClean="0">
                <a:solidFill>
                  <a:srgbClr val="002060"/>
                </a:solidFill>
              </a:rPr>
              <a:t> </a:t>
            </a:r>
          </a:p>
          <a:p>
            <a:r>
              <a:rPr lang="en-US" sz="3200" dirty="0">
                <a:solidFill>
                  <a:srgbClr val="002060"/>
                </a:solidFill>
              </a:rPr>
              <a:t>Our solution involves developing an RNN-based time series forecasting model that can effectively capture the temporal dependencies and patterns present in stock price data. By preprocessing the historical stock price data and training the RNN model on sequential input-output pairs, we aim to build a robust forecasting model capable of generating accurate predictions for future stock prices.</a:t>
            </a:r>
            <a:r>
              <a:rPr lang="en-US" sz="3200" dirty="0" smtClean="0">
                <a:solidFill>
                  <a:srgbClr val="002060"/>
                </a:solidFill>
              </a:rPr>
              <a:t>.</a:t>
            </a:r>
            <a:endParaRPr lang="en-IN" sz="3200" dirty="0">
              <a:solidFill>
                <a:srgbClr val="002060"/>
              </a:solidFill>
            </a:endParaRPr>
          </a:p>
        </p:txBody>
      </p:sp>
    </p:spTree>
    <p:extLst>
      <p:ext uri="{BB962C8B-B14F-4D97-AF65-F5344CB8AC3E}">
        <p14:creationId xmlns:p14="http://schemas.microsoft.com/office/powerpoint/2010/main" val="63978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p:cNvSpPr txBox="1"/>
          <p:nvPr/>
        </p:nvSpPr>
        <p:spPr>
          <a:xfrm>
            <a:off x="553791" y="485829"/>
            <a:ext cx="11303887" cy="5847755"/>
          </a:xfrm>
          <a:prstGeom prst="rect">
            <a:avLst/>
          </a:prstGeom>
          <a:noFill/>
        </p:spPr>
        <p:txBody>
          <a:bodyPr wrap="square" rtlCol="0">
            <a:spAutoFit/>
          </a:bodyPr>
          <a:lstStyle/>
          <a:p>
            <a:r>
              <a:rPr lang="en-US" sz="5400" b="1" dirty="0" smtClean="0">
                <a:solidFill>
                  <a:srgbClr val="002060"/>
                </a:solidFill>
              </a:rPr>
              <a:t>MODELLING:</a:t>
            </a:r>
            <a:r>
              <a:rPr lang="en-US" sz="5400" dirty="0" smtClean="0">
                <a:solidFill>
                  <a:srgbClr val="002060"/>
                </a:solidFill>
              </a:rPr>
              <a:t> </a:t>
            </a:r>
          </a:p>
          <a:p>
            <a:r>
              <a:rPr lang="en-US" sz="3200" dirty="0" smtClean="0">
                <a:solidFill>
                  <a:srgbClr val="002060"/>
                </a:solidFill>
              </a:rPr>
              <a:t>The </a:t>
            </a:r>
            <a:r>
              <a:rPr lang="en-US" sz="3200" dirty="0">
                <a:solidFill>
                  <a:srgbClr val="002060"/>
                </a:solidFill>
              </a:rPr>
              <a:t>modelling phase involves the following steps:</a:t>
            </a:r>
          </a:p>
          <a:p>
            <a:pPr marL="514350" indent="-514350">
              <a:buFont typeface="+mj-lt"/>
              <a:buAutoNum type="arabicPeriod"/>
            </a:pPr>
            <a:r>
              <a:rPr lang="en-US" sz="3200" b="1" dirty="0">
                <a:solidFill>
                  <a:srgbClr val="002060"/>
                </a:solidFill>
              </a:rPr>
              <a:t>Preprocessing</a:t>
            </a:r>
            <a:r>
              <a:rPr lang="en-US" sz="3200" dirty="0">
                <a:solidFill>
                  <a:srgbClr val="002060"/>
                </a:solidFill>
              </a:rPr>
              <a:t>: Prepare historical stock price data, including relevant features like open, high, low, close prices, and trading volume.</a:t>
            </a:r>
          </a:p>
          <a:p>
            <a:pPr marL="514350" indent="-514350">
              <a:buFont typeface="+mj-lt"/>
              <a:buAutoNum type="arabicPeriod"/>
            </a:pPr>
            <a:r>
              <a:rPr lang="en-US" sz="3200" b="1" dirty="0">
                <a:solidFill>
                  <a:srgbClr val="002060"/>
                </a:solidFill>
              </a:rPr>
              <a:t>Model Design</a:t>
            </a:r>
            <a:r>
              <a:rPr lang="en-US" sz="3200" dirty="0">
                <a:solidFill>
                  <a:srgbClr val="002060"/>
                </a:solidFill>
              </a:rPr>
              <a:t>: Create and train the RNN architecture, adjusting </a:t>
            </a:r>
            <a:r>
              <a:rPr lang="en-US" sz="3200" dirty="0" err="1">
                <a:solidFill>
                  <a:srgbClr val="002060"/>
                </a:solidFill>
              </a:rPr>
              <a:t>hyperparameters</a:t>
            </a:r>
            <a:r>
              <a:rPr lang="en-US" sz="3200" dirty="0">
                <a:solidFill>
                  <a:srgbClr val="002060"/>
                </a:solidFill>
              </a:rPr>
              <a:t>, and optimizing performance through techniques like cross-validation and grid search.</a:t>
            </a:r>
          </a:p>
          <a:p>
            <a:pPr marL="514350" indent="-514350">
              <a:buFont typeface="+mj-lt"/>
              <a:buAutoNum type="arabicPeriod"/>
            </a:pPr>
            <a:r>
              <a:rPr lang="en-US" sz="3200" b="1" dirty="0">
                <a:solidFill>
                  <a:srgbClr val="002060"/>
                </a:solidFill>
              </a:rPr>
              <a:t>Evaluation</a:t>
            </a:r>
            <a:r>
              <a:rPr lang="en-US" sz="3200" dirty="0">
                <a:solidFill>
                  <a:srgbClr val="002060"/>
                </a:solidFill>
              </a:rPr>
              <a:t>: Assess the model's forecasting accuracy using metrics like Mean Absolute Error (MAE) and Root Mean Squared Error (RMSE).</a:t>
            </a:r>
          </a:p>
        </p:txBody>
      </p:sp>
    </p:spTree>
    <p:extLst>
      <p:ext uri="{BB962C8B-B14F-4D97-AF65-F5344CB8AC3E}">
        <p14:creationId xmlns:p14="http://schemas.microsoft.com/office/powerpoint/2010/main" val="2707988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64</TotalTime>
  <Words>598</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Savon</vt:lpstr>
      <vt:lpstr>TNSDC - GENERATIVE AI FOR ENGINEERING</vt:lpstr>
      <vt:lpstr> PROJECT TITLE-  Time Series Forecasting with Recurrent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Microsoft account</dc:creator>
  <cp:lastModifiedBy>Microsoft account</cp:lastModifiedBy>
  <cp:revision>14</cp:revision>
  <dcterms:created xsi:type="dcterms:W3CDTF">2024-03-31T14:37:47Z</dcterms:created>
  <dcterms:modified xsi:type="dcterms:W3CDTF">2024-04-21T17:48:30Z</dcterms:modified>
</cp:coreProperties>
</file>