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59" r:id="rId14"/>
  </p:sldIdLst>
  <p:sldSz cx="12192000" cy="6858000"/>
  <p:notesSz cx="6858000" cy="9144000"/>
  <p:embeddedFontLst>
    <p:embeddedFont>
      <p:font typeface="Lato Black" panose="020F0502020204030203" pitchFamily="34" charset="0"/>
      <p:bold r:id="rId16"/>
      <p:boldItalic r:id="rId17"/>
    </p:embeddedFont>
    <p:embeddedFont>
      <p:font typeface="Libre Baskerville" panose="02000000000000000000" pitchFamily="2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OF AMCAT DATA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53740-DA42-E21E-AE5E-4235A4339FB9}"/>
              </a:ext>
            </a:extLst>
          </p:cNvPr>
          <p:cNvSpPr txBox="1"/>
          <p:nvPr/>
        </p:nvSpPr>
        <p:spPr>
          <a:xfrm>
            <a:off x="9042400" y="5664200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R.Akanksha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EEC4D-2E72-0A83-5A97-A25F5123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65" y="1145180"/>
            <a:ext cx="7277640" cy="4127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01783-C492-FB34-1ED6-A0324D2B3A2C}"/>
              </a:ext>
            </a:extLst>
          </p:cNvPr>
          <p:cNvSpPr txBox="1"/>
          <p:nvPr/>
        </p:nvSpPr>
        <p:spPr>
          <a:xfrm>
            <a:off x="1112773" y="572331"/>
            <a:ext cx="1019067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Bivariate Analysis : Numerical</a:t>
            </a:r>
            <a:r>
              <a:rPr lang="en-US" sz="3200" dirty="0"/>
              <a:t>​ 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40453-A18F-5C54-664D-89B3734127E4}"/>
              </a:ext>
            </a:extLst>
          </p:cNvPr>
          <p:cNvSpPr txBox="1"/>
          <p:nvPr/>
        </p:nvSpPr>
        <p:spPr>
          <a:xfrm>
            <a:off x="888557" y="5700894"/>
            <a:ext cx="973059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sz="1600" dirty="0"/>
              <a:t>Students who got job in Jamnagar and Rajpura are get same average salary and higher than other cities.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4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47FFB-7479-02C8-8DF3-D2FE6DE3437F}"/>
              </a:ext>
            </a:extLst>
          </p:cNvPr>
          <p:cNvSpPr txBox="1"/>
          <p:nvPr/>
        </p:nvSpPr>
        <p:spPr>
          <a:xfrm>
            <a:off x="193668" y="296755"/>
            <a:ext cx="10000838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Bivariate Analysis : Categorical</a:t>
            </a:r>
            <a:r>
              <a:rPr lang="en-US" sz="3200" dirty="0"/>
              <a:t> 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3E620-33CF-5D13-30B8-CFA3D3EF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28" y="1088858"/>
            <a:ext cx="6990352" cy="3933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73E61-2132-51F8-67AC-1DED26F8CC95}"/>
              </a:ext>
            </a:extLst>
          </p:cNvPr>
          <p:cNvSpPr txBox="1"/>
          <p:nvPr/>
        </p:nvSpPr>
        <p:spPr>
          <a:xfrm>
            <a:off x="666750" y="5615253"/>
            <a:ext cx="108585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dirty="0"/>
              <a:t>Males are higher than Females in any designation and software engineer have highest employees both male and female . </a:t>
            </a:r>
          </a:p>
        </p:txBody>
      </p:sp>
    </p:spTree>
    <p:extLst>
      <p:ext uri="{BB962C8B-B14F-4D97-AF65-F5344CB8AC3E}">
        <p14:creationId xmlns:p14="http://schemas.microsoft.com/office/powerpoint/2010/main" val="37252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672C5-F2A6-29C9-0967-687445CD4DE6}"/>
              </a:ext>
            </a:extLst>
          </p:cNvPr>
          <p:cNvSpPr txBox="1"/>
          <p:nvPr/>
        </p:nvSpPr>
        <p:spPr>
          <a:xfrm>
            <a:off x="375249" y="1348800"/>
            <a:ext cx="11182707" cy="55092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,Sans-Serif"/>
              <a:buChar char="•"/>
            </a:pPr>
            <a:r>
              <a:rPr lang="en-US" sz="1600" dirty="0"/>
              <a:t>Students who got job in Jamnagar and Rajpura are get same average salary and higher than other cities.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Males are higher than Females in any designation and software engineer have highest employees both male and female . 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Most of students did well in 10th and 12th grades, with most scores between 70% and 90%. However, college GPAs show more variation, with some students doing much better or worse than others.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Job city</a:t>
            </a:r>
            <a:r>
              <a:rPr lang="en-US" sz="1600" dirty="0"/>
              <a:t> : Most of the students got job in Bangalore.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Specialization </a:t>
            </a:r>
            <a:r>
              <a:rPr lang="en-US" sz="1600" dirty="0"/>
              <a:t>: Most of the students completed their degree in electronic and communication engineering. 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Most of students studied their 10th and intermediate in cbse 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C44BB-9E43-D241-9303-ECC54D61E477}"/>
              </a:ext>
            </a:extLst>
          </p:cNvPr>
          <p:cNvSpPr txBox="1"/>
          <p:nvPr/>
        </p:nvSpPr>
        <p:spPr>
          <a:xfrm>
            <a:off x="375249" y="271834"/>
            <a:ext cx="3893388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Conclusion : ​</a:t>
            </a:r>
          </a:p>
        </p:txBody>
      </p:sp>
    </p:spTree>
    <p:extLst>
      <p:ext uri="{BB962C8B-B14F-4D97-AF65-F5344CB8AC3E}">
        <p14:creationId xmlns:p14="http://schemas.microsoft.com/office/powerpoint/2010/main" val="26090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74312" y="1642072"/>
            <a:ext cx="10107988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Background  : 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B.Sc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(Data Science)</a:t>
            </a:r>
            <a:endParaRPr lang="en-US" sz="2800" dirty="0">
              <a:latin typeface="Calibri" panose="020F050202020403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Why I  want to learn Data Science –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skills are in high  demand across industries, offering great job opportunities and career advancement . It helps you      analyze data to make better decisions, solve problems, and create value for businesses and society.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work experience – Fresher</a:t>
            </a:r>
            <a:endParaRPr lang="en-IN" sz="2800" b="1" dirty="0">
              <a:latin typeface="Calibri" panose="020F050202020403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Linkin   - https://www.linkedin.com/in/rangapuram-akanksha/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 - https://github.com/RangapuramAkanksha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355B8-2C27-7B8F-041B-3C6959EA65F4}"/>
              </a:ext>
            </a:extLst>
          </p:cNvPr>
          <p:cNvSpPr txBox="1"/>
          <p:nvPr/>
        </p:nvSpPr>
        <p:spPr>
          <a:xfrm>
            <a:off x="675257" y="567123"/>
            <a:ext cx="967308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solidFill>
                  <a:srgbClr val="FF0000"/>
                </a:solidFill>
                <a:latin typeface="Calibri"/>
              </a:rPr>
              <a:t>Agenda 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0EC1A-8D58-67A7-0A10-8AB55CFE7E19}"/>
              </a:ext>
            </a:extLst>
          </p:cNvPr>
          <p:cNvSpPr txBox="1"/>
          <p:nvPr/>
        </p:nvSpPr>
        <p:spPr>
          <a:xfrm>
            <a:off x="901356" y="1632984"/>
            <a:ext cx="10617544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Introduction : 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dataset is released by AMCAT which is an organization will conduct test for the engineering students who seeking job.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test results was shared with recruiters they will conduct the direct interview for students who performed well.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94BDE-582D-42E6-6B92-20470C234EC3}"/>
              </a:ext>
            </a:extLst>
          </p:cNvPr>
          <p:cNvSpPr txBox="1"/>
          <p:nvPr/>
        </p:nvSpPr>
        <p:spPr>
          <a:xfrm>
            <a:off x="985730" y="4315848"/>
            <a:ext cx="1021567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Objective : 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Based on students  performance on AMCAT test, engineering background find out salary, job titles, job locations, employment roles.</a:t>
            </a:r>
          </a:p>
        </p:txBody>
      </p:sp>
    </p:spTree>
    <p:extLst>
      <p:ext uri="{BB962C8B-B14F-4D97-AF65-F5344CB8AC3E}">
        <p14:creationId xmlns:p14="http://schemas.microsoft.com/office/powerpoint/2010/main" val="37112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DDBD65E3-0011-199B-6D51-92FC19AAFAD0}"/>
              </a:ext>
            </a:extLst>
          </p:cNvPr>
          <p:cNvSpPr txBox="1"/>
          <p:nvPr/>
        </p:nvSpPr>
        <p:spPr>
          <a:xfrm>
            <a:off x="449826" y="1147460"/>
            <a:ext cx="4247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FF0000"/>
                </a:solidFill>
                <a:latin typeface="RoMEN"/>
              </a:rPr>
              <a:t>Business Problem:</a:t>
            </a:r>
            <a:endParaRPr lang="en-IN" sz="4000" b="1" u="sng" dirty="0">
              <a:solidFill>
                <a:srgbClr val="FF0000"/>
              </a:solidFill>
              <a:latin typeface="RoMEN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BAC1946-122D-8A29-796C-7648EF71281F}"/>
              </a:ext>
            </a:extLst>
          </p:cNvPr>
          <p:cNvSpPr txBox="1"/>
          <p:nvPr/>
        </p:nvSpPr>
        <p:spPr>
          <a:xfrm>
            <a:off x="503903" y="2170195"/>
            <a:ext cx="112382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Many companies struggle to find the right candidates who will perform well in the job based on their qualifications, test scores, and personal traits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8834FBE-DDFD-CD07-577B-5FB1FCF92854}"/>
              </a:ext>
            </a:extLst>
          </p:cNvPr>
          <p:cNvSpPr txBox="1"/>
          <p:nvPr/>
        </p:nvSpPr>
        <p:spPr>
          <a:xfrm>
            <a:off x="503903" y="3201410"/>
            <a:ext cx="411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>
                <a:solidFill>
                  <a:srgbClr val="FF0000"/>
                </a:solidFill>
                <a:latin typeface="RoMEN"/>
              </a:rPr>
              <a:t>Objective:</a:t>
            </a:r>
            <a:endParaRPr lang="en-IN" sz="3600" b="1" u="sng" dirty="0">
              <a:solidFill>
                <a:srgbClr val="FF0000"/>
              </a:solidFill>
              <a:latin typeface="RoMEN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48296B5-85B0-5680-C3CF-0B6EEB800D77}"/>
              </a:ext>
            </a:extLst>
          </p:cNvPr>
          <p:cNvSpPr txBox="1"/>
          <p:nvPr/>
        </p:nvSpPr>
        <p:spPr>
          <a:xfrm>
            <a:off x="449826" y="4140880"/>
            <a:ext cx="11238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objective is to analyze AMCAT data (which includes students' academic performance, skills assessment, and personality traits) to build a predictive model.  </a:t>
            </a:r>
          </a:p>
          <a:p>
            <a:br>
              <a:rPr lang="en-US" sz="2400" dirty="0"/>
            </a:br>
            <a:r>
              <a:rPr lang="en-US" sz="2400" dirty="0"/>
              <a:t>This model will help companies identify candidates who are most likely to excel in specific job roles, improving hiring efficiency and job fit. </a:t>
            </a:r>
          </a:p>
        </p:txBody>
      </p:sp>
    </p:spTree>
    <p:extLst>
      <p:ext uri="{BB962C8B-B14F-4D97-AF65-F5344CB8AC3E}">
        <p14:creationId xmlns:p14="http://schemas.microsoft.com/office/powerpoint/2010/main" val="71213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18D1F-7E75-1653-8593-2FFD670D35E9}"/>
              </a:ext>
            </a:extLst>
          </p:cNvPr>
          <p:cNvSpPr txBox="1"/>
          <p:nvPr/>
        </p:nvSpPr>
        <p:spPr>
          <a:xfrm>
            <a:off x="595261" y="383751"/>
            <a:ext cx="630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>
                <a:solidFill>
                  <a:srgbClr val="FF0000"/>
                </a:solidFill>
              </a:rPr>
              <a:t>Libraries I have Used: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11C42-D2AA-E761-F805-B37E3C00EF80}"/>
              </a:ext>
            </a:extLst>
          </p:cNvPr>
          <p:cNvSpPr txBox="1"/>
          <p:nvPr/>
        </p:nvSpPr>
        <p:spPr>
          <a:xfrm>
            <a:off x="723080" y="1189996"/>
            <a:ext cx="45130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NumPy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Seaborn</a:t>
            </a:r>
            <a:endParaRPr lang="en-IN" sz="320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A457ABF-8DC8-F620-B99D-67E72E77277E}"/>
              </a:ext>
            </a:extLst>
          </p:cNvPr>
          <p:cNvSpPr txBox="1"/>
          <p:nvPr/>
        </p:nvSpPr>
        <p:spPr>
          <a:xfrm>
            <a:off x="6265671" y="463708"/>
            <a:ext cx="551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>
                <a:solidFill>
                  <a:srgbClr val="FF0000"/>
                </a:solidFill>
              </a:rPr>
              <a:t>Data Cleaning Steps: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77DD603-C229-2A6A-DEB0-C92EB8404BFA}"/>
              </a:ext>
            </a:extLst>
          </p:cNvPr>
          <p:cNvSpPr txBox="1"/>
          <p:nvPr/>
        </p:nvSpPr>
        <p:spPr>
          <a:xfrm>
            <a:off x="6429887" y="1030082"/>
            <a:ext cx="59399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Understanding the Data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b="1" dirty="0"/>
              <a:t>2. Handling Missing Values</a:t>
            </a:r>
          </a:p>
          <a:p>
            <a:endParaRPr lang="en-US" b="1" dirty="0"/>
          </a:p>
          <a:p>
            <a:r>
              <a:rPr lang="en-US" b="1" dirty="0"/>
              <a:t>3. Correcting Data Types</a:t>
            </a:r>
          </a:p>
          <a:p>
            <a:endParaRPr lang="en-US" b="1" dirty="0"/>
          </a:p>
          <a:p>
            <a:r>
              <a:rPr lang="en-US" b="1" dirty="0"/>
              <a:t>4. Handling Outliers</a:t>
            </a:r>
          </a:p>
          <a:p>
            <a:endParaRPr lang="en-US" b="1" dirty="0"/>
          </a:p>
          <a:p>
            <a:r>
              <a:rPr lang="en-US" b="1" dirty="0"/>
              <a:t>5. Standardizing Categorical Variables</a:t>
            </a:r>
          </a:p>
          <a:p>
            <a:endParaRPr lang="en-US" b="1" dirty="0"/>
          </a:p>
          <a:p>
            <a:r>
              <a:rPr lang="en-US" b="1" dirty="0"/>
              <a:t>6.Dealing with Duplicates</a:t>
            </a:r>
          </a:p>
          <a:p>
            <a:endParaRPr lang="en-US" b="1" dirty="0"/>
          </a:p>
          <a:p>
            <a:r>
              <a:rPr lang="en-US" b="1" dirty="0"/>
              <a:t>7. Feature Engineering</a:t>
            </a:r>
          </a:p>
          <a:p>
            <a:endParaRPr lang="en-US" b="1" dirty="0"/>
          </a:p>
          <a:p>
            <a:r>
              <a:rPr lang="en-US" b="1" dirty="0"/>
              <a:t>8. Handling Inconsistent Data</a:t>
            </a:r>
          </a:p>
          <a:p>
            <a:endParaRPr lang="en-US" dirty="0"/>
          </a:p>
          <a:p>
            <a:r>
              <a:rPr lang="en-US" b="1" dirty="0"/>
              <a:t>9. Consistency Checks</a:t>
            </a:r>
          </a:p>
          <a:p>
            <a:endParaRPr lang="en-US" b="1" dirty="0"/>
          </a:p>
          <a:p>
            <a:r>
              <a:rPr lang="en-US" b="1" dirty="0"/>
              <a:t>10. Final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8065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salary distribution with outliers&#10;&#10;Description automatically generated">
            <a:extLst>
              <a:ext uri="{FF2B5EF4-FFF2-40B4-BE49-F238E27FC236}">
                <a16:creationId xmlns:a16="http://schemas.microsoft.com/office/drawing/2014/main" id="{5D2AC79E-C7A8-94B7-38D0-91D6A4C0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2" y="1485483"/>
            <a:ext cx="5316568" cy="4062143"/>
          </a:xfrm>
          <a:prstGeom prst="rect">
            <a:avLst/>
          </a:prstGeom>
        </p:spPr>
      </p:pic>
      <p:pic>
        <p:nvPicPr>
          <p:cNvPr id="3" name="Picture 2" descr="A graph of salary distribution with no outliers&#10;&#10;Description automatically generated">
            <a:extLst>
              <a:ext uri="{FF2B5EF4-FFF2-40B4-BE49-F238E27FC236}">
                <a16:creationId xmlns:a16="http://schemas.microsoft.com/office/drawing/2014/main" id="{1FFA33BE-8BAD-8E83-BAD5-85678839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35" y="1485483"/>
            <a:ext cx="5791022" cy="4062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64510-A571-914C-854F-4F53DE33D45E}"/>
              </a:ext>
            </a:extLst>
          </p:cNvPr>
          <p:cNvSpPr txBox="1"/>
          <p:nvPr/>
        </p:nvSpPr>
        <p:spPr>
          <a:xfrm>
            <a:off x="1991315" y="646602"/>
            <a:ext cx="875293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Handling Outliers in Target column : Salary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5F1-5557-5BAB-EB05-23FED5DA9B38}"/>
              </a:ext>
            </a:extLst>
          </p:cNvPr>
          <p:cNvSpPr txBox="1"/>
          <p:nvPr/>
        </p:nvSpPr>
        <p:spPr>
          <a:xfrm>
            <a:off x="1996231" y="5811288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Before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B087A-7E16-EAE2-6FAF-0452666467A9}"/>
              </a:ext>
            </a:extLst>
          </p:cNvPr>
          <p:cNvSpPr txBox="1"/>
          <p:nvPr/>
        </p:nvSpPr>
        <p:spPr>
          <a:xfrm>
            <a:off x="8381075" y="5807062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After Outliers</a:t>
            </a:r>
          </a:p>
        </p:txBody>
      </p:sp>
    </p:spTree>
    <p:extLst>
      <p:ext uri="{BB962C8B-B14F-4D97-AF65-F5344CB8AC3E}">
        <p14:creationId xmlns:p14="http://schemas.microsoft.com/office/powerpoint/2010/main" val="238921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F5AA7-BBB6-E460-1EE9-D5C0118C3708}"/>
              </a:ext>
            </a:extLst>
          </p:cNvPr>
          <p:cNvSpPr txBox="1"/>
          <p:nvPr/>
        </p:nvSpPr>
        <p:spPr>
          <a:xfrm>
            <a:off x="1616406" y="422965"/>
            <a:ext cx="914112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6D6A2-F9F4-B2FA-2A9B-616F3177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19" y="1122155"/>
            <a:ext cx="6819002" cy="430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DA7616-8F44-6F1F-2BFA-60816EB236B5}"/>
              </a:ext>
            </a:extLst>
          </p:cNvPr>
          <p:cNvSpPr txBox="1"/>
          <p:nvPr/>
        </p:nvSpPr>
        <p:spPr>
          <a:xfrm>
            <a:off x="1434470" y="5911815"/>
            <a:ext cx="606436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students studied their 10th and intermediate in cbse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0A5FA86-AB76-B9B3-5C37-239007F99FC2}"/>
              </a:ext>
            </a:extLst>
          </p:cNvPr>
          <p:cNvSpPr txBox="1"/>
          <p:nvPr/>
        </p:nvSpPr>
        <p:spPr>
          <a:xfrm>
            <a:off x="1087358" y="261119"/>
            <a:ext cx="652444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A84FA3A-BAE4-4315-F6BD-C2035475A02C}"/>
              </a:ext>
            </a:extLst>
          </p:cNvPr>
          <p:cNvSpPr txBox="1"/>
          <p:nvPr/>
        </p:nvSpPr>
        <p:spPr>
          <a:xfrm>
            <a:off x="796246" y="5639801"/>
            <a:ext cx="9256143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Job city</a:t>
            </a:r>
            <a:r>
              <a:rPr lang="en-US" dirty="0"/>
              <a:t>            : Most of the students got job in Bangalore.</a:t>
            </a:r>
          </a:p>
          <a:p>
            <a:r>
              <a:rPr lang="en-US" b="1" dirty="0"/>
              <a:t>Specialization </a:t>
            </a:r>
            <a:r>
              <a:rPr lang="en-US" dirty="0"/>
              <a:t>: Most of the students completed their degree in electronic and communication engineering.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3CE24-5CD5-3486-BD30-170D8CAF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14" y="848867"/>
            <a:ext cx="7724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DA12A31-D832-5674-784A-EB350221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8" y="777497"/>
            <a:ext cx="5640059" cy="4989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DBD3B-FD4E-19B9-C04D-80E9DD63C2FA}"/>
              </a:ext>
            </a:extLst>
          </p:cNvPr>
          <p:cNvSpPr txBox="1"/>
          <p:nvPr/>
        </p:nvSpPr>
        <p:spPr>
          <a:xfrm>
            <a:off x="1197874" y="192722"/>
            <a:ext cx="793342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Univariate Analysis : Numerical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91B26-6005-1636-9314-2F5CF17217C9}"/>
              </a:ext>
            </a:extLst>
          </p:cNvPr>
          <p:cNvSpPr txBox="1"/>
          <p:nvPr/>
        </p:nvSpPr>
        <p:spPr>
          <a:xfrm>
            <a:off x="502249" y="5766980"/>
            <a:ext cx="8629051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dirty="0"/>
              <a:t>Most of students did well in 10th and 12th grades, with most scores between 70% and 90%. However, college GPAs show more variation, with some students doing much better or worse than others.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83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RoMEN</vt:lpstr>
      <vt:lpstr>Arial</vt:lpstr>
      <vt:lpstr>Arial,Sans-Serif</vt:lpstr>
      <vt:lpstr>Calibri</vt:lpstr>
      <vt:lpstr>Lato Black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akanksha rangapuram</cp:lastModifiedBy>
  <cp:revision>1</cp:revision>
  <dcterms:created xsi:type="dcterms:W3CDTF">2021-02-16T05:19:01Z</dcterms:created>
  <dcterms:modified xsi:type="dcterms:W3CDTF">2024-10-15T09:31:04Z</dcterms:modified>
</cp:coreProperties>
</file>