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b15ca7a8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b15ca7a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cb15ca7a8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cb15ca7a8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cb15ca7a8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cb15ca7a8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cb15ca7a8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cb15ca7a8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b15ca7a8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b15ca7a8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b15ca7a8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b15ca7a8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b15ca7a8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b15ca7a8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cb15ca7a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cb15ca7a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b15ca7a8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b15ca7a8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b15ca7a8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b15ca7a8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b15ca7a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b15ca7a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b15ca7a8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b15ca7a8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b15ca7a8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cb15ca7a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cb15ca7a8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cb15ca7a8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cb15ca7a8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cb15ca7a8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b15ca7a8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b15ca7a8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cb15ca7a8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cb15ca7a8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cb15ca7a8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cb15ca7a8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cb15ca7a8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cb15ca7a8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cb15ca7a8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cb15ca7a8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cb15ca7a8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cb15ca7a8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b15ca7a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b15ca7a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cb15ca7a8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cb15ca7a8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b15ca7a8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cb15ca7a8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cb15ca7a8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cb15ca7a8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cb15ca7a8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cb15ca7a8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b15ca7a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b15ca7a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b15ca7a8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b15ca7a8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b15ca7a8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b15ca7a8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cb15ca7a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cb15ca7a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9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CSS TRAINING</a:t>
            </a:r>
            <a:endParaRPr sz="6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617750" y="3494150"/>
            <a:ext cx="4523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  Rangaraj Kaushik Sundar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023875" y="148250"/>
            <a:ext cx="4792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Pasteup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25" y="855650"/>
            <a:ext cx="5640926" cy="396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051" y="1008050"/>
            <a:ext cx="2897549" cy="331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25" y="181950"/>
            <a:ext cx="6777101" cy="4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674350" y="4625850"/>
            <a:ext cx="560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PT Sans Narrow"/>
                <a:ea typeface="PT Sans Narrow"/>
                <a:cs typeface="PT Sans Narrow"/>
                <a:sym typeface="PT Sans Narrow"/>
              </a:rPr>
              <a:t>VU Magazine - November 1934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HTML &amp; CSS</a:t>
            </a:r>
            <a:endParaRPr sz="48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45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HTML was not intended to carry styles, only content.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W3C gave us CSS to style our documents!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36900"/>
            <a:ext cx="8520600" cy="41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CSS BASICS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CASCADING STYLE SHEETS</a:t>
            </a:r>
            <a:endParaRPr sz="48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/>
              <a:t>There are 3 ways in which styles cascade in a web page.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ONE FOR ALL!</a:t>
            </a:r>
            <a:endParaRPr sz="48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182" y="260650"/>
            <a:ext cx="717975" cy="107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550" y="2396725"/>
            <a:ext cx="2576825" cy="1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00" y="2066274"/>
            <a:ext cx="2705100" cy="19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7"/>
          <p:cNvCxnSpPr>
            <a:stCxn id="147" idx="3"/>
          </p:cNvCxnSpPr>
          <p:nvPr/>
        </p:nvCxnSpPr>
        <p:spPr>
          <a:xfrm flipH="1" rot="10800000">
            <a:off x="3342375" y="2389600"/>
            <a:ext cx="1006200" cy="6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27"/>
          <p:cNvCxnSpPr>
            <a:stCxn id="147" idx="3"/>
          </p:cNvCxnSpPr>
          <p:nvPr/>
        </p:nvCxnSpPr>
        <p:spPr>
          <a:xfrm>
            <a:off x="3342375" y="3028300"/>
            <a:ext cx="965400" cy="66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7"/>
          <p:cNvCxnSpPr>
            <a:stCxn id="147" idx="3"/>
            <a:endCxn id="148" idx="1"/>
          </p:cNvCxnSpPr>
          <p:nvPr/>
        </p:nvCxnSpPr>
        <p:spPr>
          <a:xfrm>
            <a:off x="3342375" y="3028300"/>
            <a:ext cx="9249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ALL FOR ONE! </a:t>
            </a:r>
            <a:endParaRPr sz="48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00" y="313700"/>
            <a:ext cx="471425" cy="9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400" y="1679950"/>
            <a:ext cx="29908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75" y="1582400"/>
            <a:ext cx="2576825" cy="1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675" y="2959350"/>
            <a:ext cx="3374947" cy="142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8"/>
          <p:cNvCxnSpPr>
            <a:stCxn id="159" idx="3"/>
            <a:endCxn id="158" idx="0"/>
          </p:cNvCxnSpPr>
          <p:nvPr/>
        </p:nvCxnSpPr>
        <p:spPr>
          <a:xfrm flipH="1" rot="10800000">
            <a:off x="3350500" y="1679975"/>
            <a:ext cx="3545400" cy="534000"/>
          </a:xfrm>
          <a:prstGeom prst="curvedConnector4">
            <a:avLst>
              <a:gd fmla="val 28909" name="adj1"/>
              <a:gd fmla="val 14459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8"/>
          <p:cNvCxnSpPr>
            <a:stCxn id="160" idx="3"/>
            <a:endCxn id="158" idx="0"/>
          </p:cNvCxnSpPr>
          <p:nvPr/>
        </p:nvCxnSpPr>
        <p:spPr>
          <a:xfrm flipH="1" rot="10800000">
            <a:off x="4148622" y="1679925"/>
            <a:ext cx="2747100" cy="1990500"/>
          </a:xfrm>
          <a:prstGeom prst="curvedConnector4">
            <a:avLst>
              <a:gd fmla="val 22784" name="adj1"/>
              <a:gd fmla="val 1119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125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POWER OF EXTERNAL STYLESHEETS</a:t>
            </a:r>
            <a:endParaRPr sz="48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000" y="1231675"/>
            <a:ext cx="581799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CSS Property and Value</a:t>
            </a:r>
            <a:endParaRPr sz="48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686800"/>
            <a:ext cx="6667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83275" y="1100475"/>
            <a:ext cx="29049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ID</a:t>
            </a:r>
            <a:endParaRPr sz="720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621" y="2109100"/>
            <a:ext cx="3043350" cy="159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00" y="2517875"/>
            <a:ext cx="1787400" cy="11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>
            <p:ph type="title"/>
          </p:nvPr>
        </p:nvSpPr>
        <p:spPr>
          <a:xfrm>
            <a:off x="4349725" y="1100475"/>
            <a:ext cx="45099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CLASS</a:t>
            </a:r>
            <a:endParaRPr sz="7200"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475" y="3951525"/>
            <a:ext cx="7429500" cy="45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WHO IS THIS FOR?</a:t>
            </a:r>
            <a:endParaRPr sz="4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6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GB" sz="3600"/>
              <a:t>The curious designer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GB" sz="3600"/>
              <a:t>The furious engineer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GB" sz="3600"/>
              <a:t>The clueless corporate person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GB" sz="3600"/>
              <a:t>And the fearless intern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42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CSS SELECTORS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43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UNDERSTANDING THE DOM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49530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/>
          </a:p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5833900" y="445025"/>
            <a:ext cx="29985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304825"/>
            <a:ext cx="49530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025" y="1304825"/>
            <a:ext cx="24536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26163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3243600" y="445025"/>
            <a:ext cx="55956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CSSOM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526" y="1152425"/>
            <a:ext cx="5595750" cy="3398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72" y="1152425"/>
            <a:ext cx="2616366" cy="263148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41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What happens when you mess up?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HOW TO STYLE</a:t>
            </a:r>
            <a:endParaRPr sz="4800"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There are 3 ways to use styles </a:t>
            </a:r>
            <a:endParaRPr sz="3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/>
              <a:t>	1.	Inline CSS</a:t>
            </a:r>
            <a:endParaRPr sz="3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/>
              <a:t>	2. Internal CSS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/>
              <a:t>	3. External CSS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SPECIFICITY</a:t>
            </a:r>
            <a:endParaRPr sz="4800"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488" y="1191050"/>
            <a:ext cx="491503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CSS- The frustrating parts</a:t>
            </a:r>
            <a:endParaRPr sz="4800"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Design is very opinionated.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No error report.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Property overrides.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Browser compatibility.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 sz="3000"/>
              <a:t>Units of measurement.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CSS Units</a:t>
            </a:r>
            <a:endParaRPr sz="4800"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Absolute:</a:t>
            </a:r>
            <a:r>
              <a:rPr lang="en-GB" sz="3600"/>
              <a:t> px, in, cm, mm, pt, pc.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600"/>
              <a:t>Relative:</a:t>
            </a:r>
            <a:r>
              <a:rPr lang="en-GB" sz="3600"/>
              <a:t> %, em, rem, ex, ch, vw, vh, vmax and vmin.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42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Displays and Positions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WHAT ARE WE GOING TO LEARN?</a:t>
            </a:r>
            <a:endParaRPr sz="48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150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CSS ?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/>
              <a:t>The history of CSS.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/>
              <a:t>Basic CSS concepts.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/>
              <a:t>Glimpse into CSS Grid, Flexbox and Media Queries.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19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Advanced CSS</a:t>
            </a:r>
            <a:endParaRPr sz="7200"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75" y="2092450"/>
            <a:ext cx="4598846" cy="24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 you!</a:t>
            </a:r>
            <a:endParaRPr sz="7200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939600"/>
            <a:ext cx="4724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480650" y="1753650"/>
            <a:ext cx="618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What is CSS?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06400" y="723425"/>
            <a:ext cx="84285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/>
              <a:t>CSS is a stylesheet language used to describe the presentational semantics of a document written in a markup language.</a:t>
            </a:r>
            <a:endParaRPr sz="3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25" y="3176525"/>
            <a:ext cx="1414276" cy="14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65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80650" y="1753650"/>
            <a:ext cx="618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Why is CSS Hard?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03800" y="332075"/>
            <a:ext cx="8541600" cy="44934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3F3F3"/>
                </a:solidFill>
              </a:rPr>
              <a:t>“When you code CSS, you’re writing abstract rules to take </a:t>
            </a:r>
            <a:r>
              <a:rPr i="1" lang="en-GB" sz="3600">
                <a:solidFill>
                  <a:srgbClr val="F3F3F3"/>
                </a:solidFill>
              </a:rPr>
              <a:t>unknown</a:t>
            </a:r>
            <a:r>
              <a:rPr lang="en-GB" sz="3600">
                <a:solidFill>
                  <a:srgbClr val="F3F3F3"/>
                </a:solidFill>
              </a:rPr>
              <a:t> content and organize it in an </a:t>
            </a:r>
            <a:r>
              <a:rPr i="1" lang="en-GB" sz="3600">
                <a:solidFill>
                  <a:srgbClr val="F3F3F3"/>
                </a:solidFill>
              </a:rPr>
              <a:t>unknown</a:t>
            </a:r>
            <a:r>
              <a:rPr lang="en-GB" sz="3600">
                <a:solidFill>
                  <a:srgbClr val="F3F3F3"/>
                </a:solidFill>
              </a:rPr>
              <a:t> medium.</a:t>
            </a:r>
            <a:endParaRPr sz="3600">
              <a:solidFill>
                <a:srgbClr val="F3F3F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3F3F3"/>
                </a:solidFill>
              </a:rPr>
              <a:t>That shit is hard!</a:t>
            </a:r>
            <a:r>
              <a:rPr lang="en-GB" sz="3600">
                <a:solidFill>
                  <a:srgbClr val="F3F3F3"/>
                </a:solidFill>
              </a:rPr>
              <a:t>”</a:t>
            </a:r>
            <a:endParaRPr sz="3600">
              <a:solidFill>
                <a:srgbClr val="F3F3F3"/>
              </a:solidFill>
            </a:endParaRPr>
          </a:p>
          <a:p>
            <a:pPr indent="-457200" lvl="0" marL="5486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3600"/>
              <a:buChar char="-"/>
            </a:pPr>
            <a:r>
              <a:rPr lang="en-GB" sz="3600">
                <a:solidFill>
                  <a:srgbClr val="F3F3F3"/>
                </a:solidFill>
              </a:rPr>
              <a:t>Keith J Grant      </a:t>
            </a:r>
            <a:r>
              <a:rPr lang="en-GB">
                <a:solidFill>
                  <a:srgbClr val="F3F3F3"/>
                </a:solidFill>
              </a:rPr>
              <a:t>Author of CSS in Depth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41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HISTORY OF CSS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