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80" r:id="rId16"/>
    <p:sldId id="281" r:id="rId17"/>
    <p:sldId id="282" r:id="rId18"/>
    <p:sldId id="28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250"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3BD23FF-5288-4F05-B306-D9BD4B6149B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C68E824-9330-4312-AFFC-07981982B0C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33BD23FF-5288-4F05-B306-D9BD4B6149B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C68E824-9330-4312-AFFC-07981982B0C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33BD23FF-5288-4F05-B306-D9BD4B6149B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C68E824-9330-4312-AFFC-07981982B0C3}" type="slidenum">
              <a:rPr lang="en-US" smtClean="0"/>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endParaRPr lang="en-US" smtClean="0"/>
          </a:p>
        </p:txBody>
      </p:sp>
      <p:sp>
        <p:nvSpPr>
          <p:cNvPr id="5" name="Date Placeholder 4"/>
          <p:cNvSpPr>
            <a:spLocks noGrp="1"/>
          </p:cNvSpPr>
          <p:nvPr>
            <p:ph type="dt" sz="half" idx="10"/>
          </p:nvPr>
        </p:nvSpPr>
        <p:spPr/>
        <p:txBody>
          <a:bodyPr/>
          <a:lstStyle/>
          <a:p>
            <a:fld id="{33BD23FF-5288-4F05-B306-D9BD4B6149B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68E824-9330-4312-AFFC-07981982B0C3}"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endParaRPr lang="en-US" smtClean="0"/>
          </a:p>
        </p:txBody>
      </p:sp>
      <p:sp>
        <p:nvSpPr>
          <p:cNvPr id="5" name="Date Placeholder 4"/>
          <p:cNvSpPr>
            <a:spLocks noGrp="1"/>
          </p:cNvSpPr>
          <p:nvPr>
            <p:ph type="dt" sz="half" idx="10"/>
          </p:nvPr>
        </p:nvSpPr>
        <p:spPr/>
        <p:txBody>
          <a:bodyPr/>
          <a:lstStyle/>
          <a:p>
            <a:fld id="{33BD23FF-5288-4F05-B306-D9BD4B6149B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68E824-9330-4312-AFFC-07981982B0C3}" type="slidenum">
              <a:rPr lang="en-US" smtClean="0"/>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endParaRPr lang="en-US" smtClean="0"/>
          </a:p>
        </p:txBody>
      </p:sp>
      <p:sp>
        <p:nvSpPr>
          <p:cNvPr id="5" name="Date Placeholder 4"/>
          <p:cNvSpPr>
            <a:spLocks noGrp="1"/>
          </p:cNvSpPr>
          <p:nvPr>
            <p:ph type="dt" sz="half" idx="10"/>
          </p:nvPr>
        </p:nvSpPr>
        <p:spPr/>
        <p:txBody>
          <a:bodyPr/>
          <a:lstStyle/>
          <a:p>
            <a:fld id="{33BD23FF-5288-4F05-B306-D9BD4B6149B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68E824-9330-4312-AFFC-07981982B0C3}"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33BD23FF-5288-4F05-B306-D9BD4B6149B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68E824-9330-4312-AFFC-07981982B0C3}"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33BD23FF-5288-4F05-B306-D9BD4B6149B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68E824-9330-4312-AFFC-07981982B0C3}"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3BD23FF-5288-4F05-B306-D9BD4B6149B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8E824-9330-4312-AFFC-07981982B0C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33BD23FF-5288-4F05-B306-D9BD4B6149B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68E824-9330-4312-AFFC-07981982B0C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33BD23FF-5288-4F05-B306-D9BD4B6149B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C68E824-9330-4312-AFFC-07981982B0C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33BD23FF-5288-4F05-B306-D9BD4B6149B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C68E824-9330-4312-AFFC-07981982B0C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33BD23FF-5288-4F05-B306-D9BD4B6149B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C68E824-9330-4312-AFFC-07981982B0C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3BD23FF-5288-4F05-B306-D9BD4B6149B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C68E824-9330-4312-AFFC-07981982B0C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BD23FF-5288-4F05-B306-D9BD4B6149B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C68E824-9330-4312-AFFC-07981982B0C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33BD23FF-5288-4F05-B306-D9BD4B6149B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C68E824-9330-4312-AFFC-07981982B0C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33BD23FF-5288-4F05-B306-D9BD4B6149B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68E824-9330-4312-AFFC-07981982B0C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3BD23FF-5288-4F05-B306-D9BD4B6149B0}" type="datetimeFigureOut">
              <a:rPr lang="en-US" smtClean="0"/>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C68E824-9330-4312-AFFC-07981982B0C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campus.datacamp.com/courses/big-data-fundamentals-with-pyspark/pyspark-sql-dataframes?ex=11" TargetMode="External"/><Relationship Id="rId4" Type="http://schemas.openxmlformats.org/officeDocument/2006/relationships/hyperlink" Target="https://dataverse.harvard.edu/dataset.xhtml?persistentId=doi:10.7910/DVN/HG7NV7" TargetMode="External"/><Relationship Id="rId3" Type="http://schemas.openxmlformats.org/officeDocument/2006/relationships/hyperlink" Target="https://www.tableau.com/" TargetMode="External"/><Relationship Id="rId2" Type="http://schemas.openxmlformats.org/officeDocument/2006/relationships/hyperlink" Target="https://towardsdatascience.com/first-time-machine-learning-model-with-pyspark-3684cf406f54" TargetMode="External"/><Relationship Id="rId1" Type="http://schemas.openxmlformats.org/officeDocument/2006/relationships/hyperlink" Target="https://www.kaggle.com/code/rashid60/ml-with-pyspark-predicting-flight-delays/notebook"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dataverse.harvard.edu/dataset.xhtml?persistentId=doi:10.7910/DVN/HG7NV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07373" y="1473200"/>
            <a:ext cx="8915399" cy="1241701"/>
          </a:xfrm>
        </p:spPr>
        <p:txBody>
          <a:bodyPr/>
          <a:lstStyle/>
          <a:p>
            <a:r>
              <a:rPr lang="en-US" dirty="0" smtClean="0"/>
              <a:t>Flight Delay Analysis</a:t>
            </a:r>
            <a:endParaRPr lang="en-US" dirty="0"/>
          </a:p>
        </p:txBody>
      </p:sp>
      <p:sp>
        <p:nvSpPr>
          <p:cNvPr id="3" name="Subtitle 2"/>
          <p:cNvSpPr>
            <a:spLocks noGrp="1"/>
          </p:cNvSpPr>
          <p:nvPr>
            <p:ph type="subTitle" idx="1"/>
          </p:nvPr>
        </p:nvSpPr>
        <p:spPr>
          <a:xfrm>
            <a:off x="5017453" y="3385459"/>
            <a:ext cx="8915399" cy="1126283"/>
          </a:xfrm>
        </p:spPr>
        <p:txBody>
          <a:bodyPr>
            <a:normAutofit lnSpcReduction="10000"/>
          </a:bodyPr>
          <a:lstStyle/>
          <a:p>
            <a:r>
              <a:rPr lang="en-IN" altLang="en-US" dirty="0"/>
              <a:t>Rangaswamyreddy Kappeta </a:t>
            </a:r>
            <a:endParaRPr lang="en-IN" altLang="en-US" dirty="0"/>
          </a:p>
          <a:p>
            <a:r>
              <a:rPr lang="en-IN" altLang="en-US" dirty="0"/>
              <a:t>Ranadeep Reddy Gurram</a:t>
            </a:r>
            <a:endParaRPr lang="en-I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750" y="228600"/>
            <a:ext cx="10744199" cy="6858000"/>
          </a:xfrm>
        </p:spPr>
        <p:txBody>
          <a:bodyPr/>
          <a:lstStyle/>
          <a:p>
            <a:pPr marL="0" indent="0">
              <a:buNone/>
            </a:pPr>
            <a:endParaRPr lang="en-US" dirty="0"/>
          </a:p>
          <a:p>
            <a:endParaRPr lang="en-US" dirty="0"/>
          </a:p>
        </p:txBody>
      </p:sp>
      <p:pic>
        <p:nvPicPr>
          <p:cNvPr id="2" name="Picture 1" descr="C:\Users\ravir\OneDrive\Pictures\Screenshots\Screenshot 2023-05-16 193044.pngScreenshot 2023-05-16 193044"/>
          <p:cNvPicPr>
            <a:picLocks noChangeAspect="1"/>
          </p:cNvPicPr>
          <p:nvPr/>
        </p:nvPicPr>
        <p:blipFill rotWithShape="1">
          <a:blip r:embed="rId1"/>
          <a:srcRect/>
          <a:stretch>
            <a:fillRect/>
          </a:stretch>
        </p:blipFill>
        <p:spPr>
          <a:xfrm>
            <a:off x="238125" y="2252663"/>
            <a:ext cx="8058150" cy="3219450"/>
          </a:xfrm>
          <a:prstGeom prst="rect">
            <a:avLst/>
          </a:prstGeom>
        </p:spPr>
      </p:pic>
      <p:sp>
        <p:nvSpPr>
          <p:cNvPr id="7" name="TextBox 6"/>
          <p:cNvSpPr txBox="1"/>
          <p:nvPr/>
        </p:nvSpPr>
        <p:spPr>
          <a:xfrm>
            <a:off x="1819275" y="638175"/>
            <a:ext cx="7896225" cy="369332"/>
          </a:xfrm>
          <a:prstGeom prst="rect">
            <a:avLst/>
          </a:prstGeom>
          <a:noFill/>
        </p:spPr>
        <p:txBody>
          <a:bodyPr wrap="square" rtlCol="0">
            <a:spAutoFit/>
          </a:bodyPr>
          <a:lstStyle/>
          <a:p>
            <a:r>
              <a:rPr lang="en-US" dirty="0" smtClean="0"/>
              <a:t>Top 10 origin airports with highest average delay year wise:</a:t>
            </a:r>
            <a:endParaRPr lang="en-US" dirty="0"/>
          </a:p>
        </p:txBody>
      </p:sp>
      <p:pic>
        <p:nvPicPr>
          <p:cNvPr id="8" name="Picture 7" descr="C:\Users\ravir\OneDrive\Pictures\Screenshots\Screenshot 2023-05-16 193105.pngScreenshot 2023-05-16 193105"/>
          <p:cNvPicPr>
            <a:picLocks noChangeAspect="1"/>
          </p:cNvPicPr>
          <p:nvPr/>
        </p:nvPicPr>
        <p:blipFill rotWithShape="1">
          <a:blip r:embed="rId2"/>
          <a:srcRect/>
          <a:stretch>
            <a:fillRect/>
          </a:stretch>
        </p:blipFill>
        <p:spPr>
          <a:xfrm>
            <a:off x="8540370" y="1763394"/>
            <a:ext cx="3206115" cy="446722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6150" y="157385"/>
            <a:ext cx="8911687" cy="1280890"/>
          </a:xfrm>
        </p:spPr>
        <p:txBody>
          <a:bodyPr/>
          <a:lstStyle/>
          <a:p>
            <a:r>
              <a:rPr lang="en-US" dirty="0" smtClean="0"/>
              <a:t>Top 15 Highest Flight Counts for each year:</a:t>
            </a:r>
            <a:endParaRPr lang="en-US" dirty="0"/>
          </a:p>
        </p:txBody>
      </p:sp>
      <p:pic>
        <p:nvPicPr>
          <p:cNvPr id="4" name="Content Placeholder 3" descr="C:\Users\ravir\OneDrive\Pictures\Screenshots\Screenshot 2023-05-16 193131.pngScreenshot 2023-05-16 193131"/>
          <p:cNvPicPr>
            <a:picLocks noGrp="1" noChangeAspect="1"/>
          </p:cNvPicPr>
          <p:nvPr>
            <p:ph idx="1"/>
          </p:nvPr>
        </p:nvPicPr>
        <p:blipFill rotWithShape="1">
          <a:blip r:embed="rId1"/>
          <a:srcRect/>
          <a:stretch>
            <a:fillRect/>
          </a:stretch>
        </p:blipFill>
        <p:spPr>
          <a:xfrm>
            <a:off x="1565777" y="1312227"/>
            <a:ext cx="4440555" cy="2514600"/>
          </a:xfrm>
        </p:spPr>
      </p:pic>
      <p:pic>
        <p:nvPicPr>
          <p:cNvPr id="5" name="Picture 4" descr="C:\Users\ravir\OneDrive\Pictures\Screenshots\Screenshot 2023-05-16 193150.pngScreenshot 2023-05-16 193150"/>
          <p:cNvPicPr>
            <a:picLocks noChangeAspect="1"/>
          </p:cNvPicPr>
          <p:nvPr/>
        </p:nvPicPr>
        <p:blipFill rotWithShape="1">
          <a:blip r:embed="rId2"/>
          <a:srcRect/>
          <a:stretch>
            <a:fillRect/>
          </a:stretch>
        </p:blipFill>
        <p:spPr>
          <a:xfrm>
            <a:off x="7280408" y="1304925"/>
            <a:ext cx="4485640" cy="2521844"/>
          </a:xfrm>
          <a:prstGeom prst="rect">
            <a:avLst/>
          </a:prstGeom>
        </p:spPr>
      </p:pic>
      <p:pic>
        <p:nvPicPr>
          <p:cNvPr id="6" name="Picture 5" descr="C:\Users\ravir\OneDrive\Pictures\Screenshots\Screenshot 2023-05-16 193159.pngScreenshot 2023-05-16 193159"/>
          <p:cNvPicPr>
            <a:picLocks noChangeAspect="1"/>
          </p:cNvPicPr>
          <p:nvPr/>
        </p:nvPicPr>
        <p:blipFill rotWithShape="1">
          <a:blip r:embed="rId3"/>
          <a:srcRect/>
          <a:stretch>
            <a:fillRect/>
          </a:stretch>
        </p:blipFill>
        <p:spPr>
          <a:xfrm>
            <a:off x="1343025" y="4084292"/>
            <a:ext cx="4886058" cy="2607310"/>
          </a:xfrm>
          <a:prstGeom prst="rect">
            <a:avLst/>
          </a:prstGeom>
        </p:spPr>
      </p:pic>
      <p:pic>
        <p:nvPicPr>
          <p:cNvPr id="7" name="Picture 6" descr="C:\Users\ravir\OneDrive\Pictures\Screenshots\Screenshot 2023-05-16 193212.pngScreenshot 2023-05-16 193212"/>
          <p:cNvPicPr>
            <a:picLocks noChangeAspect="1"/>
          </p:cNvPicPr>
          <p:nvPr/>
        </p:nvPicPr>
        <p:blipFill rotWithShape="1">
          <a:blip r:embed="rId4"/>
          <a:srcRect/>
          <a:stretch>
            <a:fillRect/>
          </a:stretch>
        </p:blipFill>
        <p:spPr>
          <a:xfrm>
            <a:off x="7134041" y="4041718"/>
            <a:ext cx="4778375" cy="273076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ravir\OneDrive\Pictures\Screenshots\Screenshot 2023-05-16 193350.pngScreenshot 2023-05-16 193350"/>
          <p:cNvPicPr>
            <a:picLocks noGrp="1" noChangeAspect="1"/>
          </p:cNvPicPr>
          <p:nvPr>
            <p:ph idx="1"/>
          </p:nvPr>
        </p:nvPicPr>
        <p:blipFill rotWithShape="1">
          <a:blip r:embed="rId1"/>
          <a:srcRect/>
          <a:stretch>
            <a:fillRect/>
          </a:stretch>
        </p:blipFill>
        <p:spPr>
          <a:xfrm>
            <a:off x="76200" y="1550988"/>
            <a:ext cx="5534026" cy="2946400"/>
          </a:xfrm>
        </p:spPr>
      </p:pic>
      <p:sp>
        <p:nvSpPr>
          <p:cNvPr id="5" name="TextBox 4"/>
          <p:cNvSpPr txBox="1"/>
          <p:nvPr/>
        </p:nvSpPr>
        <p:spPr>
          <a:xfrm>
            <a:off x="1704975" y="257175"/>
            <a:ext cx="8124825" cy="369332"/>
          </a:xfrm>
          <a:prstGeom prst="rect">
            <a:avLst/>
          </a:prstGeom>
          <a:noFill/>
        </p:spPr>
        <p:txBody>
          <a:bodyPr wrap="square" rtlCol="0">
            <a:spAutoFit/>
          </a:bodyPr>
          <a:lstStyle/>
          <a:p>
            <a:r>
              <a:rPr lang="en-US" dirty="0" smtClean="0"/>
              <a:t>Busiest Airport and Highest Average Delay on Departures:</a:t>
            </a:r>
            <a:endParaRPr lang="en-US" dirty="0"/>
          </a:p>
        </p:txBody>
      </p:sp>
      <p:pic>
        <p:nvPicPr>
          <p:cNvPr id="6" name="Picture 5" descr="C:\Users\ravir\OneDrive\Pictures\Screenshots\Screenshot 2023-05-16 193358.pngScreenshot 2023-05-16 193358"/>
          <p:cNvPicPr>
            <a:picLocks noChangeAspect="1"/>
          </p:cNvPicPr>
          <p:nvPr/>
        </p:nvPicPr>
        <p:blipFill rotWithShape="1">
          <a:blip r:embed="rId2"/>
          <a:srcRect/>
          <a:stretch>
            <a:fillRect/>
          </a:stretch>
        </p:blipFill>
        <p:spPr>
          <a:xfrm>
            <a:off x="6328522" y="628649"/>
            <a:ext cx="5256530" cy="479107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Users\ravir\OneDrive\Pictures\Screenshots\Screenshot 2023-05-16 193429.pngScreenshot 2023-05-16 193429"/>
          <p:cNvPicPr>
            <a:picLocks noGrp="1" noChangeAspect="1"/>
          </p:cNvPicPr>
          <p:nvPr>
            <p:ph idx="1"/>
          </p:nvPr>
        </p:nvPicPr>
        <p:blipFill rotWithShape="1">
          <a:blip r:embed="rId1"/>
          <a:srcRect/>
          <a:stretch>
            <a:fillRect/>
          </a:stretch>
        </p:blipFill>
        <p:spPr>
          <a:xfrm>
            <a:off x="2353627" y="1371600"/>
            <a:ext cx="7084695" cy="4114800"/>
          </a:xfrm>
        </p:spPr>
      </p:pic>
      <p:sp>
        <p:nvSpPr>
          <p:cNvPr id="9" name="TextBox 8"/>
          <p:cNvSpPr txBox="1"/>
          <p:nvPr/>
        </p:nvSpPr>
        <p:spPr>
          <a:xfrm>
            <a:off x="1895474" y="714375"/>
            <a:ext cx="5267325" cy="369332"/>
          </a:xfrm>
          <a:prstGeom prst="rect">
            <a:avLst/>
          </a:prstGeom>
          <a:noFill/>
        </p:spPr>
        <p:txBody>
          <a:bodyPr wrap="square" rtlCol="0">
            <a:spAutoFit/>
          </a:bodyPr>
          <a:lstStyle/>
          <a:p>
            <a:r>
              <a:rPr lang="en-US" dirty="0" smtClean="0"/>
              <a:t>Total Cancellations: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1875" y="147860"/>
            <a:ext cx="8911687" cy="757015"/>
          </a:xfrm>
        </p:spPr>
        <p:txBody>
          <a:bodyPr/>
          <a:lstStyle/>
          <a:p>
            <a:r>
              <a:rPr lang="en-US" dirty="0" smtClean="0"/>
              <a:t>Conclusion:</a:t>
            </a:r>
            <a:endParaRPr lang="en-US" dirty="0"/>
          </a:p>
        </p:txBody>
      </p:sp>
      <p:sp>
        <p:nvSpPr>
          <p:cNvPr id="3" name="Content Placeholder 2"/>
          <p:cNvSpPr>
            <a:spLocks noGrp="1"/>
          </p:cNvSpPr>
          <p:nvPr>
            <p:ph idx="1"/>
          </p:nvPr>
        </p:nvSpPr>
        <p:spPr>
          <a:xfrm>
            <a:off x="1811876" y="904875"/>
            <a:ext cx="10380124" cy="5841365"/>
          </a:xfrm>
        </p:spPr>
        <p:txBody>
          <a:bodyPr>
            <a:normAutofit lnSpcReduction="10000"/>
          </a:bodyPr>
          <a:lstStyle/>
          <a:p>
            <a:r>
              <a:rPr lang="en-US" dirty="0" smtClean="0"/>
              <a:t>Atlanta International Airport has highest flight </a:t>
            </a:r>
            <a:r>
              <a:rPr lang="en-US" dirty="0" err="1" smtClean="0"/>
              <a:t>counts,It</a:t>
            </a:r>
            <a:r>
              <a:rPr lang="en-US" dirty="0" smtClean="0"/>
              <a:t> is the busiest airport</a:t>
            </a:r>
            <a:endParaRPr lang="en-US" dirty="0" smtClean="0"/>
          </a:p>
          <a:p>
            <a:r>
              <a:rPr lang="en-US" dirty="0" smtClean="0"/>
              <a:t>Highest Average delay is happened at OGD(</a:t>
            </a:r>
            <a:r>
              <a:rPr lang="en-US" dirty="0"/>
              <a:t>Ogden-Hinckley </a:t>
            </a:r>
            <a:r>
              <a:rPr lang="en-US" dirty="0" smtClean="0"/>
              <a:t>Airport)</a:t>
            </a:r>
            <a:endParaRPr lang="en-US" dirty="0" smtClean="0"/>
          </a:p>
          <a:p>
            <a:r>
              <a:rPr lang="en-US" dirty="0" smtClean="0"/>
              <a:t>The Total Cancellations in each year is: </a:t>
            </a:r>
            <a:endParaRPr lang="en-US" dirty="0" smtClean="0"/>
          </a:p>
          <a:p>
            <a:pPr marL="0" indent="0">
              <a:buNone/>
            </a:pPr>
            <a:r>
              <a:rPr lang="en-US" dirty="0"/>
              <a:t>	</a:t>
            </a:r>
            <a:r>
              <a:rPr lang="en-US" dirty="0" smtClean="0"/>
              <a:t>2020| 2248|</a:t>
            </a:r>
            <a:endParaRPr lang="en-US" dirty="0" smtClean="0"/>
          </a:p>
          <a:p>
            <a:pPr marL="0" indent="0">
              <a:buNone/>
            </a:pPr>
            <a:r>
              <a:rPr lang="en-IN" altLang="en-US" dirty="0" smtClean="0"/>
              <a:t>       </a:t>
            </a:r>
            <a:r>
              <a:rPr lang="en-US" dirty="0" smtClean="0"/>
              <a:t>2019| 3211|</a:t>
            </a:r>
            <a:endParaRPr lang="en-US" dirty="0" smtClean="0"/>
          </a:p>
          <a:p>
            <a:pPr marL="0" indent="0">
              <a:buNone/>
            </a:pPr>
            <a:r>
              <a:rPr lang="en-IN" altLang="en-US" dirty="0" smtClean="0"/>
              <a:t>       </a:t>
            </a:r>
            <a:r>
              <a:rPr lang="en-US" dirty="0" smtClean="0"/>
              <a:t>2022| 1955|</a:t>
            </a:r>
            <a:endParaRPr lang="en-US" dirty="0" smtClean="0"/>
          </a:p>
          <a:p>
            <a:pPr marL="0" indent="0">
              <a:buNone/>
            </a:pPr>
            <a:r>
              <a:rPr lang="en-IN" altLang="en-US" dirty="0" smtClean="0"/>
              <a:t>        </a:t>
            </a:r>
            <a:r>
              <a:rPr lang="en-US" dirty="0" smtClean="0"/>
              <a:t>2021| 2922|</a:t>
            </a:r>
            <a:endParaRPr lang="en-US" dirty="0" smtClean="0"/>
          </a:p>
          <a:p>
            <a:pPr marL="0" indent="0">
              <a:buNone/>
            </a:pPr>
            <a:r>
              <a:rPr lang="en-IN" altLang="en-US" dirty="0" smtClean="0"/>
              <a:t>        </a:t>
            </a:r>
            <a:r>
              <a:rPr lang="en-US" dirty="0" smtClean="0"/>
              <a:t>2017| 1774|</a:t>
            </a:r>
            <a:endParaRPr lang="en-US" dirty="0" smtClean="0"/>
          </a:p>
          <a:p>
            <a:pPr marL="0" indent="0">
              <a:buNone/>
            </a:pPr>
            <a:r>
              <a:rPr lang="en-US" dirty="0" smtClean="0"/>
              <a:t>|2018| 2517We built the model of logistic regression and got accuracy of 78 percent.</a:t>
            </a:r>
            <a:endParaRPr lang="en-US" dirty="0" smtClean="0"/>
          </a:p>
          <a:p>
            <a:r>
              <a:rPr lang="en-US" dirty="0" smtClean="0"/>
              <a:t>From visualizations:</a:t>
            </a:r>
            <a:endParaRPr lang="en-US" dirty="0" smtClean="0"/>
          </a:p>
          <a:p>
            <a:pPr lvl="1"/>
            <a:r>
              <a:rPr lang="en-US" dirty="0" smtClean="0"/>
              <a:t>The highest delays are possible on Thursday and lowest are on Friday.</a:t>
            </a:r>
            <a:endParaRPr lang="en-US" dirty="0" smtClean="0"/>
          </a:p>
          <a:p>
            <a:pPr lvl="1"/>
            <a:r>
              <a:rPr lang="en-US" dirty="0" smtClean="0"/>
              <a:t>On Monday there is least delay of flights.</a:t>
            </a:r>
            <a:endParaRPr lang="en-US" dirty="0" smtClean="0"/>
          </a:p>
          <a:p>
            <a:pPr lvl="1"/>
            <a:r>
              <a:rPr lang="en-US" dirty="0" smtClean="0"/>
              <a:t>There is least delay happened on 9</a:t>
            </a:r>
            <a:r>
              <a:rPr lang="en-US" baseline="30000" dirty="0" smtClean="0"/>
              <a:t>th</a:t>
            </a:r>
            <a:r>
              <a:rPr lang="en-US" dirty="0" smtClean="0"/>
              <a:t> date of every month.</a:t>
            </a:r>
            <a:endParaRPr lang="en-US" dirty="0" smtClean="0"/>
          </a:p>
          <a:p>
            <a:pPr lvl="1"/>
            <a:r>
              <a:rPr lang="en-US" dirty="0" smtClean="0"/>
              <a:t>The highest delay happened on 22</a:t>
            </a:r>
            <a:r>
              <a:rPr lang="en-US" baseline="30000" dirty="0" smtClean="0"/>
              <a:t>nd</a:t>
            </a:r>
            <a:r>
              <a:rPr lang="en-US" dirty="0" smtClean="0"/>
              <a:t> of every month .</a:t>
            </a:r>
            <a:endParaRPr lang="en-US" dirty="0" smtClean="0"/>
          </a:p>
          <a:p>
            <a:pPr lvl="1"/>
            <a:r>
              <a:rPr lang="en-US" dirty="0" smtClean="0"/>
              <a:t>Lowest delay happened on August.</a:t>
            </a:r>
            <a:endParaRPr lang="en-US" dirty="0" smtClean="0"/>
          </a:p>
          <a:p>
            <a:pPr lvl="1"/>
            <a:r>
              <a:rPr lang="en-US" dirty="0" smtClean="0"/>
              <a:t>Most delay happened on October month</a:t>
            </a:r>
            <a:endParaRPr lang="en-US" dirty="0" smtClean="0"/>
          </a:p>
          <a:p>
            <a:pPr lvl="1"/>
            <a:endParaRPr lang="en-US" dirty="0" smtClean="0"/>
          </a:p>
          <a:p>
            <a:pPr lvl="1"/>
            <a:endParaRPr lang="en-US" dirty="0" smtClean="0"/>
          </a:p>
          <a:p>
            <a:pPr marL="0" indent="0">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9645" y="156750"/>
            <a:ext cx="8911687" cy="1280890"/>
          </a:xfrm>
        </p:spPr>
        <p:txBody>
          <a:bodyPr/>
          <a:lstStyle/>
          <a:p>
            <a:r>
              <a:rPr lang="en-US" dirty="0" smtClean="0"/>
              <a:t>Future Scope:</a:t>
            </a:r>
            <a:endParaRPr lang="en-US" dirty="0"/>
          </a:p>
        </p:txBody>
      </p:sp>
      <p:sp>
        <p:nvSpPr>
          <p:cNvPr id="3" name="Content Placeholder 2"/>
          <p:cNvSpPr>
            <a:spLocks noGrp="1"/>
          </p:cNvSpPr>
          <p:nvPr>
            <p:ph idx="1"/>
          </p:nvPr>
        </p:nvSpPr>
        <p:spPr>
          <a:xfrm>
            <a:off x="1749645" y="1198515"/>
            <a:ext cx="8911687" cy="6116685"/>
          </a:xfrm>
        </p:spPr>
        <p:txBody>
          <a:bodyPr>
            <a:normAutofit/>
          </a:bodyPr>
          <a:lstStyle/>
          <a:p>
            <a:r>
              <a:rPr lang="en-US" dirty="0" smtClean="0"/>
              <a:t>The project can be done more time efficiently if we have more resources such as AWS S2 engine.</a:t>
            </a:r>
            <a:endParaRPr lang="en-US" dirty="0" smtClean="0"/>
          </a:p>
          <a:p>
            <a:r>
              <a:rPr lang="en-US" dirty="0" smtClean="0"/>
              <a:t>Live data can be inputted with same feature columns.</a:t>
            </a:r>
            <a:endParaRPr lang="en-US" dirty="0" smtClean="0"/>
          </a:p>
          <a:p>
            <a:r>
              <a:rPr lang="en-US" dirty="0" smtClean="0"/>
              <a:t>The model can be saved using pickle and used for further future predictions.</a:t>
            </a:r>
            <a:endParaRPr lang="en-US" dirty="0" smtClean="0"/>
          </a:p>
          <a:p>
            <a:r>
              <a:rPr lang="en-US" dirty="0"/>
              <a:t>An area for future consideration in this project could be to explore the use of more advanced machine learning models to predict flight delays with higher accuracy. This could involve incorporating additional features into the model, such as weather conditions, aircraft maintenance schedules, and airport congestion levels.</a:t>
            </a:r>
            <a:endParaRPr lang="en-US" sz="2400" dirty="0" smtClean="0"/>
          </a:p>
          <a:p>
            <a:r>
              <a:rPr lang="en-US" dirty="0"/>
              <a:t>Another potential future consideration is to collaborate with airlines and airports to provide them with real-time insights into flight delays and cancellations. This could involve creating customized dashboards or reports to meet their specific needs and requirements, enabling them to take proactive measures to minimize disruptions and improve their overall operations.</a:t>
            </a:r>
            <a:endParaRPr lang="en-US" sz="2400" dirty="0" smtClean="0"/>
          </a:p>
          <a:p>
            <a:endParaRPr lang="en-US" sz="2400" dirty="0" smtClean="0"/>
          </a:p>
          <a:p>
            <a:pPr marL="0" indent="0">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0721" y="624110"/>
            <a:ext cx="9553892" cy="899890"/>
          </a:xfrm>
        </p:spPr>
        <p:txBody>
          <a:bodyPr/>
          <a:lstStyle/>
          <a:p>
            <a:r>
              <a:rPr lang="en-US" dirty="0" smtClean="0"/>
              <a:t>References:</a:t>
            </a:r>
            <a:endParaRPr lang="en-US" dirty="0"/>
          </a:p>
        </p:txBody>
      </p:sp>
      <p:sp>
        <p:nvSpPr>
          <p:cNvPr id="3" name="Content Placeholder 2"/>
          <p:cNvSpPr>
            <a:spLocks noGrp="1"/>
          </p:cNvSpPr>
          <p:nvPr>
            <p:ph idx="1"/>
          </p:nvPr>
        </p:nvSpPr>
        <p:spPr>
          <a:xfrm>
            <a:off x="2052321" y="1320800"/>
            <a:ext cx="9452292" cy="4590422"/>
          </a:xfrm>
        </p:spPr>
        <p:txBody>
          <a:bodyPr>
            <a:normAutofit/>
          </a:bodyPr>
          <a:lstStyle/>
          <a:p>
            <a:r>
              <a:rPr lang="en-US" dirty="0">
                <a:hlinkClick r:id="rId1"/>
              </a:rPr>
              <a:t>https://</a:t>
            </a:r>
            <a:r>
              <a:rPr lang="en-US" dirty="0" smtClean="0">
                <a:hlinkClick r:id="rId1"/>
              </a:rPr>
              <a:t>www.kaggle.com/code/rashid60/ml-with-pyspark-predicting-flight-delays/notebook</a:t>
            </a:r>
            <a:endParaRPr lang="en-US" dirty="0" smtClean="0"/>
          </a:p>
          <a:p>
            <a:r>
              <a:rPr lang="en-US" dirty="0">
                <a:hlinkClick r:id="rId2"/>
              </a:rPr>
              <a:t>https://</a:t>
            </a:r>
            <a:r>
              <a:rPr lang="en-US" dirty="0" smtClean="0">
                <a:hlinkClick r:id="rId2"/>
              </a:rPr>
              <a:t>towardsdatascience.com/first-time-machine-learning-model-with-pyspark-3684cf406f54</a:t>
            </a:r>
            <a:endParaRPr lang="en-US" dirty="0" smtClean="0"/>
          </a:p>
          <a:p>
            <a:r>
              <a:rPr lang="en-US" dirty="0">
                <a:hlinkClick r:id="rId3"/>
              </a:rPr>
              <a:t>https://</a:t>
            </a:r>
            <a:r>
              <a:rPr lang="en-US" dirty="0" smtClean="0">
                <a:hlinkClick r:id="rId3"/>
              </a:rPr>
              <a:t>www.tableau.com</a:t>
            </a:r>
            <a:endParaRPr lang="en-US" dirty="0" smtClean="0"/>
          </a:p>
          <a:p>
            <a:r>
              <a:rPr lang="en-US" dirty="0">
                <a:hlinkClick r:id="rId4"/>
              </a:rPr>
              <a:t>https://</a:t>
            </a:r>
            <a:r>
              <a:rPr lang="en-US" dirty="0" smtClean="0">
                <a:hlinkClick r:id="rId4"/>
              </a:rPr>
              <a:t>dataverse.harvard.edu/dataset.xhtml?persistentId=doi:10.7910/DVN/HG7NV7</a:t>
            </a:r>
            <a:endParaRPr lang="en-US" dirty="0" smtClean="0"/>
          </a:p>
          <a:p>
            <a:r>
              <a:rPr lang="en-US" dirty="0">
                <a:hlinkClick r:id="rId5"/>
              </a:rPr>
              <a:t>https://</a:t>
            </a:r>
            <a:r>
              <a:rPr lang="en-US" dirty="0" smtClean="0">
                <a:hlinkClick r:id="rId5"/>
              </a:rPr>
              <a:t>campus.datacamp.com/courses/big-data-fundamentals-with-pyspark/pyspark-sql-dataframes?ex=11</a:t>
            </a:r>
            <a:endParaRPr lang="en-US" dirty="0" smtClean="0"/>
          </a:p>
          <a:p>
            <a:pPr marL="0" indent="0">
              <a:buNone/>
            </a:pPr>
            <a:endParaRPr lang="en-US" dirty="0" smtClean="0"/>
          </a:p>
          <a:p>
            <a:pPr marL="0" indent="0">
              <a:buNone/>
            </a:pPr>
            <a:br>
              <a:rPr lang="en-US" dirty="0"/>
            </a:br>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8285" y="3072670"/>
            <a:ext cx="4346355" cy="1280890"/>
          </a:xfrm>
        </p:spPr>
        <p:txBody>
          <a:bodyPr/>
          <a:lstStyle/>
          <a:p>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Introduction</a:t>
            </a:r>
            <a:r>
              <a:rPr lang="en-US" dirty="0" smtClean="0"/>
              <a:t>:</a:t>
            </a:r>
            <a:endParaRPr lang="en-US" dirty="0"/>
          </a:p>
        </p:txBody>
      </p:sp>
      <p:sp>
        <p:nvSpPr>
          <p:cNvPr id="3" name="Content Placeholder 2"/>
          <p:cNvSpPr>
            <a:spLocks noGrp="1"/>
          </p:cNvSpPr>
          <p:nvPr>
            <p:ph idx="1"/>
          </p:nvPr>
        </p:nvSpPr>
        <p:spPr/>
        <p:txBody>
          <a:bodyPr>
            <a:normAutofit/>
          </a:bodyPr>
          <a:lstStyle/>
          <a:p>
            <a:pPr algn="just"/>
            <a:r>
              <a:rPr lang="en-US" dirty="0">
                <a:solidFill>
                  <a:srgbClr val="374151"/>
                </a:solidFill>
                <a:effectLst/>
                <a:latin typeface="Söhne"/>
                <a:sym typeface="+mn-ea"/>
              </a:rPr>
              <a:t>People use flights mostly because it is the fastest and most convenient mode of transportation for long distances.</a:t>
            </a:r>
            <a:endParaRPr lang="en-US" b="0" i="0" dirty="0">
              <a:solidFill>
                <a:srgbClr val="374151"/>
              </a:solidFill>
              <a:effectLst/>
              <a:latin typeface="Söhne"/>
            </a:endParaRPr>
          </a:p>
          <a:p>
            <a:pPr algn="just"/>
            <a:r>
              <a:rPr lang="en-US" dirty="0">
                <a:solidFill>
                  <a:srgbClr val="374151"/>
                </a:solidFill>
                <a:effectLst/>
                <a:latin typeface="Söhne"/>
                <a:sym typeface="+mn-ea"/>
              </a:rPr>
              <a:t> Flights can cover vast distances in a matter of hours, which would take days or even weeks by car or train. Additionally, flights offer a level of comfort and luxury that is not available on other modes of transportation.</a:t>
            </a:r>
            <a:endParaRPr lang="en-US" b="0" i="0" dirty="0">
              <a:solidFill>
                <a:srgbClr val="374151"/>
              </a:solidFill>
              <a:effectLst/>
              <a:latin typeface="Söhne"/>
            </a:endParaRPr>
          </a:p>
          <a:p>
            <a:pPr algn="just"/>
            <a:r>
              <a:rPr lang="en-US" dirty="0">
                <a:solidFill>
                  <a:srgbClr val="374151"/>
                </a:solidFill>
                <a:effectLst/>
                <a:latin typeface="Söhne"/>
                <a:sym typeface="+mn-ea"/>
              </a:rPr>
              <a:t> Modern airplanes are equipped with amenities such as entertainment systems, comfortable seating, and in-flight meals, making air travel a more enjoyable experience.</a:t>
            </a:r>
            <a:endParaRPr lang="en-US" dirty="0">
              <a:solidFill>
                <a:srgbClr val="374151"/>
              </a:solidFill>
              <a:latin typeface="Söhne"/>
            </a:endParaRPr>
          </a:p>
          <a:p>
            <a:pPr marL="0" indent="0">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Implementation:</a:t>
            </a:r>
            <a:endParaRPr lang="en-US" dirty="0"/>
          </a:p>
        </p:txBody>
      </p:sp>
      <p:sp>
        <p:nvSpPr>
          <p:cNvPr id="3" name="Content Placeholder 2"/>
          <p:cNvSpPr>
            <a:spLocks noGrp="1"/>
          </p:cNvSpPr>
          <p:nvPr>
            <p:ph idx="1"/>
          </p:nvPr>
        </p:nvSpPr>
        <p:spPr/>
        <p:txBody>
          <a:bodyPr>
            <a:normAutofit/>
          </a:bodyPr>
          <a:lstStyle/>
          <a:p>
            <a:r>
              <a:rPr lang="en-US" dirty="0" smtClean="0"/>
              <a:t>We have collected data on flights from </a:t>
            </a:r>
            <a:r>
              <a:rPr lang="en-US" dirty="0"/>
              <a:t>the link </a:t>
            </a:r>
            <a:r>
              <a:rPr lang="en-US" dirty="0" smtClean="0">
                <a:hlinkClick r:id="rId1"/>
              </a:rPr>
              <a:t>https</a:t>
            </a:r>
            <a:r>
              <a:rPr lang="en-US" dirty="0">
                <a:hlinkClick r:id="rId1"/>
              </a:rPr>
              <a:t>://</a:t>
            </a:r>
            <a:r>
              <a:rPr lang="en-US" dirty="0" smtClean="0">
                <a:hlinkClick r:id="rId1"/>
              </a:rPr>
              <a:t>dataverse.harvard.edu/dataset.xhtml?persistentId=doi:10.7910/DVN/HG7NV7</a:t>
            </a:r>
            <a:endParaRPr lang="en-US" dirty="0" smtClean="0"/>
          </a:p>
          <a:p>
            <a:r>
              <a:rPr lang="en-US" dirty="0" smtClean="0"/>
              <a:t>The data which I took has 30 columns and 25 million rows.</a:t>
            </a:r>
            <a:endParaRPr lang="en-US" dirty="0" smtClean="0"/>
          </a:p>
          <a:p>
            <a:r>
              <a:rPr lang="en-US" dirty="0" smtClean="0"/>
              <a:t>The data is loaded in to </a:t>
            </a:r>
            <a:r>
              <a:rPr lang="en-US" dirty="0" err="1" smtClean="0"/>
              <a:t>pyspark</a:t>
            </a:r>
            <a:r>
              <a:rPr lang="en-US" dirty="0" smtClean="0"/>
              <a:t> for Exploratory Data Analysis and Preprocessing steps.</a:t>
            </a:r>
            <a:endParaRPr lang="en-US" dirty="0" smtClean="0"/>
          </a:p>
          <a:p>
            <a:r>
              <a:rPr lang="en-US" dirty="0" smtClean="0"/>
              <a:t>Logistic Regression Algorithm is built to predict the Delay of flights </a:t>
            </a:r>
            <a:endParaRPr lang="en-US" dirty="0" smtClean="0"/>
          </a:p>
          <a:p>
            <a:r>
              <a:rPr lang="en-US" dirty="0" smtClean="0"/>
              <a:t>The cleaned data is loaded to MongoDB and connected to Tableau for visualizations and observing trends.</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Steps Changed from the Defense Proposal:</a:t>
            </a:r>
            <a:br>
              <a:rPr lang="en-US" dirty="0" smtClean="0"/>
            </a:br>
            <a:endParaRPr lang="en-US" dirty="0"/>
          </a:p>
        </p:txBody>
      </p:sp>
      <p:sp>
        <p:nvSpPr>
          <p:cNvPr id="3" name="Content Placeholder 2"/>
          <p:cNvSpPr>
            <a:spLocks noGrp="1"/>
          </p:cNvSpPr>
          <p:nvPr>
            <p:ph idx="1"/>
          </p:nvPr>
        </p:nvSpPr>
        <p:spPr/>
        <p:txBody>
          <a:bodyPr/>
          <a:lstStyle/>
          <a:p>
            <a:r>
              <a:rPr lang="en-US" dirty="0" smtClean="0"/>
              <a:t>In Defense Proposal we have stated that the raw data will be loaded to MongoDB and then EDA ,preprocessing will be carried out but As stated in the progress report we have exported the cleaned data to MongoDB.</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776330"/>
          </a:xfrm>
        </p:spPr>
        <p:txBody>
          <a:bodyPr/>
          <a:lstStyle/>
          <a:p>
            <a:r>
              <a:rPr lang="en-US" dirty="0" smtClean="0"/>
              <a:t>Project Procedure:</a:t>
            </a:r>
            <a:endParaRPr lang="en-US" dirty="0"/>
          </a:p>
        </p:txBody>
      </p:sp>
      <p:sp>
        <p:nvSpPr>
          <p:cNvPr id="3" name="Content Placeholder 2"/>
          <p:cNvSpPr>
            <a:spLocks noGrp="1"/>
          </p:cNvSpPr>
          <p:nvPr>
            <p:ph idx="1"/>
          </p:nvPr>
        </p:nvSpPr>
        <p:spPr>
          <a:xfrm>
            <a:off x="1160585" y="1758463"/>
            <a:ext cx="9601196" cy="3318936"/>
          </a:xfrm>
        </p:spPr>
        <p:txBody>
          <a:bodyPr/>
          <a:lstStyle/>
          <a:p>
            <a:r>
              <a:rPr lang="en-US" dirty="0" smtClean="0"/>
              <a:t>The Data is loaded using </a:t>
            </a:r>
            <a:r>
              <a:rPr lang="en-US" dirty="0" err="1" smtClean="0"/>
              <a:t>pyspark</a:t>
            </a:r>
            <a:r>
              <a:rPr lang="en-US" dirty="0" smtClean="0"/>
              <a:t> by creating spark session and reading the files from the years 2005-2008.</a:t>
            </a:r>
            <a:endParaRPr lang="en-US" dirty="0" smtClean="0"/>
          </a:p>
          <a:p>
            <a:endParaRPr lang="en-US" dirty="0"/>
          </a:p>
        </p:txBody>
      </p:sp>
      <p:pic>
        <p:nvPicPr>
          <p:cNvPr id="5" name="Picture 4" descr="C:\Users\ravir\OneDrive\Pictures\Screenshots\Screenshot 2023-05-16 192410.pngScreenshot 2023-05-16 192410"/>
          <p:cNvPicPr>
            <a:picLocks noChangeAspect="1"/>
          </p:cNvPicPr>
          <p:nvPr/>
        </p:nvPicPr>
        <p:blipFill rotWithShape="1">
          <a:blip r:embed="rId1"/>
          <a:srcRect/>
          <a:stretch>
            <a:fillRect/>
          </a:stretch>
        </p:blipFill>
        <p:spPr>
          <a:xfrm>
            <a:off x="1160681" y="2434136"/>
            <a:ext cx="10948942" cy="228346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9669" y="351692"/>
            <a:ext cx="9754943" cy="5559530"/>
          </a:xfrm>
        </p:spPr>
        <p:txBody>
          <a:bodyPr/>
          <a:lstStyle/>
          <a:p>
            <a:r>
              <a:rPr lang="en-US" dirty="0" smtClean="0"/>
              <a:t>Then Data Cleaning and EDA is done ,the following snippets shows the entire process:</a:t>
            </a:r>
            <a:endParaRPr lang="en-US" dirty="0"/>
          </a:p>
        </p:txBody>
      </p:sp>
      <p:pic>
        <p:nvPicPr>
          <p:cNvPr id="4" name="Picture 3" descr="C:\Users\ravir\OneDrive\Pictures\Screenshots\Screenshot 2023-05-16 192505.pngScreenshot 2023-05-16 192505"/>
          <p:cNvPicPr>
            <a:picLocks noChangeAspect="1"/>
          </p:cNvPicPr>
          <p:nvPr/>
        </p:nvPicPr>
        <p:blipFill rotWithShape="1">
          <a:blip r:embed="rId1"/>
          <a:srcRect/>
          <a:stretch>
            <a:fillRect/>
          </a:stretch>
        </p:blipFill>
        <p:spPr>
          <a:xfrm>
            <a:off x="2118201" y="990601"/>
            <a:ext cx="5325110" cy="2752724"/>
          </a:xfrm>
          <a:prstGeom prst="rect">
            <a:avLst/>
          </a:prstGeom>
        </p:spPr>
      </p:pic>
      <p:pic>
        <p:nvPicPr>
          <p:cNvPr id="5" name="Picture 4" descr="C:\Users\ravir\OneDrive\Pictures\Screenshots\Screenshot 2023-05-16 192609.pngScreenshot 2023-05-16 192609"/>
          <p:cNvPicPr>
            <a:picLocks noChangeAspect="1"/>
          </p:cNvPicPr>
          <p:nvPr/>
        </p:nvPicPr>
        <p:blipFill rotWithShape="1">
          <a:blip r:embed="rId2"/>
          <a:srcRect/>
          <a:stretch>
            <a:fillRect/>
          </a:stretch>
        </p:blipFill>
        <p:spPr>
          <a:xfrm>
            <a:off x="8353426" y="1009333"/>
            <a:ext cx="3511440" cy="3696335"/>
          </a:xfrm>
          <a:prstGeom prst="rect">
            <a:avLst/>
          </a:prstGeom>
        </p:spPr>
      </p:pic>
      <p:pic>
        <p:nvPicPr>
          <p:cNvPr id="7" name="Picture 6" descr="C:\Users\ravir\OneDrive\Pictures\Screenshots\Screenshot 2023-05-16 192546.pngScreenshot 2023-05-16 192546"/>
          <p:cNvPicPr>
            <a:picLocks noChangeAspect="1"/>
          </p:cNvPicPr>
          <p:nvPr/>
        </p:nvPicPr>
        <p:blipFill rotWithShape="1">
          <a:blip r:embed="rId3"/>
          <a:srcRect/>
          <a:stretch>
            <a:fillRect/>
          </a:stretch>
        </p:blipFill>
        <p:spPr>
          <a:xfrm>
            <a:off x="3609498" y="4025698"/>
            <a:ext cx="2343785" cy="272977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Users\ravir\OneDrive\Pictures\Screenshots\Screenshot 2023-05-16 192810.pngScreenshot 2023-05-16 192810"/>
          <p:cNvPicPr>
            <a:picLocks noGrp="1" noChangeAspect="1"/>
          </p:cNvPicPr>
          <p:nvPr>
            <p:ph idx="1"/>
          </p:nvPr>
        </p:nvPicPr>
        <p:blipFill rotWithShape="1">
          <a:blip r:embed="rId1"/>
          <a:srcRect/>
          <a:stretch>
            <a:fillRect/>
          </a:stretch>
        </p:blipFill>
        <p:spPr>
          <a:xfrm>
            <a:off x="132846" y="2844948"/>
            <a:ext cx="5972175" cy="2065655"/>
          </a:xfrm>
        </p:spPr>
      </p:pic>
      <p:pic>
        <p:nvPicPr>
          <p:cNvPr id="9" name="Picture 8" descr="C:\Users\ravir\OneDrive\Pictures\Screenshots\Screenshot 2023-05-16 192819.pngScreenshot 2023-05-16 192819"/>
          <p:cNvPicPr>
            <a:picLocks noChangeAspect="1"/>
          </p:cNvPicPr>
          <p:nvPr/>
        </p:nvPicPr>
        <p:blipFill rotWithShape="1">
          <a:blip r:embed="rId2"/>
          <a:srcRect/>
          <a:stretch>
            <a:fillRect/>
          </a:stretch>
        </p:blipFill>
        <p:spPr>
          <a:xfrm>
            <a:off x="6368547" y="3171655"/>
            <a:ext cx="5823453" cy="1411605"/>
          </a:xfrm>
          <a:prstGeom prst="rect">
            <a:avLst/>
          </a:prstGeom>
        </p:spPr>
      </p:pic>
      <p:sp>
        <p:nvSpPr>
          <p:cNvPr id="11" name="TextBox 10"/>
          <p:cNvSpPr txBox="1"/>
          <p:nvPr/>
        </p:nvSpPr>
        <p:spPr>
          <a:xfrm>
            <a:off x="1899920" y="589280"/>
            <a:ext cx="6207760" cy="369332"/>
          </a:xfrm>
          <a:prstGeom prst="rect">
            <a:avLst/>
          </a:prstGeom>
          <a:noFill/>
        </p:spPr>
        <p:txBody>
          <a:bodyPr wrap="square" rtlCol="0">
            <a:spAutoFit/>
          </a:bodyPr>
          <a:lstStyle/>
          <a:p>
            <a:r>
              <a:rPr lang="en-US" dirty="0" smtClean="0"/>
              <a:t>Performing few operations on columns: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0"/>
            <a:ext cx="10744199" cy="6858000"/>
          </a:xfrm>
        </p:spPr>
        <p:txBody>
          <a:bodyPr/>
          <a:lstStyle/>
          <a:p>
            <a:r>
              <a:rPr lang="en-US" dirty="0" smtClean="0"/>
              <a:t>The code snippet and output of </a:t>
            </a:r>
            <a:r>
              <a:rPr lang="en-US" dirty="0"/>
              <a:t>Plotting the Number of flights by each carrier in a year</a:t>
            </a:r>
            <a:endParaRPr lang="en-US" dirty="0"/>
          </a:p>
          <a:p>
            <a:endParaRPr lang="en-US" dirty="0"/>
          </a:p>
        </p:txBody>
      </p:sp>
      <p:pic>
        <p:nvPicPr>
          <p:cNvPr id="4" name="Picture 3" descr="C:\Users\ravir\OneDrive\Pictures\Screenshots\Screenshot 2023-05-16 192926.pngScreenshot 2023-05-16 192926"/>
          <p:cNvPicPr>
            <a:picLocks noChangeAspect="1"/>
          </p:cNvPicPr>
          <p:nvPr/>
        </p:nvPicPr>
        <p:blipFill rotWithShape="1">
          <a:blip r:embed="rId1"/>
          <a:srcRect/>
          <a:stretch>
            <a:fillRect/>
          </a:stretch>
        </p:blipFill>
        <p:spPr>
          <a:xfrm>
            <a:off x="2152649" y="1089660"/>
            <a:ext cx="9001126" cy="467868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9700" y="0"/>
            <a:ext cx="10782300" cy="6858000"/>
          </a:xfrm>
        </p:spPr>
        <p:txBody>
          <a:bodyPr/>
          <a:lstStyle/>
          <a:p>
            <a:r>
              <a:rPr lang="en-US" dirty="0" smtClean="0"/>
              <a:t>The graph:</a:t>
            </a:r>
            <a:endParaRPr lang="en-US" dirty="0"/>
          </a:p>
        </p:txBody>
      </p:sp>
      <p:pic>
        <p:nvPicPr>
          <p:cNvPr id="4" name="Picture 3" descr="C:\Users\ravir\OneDrive\Pictures\Screenshots\Screenshot 2023-05-16 192951.pngScreenshot 2023-05-16 192951"/>
          <p:cNvPicPr>
            <a:picLocks noChangeAspect="1"/>
          </p:cNvPicPr>
          <p:nvPr/>
        </p:nvPicPr>
        <p:blipFill rotWithShape="1">
          <a:blip r:embed="rId1"/>
          <a:srcRect/>
          <a:stretch>
            <a:fillRect/>
          </a:stretch>
        </p:blipFill>
        <p:spPr>
          <a:xfrm>
            <a:off x="2901949" y="1173479"/>
            <a:ext cx="8023860" cy="5029201"/>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3815</Words>
  <Application>WPS Presentation</Application>
  <PresentationFormat>Widescreen</PresentationFormat>
  <Paragraphs>94</Paragraphs>
  <Slides>17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SimSun</vt:lpstr>
      <vt:lpstr>Wingdings</vt:lpstr>
      <vt:lpstr>Wingdings 3</vt:lpstr>
      <vt:lpstr>Arial</vt:lpstr>
      <vt:lpstr>Century Gothic</vt:lpstr>
      <vt:lpstr>Microsoft YaHei</vt:lpstr>
      <vt:lpstr>Arial Unicode MS</vt:lpstr>
      <vt:lpstr>Calibri</vt:lpstr>
      <vt:lpstr>Söhne</vt:lpstr>
      <vt:lpstr>Segoe Print</vt:lpstr>
      <vt:lpstr>Wisp</vt:lpstr>
      <vt:lpstr>Flight Delay Analysis</vt:lpstr>
      <vt:lpstr>Problem Statement:</vt:lpstr>
      <vt:lpstr>Implementation:</vt:lpstr>
      <vt:lpstr>Steps Changed from the Defense Proposal: </vt:lpstr>
      <vt:lpstr>Project Procedure:</vt:lpstr>
      <vt:lpstr>PowerPoint 演示文稿</vt:lpstr>
      <vt:lpstr>PowerPoint 演示文稿</vt:lpstr>
      <vt:lpstr>PowerPoint 演示文稿</vt:lpstr>
      <vt:lpstr>PowerPoint 演示文稿</vt:lpstr>
      <vt:lpstr>PowerPoint 演示文稿</vt:lpstr>
      <vt:lpstr>Top 15 Highest Flight Counts for each year:</vt:lpstr>
      <vt:lpstr>PowerPoint 演示文稿</vt:lpstr>
      <vt:lpstr>PowerPoint 演示文稿</vt:lpstr>
      <vt:lpstr>Conclusion:</vt:lpstr>
      <vt:lpstr>Future Scope:</vt:lpstr>
      <vt:lpstr>References:</vt:lpstr>
      <vt:lpstr>Thank you</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Delay Analysis</dc:title>
  <dc:creator>YASH !</dc:creator>
  <cp:lastModifiedBy>Ravi Reddy</cp:lastModifiedBy>
  <cp:revision>22</cp:revision>
  <dcterms:created xsi:type="dcterms:W3CDTF">2023-05-14T23:05:00Z</dcterms:created>
  <dcterms:modified xsi:type="dcterms:W3CDTF">2023-05-17T03:27:32Z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8B400C3CC3254A7EBDF3847DDC1A0949</vt:lpwstr>
  </property>
  <property fmtid="{D5CDD505-2E9C-101B-9397-08002B2CF9AE}" pid="3" name="KSOProductBuildVer">
    <vt:lpwstr>1033-11.2.0.11537</vt:lpwstr>
  </property>
</Properties>
</file>