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7" r:id="rId3"/>
    <p:sldId id="267" r:id="rId4"/>
    <p:sldId id="268" r:id="rId5"/>
    <p:sldId id="269" r:id="rId6"/>
    <p:sldId id="260" r:id="rId7"/>
    <p:sldId id="261" r:id="rId8"/>
    <p:sldId id="270" r:id="rId9"/>
    <p:sldId id="274" r:id="rId10"/>
    <p:sldId id="263" r:id="rId11"/>
    <p:sldId id="272" r:id="rId12"/>
    <p:sldId id="271"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B14D2-94A8-4A45-AD17-981CD5FD5122}" v="8" dt="2023-11-14T23:07:13.387"/>
    <p1510:client id="{739DF3A2-AB11-4192-800C-1F5129CDB132}" v="1" dt="2023-11-14T00:32:16.204"/>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p:scale>
          <a:sx n="63" d="100"/>
          <a:sy n="63" d="100"/>
        </p:scale>
        <p:origin x="804" y="56"/>
      </p:cViewPr>
      <p:guideLst>
        <p:guide pos="3839"/>
        <p:guide orient="horz" pos="2160"/>
      </p:guideLst>
    </p:cSldViewPr>
  </p:slideViewPr>
  <p:notesTextViewPr>
    <p:cViewPr>
      <p:scale>
        <a:sx n="1" d="1"/>
        <a:sy n="1" d="1"/>
      </p:scale>
      <p:origin x="0" y="0"/>
    </p:cViewPr>
  </p:notesTextViewPr>
  <p:sorterViewPr>
    <p:cViewPr>
      <p:scale>
        <a:sx n="100" d="100"/>
        <a:sy n="100" d="100"/>
      </p:scale>
      <p:origin x="0" y="-1504"/>
    </p:cViewPr>
  </p:sorter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ADEEP GURRAM" userId="b90dda0bfdc83bc0" providerId="LiveId" clId="{098B14D2-94A8-4A45-AD17-981CD5FD5122}"/>
    <pc:docChg chg="custSel addSld delSld modSld sldOrd">
      <pc:chgData name="RANADEEP GURRAM" userId="b90dda0bfdc83bc0" providerId="LiveId" clId="{098B14D2-94A8-4A45-AD17-981CD5FD5122}" dt="2023-11-14T23:41:37.929" v="370" actId="20577"/>
      <pc:docMkLst>
        <pc:docMk/>
      </pc:docMkLst>
      <pc:sldChg chg="modSp mod">
        <pc:chgData name="RANADEEP GURRAM" userId="b90dda0bfdc83bc0" providerId="LiveId" clId="{098B14D2-94A8-4A45-AD17-981CD5FD5122}" dt="2023-11-14T18:25:11.337" v="70" actId="20577"/>
        <pc:sldMkLst>
          <pc:docMk/>
          <pc:sldMk cId="2215894925" sldId="261"/>
        </pc:sldMkLst>
        <pc:spChg chg="mod">
          <ac:chgData name="RANADEEP GURRAM" userId="b90dda0bfdc83bc0" providerId="LiveId" clId="{098B14D2-94A8-4A45-AD17-981CD5FD5122}" dt="2023-11-14T18:25:11.337" v="70" actId="20577"/>
          <ac:spMkLst>
            <pc:docMk/>
            <pc:sldMk cId="2215894925" sldId="261"/>
            <ac:spMk id="2" creationId="{00000000-0000-0000-0000-000000000000}"/>
          </ac:spMkLst>
        </pc:spChg>
      </pc:sldChg>
      <pc:sldChg chg="del">
        <pc:chgData name="RANADEEP GURRAM" userId="b90dda0bfdc83bc0" providerId="LiveId" clId="{098B14D2-94A8-4A45-AD17-981CD5FD5122}" dt="2023-11-14T18:42:36.706" v="115" actId="2696"/>
        <pc:sldMkLst>
          <pc:docMk/>
          <pc:sldMk cId="1160959328" sldId="266"/>
        </pc:sldMkLst>
      </pc:sldChg>
      <pc:sldChg chg="modSp mod">
        <pc:chgData name="RANADEEP GURRAM" userId="b90dda0bfdc83bc0" providerId="LiveId" clId="{098B14D2-94A8-4A45-AD17-981CD5FD5122}" dt="2023-11-14T18:28:11.337" v="113" actId="20577"/>
        <pc:sldMkLst>
          <pc:docMk/>
          <pc:sldMk cId="3197189130" sldId="270"/>
        </pc:sldMkLst>
        <pc:spChg chg="mod">
          <ac:chgData name="RANADEEP GURRAM" userId="b90dda0bfdc83bc0" providerId="LiveId" clId="{098B14D2-94A8-4A45-AD17-981CD5FD5122}" dt="2023-11-14T18:28:11.337" v="113" actId="20577"/>
          <ac:spMkLst>
            <pc:docMk/>
            <pc:sldMk cId="3197189130" sldId="270"/>
            <ac:spMk id="9" creationId="{C98658F3-2CB9-653A-B9CD-75FE17F80D30}"/>
          </ac:spMkLst>
        </pc:spChg>
      </pc:sldChg>
      <pc:sldChg chg="addSp modSp new mod modClrScheme chgLayout">
        <pc:chgData name="RANADEEP GURRAM" userId="b90dda0bfdc83bc0" providerId="LiveId" clId="{098B14D2-94A8-4A45-AD17-981CD5FD5122}" dt="2023-11-14T23:41:37.929" v="370" actId="20577"/>
        <pc:sldMkLst>
          <pc:docMk/>
          <pc:sldMk cId="590122193" sldId="271"/>
        </pc:sldMkLst>
        <pc:spChg chg="mod ord">
          <ac:chgData name="RANADEEP GURRAM" userId="b90dda0bfdc83bc0" providerId="LiveId" clId="{098B14D2-94A8-4A45-AD17-981CD5FD5122}" dt="2023-11-14T18:13:38.530" v="12" actId="700"/>
          <ac:spMkLst>
            <pc:docMk/>
            <pc:sldMk cId="590122193" sldId="271"/>
            <ac:spMk id="2" creationId="{7203BDBA-E75F-B744-CF97-99C1ED13DBF8}"/>
          </ac:spMkLst>
        </pc:spChg>
        <pc:spChg chg="add mod ord">
          <ac:chgData name="RANADEEP GURRAM" userId="b90dda0bfdc83bc0" providerId="LiveId" clId="{098B14D2-94A8-4A45-AD17-981CD5FD5122}" dt="2023-11-14T23:41:37.929" v="370" actId="20577"/>
          <ac:spMkLst>
            <pc:docMk/>
            <pc:sldMk cId="590122193" sldId="271"/>
            <ac:spMk id="3" creationId="{B1D6B530-54E7-A9AD-DFCD-FE53702C7EF3}"/>
          </ac:spMkLst>
        </pc:spChg>
      </pc:sldChg>
      <pc:sldChg chg="modSp new mod ord">
        <pc:chgData name="RANADEEP GURRAM" userId="b90dda0bfdc83bc0" providerId="LiveId" clId="{098B14D2-94A8-4A45-AD17-981CD5FD5122}" dt="2023-11-14T18:29:31.813" v="114" actId="27107"/>
        <pc:sldMkLst>
          <pc:docMk/>
          <pc:sldMk cId="3493739242" sldId="272"/>
        </pc:sldMkLst>
        <pc:spChg chg="mod">
          <ac:chgData name="RANADEEP GURRAM" userId="b90dda0bfdc83bc0" providerId="LiveId" clId="{098B14D2-94A8-4A45-AD17-981CD5FD5122}" dt="2023-11-14T18:17:08.168" v="28" actId="20577"/>
          <ac:spMkLst>
            <pc:docMk/>
            <pc:sldMk cId="3493739242" sldId="272"/>
            <ac:spMk id="2" creationId="{7EC65EB2-DAB3-A71C-1E8F-BD9BC151DDF2}"/>
          </ac:spMkLst>
        </pc:spChg>
        <pc:spChg chg="mod">
          <ac:chgData name="RANADEEP GURRAM" userId="b90dda0bfdc83bc0" providerId="LiveId" clId="{098B14D2-94A8-4A45-AD17-981CD5FD5122}" dt="2023-11-14T18:29:31.813" v="114" actId="27107"/>
          <ac:spMkLst>
            <pc:docMk/>
            <pc:sldMk cId="3493739242" sldId="272"/>
            <ac:spMk id="3" creationId="{9E016E9A-2A50-C340-B333-F56081A4DEEC}"/>
          </ac:spMkLst>
        </pc:spChg>
      </pc:sldChg>
      <pc:sldChg chg="addSp delSp modSp new del mod">
        <pc:chgData name="RANADEEP GURRAM" userId="b90dda0bfdc83bc0" providerId="LiveId" clId="{098B14D2-94A8-4A45-AD17-981CD5FD5122}" dt="2023-11-14T23:07:54.422" v="365" actId="47"/>
        <pc:sldMkLst>
          <pc:docMk/>
          <pc:sldMk cId="2670289001" sldId="273"/>
        </pc:sldMkLst>
        <pc:spChg chg="del">
          <ac:chgData name="RANADEEP GURRAM" userId="b90dda0bfdc83bc0" providerId="LiveId" clId="{098B14D2-94A8-4A45-AD17-981CD5FD5122}" dt="2023-11-14T22:54:20.819" v="117" actId="3680"/>
          <ac:spMkLst>
            <pc:docMk/>
            <pc:sldMk cId="2670289001" sldId="273"/>
            <ac:spMk id="3" creationId="{C6EF2926-5F6C-D6AD-3ECE-843961B453F7}"/>
          </ac:spMkLst>
        </pc:spChg>
        <pc:spChg chg="add del mod">
          <ac:chgData name="RANADEEP GURRAM" userId="b90dda0bfdc83bc0" providerId="LiveId" clId="{098B14D2-94A8-4A45-AD17-981CD5FD5122}" dt="2023-11-14T22:56:56.683" v="226" actId="21"/>
          <ac:spMkLst>
            <pc:docMk/>
            <pc:sldMk cId="2670289001" sldId="273"/>
            <ac:spMk id="7" creationId="{5701FD9A-C797-AF4C-DF12-1ADB4F5C3739}"/>
          </ac:spMkLst>
        </pc:spChg>
        <pc:graphicFrameChg chg="add del mod ord modGraphic">
          <ac:chgData name="RANADEEP GURRAM" userId="b90dda0bfdc83bc0" providerId="LiveId" clId="{098B14D2-94A8-4A45-AD17-981CD5FD5122}" dt="2023-11-14T22:56:11.534" v="185" actId="478"/>
          <ac:graphicFrameMkLst>
            <pc:docMk/>
            <pc:sldMk cId="2670289001" sldId="273"/>
            <ac:graphicFrameMk id="4" creationId="{F1A6DC1A-9E6C-85ED-8BC0-F071D36451B1}"/>
          </ac:graphicFrameMkLst>
        </pc:graphicFrameChg>
        <pc:graphicFrameChg chg="add del mod modGraphic">
          <ac:chgData name="RANADEEP GURRAM" userId="b90dda0bfdc83bc0" providerId="LiveId" clId="{098B14D2-94A8-4A45-AD17-981CD5FD5122}" dt="2023-11-14T22:57:32.224" v="231" actId="21"/>
          <ac:graphicFrameMkLst>
            <pc:docMk/>
            <pc:sldMk cId="2670289001" sldId="273"/>
            <ac:graphicFrameMk id="5" creationId="{71A0FF94-855C-168F-FEA8-D03F305D87B8}"/>
          </ac:graphicFrameMkLst>
        </pc:graphicFrameChg>
      </pc:sldChg>
      <pc:sldChg chg="addSp delSp modSp new mod">
        <pc:chgData name="RANADEEP GURRAM" userId="b90dda0bfdc83bc0" providerId="LiveId" clId="{098B14D2-94A8-4A45-AD17-981CD5FD5122}" dt="2023-11-14T23:17:26.856" v="368" actId="14734"/>
        <pc:sldMkLst>
          <pc:docMk/>
          <pc:sldMk cId="1153467404" sldId="274"/>
        </pc:sldMkLst>
        <pc:spChg chg="mod">
          <ac:chgData name="RANADEEP GURRAM" userId="b90dda0bfdc83bc0" providerId="LiveId" clId="{098B14D2-94A8-4A45-AD17-981CD5FD5122}" dt="2023-11-14T23:07:48.888" v="364" actId="20577"/>
          <ac:spMkLst>
            <pc:docMk/>
            <pc:sldMk cId="1153467404" sldId="274"/>
            <ac:spMk id="2" creationId="{41EC27B4-9728-47E7-0916-369E9A9DBCBA}"/>
          </ac:spMkLst>
        </pc:spChg>
        <pc:spChg chg="del">
          <ac:chgData name="RANADEEP GURRAM" userId="b90dda0bfdc83bc0" providerId="LiveId" clId="{098B14D2-94A8-4A45-AD17-981CD5FD5122}" dt="2023-11-14T22:57:51.109" v="233" actId="3680"/>
          <ac:spMkLst>
            <pc:docMk/>
            <pc:sldMk cId="1153467404" sldId="274"/>
            <ac:spMk id="3" creationId="{F5EC35F2-18E9-1F56-E5E4-06655E140EE7}"/>
          </ac:spMkLst>
        </pc:spChg>
        <pc:spChg chg="add del mod">
          <ac:chgData name="RANADEEP GURRAM" userId="b90dda0bfdc83bc0" providerId="LiveId" clId="{098B14D2-94A8-4A45-AD17-981CD5FD5122}" dt="2023-11-14T23:02:40.530" v="276" actId="3680"/>
          <ac:spMkLst>
            <pc:docMk/>
            <pc:sldMk cId="1153467404" sldId="274"/>
            <ac:spMk id="6" creationId="{C757C34A-1C32-3D3B-AC2F-1CDB5E76EF29}"/>
          </ac:spMkLst>
        </pc:spChg>
        <pc:graphicFrameChg chg="add del mod ord modGraphic">
          <ac:chgData name="RANADEEP GURRAM" userId="b90dda0bfdc83bc0" providerId="LiveId" clId="{098B14D2-94A8-4A45-AD17-981CD5FD5122}" dt="2023-11-14T23:02:30.435" v="275" actId="21"/>
          <ac:graphicFrameMkLst>
            <pc:docMk/>
            <pc:sldMk cId="1153467404" sldId="274"/>
            <ac:graphicFrameMk id="4" creationId="{988A7767-8F4E-B6DE-F9FC-4EB0B2AFA1EE}"/>
          </ac:graphicFrameMkLst>
        </pc:graphicFrameChg>
        <pc:graphicFrameChg chg="add mod ord modGraphic">
          <ac:chgData name="RANADEEP GURRAM" userId="b90dda0bfdc83bc0" providerId="LiveId" clId="{098B14D2-94A8-4A45-AD17-981CD5FD5122}" dt="2023-11-14T23:17:26.856" v="368" actId="14734"/>
          <ac:graphicFrameMkLst>
            <pc:docMk/>
            <pc:sldMk cId="1153467404" sldId="274"/>
            <ac:graphicFrameMk id="7" creationId="{AC085EF2-185E-1534-EBE5-B3B035F2489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11/14/2023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11/14/2023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11/14/2023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11/14/2023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11/14/2023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11/14/2023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11/14/2023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11/14/2023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11/14/2023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11/14/2023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11/14/2023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11/14/2023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0985" y="1143000"/>
            <a:ext cx="9144000" cy="2667000"/>
          </a:xfrm>
        </p:spPr>
        <p:txBody>
          <a:bodyPr/>
          <a:lstStyle/>
          <a:p>
            <a:r>
              <a:rPr lang="en-US" dirty="0"/>
              <a:t>Prediction of Co2 Emission from Vehicles</a:t>
            </a:r>
          </a:p>
        </p:txBody>
      </p:sp>
      <p:sp>
        <p:nvSpPr>
          <p:cNvPr id="3" name="Subtitle 2"/>
          <p:cNvSpPr>
            <a:spLocks noGrp="1"/>
          </p:cNvSpPr>
          <p:nvPr>
            <p:ph type="subTitle" idx="1"/>
          </p:nvPr>
        </p:nvSpPr>
        <p:spPr/>
        <p:txBody>
          <a:bodyPr>
            <a:normAutofit lnSpcReduction="10000"/>
          </a:bodyPr>
          <a:lstStyle/>
          <a:p>
            <a:r>
              <a:rPr lang="en-US" dirty="0"/>
              <a:t>                                                                       Subject: Data 6O6(Capstone Project)</a:t>
            </a:r>
          </a:p>
          <a:p>
            <a:r>
              <a:rPr lang="en-US" dirty="0"/>
              <a:t>                                                                       Professor: Chaojie Wang</a:t>
            </a:r>
          </a:p>
          <a:p>
            <a:r>
              <a:rPr lang="en-US" dirty="0"/>
              <a:t>                                                                       Presenter: Ranadeep Reddy</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Actual vs Predicted</a:t>
            </a:r>
          </a:p>
        </p:txBody>
      </p:sp>
      <p:pic>
        <p:nvPicPr>
          <p:cNvPr id="5" name="Picture 4">
            <a:extLst>
              <a:ext uri="{FF2B5EF4-FFF2-40B4-BE49-F238E27FC236}">
                <a16:creationId xmlns:a16="http://schemas.microsoft.com/office/drawing/2014/main" id="{A59AC169-6ED1-C55F-0FAE-8BE8005970AF}"/>
              </a:ext>
            </a:extLst>
          </p:cNvPr>
          <p:cNvPicPr>
            <a:picLocks noChangeAspect="1"/>
          </p:cNvPicPr>
          <p:nvPr/>
        </p:nvPicPr>
        <p:blipFill>
          <a:blip r:embed="rId2"/>
          <a:stretch>
            <a:fillRect/>
          </a:stretch>
        </p:blipFill>
        <p:spPr>
          <a:xfrm>
            <a:off x="425132" y="1442138"/>
            <a:ext cx="5669280" cy="4808748"/>
          </a:xfrm>
          <a:prstGeom prst="rect">
            <a:avLst/>
          </a:prstGeom>
          <a:noFill/>
        </p:spPr>
      </p:pic>
      <p:sp>
        <p:nvSpPr>
          <p:cNvPr id="11" name="Text Placeholder 3">
            <a:extLst>
              <a:ext uri="{FF2B5EF4-FFF2-40B4-BE49-F238E27FC236}">
                <a16:creationId xmlns:a16="http://schemas.microsoft.com/office/drawing/2014/main" id="{6B6C8734-4C9B-36FC-46B2-9C77E776F64B}"/>
              </a:ext>
            </a:extLst>
          </p:cNvPr>
          <p:cNvSpPr>
            <a:spLocks noGrp="1"/>
          </p:cNvSpPr>
          <p:nvPr>
            <p:ph type="body" sz="half" idx="2"/>
          </p:nvPr>
        </p:nvSpPr>
        <p:spPr>
          <a:xfrm>
            <a:off x="7905959" y="3411748"/>
            <a:ext cx="2743200" cy="2743200"/>
          </a:xfrm>
        </p:spPr>
        <p:txBody>
          <a:bodyPr/>
          <a:lstStyle/>
          <a:p>
            <a:endParaRPr lang="en-US" dirty="0"/>
          </a:p>
        </p:txBody>
      </p:sp>
      <p:pic>
        <p:nvPicPr>
          <p:cNvPr id="8" name="Picture 7">
            <a:extLst>
              <a:ext uri="{FF2B5EF4-FFF2-40B4-BE49-F238E27FC236}">
                <a16:creationId xmlns:a16="http://schemas.microsoft.com/office/drawing/2014/main" id="{70109CD1-BBA8-1B08-F2F6-75DB067BC017}"/>
              </a:ext>
            </a:extLst>
          </p:cNvPr>
          <p:cNvPicPr>
            <a:picLocks noChangeAspect="1"/>
          </p:cNvPicPr>
          <p:nvPr/>
        </p:nvPicPr>
        <p:blipFill>
          <a:blip r:embed="rId3"/>
          <a:stretch>
            <a:fillRect/>
          </a:stretch>
        </p:blipFill>
        <p:spPr>
          <a:xfrm>
            <a:off x="6092823" y="1442139"/>
            <a:ext cx="5394960" cy="4811745"/>
          </a:xfrm>
          <a:prstGeom prst="rect">
            <a:avLst/>
          </a:prstGeom>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65EB2-DAB3-A71C-1E8F-BD9BC151DDF2}"/>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9E016E9A-2A50-C340-B333-F56081A4DEEC}"/>
              </a:ext>
            </a:extLst>
          </p:cNvPr>
          <p:cNvSpPr>
            <a:spLocks noGrp="1"/>
          </p:cNvSpPr>
          <p:nvPr>
            <p:ph idx="1"/>
          </p:nvPr>
        </p:nvSpPr>
        <p:spPr/>
        <p:txBody>
          <a:bodyPr>
            <a:noAutofit/>
          </a:bodyPr>
          <a:lstStyle/>
          <a:p>
            <a:pPr marL="0" indent="0">
              <a:buNone/>
            </a:pPr>
            <a:r>
              <a:rPr lang="en-US" dirty="0"/>
              <a:t>Significant potential for improvement and growth are presented by the future scope of CO2 emission prediction. In order to improve the predictive accuracy, future work may include adding a larger dataset that includes a wider range of variables, such as driving conditions, vehicle technology, and geographic influences. IoT capabilities enable real-time data integration, which has the potential to provide dynamic insights into emission patterns. Investigating cutting-edge machine learning methods like deep learning and neural networks may reveal complex relationships in the data. Working together with lawmakers, automakers, and environmental organizations would guarantee that the models reflect the demands of the real world.</a:t>
            </a:r>
          </a:p>
        </p:txBody>
      </p:sp>
    </p:spTree>
    <p:extLst>
      <p:ext uri="{BB962C8B-B14F-4D97-AF65-F5344CB8AC3E}">
        <p14:creationId xmlns:p14="http://schemas.microsoft.com/office/powerpoint/2010/main" val="349373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3BDBA-E75F-B744-CF97-99C1ED13DBF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1D6B530-54E7-A9AD-DFCD-FE53702C7EF3}"/>
              </a:ext>
            </a:extLst>
          </p:cNvPr>
          <p:cNvSpPr>
            <a:spLocks noGrp="1"/>
          </p:cNvSpPr>
          <p:nvPr>
            <p:ph idx="1"/>
          </p:nvPr>
        </p:nvSpPr>
        <p:spPr/>
        <p:txBody>
          <a:bodyPr>
            <a:noAutofit/>
          </a:bodyPr>
          <a:lstStyle/>
          <a:p>
            <a:pPr marL="0" indent="0">
              <a:buNone/>
            </a:pPr>
            <a:r>
              <a:rPr lang="en-US" sz="2800" dirty="0"/>
              <a:t>To sum up, the objective of this CO2 Emission prediction project was to evaluate and contrast the accuracy of several machine learning models in predicting CO2 emissions from moving vehicles. Four different models were implemented and assessed after a thorough examination and analysis of the dataset, which includes features like engine size, cylinder count, and fuel consumption: linear regression, random forest regression, </a:t>
            </a:r>
            <a:r>
              <a:rPr lang="en-US" sz="2800" dirty="0" err="1"/>
              <a:t>XGBoost</a:t>
            </a:r>
            <a:r>
              <a:rPr lang="en-US" sz="2800" dirty="0"/>
              <a:t>, and support vector machine (SVM). Models were trained and evaluated using performance metrics like R-squared and Mean Squared Error (MSE).</a:t>
            </a:r>
          </a:p>
        </p:txBody>
      </p:sp>
    </p:spTree>
    <p:extLst>
      <p:ext uri="{BB962C8B-B14F-4D97-AF65-F5344CB8AC3E}">
        <p14:creationId xmlns:p14="http://schemas.microsoft.com/office/powerpoint/2010/main" val="59012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PROBLEM STATEMENT</a:t>
            </a:r>
          </a:p>
        </p:txBody>
      </p:sp>
      <p:sp>
        <p:nvSpPr>
          <p:cNvPr id="14" name="Content Placeholder 13"/>
          <p:cNvSpPr>
            <a:spLocks noGrp="1"/>
          </p:cNvSpPr>
          <p:nvPr>
            <p:ph idx="1"/>
          </p:nvPr>
        </p:nvSpPr>
        <p:spPr/>
        <p:txBody>
          <a:bodyPr>
            <a:noAutofit/>
          </a:bodyPr>
          <a:lstStyle/>
          <a:p>
            <a:pPr marL="0" indent="0">
              <a:buNone/>
            </a:pPr>
            <a:r>
              <a:rPr lang="en-US" sz="2800" dirty="0"/>
              <a:t>The environment is significantly impacted by the increased CO2 emissions from automobiles, which exacerbate air pollution and global warming. Even while precise estimation and control of these emissions are vital, current approaches frequently lack accessibility and precision. By creating a machine learning model that is incorporated into a Flask-based application, this project seeks to close this gap. The model will forecast vehicle-generated CO2 emissions, assisting consumers, policymakers, and environmental organizations in making decisions that will contribute to a sustainable future.</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OBJECTIVE</a:t>
            </a:r>
          </a:p>
        </p:txBody>
      </p:sp>
      <p:sp>
        <p:nvSpPr>
          <p:cNvPr id="4" name="Content Placeholder 3">
            <a:extLst>
              <a:ext uri="{FF2B5EF4-FFF2-40B4-BE49-F238E27FC236}">
                <a16:creationId xmlns:a16="http://schemas.microsoft.com/office/drawing/2014/main" id="{3EA5D7BF-FB54-F3DC-7074-541FD7D59DA7}"/>
              </a:ext>
            </a:extLst>
          </p:cNvPr>
          <p:cNvSpPr>
            <a:spLocks noGrp="1"/>
          </p:cNvSpPr>
          <p:nvPr>
            <p:ph idx="1"/>
          </p:nvPr>
        </p:nvSpPr>
        <p:spPr/>
        <p:txBody>
          <a:bodyPr>
            <a:normAutofit fontScale="92500" lnSpcReduction="10000"/>
          </a:bodyPr>
          <a:lstStyle/>
          <a:p>
            <a:r>
              <a:rPr lang="en-US" dirty="0"/>
              <a:t>First and foremost, the project's goal is to create an effective machine learning model that can reliably forecast CO2 emissions from cars based on their features.</a:t>
            </a:r>
          </a:p>
          <a:p>
            <a:r>
              <a:rPr lang="en-US" dirty="0"/>
              <a:t>Another objective is to incorporate this model into a user-friendly Flask-based web application that allows users to enter car information and receive accurate CO2 emission estimates.</a:t>
            </a:r>
          </a:p>
          <a:p>
            <a:r>
              <a:rPr lang="en-US" dirty="0"/>
              <a:t>The model will be rigorously trained, validated, and assessed using industry-standard metrics such as R-squared and Mean Squared Error.</a:t>
            </a:r>
          </a:p>
          <a:p>
            <a:r>
              <a:rPr lang="en-US" dirty="0"/>
              <a:t>After that, the Flask application will be deployed onto a hosting platform to enable varied user access and interaction. This will allow for the collection of insightful feedback to improve the model's performance and user experience.</a:t>
            </a: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SOLUTION</a:t>
            </a:r>
          </a:p>
        </p:txBody>
      </p:sp>
      <p:sp>
        <p:nvSpPr>
          <p:cNvPr id="5" name="Content Placeholder 4"/>
          <p:cNvSpPr>
            <a:spLocks noGrp="1"/>
          </p:cNvSpPr>
          <p:nvPr>
            <p:ph sz="half" idx="1"/>
          </p:nvPr>
        </p:nvSpPr>
        <p:spPr>
          <a:xfrm>
            <a:off x="1522413" y="1905000"/>
            <a:ext cx="9143999" cy="4267200"/>
          </a:xfrm>
        </p:spPr>
        <p:txBody>
          <a:bodyPr/>
          <a:lstStyle/>
          <a:p>
            <a:r>
              <a:rPr lang="en-US" dirty="0"/>
              <a:t>To precisely predict CO2 emissions, the research in this project uses feature engineering and thorough cleaning as part of data preprocessing techniques. The dataset is then refined using linear regression or Support Vector Machines (SVM). The model's precision and dependability are guaranteed by evaluation metrics like R-squared and Mean Squared Error.</a:t>
            </a:r>
          </a:p>
          <a:p>
            <a:r>
              <a:rPr lang="en-US" dirty="0"/>
              <a:t>Providing an intuitive user interface is the goal of deploying the Flask application on a hosting platform. In order to get crucial input for improving the model's functionality and user experience, it promotes user engagement.</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a:t>
            </a:r>
          </a:p>
        </p:txBody>
      </p:sp>
      <p:sp>
        <p:nvSpPr>
          <p:cNvPr id="5" name="Content Placeholder 4">
            <a:extLst>
              <a:ext uri="{FF2B5EF4-FFF2-40B4-BE49-F238E27FC236}">
                <a16:creationId xmlns:a16="http://schemas.microsoft.com/office/drawing/2014/main" id="{9726FE2E-B48A-2165-5D64-75E2584C35AE}"/>
              </a:ext>
            </a:extLst>
          </p:cNvPr>
          <p:cNvSpPr>
            <a:spLocks noGrp="1"/>
          </p:cNvSpPr>
          <p:nvPr>
            <p:ph sz="half" idx="1"/>
          </p:nvPr>
        </p:nvSpPr>
        <p:spPr>
          <a:xfrm>
            <a:off x="1522414" y="1828800"/>
            <a:ext cx="9143998" cy="4267200"/>
          </a:xfrm>
        </p:spPr>
        <p:txBody>
          <a:bodyPr/>
          <a:lstStyle/>
          <a:p>
            <a:r>
              <a:rPr lang="en-US" dirty="0"/>
              <a:t>Data set has 6282 Rows and  12 Columns.  This Data set is from Kaggle.</a:t>
            </a:r>
          </a:p>
          <a:p>
            <a:pPr marL="0" indent="0">
              <a:buNone/>
            </a:pPr>
            <a:r>
              <a:rPr lang="en-US" dirty="0"/>
              <a:t>    </a:t>
            </a:r>
          </a:p>
        </p:txBody>
      </p:sp>
      <p:pic>
        <p:nvPicPr>
          <p:cNvPr id="12" name="Picture 11">
            <a:extLst>
              <a:ext uri="{FF2B5EF4-FFF2-40B4-BE49-F238E27FC236}">
                <a16:creationId xmlns:a16="http://schemas.microsoft.com/office/drawing/2014/main" id="{BA9E9F44-DA2C-A1E1-0B94-65B86135FF0C}"/>
              </a:ext>
            </a:extLst>
          </p:cNvPr>
          <p:cNvPicPr>
            <a:picLocks noChangeAspect="1"/>
          </p:cNvPicPr>
          <p:nvPr/>
        </p:nvPicPr>
        <p:blipFill>
          <a:blip r:embed="rId2"/>
          <a:stretch>
            <a:fillRect/>
          </a:stretch>
        </p:blipFill>
        <p:spPr>
          <a:xfrm>
            <a:off x="1827212" y="2667000"/>
            <a:ext cx="8413209" cy="2883532"/>
          </a:xfrm>
          <a:prstGeom prst="rect">
            <a:avLst/>
          </a:prstGeom>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plot for numerical variables</a:t>
            </a:r>
          </a:p>
        </p:txBody>
      </p:sp>
      <p:pic>
        <p:nvPicPr>
          <p:cNvPr id="7" name="Picture 6">
            <a:extLst>
              <a:ext uri="{FF2B5EF4-FFF2-40B4-BE49-F238E27FC236}">
                <a16:creationId xmlns:a16="http://schemas.microsoft.com/office/drawing/2014/main" id="{BACF8B20-50C9-0A15-2D04-96CCB9554C98}"/>
              </a:ext>
            </a:extLst>
          </p:cNvPr>
          <p:cNvPicPr>
            <a:picLocks noChangeAspect="1"/>
          </p:cNvPicPr>
          <p:nvPr/>
        </p:nvPicPr>
        <p:blipFill>
          <a:blip r:embed="rId2"/>
          <a:stretch>
            <a:fillRect/>
          </a:stretch>
        </p:blipFill>
        <p:spPr>
          <a:xfrm>
            <a:off x="3887468" y="1749406"/>
            <a:ext cx="4413887" cy="3359187"/>
          </a:xfrm>
          <a:prstGeom prst="rect">
            <a:avLst/>
          </a:prstGeom>
        </p:spPr>
      </p:pic>
      <p:pic>
        <p:nvPicPr>
          <p:cNvPr id="9" name="Picture 8">
            <a:extLst>
              <a:ext uri="{FF2B5EF4-FFF2-40B4-BE49-F238E27FC236}">
                <a16:creationId xmlns:a16="http://schemas.microsoft.com/office/drawing/2014/main" id="{0FDB682A-EA20-3ED1-FEBA-B9061308CDFC}"/>
              </a:ext>
            </a:extLst>
          </p:cNvPr>
          <p:cNvPicPr>
            <a:picLocks noChangeAspect="1"/>
          </p:cNvPicPr>
          <p:nvPr/>
        </p:nvPicPr>
        <p:blipFill>
          <a:blip r:embed="rId3"/>
          <a:stretch>
            <a:fillRect/>
          </a:stretch>
        </p:blipFill>
        <p:spPr>
          <a:xfrm>
            <a:off x="1522413" y="1600200"/>
            <a:ext cx="9143998" cy="4572000"/>
          </a:xfrm>
          <a:prstGeom prst="rect">
            <a:avLst/>
          </a:prstGeom>
        </p:spPr>
      </p:pic>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between different Numerical values</a:t>
            </a:r>
          </a:p>
        </p:txBody>
      </p:sp>
      <p:pic>
        <p:nvPicPr>
          <p:cNvPr id="18" name="Picture 17">
            <a:extLst>
              <a:ext uri="{FF2B5EF4-FFF2-40B4-BE49-F238E27FC236}">
                <a16:creationId xmlns:a16="http://schemas.microsoft.com/office/drawing/2014/main" id="{9B9A80BE-2F5A-C22F-E463-CB1CFD045B58}"/>
              </a:ext>
            </a:extLst>
          </p:cNvPr>
          <p:cNvPicPr>
            <a:picLocks noChangeAspect="1"/>
          </p:cNvPicPr>
          <p:nvPr/>
        </p:nvPicPr>
        <p:blipFill>
          <a:blip r:embed="rId2"/>
          <a:stretch>
            <a:fillRect/>
          </a:stretch>
        </p:blipFill>
        <p:spPr>
          <a:xfrm>
            <a:off x="1522414" y="1752600"/>
            <a:ext cx="9143998" cy="4686300"/>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955D-83DA-6D0C-5705-93857DB8A144}"/>
              </a:ext>
            </a:extLst>
          </p:cNvPr>
          <p:cNvSpPr>
            <a:spLocks noGrp="1"/>
          </p:cNvSpPr>
          <p:nvPr>
            <p:ph type="title"/>
          </p:nvPr>
        </p:nvSpPr>
        <p:spPr>
          <a:xfrm>
            <a:off x="1522414" y="274638"/>
            <a:ext cx="9143998" cy="1020762"/>
          </a:xfrm>
        </p:spPr>
        <p:txBody>
          <a:bodyPr anchor="b">
            <a:normAutofit/>
          </a:bodyPr>
          <a:lstStyle/>
          <a:p>
            <a:r>
              <a:rPr lang="en-US" dirty="0"/>
              <a:t>Models Usage</a:t>
            </a:r>
          </a:p>
        </p:txBody>
      </p:sp>
      <p:sp>
        <p:nvSpPr>
          <p:cNvPr id="9" name="Content Placeholder 2">
            <a:extLst>
              <a:ext uri="{FF2B5EF4-FFF2-40B4-BE49-F238E27FC236}">
                <a16:creationId xmlns:a16="http://schemas.microsoft.com/office/drawing/2014/main" id="{C98658F3-2CB9-653A-B9CD-75FE17F80D30}"/>
              </a:ext>
            </a:extLst>
          </p:cNvPr>
          <p:cNvSpPr>
            <a:spLocks noGrp="1"/>
          </p:cNvSpPr>
          <p:nvPr>
            <p:ph idx="1"/>
          </p:nvPr>
        </p:nvSpPr>
        <p:spPr>
          <a:xfrm>
            <a:off x="1522414" y="1905000"/>
            <a:ext cx="9144000" cy="4267200"/>
          </a:xfrm>
        </p:spPr>
        <p:txBody>
          <a:bodyPr>
            <a:normAutofit fontScale="92500" lnSpcReduction="10000"/>
          </a:bodyPr>
          <a:lstStyle/>
          <a:p>
            <a:pPr marL="0" indent="0">
              <a:buNone/>
            </a:pPr>
            <a:r>
              <a:rPr lang="en-US" dirty="0"/>
              <a:t> Linear Regression:</a:t>
            </a:r>
          </a:p>
          <a:p>
            <a:r>
              <a:rPr lang="en-US" dirty="0"/>
              <a:t>Used Linear regression to establish a linear relationship between vehicle attributes and CO2 emission.</a:t>
            </a:r>
          </a:p>
          <a:p>
            <a:pPr marL="0" indent="0">
              <a:buNone/>
            </a:pPr>
            <a:r>
              <a:rPr lang="en-US" dirty="0"/>
              <a:t> Random Forest Regressor:</a:t>
            </a:r>
          </a:p>
          <a:p>
            <a:r>
              <a:rPr lang="en-US" dirty="0"/>
              <a:t>The random forest model was utilized for its capacity for ensemble learning, which combines several decision trees to improve prediction accuracy. It manages feature interactions and non-linear relationships.</a:t>
            </a:r>
          </a:p>
          <a:p>
            <a:pPr marL="0" indent="0">
              <a:buNone/>
            </a:pPr>
            <a:r>
              <a:rPr lang="en-US" dirty="0"/>
              <a:t> SVM:</a:t>
            </a:r>
          </a:p>
          <a:p>
            <a:r>
              <a:rPr lang="en-US" dirty="0"/>
              <a:t>SVM was utilized to model the relationship between vehicle attributes and CO2 emissions in a higher-dimensional space because of its adaptability in both regression and classification tasks.</a:t>
            </a:r>
          </a:p>
        </p:txBody>
      </p:sp>
    </p:spTree>
    <p:extLst>
      <p:ext uri="{BB962C8B-B14F-4D97-AF65-F5344CB8AC3E}">
        <p14:creationId xmlns:p14="http://schemas.microsoft.com/office/powerpoint/2010/main" val="319718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27B4-9728-47E7-0916-369E9A9DBCBA}"/>
              </a:ext>
            </a:extLst>
          </p:cNvPr>
          <p:cNvSpPr>
            <a:spLocks noGrp="1"/>
          </p:cNvSpPr>
          <p:nvPr>
            <p:ph type="title"/>
          </p:nvPr>
        </p:nvSpPr>
        <p:spPr/>
        <p:txBody>
          <a:bodyPr/>
          <a:lstStyle/>
          <a:p>
            <a:r>
              <a:rPr lang="en-US" dirty="0"/>
              <a:t>RESULTS</a:t>
            </a:r>
          </a:p>
        </p:txBody>
      </p:sp>
      <p:graphicFrame>
        <p:nvGraphicFramePr>
          <p:cNvPr id="7" name="Table 7">
            <a:extLst>
              <a:ext uri="{FF2B5EF4-FFF2-40B4-BE49-F238E27FC236}">
                <a16:creationId xmlns:a16="http://schemas.microsoft.com/office/drawing/2014/main" id="{AC085EF2-185E-1534-EBE5-B3B035F2489D}"/>
              </a:ext>
            </a:extLst>
          </p:cNvPr>
          <p:cNvGraphicFramePr>
            <a:graphicFrameLocks noGrp="1"/>
          </p:cNvGraphicFramePr>
          <p:nvPr>
            <p:ph idx="1"/>
            <p:extLst>
              <p:ext uri="{D42A27DB-BD31-4B8C-83A1-F6EECF244321}">
                <p14:modId xmlns:p14="http://schemas.microsoft.com/office/powerpoint/2010/main" val="706662162"/>
              </p:ext>
            </p:extLst>
          </p:nvPr>
        </p:nvGraphicFramePr>
        <p:xfrm>
          <a:off x="1522412" y="1905000"/>
          <a:ext cx="9144002" cy="2494280"/>
        </p:xfrm>
        <a:graphic>
          <a:graphicData uri="http://schemas.openxmlformats.org/drawingml/2006/table">
            <a:tbl>
              <a:tblPr firstRow="1" bandRow="1">
                <a:tableStyleId>{8EC20E35-A176-4012-BC5E-935CFFF8708E}</a:tableStyleId>
              </a:tblPr>
              <a:tblGrid>
                <a:gridCol w="2228372">
                  <a:extLst>
                    <a:ext uri="{9D8B030D-6E8A-4147-A177-3AD203B41FA5}">
                      <a16:colId xmlns:a16="http://schemas.microsoft.com/office/drawing/2014/main" val="3412610192"/>
                    </a:ext>
                  </a:extLst>
                </a:gridCol>
                <a:gridCol w="2305210">
                  <a:extLst>
                    <a:ext uri="{9D8B030D-6E8A-4147-A177-3AD203B41FA5}">
                      <a16:colId xmlns:a16="http://schemas.microsoft.com/office/drawing/2014/main" val="413348752"/>
                    </a:ext>
                  </a:extLst>
                </a:gridCol>
                <a:gridCol w="2305210">
                  <a:extLst>
                    <a:ext uri="{9D8B030D-6E8A-4147-A177-3AD203B41FA5}">
                      <a16:colId xmlns:a16="http://schemas.microsoft.com/office/drawing/2014/main" val="736500155"/>
                    </a:ext>
                  </a:extLst>
                </a:gridCol>
                <a:gridCol w="2305210">
                  <a:extLst>
                    <a:ext uri="{9D8B030D-6E8A-4147-A177-3AD203B41FA5}">
                      <a16:colId xmlns:a16="http://schemas.microsoft.com/office/drawing/2014/main" val="3914201260"/>
                    </a:ext>
                  </a:extLst>
                </a:gridCol>
              </a:tblGrid>
              <a:tr h="370840">
                <a:tc>
                  <a:txBody>
                    <a:bodyPr/>
                    <a:lstStyle/>
                    <a:p>
                      <a:r>
                        <a:rPr lang="en-US" dirty="0"/>
                        <a:t>MODEL</a:t>
                      </a:r>
                    </a:p>
                  </a:txBody>
                  <a:tcPr/>
                </a:tc>
                <a:tc>
                  <a:txBody>
                    <a:bodyPr/>
                    <a:lstStyle/>
                    <a:p>
                      <a:r>
                        <a:rPr lang="en-US" dirty="0"/>
                        <a:t>R-SQUARED</a:t>
                      </a:r>
                    </a:p>
                  </a:txBody>
                  <a:tcPr/>
                </a:tc>
                <a:tc>
                  <a:txBody>
                    <a:bodyPr/>
                    <a:lstStyle/>
                    <a:p>
                      <a:r>
                        <a:rPr lang="en-US" dirty="0"/>
                        <a:t>RMSE</a:t>
                      </a:r>
                    </a:p>
                  </a:txBody>
                  <a:tcPr/>
                </a:tc>
                <a:tc>
                  <a:txBody>
                    <a:bodyPr/>
                    <a:lstStyle/>
                    <a:p>
                      <a:r>
                        <a:rPr lang="en-US" dirty="0"/>
                        <a:t>MSE</a:t>
                      </a:r>
                    </a:p>
                  </a:txBody>
                  <a:tcPr/>
                </a:tc>
                <a:extLst>
                  <a:ext uri="{0D108BD9-81ED-4DB2-BD59-A6C34878D82A}">
                    <a16:rowId xmlns:a16="http://schemas.microsoft.com/office/drawing/2014/main" val="3110509006"/>
                  </a:ext>
                </a:extLst>
              </a:tr>
              <a:tr h="370840">
                <a:tc>
                  <a:txBody>
                    <a:bodyPr/>
                    <a:lstStyle/>
                    <a:p>
                      <a:r>
                        <a:rPr lang="en-US" dirty="0"/>
                        <a:t>LINEAR REGRESSION</a:t>
                      </a:r>
                    </a:p>
                  </a:txBody>
                  <a:tcPr/>
                </a:tc>
                <a:tc>
                  <a:txBody>
                    <a:bodyPr/>
                    <a:lstStyle/>
                    <a:p>
                      <a:r>
                        <a:rPr lang="en-US" dirty="0"/>
                        <a:t>0.8825095623681144</a:t>
                      </a:r>
                    </a:p>
                  </a:txBody>
                  <a:tcPr/>
                </a:tc>
                <a:tc>
                  <a:txBody>
                    <a:bodyPr/>
                    <a:lstStyle/>
                    <a:p>
                      <a:endParaRPr lang="en-US"/>
                    </a:p>
                  </a:txBody>
                  <a:tcPr/>
                </a:tc>
                <a:tc>
                  <a:txBody>
                    <a:bodyPr/>
                    <a:lstStyle/>
                    <a:p>
                      <a:r>
                        <a:rPr lang="en-US" dirty="0"/>
                        <a:t>404.1233302241802</a:t>
                      </a:r>
                    </a:p>
                  </a:txBody>
                  <a:tcPr/>
                </a:tc>
                <a:extLst>
                  <a:ext uri="{0D108BD9-81ED-4DB2-BD59-A6C34878D82A}">
                    <a16:rowId xmlns:a16="http://schemas.microsoft.com/office/drawing/2014/main" val="2129875554"/>
                  </a:ext>
                </a:extLst>
              </a:tr>
              <a:tr h="370840">
                <a:tc>
                  <a:txBody>
                    <a:bodyPr/>
                    <a:lstStyle/>
                    <a:p>
                      <a:r>
                        <a:rPr lang="en-US" dirty="0"/>
                        <a:t>RANDOM FOREST </a:t>
                      </a:r>
                    </a:p>
                  </a:txBody>
                  <a:tcPr/>
                </a:tc>
                <a:tc>
                  <a:txBody>
                    <a:bodyPr/>
                    <a:lstStyle/>
                    <a:p>
                      <a:r>
                        <a:rPr lang="en-US" dirty="0"/>
                        <a:t>0.9801556431731288</a:t>
                      </a:r>
                    </a:p>
                  </a:txBody>
                  <a:tcPr/>
                </a:tc>
                <a:tc>
                  <a:txBody>
                    <a:bodyPr/>
                    <a:lstStyle/>
                    <a:p>
                      <a:r>
                        <a:rPr lang="en-US" dirty="0"/>
                        <a:t>8.261791195950954</a:t>
                      </a:r>
                    </a:p>
                  </a:txBody>
                  <a:tcPr/>
                </a:tc>
                <a:tc>
                  <a:txBody>
                    <a:bodyPr/>
                    <a:lstStyle/>
                    <a:p>
                      <a:endParaRPr lang="en-US"/>
                    </a:p>
                  </a:txBody>
                  <a:tcPr/>
                </a:tc>
                <a:extLst>
                  <a:ext uri="{0D108BD9-81ED-4DB2-BD59-A6C34878D82A}">
                    <a16:rowId xmlns:a16="http://schemas.microsoft.com/office/drawing/2014/main" val="768644509"/>
                  </a:ext>
                </a:extLst>
              </a:tr>
              <a:tr h="370840">
                <a:tc>
                  <a:txBody>
                    <a:bodyPr/>
                    <a:lstStyle/>
                    <a:p>
                      <a:r>
                        <a:rPr lang="en-US" dirty="0"/>
                        <a:t>XG BOOST</a:t>
                      </a:r>
                    </a:p>
                  </a:txBody>
                  <a:tcPr/>
                </a:tc>
                <a:tc>
                  <a:txBody>
                    <a:bodyPr/>
                    <a:lstStyle/>
                    <a:p>
                      <a:r>
                        <a:rPr lang="en-US" dirty="0"/>
                        <a:t>0.9823237470317739</a:t>
                      </a:r>
                    </a:p>
                  </a:txBody>
                  <a:tcPr/>
                </a:tc>
                <a:tc>
                  <a:txBody>
                    <a:bodyPr/>
                    <a:lstStyle/>
                    <a:p>
                      <a:r>
                        <a:rPr lang="en-US" dirty="0"/>
                        <a:t>8.261791195950954</a:t>
                      </a:r>
                    </a:p>
                  </a:txBody>
                  <a:tcPr/>
                </a:tc>
                <a:tc>
                  <a:txBody>
                    <a:bodyPr/>
                    <a:lstStyle/>
                    <a:p>
                      <a:endParaRPr lang="en-US"/>
                    </a:p>
                  </a:txBody>
                  <a:tcPr/>
                </a:tc>
                <a:extLst>
                  <a:ext uri="{0D108BD9-81ED-4DB2-BD59-A6C34878D82A}">
                    <a16:rowId xmlns:a16="http://schemas.microsoft.com/office/drawing/2014/main" val="2135052971"/>
                  </a:ext>
                </a:extLst>
              </a:tr>
              <a:tr h="370840">
                <a:tc>
                  <a:txBody>
                    <a:bodyPr/>
                    <a:lstStyle/>
                    <a:p>
                      <a:r>
                        <a:rPr lang="en-US" dirty="0"/>
                        <a:t>SVM</a:t>
                      </a:r>
                    </a:p>
                  </a:txBody>
                  <a:tcPr/>
                </a:tc>
                <a:tc>
                  <a:txBody>
                    <a:bodyPr/>
                    <a:lstStyle/>
                    <a:p>
                      <a:r>
                        <a:rPr lang="en-US" dirty="0"/>
                        <a:t>0.8318240039650543</a:t>
                      </a:r>
                    </a:p>
                  </a:txBody>
                  <a:tcPr/>
                </a:tc>
                <a:tc>
                  <a:txBody>
                    <a:bodyPr/>
                    <a:lstStyle/>
                    <a:p>
                      <a:endParaRPr lang="en-US"/>
                    </a:p>
                  </a:txBody>
                  <a:tcPr/>
                </a:tc>
                <a:tc>
                  <a:txBody>
                    <a:bodyPr/>
                    <a:lstStyle/>
                    <a:p>
                      <a:r>
                        <a:rPr lang="en-US" dirty="0"/>
                        <a:t>578.4627664282878</a:t>
                      </a:r>
                    </a:p>
                  </a:txBody>
                  <a:tcPr/>
                </a:tc>
                <a:extLst>
                  <a:ext uri="{0D108BD9-81ED-4DB2-BD59-A6C34878D82A}">
                    <a16:rowId xmlns:a16="http://schemas.microsoft.com/office/drawing/2014/main" val="1759582976"/>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79037375"/>
                  </a:ext>
                </a:extLst>
              </a:tr>
            </a:tbl>
          </a:graphicData>
        </a:graphic>
      </p:graphicFrame>
    </p:spTree>
    <p:extLst>
      <p:ext uri="{BB962C8B-B14F-4D97-AF65-F5344CB8AC3E}">
        <p14:creationId xmlns:p14="http://schemas.microsoft.com/office/powerpoint/2010/main" val="115346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455</TotalTime>
  <Words>682</Words>
  <Application>Microsoft Office PowerPoint</Application>
  <PresentationFormat>Custom</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Consolas</vt:lpstr>
      <vt:lpstr>Corbel</vt:lpstr>
      <vt:lpstr>Chalkboard 16x9</vt:lpstr>
      <vt:lpstr>Prediction of Co2 Emission from Vehicles</vt:lpstr>
      <vt:lpstr>PROBLEM STATEMENT</vt:lpstr>
      <vt:lpstr>OBJECTIVE</vt:lpstr>
      <vt:lpstr>SOLUTION</vt:lpstr>
      <vt:lpstr>DATA SET</vt:lpstr>
      <vt:lpstr>Pair plot for numerical variables</vt:lpstr>
      <vt:lpstr>Correlation between different Numerical values</vt:lpstr>
      <vt:lpstr>Models Usage</vt:lpstr>
      <vt:lpstr>RESULTS</vt:lpstr>
      <vt:lpstr>Actual vs Predicted</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Co2 Emission from Vehicles</dc:title>
  <dc:creator>RANADEEP GURRAM</dc:creator>
  <cp:lastModifiedBy>RANADEEP GURRAM</cp:lastModifiedBy>
  <cp:revision>2</cp:revision>
  <dcterms:created xsi:type="dcterms:W3CDTF">2023-11-13T23:32:45Z</dcterms:created>
  <dcterms:modified xsi:type="dcterms:W3CDTF">2023-11-14T23:41:40Z</dcterms:modified>
</cp:coreProperties>
</file>