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4.png" ContentType="image/png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wmf" ContentType="image/x-wmf"/>
  <Override PartName="/ppt/media/image11.png" ContentType="image/png"/>
  <Override PartName="/ppt/media/image6.wmf" ContentType="image/x-wmf"/>
  <Override PartName="/ppt/media/image7.png" ContentType="image/png"/>
  <Override PartName="/ppt/media/image12.png" ContentType="image/png"/>
  <Override PartName="/ppt/media/image8.jpeg" ContentType="image/jpeg"/>
  <Override PartName="/ppt/media/image10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481B3F6-7D09-44A6-9ACD-DBE69BA38B6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1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F4FB55D-DC17-42CD-B832-FABBD1516BD1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Open source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Flexibly to adapt to any species, system, or region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Facilitate model optimisation and comparison,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Integrate model validation and monitoring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Facilitate transparency and collaboration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Enable cost-effective design and evaluation of management solutions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C3B1A2-969A-47A0-ABC4-832E9AB5F338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Open source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Flexibly to adapt to any species, system, or region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Facilitate model optimisation and comparison,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Integrate model validation and monitoring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Facilitate transparency and collaboration</a:t>
            </a:r>
            <a:endParaRPr b="0" lang="en-GB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2000" spc="-1" strike="noStrike">
                <a:latin typeface="Arial"/>
              </a:rPr>
              <a:t>Enable cost-effective design and evaluation of management solutions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6E22BB-1A97-48AC-A517-9692198982B7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11_0" descr=""/>
          <p:cNvPicPr/>
          <p:nvPr/>
        </p:nvPicPr>
        <p:blipFill>
          <a:blip r:embed="rId2"/>
          <a:stretch/>
        </p:blipFill>
        <p:spPr>
          <a:xfrm>
            <a:off x="0" y="0"/>
            <a:ext cx="9223200" cy="6917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7" descr=""/>
          <p:cNvPicPr/>
          <p:nvPr/>
        </p:nvPicPr>
        <p:blipFill>
          <a:blip r:embed="rId2"/>
          <a:stretch/>
        </p:blipFill>
        <p:spPr>
          <a:xfrm>
            <a:off x="360" y="36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16480" y="2574720"/>
            <a:ext cx="747792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RangeShiftR</a:t>
            </a:r>
            <a:endParaRPr b="0" lang="en-GB" sz="4000" spc="-1" strike="noStrike">
              <a:solidFill>
                <a:srgbClr val="b2b2b2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Overview</a:t>
            </a:r>
            <a:endParaRPr b="0" lang="en-GB" sz="40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39040" y="4779720"/>
            <a:ext cx="8678520" cy="13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de-DE" sz="2400" spc="-1" strike="noStrike">
                <a:solidFill>
                  <a:srgbClr val="e4e3ee"/>
                </a:solidFill>
                <a:latin typeface="Calibri"/>
                <a:ea typeface="DejaVu Sans"/>
              </a:rPr>
              <a:t>Damaris Zurell, Anne Malchow</a:t>
            </a:r>
            <a:endParaRPr b="0" lang="en-GB" sz="2400" spc="-1" strike="noStrike">
              <a:solidFill>
                <a:srgbClr val="b2b2b2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de-CH" sz="2400" spc="-1" strike="noStrike">
                <a:solidFill>
                  <a:srgbClr val="d0cfdb"/>
                </a:solidFill>
                <a:latin typeface="Calibri"/>
                <a:ea typeface="DejaVu Sans"/>
              </a:rPr>
              <a:t>https://bit.ly/Potsdam-Macroecology</a:t>
            </a:r>
            <a:endParaRPr b="0" lang="en-GB" sz="2400" spc="-1" strike="noStrike">
              <a:solidFill>
                <a:srgbClr val="b2b2b2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de-CH" sz="2400" spc="-1" strike="noStrike">
                <a:solidFill>
                  <a:srgbClr val="d0cfdb"/>
                </a:solidFill>
                <a:latin typeface="Calibri"/>
                <a:ea typeface="DejaVu Sans"/>
              </a:rPr>
              <a:t>@ZurellLab</a:t>
            </a:r>
            <a:endParaRPr b="0" lang="en-GB" sz="2400" spc="-1" strike="noStrike">
              <a:solidFill>
                <a:srgbClr val="b2b2b2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b2b2b2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b2b2b2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b2b2b2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322800" y="5652000"/>
            <a:ext cx="492480" cy="43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07000"/>
            <a:ext cx="82274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600" spc="-1" strike="noStrike">
                <a:solidFill>
                  <a:srgbClr val="17375e"/>
                </a:solidFill>
                <a:latin typeface="Calibri"/>
                <a:ea typeface="DejaVu Sans"/>
              </a:rPr>
              <a:t>Spatially explicit population models</a:t>
            </a:r>
            <a:endParaRPr b="0" lang="en-GB" sz="26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236240"/>
            <a:ext cx="8227440" cy="48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Simulating local population dynamics and dispersal</a:t>
            </a:r>
            <a:endParaRPr b="0" lang="en-GB" sz="2400" spc="-1" strike="noStrike">
              <a:solidFill>
                <a:srgbClr val="b2b2b2"/>
              </a:solidFill>
              <a:latin typeface="Arial"/>
            </a:endParaRPr>
          </a:p>
        </p:txBody>
      </p:sp>
      <p:pic>
        <p:nvPicPr>
          <p:cNvPr id="89" name="Inhaltsplatzhalter 4" descr=""/>
          <p:cNvPicPr/>
          <p:nvPr/>
        </p:nvPicPr>
        <p:blipFill>
          <a:blip r:embed="rId1"/>
          <a:srcRect l="12782" t="24621" r="48428" b="34199"/>
          <a:stretch/>
        </p:blipFill>
        <p:spPr>
          <a:xfrm>
            <a:off x="280440" y="3189960"/>
            <a:ext cx="6786720" cy="3602880"/>
          </a:xfrm>
          <a:prstGeom prst="rect">
            <a:avLst/>
          </a:prstGeom>
          <a:ln>
            <a:noFill/>
          </a:ln>
        </p:spPr>
      </p:pic>
      <p:pic>
        <p:nvPicPr>
          <p:cNvPr id="90" name="Bild 9" descr=""/>
          <p:cNvPicPr/>
          <p:nvPr/>
        </p:nvPicPr>
        <p:blipFill>
          <a:blip r:embed="rId2"/>
          <a:stretch/>
        </p:blipFill>
        <p:spPr>
          <a:xfrm>
            <a:off x="4796640" y="2340000"/>
            <a:ext cx="1077840" cy="1036800"/>
          </a:xfrm>
          <a:prstGeom prst="rect">
            <a:avLst/>
          </a:prstGeom>
          <a:ln>
            <a:noFill/>
          </a:ln>
        </p:spPr>
      </p:pic>
      <p:pic>
        <p:nvPicPr>
          <p:cNvPr id="91" name="Bild 10" descr=""/>
          <p:cNvPicPr/>
          <p:nvPr/>
        </p:nvPicPr>
        <p:blipFill>
          <a:blip r:embed="rId3"/>
          <a:stretch/>
        </p:blipFill>
        <p:spPr>
          <a:xfrm>
            <a:off x="1107360" y="2952000"/>
            <a:ext cx="1554840" cy="107496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2565000" y="3452760"/>
            <a:ext cx="781200" cy="46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5760000" y="4428000"/>
            <a:ext cx="3274200" cy="146124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Landscape can be 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described as: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  <a:p>
            <a:pPr marL="72000" indent="-70200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►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patch-matrix landscapes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  <a:p>
            <a:pPr marL="72000" indent="-70200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►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patch types of different quality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  <a:p>
            <a:pPr marL="72000" indent="-70200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►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grid cells of different quality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098240" y="3049920"/>
            <a:ext cx="876960" cy="1105200"/>
          </a:xfrm>
          <a:custGeom>
            <a:avLst/>
            <a:gdLst/>
            <a:ahLst/>
            <a:rect l="l" t="t" r="r" b="b"/>
            <a:pathLst>
              <a:path w="879231" h="1107425">
                <a:moveTo>
                  <a:pt x="0" y="333702"/>
                </a:moveTo>
                <a:cubicBezTo>
                  <a:pt x="127977" y="180325"/>
                  <a:pt x="255954" y="26948"/>
                  <a:pt x="363416" y="5456"/>
                </a:cubicBezTo>
                <a:cubicBezTo>
                  <a:pt x="470878" y="-16036"/>
                  <a:pt x="558801" y="21087"/>
                  <a:pt x="644770" y="204748"/>
                </a:cubicBezTo>
                <a:cubicBezTo>
                  <a:pt x="730739" y="388409"/>
                  <a:pt x="804985" y="747917"/>
                  <a:pt x="879231" y="1107425"/>
                </a:cubicBezTo>
              </a:path>
            </a:pathLst>
          </a:custGeom>
          <a:noFill/>
          <a:ln w="28440">
            <a:solidFill>
              <a:schemeClr val="tx1"/>
            </a:solidFill>
            <a:prstDash val="sysDash"/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5868000" y="2362680"/>
            <a:ext cx="2931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Dispersal described by dispersal kernel or movement simulator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937080" y="1761120"/>
            <a:ext cx="2931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Local population dynamics described by population model, e.g. logistic growth or matrix population model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1" descr=""/>
          <p:cNvPicPr/>
          <p:nvPr/>
        </p:nvPicPr>
        <p:blipFill>
          <a:blip r:embed="rId1"/>
          <a:stretch/>
        </p:blipFill>
        <p:spPr>
          <a:xfrm>
            <a:off x="1833120" y="1340280"/>
            <a:ext cx="6762600" cy="4731840"/>
          </a:xfrm>
          <a:prstGeom prst="rect">
            <a:avLst/>
          </a:prstGeom>
          <a:ln>
            <a:noFill/>
          </a:ln>
        </p:spPr>
      </p:pic>
      <p:pic>
        <p:nvPicPr>
          <p:cNvPr id="98" name="Grafik 11" descr=""/>
          <p:cNvPicPr/>
          <p:nvPr/>
        </p:nvPicPr>
        <p:blipFill>
          <a:blip r:embed="rId2"/>
          <a:stretch/>
        </p:blipFill>
        <p:spPr>
          <a:xfrm>
            <a:off x="238320" y="1254960"/>
            <a:ext cx="1456920" cy="14878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201600" y="6278040"/>
            <a:ext cx="6481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7f7f7f"/>
                </a:solidFill>
                <a:latin typeface="Calibri"/>
                <a:ea typeface="DejaVu Sans"/>
              </a:rPr>
              <a:t>Malchow et al. (2021) Ecography. DOI: 10.1111/ecog.05689 .</a:t>
            </a:r>
            <a:endParaRPr b="0" lang="en-GB" sz="1000" spc="-1" strike="noStrike">
              <a:solidFill>
                <a:srgbClr val="b2b2b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7f7f7f"/>
                </a:solidFill>
                <a:latin typeface="Calibri"/>
                <a:ea typeface="DejaVu Sans"/>
              </a:rPr>
              <a:t>Building on  Bocedi et al. (2014) Methods Ecol Evol 5: 388-396. &amp; Bocedi et al. (2021) Ecography. DOI: 10.1111/ecog.05687.</a:t>
            </a:r>
            <a:endParaRPr b="0" lang="en-GB" sz="1000" spc="-1" strike="noStrike">
              <a:solidFill>
                <a:srgbClr val="b2b2b2"/>
              </a:solidFill>
              <a:latin typeface="Arial"/>
            </a:endParaRPr>
          </a:p>
        </p:txBody>
      </p:sp>
      <p:pic>
        <p:nvPicPr>
          <p:cNvPr id="100" name="Bild 14" descr=""/>
          <p:cNvPicPr/>
          <p:nvPr/>
        </p:nvPicPr>
        <p:blipFill>
          <a:blip r:embed="rId3"/>
          <a:stretch/>
        </p:blipFill>
        <p:spPr>
          <a:xfrm>
            <a:off x="7632720" y="5965560"/>
            <a:ext cx="1279080" cy="6382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13200" y="171000"/>
            <a:ext cx="21340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600" spc="-1" strike="noStrike">
                <a:solidFill>
                  <a:srgbClr val="17375e"/>
                </a:solidFill>
                <a:latin typeface="Calibri"/>
                <a:ea typeface="DejaVu Sans"/>
              </a:rPr>
              <a:t>RangeShifter - </a:t>
            </a:r>
            <a:endParaRPr b="0" lang="en-GB" sz="26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376000" y="207000"/>
            <a:ext cx="44632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17375e"/>
                </a:solidFill>
                <a:latin typeface="Calibri"/>
                <a:ea typeface="DejaVu Sans"/>
              </a:rPr>
              <a:t>An individual-based eco-evolutionary </a:t>
            </a:r>
            <a:endParaRPr b="0" lang="en-GB" sz="2000" spc="-1" strike="noStrike">
              <a:solidFill>
                <a:srgbClr val="b2b2b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17375e"/>
                </a:solidFill>
                <a:latin typeface="Calibri"/>
                <a:ea typeface="DejaVu Sans"/>
              </a:rPr>
              <a:t>modelling platform</a:t>
            </a:r>
            <a:endParaRPr b="0" lang="en-GB" sz="20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rafik 11" descr=""/>
          <p:cNvPicPr/>
          <p:nvPr/>
        </p:nvPicPr>
        <p:blipFill>
          <a:blip r:embed="rId1"/>
          <a:stretch/>
        </p:blipFill>
        <p:spPr>
          <a:xfrm>
            <a:off x="166320" y="1866960"/>
            <a:ext cx="1456920" cy="148788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457200" y="207000"/>
            <a:ext cx="82274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17375e"/>
                </a:solidFill>
                <a:latin typeface="Calibri"/>
                <a:ea typeface="Noto Sans CJK SC"/>
              </a:rPr>
              <a:t>R-package: RangeShiftR </a:t>
            </a:r>
            <a:endParaRPr b="0" lang="en-GB" sz="28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3600" y="6386040"/>
            <a:ext cx="6481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7f7f7f"/>
                </a:solidFill>
                <a:latin typeface="Calibri"/>
                <a:ea typeface="DejaVu Sans"/>
              </a:rPr>
              <a:t>Malchow et al. (2021) Ecography. DOI: 10.1111/ecog.05689 .</a:t>
            </a:r>
            <a:endParaRPr b="0" lang="en-GB" sz="1000" spc="-1" strike="noStrike">
              <a:solidFill>
                <a:srgbClr val="b2b2b2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7f7f7f"/>
                </a:solidFill>
                <a:latin typeface="Calibri"/>
                <a:ea typeface="DejaVu Sans"/>
              </a:rPr>
              <a:t>Building on  Bocedi et al. (2014) Methods Ecol Evol 5: 388-396. &amp; Bocedi et al. (2021) Ecography. DOI: 10.1111/ecog.05687.</a:t>
            </a:r>
            <a:endParaRPr b="0" lang="en-GB" sz="1000" spc="-1" strike="noStrike">
              <a:solidFill>
                <a:srgbClr val="b2b2b2"/>
              </a:solidFill>
              <a:latin typeface="Arial"/>
            </a:endParaRPr>
          </a:p>
        </p:txBody>
      </p:sp>
      <p:pic>
        <p:nvPicPr>
          <p:cNvPr id="106" name="Bild 14" descr=""/>
          <p:cNvPicPr/>
          <p:nvPr/>
        </p:nvPicPr>
        <p:blipFill>
          <a:blip r:embed="rId2"/>
          <a:stretch/>
        </p:blipFill>
        <p:spPr>
          <a:xfrm>
            <a:off x="7632720" y="6217560"/>
            <a:ext cx="1279080" cy="638280"/>
          </a:xfrm>
          <a:prstGeom prst="rect">
            <a:avLst/>
          </a:prstGeom>
          <a:ln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3"/>
          <a:stretch/>
        </p:blipFill>
        <p:spPr>
          <a:xfrm>
            <a:off x="1903320" y="1155600"/>
            <a:ext cx="6229080" cy="505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07000"/>
            <a:ext cx="82274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Practical 1: Getting started with RangeShiftR</a:t>
            </a:r>
            <a:endParaRPr b="0" lang="en-GB" sz="22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40000" y="1416240"/>
            <a:ext cx="8227440" cy="18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Break-out rooms of 4-5 participants per group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Time: 15 mins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Script:  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IBS2022_RS_workshop/code/Prac1_RangeShiftR_GettingStarted.R </a:t>
            </a: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1800" spc="-1" strike="noStrike">
              <a:solidFill>
                <a:srgbClr val="b2b2b2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256000" y="3003840"/>
            <a:ext cx="3285000" cy="34200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792000" y="3060000"/>
            <a:ext cx="4446000" cy="313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87560" y="3177000"/>
            <a:ext cx="336744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Break: 15 mins</a:t>
            </a:r>
            <a:endParaRPr b="0" lang="en-GB" sz="26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LibreOffice/6.4.7.2$Linux_X86_64 LibreOffice_project/40$Build-2</Application>
  <Words>303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2017-01-05T09:45:00Z</dcterms:created>
  <dc:creator>Damaris Zurell</dc:creator>
  <dc:description/>
  <dc:language>en-GB</dc:language>
  <cp:lastModifiedBy>Anne Malchow</cp:lastModifiedBy>
  <dcterms:modified xsi:type="dcterms:W3CDTF">2022-05-30T14:25:02Z</dcterms:modified>
  <cp:revision>1633</cp:revision>
  <dc:subject/>
  <dc:title>BIOPIC – Disentangling the effects of demography, dispersal and biotic interactions on population and community response to global change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