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12.wmf" ContentType="image/x-wmf"/>
  <Override PartName="/ppt/media/image4.png" ContentType="image/png"/>
  <Override PartName="/ppt/media/image8.png" ContentType="image/png"/>
  <Override PartName="/ppt/media/image14.jpeg" ContentType="image/jpeg"/>
  <Override PartName="/ppt/media/image11.wmf" ContentType="image/x-wmf"/>
  <Override PartName="/ppt/media/image3.png" ContentType="image/png"/>
  <Override PartName="/ppt/media/image7.png" ContentType="image/png"/>
  <Override PartName="/ppt/media/image22.png" ContentType="image/png"/>
  <Override PartName="/ppt/media/image5.png" ContentType="image/png"/>
  <Override PartName="/ppt/media/image10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jpeg" ContentType="image/jpeg"/>
  <Override PartName="/ppt/media/image15.png" ContentType="image/png"/>
  <Override PartName="/ppt/media/image2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995830D-4E98-4694-812F-FB27A0544EA2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1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23112D6-E304-4A49-9DA5-4DAED74C0D4F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2000" spc="-1" strike="noStrike">
                <a:latin typeface="Arial"/>
              </a:rPr>
              <a:t>Open source</a:t>
            </a:r>
            <a:endParaRPr b="0" lang="en-GB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2000" spc="-1" strike="noStrike">
                <a:latin typeface="Arial"/>
              </a:rPr>
              <a:t>Flexibly to adapt to any species, system, or region</a:t>
            </a:r>
            <a:endParaRPr b="0" lang="en-GB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2000" spc="-1" strike="noStrike">
                <a:latin typeface="Arial"/>
              </a:rPr>
              <a:t>Facilitate model optimisation and comparison,</a:t>
            </a:r>
            <a:endParaRPr b="0" lang="en-GB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2000" spc="-1" strike="noStrike">
                <a:latin typeface="Arial"/>
              </a:rPr>
              <a:t>Integrate model validation and monitoring</a:t>
            </a:r>
            <a:endParaRPr b="0" lang="en-GB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2000" spc="-1" strike="noStrike">
                <a:latin typeface="Arial"/>
              </a:rPr>
              <a:t>Facilitate transparency and collaboration</a:t>
            </a:r>
            <a:endParaRPr b="0" lang="en-GB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2000" spc="-1" strike="noStrike">
                <a:latin typeface="Arial"/>
              </a:rPr>
              <a:t>Enable cost-effective design and evaluation of management solutions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9A6E45F-7CB0-4254-8BF9-645B0826A313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2000" spc="-1" strike="noStrike">
                <a:latin typeface="Arial"/>
              </a:rPr>
              <a:t>Open source</a:t>
            </a:r>
            <a:endParaRPr b="0" lang="en-GB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2000" spc="-1" strike="noStrike">
                <a:latin typeface="Arial"/>
              </a:rPr>
              <a:t>Flexibly to adapt to any species, system, or region</a:t>
            </a:r>
            <a:endParaRPr b="0" lang="en-GB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2000" spc="-1" strike="noStrike">
                <a:latin typeface="Arial"/>
              </a:rPr>
              <a:t>Facilitate model optimisation and comparison,</a:t>
            </a:r>
            <a:endParaRPr b="0" lang="en-GB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2000" spc="-1" strike="noStrike">
                <a:latin typeface="Arial"/>
              </a:rPr>
              <a:t>Integrate model validation and monitoring</a:t>
            </a:r>
            <a:endParaRPr b="0" lang="en-GB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2000" spc="-1" strike="noStrike">
                <a:latin typeface="Arial"/>
              </a:rPr>
              <a:t>Facilitate transparency and collaboration</a:t>
            </a:r>
            <a:endParaRPr b="0" lang="en-GB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2000" spc="-1" strike="noStrike">
                <a:latin typeface="Arial"/>
              </a:rPr>
              <a:t>Enable cost-effective design and evaluation of management solutions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3FC9DC2-F044-4594-BFB0-71359DB0C4C3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863640"/>
            <a:ext cx="5616360" cy="106920"/>
          </a:xfrm>
          <a:prstGeom prst="rect">
            <a:avLst/>
          </a:prstGeom>
          <a:gradFill rotWithShape="0">
            <a:gsLst>
              <a:gs pos="0">
                <a:srgbClr val="4f81bd"/>
              </a:gs>
              <a:gs pos="100000">
                <a:srgbClr val="ffffff"/>
              </a:gs>
            </a:gsLst>
            <a:lin ang="0"/>
          </a:gra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" name="Picture 2" descr=""/>
          <p:cNvPicPr/>
          <p:nvPr/>
        </p:nvPicPr>
        <p:blipFill>
          <a:blip r:embed="rId2"/>
          <a:stretch/>
        </p:blipFill>
        <p:spPr>
          <a:xfrm>
            <a:off x="8157240" y="111960"/>
            <a:ext cx="833040" cy="895680"/>
          </a:xfrm>
          <a:prstGeom prst="rect">
            <a:avLst/>
          </a:prstGeom>
          <a:ln>
            <a:noFill/>
          </a:ln>
        </p:spPr>
      </p:pic>
      <p:pic>
        <p:nvPicPr>
          <p:cNvPr id="2" name="Bild 1" descr=""/>
          <p:cNvPicPr/>
          <p:nvPr/>
        </p:nvPicPr>
        <p:blipFill>
          <a:blip r:embed="rId3"/>
          <a:stretch/>
        </p:blipFill>
        <p:spPr>
          <a:xfrm>
            <a:off x="-16920" y="-3240"/>
            <a:ext cx="1834920" cy="1834920"/>
          </a:xfrm>
          <a:prstGeom prst="rect">
            <a:avLst/>
          </a:prstGeom>
          <a:ln>
            <a:noFill/>
          </a:ln>
        </p:spPr>
      </p:pic>
      <p:pic>
        <p:nvPicPr>
          <p:cNvPr id="3" name="Bild 6" descr=""/>
          <p:cNvPicPr/>
          <p:nvPr/>
        </p:nvPicPr>
        <p:blipFill>
          <a:blip r:embed="rId4"/>
          <a:stretch/>
        </p:blipFill>
        <p:spPr>
          <a:xfrm>
            <a:off x="1819080" y="0"/>
            <a:ext cx="1834920" cy="1834920"/>
          </a:xfrm>
          <a:prstGeom prst="rect">
            <a:avLst/>
          </a:prstGeom>
          <a:ln>
            <a:noFill/>
          </a:ln>
        </p:spPr>
      </p:pic>
      <p:pic>
        <p:nvPicPr>
          <p:cNvPr id="4" name="Bild 9" descr=""/>
          <p:cNvPicPr/>
          <p:nvPr/>
        </p:nvPicPr>
        <p:blipFill>
          <a:blip r:embed="rId5"/>
          <a:stretch/>
        </p:blipFill>
        <p:spPr>
          <a:xfrm>
            <a:off x="3655080" y="0"/>
            <a:ext cx="1834920" cy="1834920"/>
          </a:xfrm>
          <a:prstGeom prst="rect">
            <a:avLst/>
          </a:prstGeom>
          <a:ln>
            <a:noFill/>
          </a:ln>
        </p:spPr>
      </p:pic>
      <p:pic>
        <p:nvPicPr>
          <p:cNvPr id="5" name="Bild 12" descr=""/>
          <p:cNvPicPr/>
          <p:nvPr/>
        </p:nvPicPr>
        <p:blipFill>
          <a:blip r:embed="rId6"/>
          <a:stretch/>
        </p:blipFill>
        <p:spPr>
          <a:xfrm>
            <a:off x="7327080" y="0"/>
            <a:ext cx="1834920" cy="1834920"/>
          </a:xfrm>
          <a:prstGeom prst="rect">
            <a:avLst/>
          </a:prstGeom>
          <a:ln>
            <a:noFill/>
          </a:ln>
        </p:spPr>
      </p:pic>
      <p:pic>
        <p:nvPicPr>
          <p:cNvPr id="6" name="Bild 13" descr=""/>
          <p:cNvPicPr/>
          <p:nvPr/>
        </p:nvPicPr>
        <p:blipFill>
          <a:blip r:embed="rId7"/>
          <a:stretch/>
        </p:blipFill>
        <p:spPr>
          <a:xfrm>
            <a:off x="5491080" y="0"/>
            <a:ext cx="1834920" cy="1834920"/>
          </a:xfrm>
          <a:prstGeom prst="rect">
            <a:avLst/>
          </a:prstGeom>
          <a:ln>
            <a:noFill/>
          </a:ln>
        </p:spPr>
      </p:pic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</a:t>
            </a:r>
            <a:r>
              <a:rPr b="0" lang="en-GB" sz="4400" spc="-1" strike="noStrike">
                <a:latin typeface="Arial"/>
              </a:rPr>
              <a:t>edit the </a:t>
            </a:r>
            <a:r>
              <a:rPr b="0" lang="en-GB" sz="4400" spc="-1" strike="noStrike">
                <a:latin typeface="Arial"/>
              </a:rPr>
              <a:t>title 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863640"/>
            <a:ext cx="5616360" cy="106920"/>
          </a:xfrm>
          <a:prstGeom prst="rect">
            <a:avLst/>
          </a:prstGeom>
          <a:gradFill rotWithShape="0">
            <a:gsLst>
              <a:gs pos="0">
                <a:srgbClr val="4f81bd"/>
              </a:gs>
              <a:gs pos="100000">
                <a:srgbClr val="ffffff"/>
              </a:gs>
            </a:gsLst>
            <a:lin ang="0"/>
          </a:gra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6" name="Picture 2" descr=""/>
          <p:cNvPicPr/>
          <p:nvPr/>
        </p:nvPicPr>
        <p:blipFill>
          <a:blip r:embed="rId2"/>
          <a:stretch/>
        </p:blipFill>
        <p:spPr>
          <a:xfrm>
            <a:off x="8157240" y="111960"/>
            <a:ext cx="833040" cy="89568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0" y="875160"/>
            <a:ext cx="5616360" cy="106920"/>
          </a:xfrm>
          <a:prstGeom prst="rect">
            <a:avLst/>
          </a:prstGeom>
          <a:gradFill rotWithShape="0">
            <a:gsLst>
              <a:gs pos="0">
                <a:srgbClr val="4f81bd"/>
              </a:gs>
              <a:gs pos="100000">
                <a:srgbClr val="ffffff"/>
              </a:gs>
            </a:gsLst>
            <a:lin ang="0"/>
          </a:gradFill>
          <a:ln>
            <a:noFill/>
          </a:ln>
          <a:effectLst>
            <a:outerShdw blurRad="40000" dir="5400000" dist="216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damariszurell.github.io/" TargetMode="Externa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wmf"/><Relationship Id="rId3" Type="http://schemas.openxmlformats.org/officeDocument/2006/relationships/image" Target="../media/image12.wmf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16480" y="2574720"/>
            <a:ext cx="747900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CH" sz="4000" spc="-1" strike="noStrike">
                <a:solidFill>
                  <a:srgbClr val="17375e"/>
                </a:solidFill>
                <a:latin typeface="Calibri"/>
                <a:ea typeface="DejaVu Sans"/>
              </a:rPr>
              <a:t>RangeShiftR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39040" y="4779720"/>
            <a:ext cx="8679600" cy="13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Damaris Zurell, Anne Malchow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de-DE" sz="2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https://damariszurell.github.io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de-CH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@ZurellLab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343200" y="6611760"/>
            <a:ext cx="28292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808080"/>
                </a:solidFill>
                <a:latin typeface="Calibri"/>
                <a:ea typeface="DejaVu Sans"/>
              </a:rPr>
              <a:t>Pictures from www.undekade-biologischevielfalt.de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95" name="Picture 4" descr=""/>
          <p:cNvPicPr/>
          <p:nvPr/>
        </p:nvPicPr>
        <p:blipFill>
          <a:blip r:embed="rId2"/>
          <a:stretch/>
        </p:blipFill>
        <p:spPr>
          <a:xfrm>
            <a:off x="39240" y="5503680"/>
            <a:ext cx="1160280" cy="1247400"/>
          </a:xfrm>
          <a:prstGeom prst="rect">
            <a:avLst/>
          </a:prstGeom>
          <a:ln>
            <a:noFill/>
          </a:ln>
        </p:spPr>
      </p:pic>
      <p:pic>
        <p:nvPicPr>
          <p:cNvPr id="96" name="Picture 2" descr="Bildergebnis für twitter icon"/>
          <p:cNvPicPr/>
          <p:nvPr/>
        </p:nvPicPr>
        <p:blipFill>
          <a:blip r:embed="rId3"/>
          <a:stretch/>
        </p:blipFill>
        <p:spPr>
          <a:xfrm>
            <a:off x="3381840" y="5673240"/>
            <a:ext cx="446400" cy="36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07000"/>
            <a:ext cx="822852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2600" spc="-1" strike="noStrike">
                <a:solidFill>
                  <a:srgbClr val="17375e"/>
                </a:solidFill>
                <a:latin typeface="Calibri"/>
                <a:ea typeface="DejaVu Sans"/>
              </a:rPr>
              <a:t>Spatially explicit population models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57200" y="1236240"/>
            <a:ext cx="8228520" cy="48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Simulating local population dynamics and dispersal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99" name="Inhaltsplatzhalter 4" descr=""/>
          <p:cNvPicPr/>
          <p:nvPr/>
        </p:nvPicPr>
        <p:blipFill>
          <a:blip r:embed="rId1"/>
          <a:srcRect l="12785" t="24615" r="48422" b="34194"/>
          <a:stretch/>
        </p:blipFill>
        <p:spPr>
          <a:xfrm>
            <a:off x="280440" y="3189960"/>
            <a:ext cx="6787800" cy="3603960"/>
          </a:xfrm>
          <a:prstGeom prst="rect">
            <a:avLst/>
          </a:prstGeom>
          <a:ln>
            <a:noFill/>
          </a:ln>
        </p:spPr>
      </p:pic>
      <p:pic>
        <p:nvPicPr>
          <p:cNvPr id="100" name="Bild 9" descr=""/>
          <p:cNvPicPr/>
          <p:nvPr/>
        </p:nvPicPr>
        <p:blipFill>
          <a:blip r:embed="rId2"/>
          <a:stretch/>
        </p:blipFill>
        <p:spPr>
          <a:xfrm>
            <a:off x="4796640" y="2340000"/>
            <a:ext cx="1078920" cy="1037880"/>
          </a:xfrm>
          <a:prstGeom prst="rect">
            <a:avLst/>
          </a:prstGeom>
          <a:ln>
            <a:noFill/>
          </a:ln>
        </p:spPr>
      </p:pic>
      <p:pic>
        <p:nvPicPr>
          <p:cNvPr id="101" name="Bild 10" descr=""/>
          <p:cNvPicPr/>
          <p:nvPr/>
        </p:nvPicPr>
        <p:blipFill>
          <a:blip r:embed="rId3"/>
          <a:stretch/>
        </p:blipFill>
        <p:spPr>
          <a:xfrm>
            <a:off x="1107360" y="2952000"/>
            <a:ext cx="1555920" cy="107604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2565000" y="3452760"/>
            <a:ext cx="782280" cy="47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3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5760000" y="4428000"/>
            <a:ext cx="3275280" cy="146124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Landscape can be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described as:</a:t>
            </a:r>
            <a:endParaRPr b="0" lang="en-GB" sz="1800" spc="-1" strike="noStrike">
              <a:latin typeface="Arial"/>
            </a:endParaRPr>
          </a:p>
          <a:p>
            <a:pPr marL="72000" indent="-71280">
              <a:lnSpc>
                <a:spcPct val="100000"/>
              </a:lnSpc>
              <a:buClr>
                <a:srgbClr val="000000"/>
              </a:buClr>
              <a:buSzPct val="60000"/>
              <a:buFont typeface="OpenSymbol"/>
              <a:buChar char="►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patch-matrix landscapes</a:t>
            </a:r>
            <a:endParaRPr b="0" lang="en-GB" sz="1800" spc="-1" strike="noStrike">
              <a:latin typeface="Arial"/>
            </a:endParaRPr>
          </a:p>
          <a:p>
            <a:pPr marL="72000" indent="-71280">
              <a:lnSpc>
                <a:spcPct val="100000"/>
              </a:lnSpc>
              <a:buClr>
                <a:srgbClr val="000000"/>
              </a:buClr>
              <a:buSzPct val="60000"/>
              <a:buFont typeface="OpenSymbol"/>
              <a:buChar char="►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patch types of different quality</a:t>
            </a:r>
            <a:endParaRPr b="0" lang="en-GB" sz="1800" spc="-1" strike="noStrike">
              <a:latin typeface="Arial"/>
            </a:endParaRPr>
          </a:p>
          <a:p>
            <a:pPr marL="72000" indent="-71280">
              <a:lnSpc>
                <a:spcPct val="100000"/>
              </a:lnSpc>
              <a:buClr>
                <a:srgbClr val="000000"/>
              </a:buClr>
              <a:buSzPct val="60000"/>
              <a:buFont typeface="OpenSymbol"/>
              <a:buChar char="►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grid cells of different quality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4098240" y="3049920"/>
            <a:ext cx="878040" cy="1106280"/>
          </a:xfrm>
          <a:custGeom>
            <a:avLst/>
            <a:gdLst/>
            <a:ahLst/>
            <a:rect l="l" t="t" r="r" b="b"/>
            <a:pathLst>
              <a:path w="879231" h="1107425">
                <a:moveTo>
                  <a:pt x="0" y="333702"/>
                </a:moveTo>
                <a:cubicBezTo>
                  <a:pt x="127977" y="180325"/>
                  <a:pt x="255954" y="26948"/>
                  <a:pt x="363416" y="5456"/>
                </a:cubicBezTo>
                <a:cubicBezTo>
                  <a:pt x="470878" y="-16036"/>
                  <a:pt x="558801" y="21087"/>
                  <a:pt x="644770" y="204748"/>
                </a:cubicBezTo>
                <a:cubicBezTo>
                  <a:pt x="730739" y="388409"/>
                  <a:pt x="804985" y="747917"/>
                  <a:pt x="879231" y="1107425"/>
                </a:cubicBezTo>
              </a:path>
            </a:pathLst>
          </a:custGeom>
          <a:noFill/>
          <a:ln w="28440">
            <a:solidFill>
              <a:schemeClr val="tx1"/>
            </a:solidFill>
            <a:prstDash val="sysDash"/>
            <a:round/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5" name="CustomShape 6"/>
          <p:cNvSpPr/>
          <p:nvPr/>
        </p:nvSpPr>
        <p:spPr>
          <a:xfrm>
            <a:off x="5868000" y="2362680"/>
            <a:ext cx="29322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Dispersal described by dispersal kernel or movement simulator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937080" y="1761120"/>
            <a:ext cx="29322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Local population dynamics described by population model, e.g. logistic growth or matrix population model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Image1" descr=""/>
          <p:cNvPicPr/>
          <p:nvPr/>
        </p:nvPicPr>
        <p:blipFill>
          <a:blip r:embed="rId1"/>
          <a:stretch/>
        </p:blipFill>
        <p:spPr>
          <a:xfrm>
            <a:off x="1833120" y="1340280"/>
            <a:ext cx="6763680" cy="4732920"/>
          </a:xfrm>
          <a:prstGeom prst="rect">
            <a:avLst/>
          </a:prstGeom>
          <a:ln>
            <a:noFill/>
          </a:ln>
        </p:spPr>
      </p:pic>
      <p:pic>
        <p:nvPicPr>
          <p:cNvPr id="108" name="Grafik 11" descr=""/>
          <p:cNvPicPr/>
          <p:nvPr/>
        </p:nvPicPr>
        <p:blipFill>
          <a:blip r:embed="rId2"/>
          <a:stretch/>
        </p:blipFill>
        <p:spPr>
          <a:xfrm>
            <a:off x="238320" y="1254960"/>
            <a:ext cx="1458000" cy="148896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241200" y="279000"/>
            <a:ext cx="822852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2600" spc="-1" strike="noStrike">
                <a:solidFill>
                  <a:srgbClr val="17375e"/>
                </a:solidFill>
                <a:latin typeface="Calibri"/>
                <a:ea typeface="DejaVu Sans"/>
              </a:rPr>
              <a:t>RangeShifter - </a:t>
            </a:r>
            <a:r>
              <a:rPr b="0" lang="de-DE" sz="2000" spc="-1" strike="noStrike">
                <a:solidFill>
                  <a:srgbClr val="17375e"/>
                </a:solidFill>
                <a:latin typeface="Calibri"/>
                <a:ea typeface="DejaVu Sans"/>
              </a:rPr>
              <a:t>An individual-based eco-evolutionary modelling platform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201600" y="6278040"/>
            <a:ext cx="648216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7f7f7f"/>
                </a:solidFill>
                <a:latin typeface="Calibri"/>
                <a:ea typeface="DejaVu Sans"/>
              </a:rPr>
              <a:t>Malchow et al. (2021) Ecography. DOI: 10.1111/ecog.05689 .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7f7f7f"/>
                </a:solidFill>
                <a:latin typeface="Calibri"/>
                <a:ea typeface="DejaVu Sans"/>
              </a:rPr>
              <a:t>Building on  Bocedi et al. (2014) Methods Ecol Evol 5: 388-396. &amp; Bocedi et al. (2021) Ecography. DOI: 10.1111/ecog.05687.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11" name="Bild 14" descr=""/>
          <p:cNvPicPr/>
          <p:nvPr/>
        </p:nvPicPr>
        <p:blipFill>
          <a:blip r:embed="rId3"/>
          <a:stretch/>
        </p:blipFill>
        <p:spPr>
          <a:xfrm>
            <a:off x="7632720" y="5965560"/>
            <a:ext cx="1280160" cy="63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rafik 11" descr=""/>
          <p:cNvPicPr/>
          <p:nvPr/>
        </p:nvPicPr>
        <p:blipFill>
          <a:blip r:embed="rId1"/>
          <a:stretch/>
        </p:blipFill>
        <p:spPr>
          <a:xfrm>
            <a:off x="166320" y="1866960"/>
            <a:ext cx="1458000" cy="1488960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457200" y="207000"/>
            <a:ext cx="822852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17375e"/>
                </a:solidFill>
                <a:latin typeface="Calibri"/>
                <a:ea typeface="Noto Sans CJK SC"/>
              </a:rPr>
              <a:t>R-package: RangeShiftR 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93600" y="6386040"/>
            <a:ext cx="648216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7f7f7f"/>
                </a:solidFill>
                <a:latin typeface="Calibri"/>
                <a:ea typeface="DejaVu Sans"/>
              </a:rPr>
              <a:t>Malchow et al. (2021) Ecography. DOI: 10.1111/ecog.05689 .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7f7f7f"/>
                </a:solidFill>
                <a:latin typeface="Calibri"/>
                <a:ea typeface="DejaVu Sans"/>
              </a:rPr>
              <a:t>Building on  Bocedi et al. (2014) Methods Ecol Evol 5: 388-396. &amp; Bocedi et al. (2021) Ecography. DOI: 10.1111/ecog.05687.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15" name="Bild 14" descr=""/>
          <p:cNvPicPr/>
          <p:nvPr/>
        </p:nvPicPr>
        <p:blipFill>
          <a:blip r:embed="rId2"/>
          <a:stretch/>
        </p:blipFill>
        <p:spPr>
          <a:xfrm>
            <a:off x="7632720" y="6217560"/>
            <a:ext cx="1280160" cy="639360"/>
          </a:xfrm>
          <a:prstGeom prst="rect">
            <a:avLst/>
          </a:prstGeom>
          <a:ln>
            <a:noFill/>
          </a:ln>
        </p:spPr>
      </p:pic>
      <p:pic>
        <p:nvPicPr>
          <p:cNvPr id="116" name="Picture 2" descr=""/>
          <p:cNvPicPr/>
          <p:nvPr/>
        </p:nvPicPr>
        <p:blipFill>
          <a:blip r:embed="rId3"/>
          <a:stretch/>
        </p:blipFill>
        <p:spPr>
          <a:xfrm>
            <a:off x="1903320" y="1155600"/>
            <a:ext cx="6230160" cy="506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07000"/>
            <a:ext cx="822852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Practical 1: Getting started with RangeShiftR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40000" y="1416240"/>
            <a:ext cx="8228520" cy="18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Break-out rooms of 4-5 participants per group</a:t>
            </a:r>
            <a:endParaRPr b="0" lang="en-GB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Time: 15 mins</a:t>
            </a:r>
            <a:endParaRPr b="0" lang="en-GB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Script:  </a:t>
            </a:r>
            <a:endParaRPr b="0" lang="en-GB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IBS2022_RS_workshop/code/Prac1_RangeShiftR_GettingStarted.R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5256000" y="3003840"/>
            <a:ext cx="3286080" cy="34210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792000" y="3060000"/>
            <a:ext cx="4447080" cy="313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887560" y="3177000"/>
            <a:ext cx="336852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Break: 15 mins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07000"/>
            <a:ext cx="822852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17375e"/>
                </a:solidFill>
                <a:latin typeface="Calibri"/>
                <a:ea typeface="DejaVu Sans"/>
              </a:rPr>
              <a:t>Thank you for your interest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39040" y="3750480"/>
            <a:ext cx="4643640" cy="29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rgbClr val="00376c"/>
                </a:solidFill>
                <a:latin typeface="Calibri"/>
                <a:ea typeface="DejaVu Sans"/>
              </a:rPr>
              <a:t>Contact: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rgbClr val="00376c"/>
                </a:solidFill>
                <a:latin typeface="Calibri"/>
                <a:ea typeface="DejaVu Sans"/>
              </a:rPr>
              <a:t>Damaris Zurell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de-DE" sz="2000" spc="-1" strike="noStrike">
                <a:solidFill>
                  <a:srgbClr val="00376c"/>
                </a:solidFill>
                <a:latin typeface="Calibri"/>
                <a:ea typeface="DejaVu Sans"/>
              </a:rPr>
              <a:t>Ecology &amp; Macroecology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de-DE" sz="2000" spc="-1" strike="noStrike">
                <a:solidFill>
                  <a:srgbClr val="00376c"/>
                </a:solidFill>
                <a:latin typeface="Calibri"/>
                <a:ea typeface="DejaVu Sans"/>
              </a:rPr>
              <a:t>University of Potsdam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de-DE" sz="2000" spc="-1" strike="noStrike">
                <a:solidFill>
                  <a:srgbClr val="00376c"/>
                </a:solidFill>
                <a:latin typeface="Calibri"/>
                <a:ea typeface="DejaVu Sans"/>
              </a:rPr>
              <a:t>https://damariszurell.github.io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de-DE" sz="2000" spc="-1" strike="noStrike">
                <a:solidFill>
                  <a:srgbClr val="00376c"/>
                </a:solidFill>
                <a:latin typeface="Calibri"/>
                <a:ea typeface="DejaVu Sans"/>
              </a:rPr>
              <a:t>Email: damaris.zurell@uni-potsdam.de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de-DE" sz="2000" spc="-1" strike="noStrike">
                <a:solidFill>
                  <a:srgbClr val="00376c"/>
                </a:solidFill>
                <a:latin typeface="Calibri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376c"/>
                </a:solidFill>
                <a:latin typeface="Calibri"/>
                <a:ea typeface="DejaVu Sans"/>
              </a:rPr>
              <a:t>@ZurellLab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pic>
        <p:nvPicPr>
          <p:cNvPr id="124" name="Bild 9" descr=""/>
          <p:cNvPicPr/>
          <p:nvPr/>
        </p:nvPicPr>
        <p:blipFill>
          <a:blip r:embed="rId1"/>
          <a:stretch/>
        </p:blipFill>
        <p:spPr>
          <a:xfrm>
            <a:off x="348840" y="6333120"/>
            <a:ext cx="389880" cy="316080"/>
          </a:xfrm>
          <a:prstGeom prst="rect">
            <a:avLst/>
          </a:prstGeom>
          <a:ln>
            <a:noFill/>
          </a:ln>
        </p:spPr>
      </p:pic>
      <p:pic>
        <p:nvPicPr>
          <p:cNvPr id="125" name="Picture 2" descr="BIOPIC"/>
          <p:cNvPicPr/>
          <p:nvPr/>
        </p:nvPicPr>
        <p:blipFill>
          <a:blip r:embed="rId2"/>
          <a:stretch/>
        </p:blipFill>
        <p:spPr>
          <a:xfrm>
            <a:off x="3929040" y="2072160"/>
            <a:ext cx="4756680" cy="335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Application>LibreOffice/6.4.7.2$Linux_X86_64 LibreOffice_project/40$Build-2</Application>
  <Words>303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2017-01-05T09:45:00Z</dcterms:created>
  <dc:creator>Damaris Zurell</dc:creator>
  <dc:description/>
  <dc:language>en-GB</dc:language>
  <cp:lastModifiedBy>Anne Malchow</cp:lastModifiedBy>
  <dcterms:modified xsi:type="dcterms:W3CDTF">2022-05-26T16:10:00Z</dcterms:modified>
  <cp:revision>1628</cp:revision>
  <dc:subject/>
  <dc:title>BIOPIC – Disentangling the effects of demography, dispersal and biotic interactions on population and community response to global change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