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571" r:id="rId3"/>
    <p:sldId id="269" r:id="rId4"/>
    <p:sldId id="660" r:id="rId5"/>
    <p:sldId id="368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63F"/>
    <a:srgbClr val="FFBB4C"/>
    <a:srgbClr val="612E5C"/>
    <a:srgbClr val="0D2C7D"/>
    <a:srgbClr val="664CD0"/>
    <a:srgbClr val="414A7B"/>
    <a:srgbClr val="00A500"/>
    <a:srgbClr val="0080BD"/>
    <a:srgbClr val="FFF04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8563" autoAdjust="0"/>
  </p:normalViewPr>
  <p:slideViewPr>
    <p:cSldViewPr snapToGrid="0" snapToObjects="1">
      <p:cViewPr varScale="1">
        <p:scale>
          <a:sx n="104" d="100"/>
          <a:sy n="104" d="100"/>
        </p:scale>
        <p:origin x="9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C577-F273-2944-960E-226BB40CECEC}" type="datetimeFigureOut">
              <a:rPr lang="de-DE" smtClean="0"/>
              <a:t>10.11.21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17879-3130-4149-9548-16C139CB8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9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892A9-BC2E-4942-B2DD-CA5E5ED2B6ED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20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source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Flexibly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region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,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monitoring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cost-effective</a:t>
            </a:r>
            <a:r>
              <a:rPr lang="de-DE" dirty="0"/>
              <a:t> design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5B32E-4F24-654C-8535-6EAAA6938F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8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source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Flexibly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region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,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monitoring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cost-effective</a:t>
            </a:r>
            <a:r>
              <a:rPr lang="de-DE" dirty="0"/>
              <a:t> design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5B32E-4F24-654C-8535-6EAAA6938F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6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2182688"/>
          </a:xfrm>
        </p:spPr>
        <p:txBody>
          <a:bodyPr/>
          <a:lstStyle>
            <a:lvl1pPr algn="ct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4" name="Untertitel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933" y="-3092"/>
            <a:ext cx="1836000" cy="18360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9067" y="0"/>
            <a:ext cx="1836000" cy="1836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5067" y="0"/>
            <a:ext cx="1836000" cy="183600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27067" y="0"/>
            <a:ext cx="1836000" cy="1836000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491067" y="0"/>
            <a:ext cx="1836000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1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7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906"/>
            <a:ext cx="8229599" cy="504297"/>
          </a:xfrm>
          <a:prstGeom prst="rect">
            <a:avLst/>
          </a:prstGeom>
        </p:spPr>
        <p:txBody>
          <a:bodyPr/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36134"/>
            <a:ext cx="8229600" cy="48900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0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7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3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2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1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CFE587-2ACA-0A47-B6C9-07DC7EF10294}" type="datetimeFigureOut">
              <a:rPr lang="de-DE">
                <a:solidFill>
                  <a:prstClr val="black"/>
                </a:solidFill>
                <a:latin typeface="Calibri"/>
              </a:rPr>
              <a:pPr/>
              <a:t>10.11.21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F3142-1E50-2747-B73F-771E456EFE9B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98638"/>
            <a:ext cx="8047038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2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11656"/>
            <a:ext cx="8047038" cy="66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27788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de-CH" dirty="0">
              <a:solidFill>
                <a:prstClr val="black"/>
              </a:solidFill>
            </a:endParaRPr>
          </a:p>
        </p:txBody>
      </p:sp>
      <p:sp>
        <p:nvSpPr>
          <p:cNvPr id="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2778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C05F0C36-6796-DE4F-B10D-B64F3371860F}" type="slidenum">
              <a:rPr lang="de-CH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0" y="863601"/>
            <a:ext cx="5617600" cy="1079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6238CA-9DB1-4845-A2FD-F74E0D21D5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411" y="111920"/>
            <a:ext cx="834189" cy="8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mariszurel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6365" y="2574565"/>
            <a:ext cx="7480249" cy="1470025"/>
          </a:xfrm>
        </p:spPr>
        <p:txBody>
          <a:bodyPr/>
          <a:lstStyle/>
          <a:p>
            <a:r>
              <a:rPr lang="de-CH" sz="4000" dirty="0" err="1"/>
              <a:t>RangeShiftR</a:t>
            </a:r>
            <a:endParaRPr lang="de-DE" sz="4000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4294967295"/>
          </p:nvPr>
        </p:nvSpPr>
        <p:spPr>
          <a:xfrm>
            <a:off x="239059" y="4779560"/>
            <a:ext cx="8680823" cy="1348221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Damaris Zurell, Anne Malchow</a:t>
            </a:r>
          </a:p>
          <a:p>
            <a:pPr marL="0" indent="0" algn="ctr">
              <a:buNone/>
            </a:pPr>
            <a:r>
              <a:rPr lang="de-DE" sz="2400" dirty="0">
                <a:hlinkClick r:id="rId3"/>
              </a:rPr>
              <a:t>https://damariszurell.github.io</a:t>
            </a:r>
            <a:endParaRPr lang="de-DE" sz="2400" dirty="0"/>
          </a:p>
          <a:p>
            <a:pPr marL="0" indent="0" algn="ctr">
              <a:buNone/>
            </a:pPr>
            <a:r>
              <a:rPr lang="de-CH" sz="2400" dirty="0"/>
              <a:t>@</a:t>
            </a:r>
            <a:r>
              <a:rPr lang="de-CH" sz="2400" dirty="0" err="1"/>
              <a:t>ZurellLab</a:t>
            </a:r>
            <a:endParaRPr lang="de-DE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317042" y="6611779"/>
            <a:ext cx="288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www.undekade-biologischevielfalt.de</a:t>
            </a:r>
            <a:endParaRPr lang="de-D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460D54-D259-F844-95B4-99F05395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5" y="5503536"/>
            <a:ext cx="1161385" cy="124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dergebnis für twitter icon">
            <a:extLst>
              <a:ext uri="{FF2B5EF4-FFF2-40B4-BE49-F238E27FC236}">
                <a16:creationId xmlns:a16="http://schemas.microsoft.com/office/drawing/2014/main" id="{FCE2DFA9-265D-D046-93FD-0BF643F2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1827" y="5673367"/>
            <a:ext cx="447523" cy="3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8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0B29B-F872-2B46-A1CF-3519374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Spatially</a:t>
            </a:r>
            <a:r>
              <a:rPr lang="de-DE" dirty="0"/>
              <a:t> explicit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60CBB-6ECD-934F-9921-42A02BE0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dynamics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dispersal</a:t>
            </a: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8F4DE1AF-152D-4246-B3DA-8F29E78C56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88" t="24607" r="48415" b="34186"/>
          <a:stretch/>
        </p:blipFill>
        <p:spPr bwMode="auto">
          <a:xfrm>
            <a:off x="100605" y="3045938"/>
            <a:ext cx="6788803" cy="360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5" name="Bild 9">
            <a:extLst>
              <a:ext uri="{FF2B5EF4-FFF2-40B4-BE49-F238E27FC236}">
                <a16:creationId xmlns:a16="http://schemas.microsoft.com/office/drawing/2014/main" id="{CC797F7D-2B33-654A-B735-721B98931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408" y="3246296"/>
            <a:ext cx="1080000" cy="1039091"/>
          </a:xfrm>
          <a:prstGeom prst="rect">
            <a:avLst/>
          </a:prstGeom>
        </p:spPr>
      </p:pic>
      <p:pic>
        <p:nvPicPr>
          <p:cNvPr id="6" name="Bild 10">
            <a:extLst>
              <a:ext uri="{FF2B5EF4-FFF2-40B4-BE49-F238E27FC236}">
                <a16:creationId xmlns:a16="http://schemas.microsoft.com/office/drawing/2014/main" id="{A8FCDB11-A823-5C4E-B7D9-FE4A7CB5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7" y="2831458"/>
            <a:ext cx="1556964" cy="107729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FF408EB-006C-4245-B206-D58E27435651}"/>
              </a:ext>
            </a:extLst>
          </p:cNvPr>
          <p:cNvCxnSpPr>
            <a:cxnSpLocks/>
          </p:cNvCxnSpPr>
          <p:nvPr/>
        </p:nvCxnSpPr>
        <p:spPr>
          <a:xfrm>
            <a:off x="2329322" y="2976932"/>
            <a:ext cx="794201" cy="73461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1F97135-F658-A447-ABAE-0243E616E3FF}"/>
              </a:ext>
            </a:extLst>
          </p:cNvPr>
          <p:cNvSpPr txBox="1"/>
          <p:nvPr/>
        </p:nvSpPr>
        <p:spPr>
          <a:xfrm>
            <a:off x="6349427" y="4959916"/>
            <a:ext cx="2933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Landscape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-matrix </a:t>
            </a:r>
            <a:r>
              <a:rPr lang="de-DE" dirty="0" err="1"/>
              <a:t>landscapes</a:t>
            </a:r>
            <a:r>
              <a:rPr lang="de-DE" dirty="0"/>
              <a:t>,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51A38ECA-B5BB-4C44-9196-E359DBBE46C2}"/>
              </a:ext>
            </a:extLst>
          </p:cNvPr>
          <p:cNvSpPr/>
          <p:nvPr/>
        </p:nvSpPr>
        <p:spPr>
          <a:xfrm>
            <a:off x="3738363" y="3157829"/>
            <a:ext cx="879231" cy="1107425"/>
          </a:xfrm>
          <a:custGeom>
            <a:avLst/>
            <a:gdLst>
              <a:gd name="connsiteX0" fmla="*/ 0 w 879231"/>
              <a:gd name="connsiteY0" fmla="*/ 333702 h 1107425"/>
              <a:gd name="connsiteX1" fmla="*/ 363416 w 879231"/>
              <a:gd name="connsiteY1" fmla="*/ 5456 h 1107425"/>
              <a:gd name="connsiteX2" fmla="*/ 644770 w 879231"/>
              <a:gd name="connsiteY2" fmla="*/ 204748 h 1107425"/>
              <a:gd name="connsiteX3" fmla="*/ 879231 w 879231"/>
              <a:gd name="connsiteY3" fmla="*/ 1107425 h 110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231" h="1107425">
                <a:moveTo>
                  <a:pt x="0" y="333702"/>
                </a:moveTo>
                <a:cubicBezTo>
                  <a:pt x="127977" y="180325"/>
                  <a:pt x="255954" y="26948"/>
                  <a:pt x="363416" y="5456"/>
                </a:cubicBezTo>
                <a:cubicBezTo>
                  <a:pt x="470878" y="-16036"/>
                  <a:pt x="558801" y="21087"/>
                  <a:pt x="644770" y="204748"/>
                </a:cubicBezTo>
                <a:cubicBezTo>
                  <a:pt x="730739" y="388409"/>
                  <a:pt x="804985" y="747917"/>
                  <a:pt x="879231" y="110742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8A0A978-7B02-4F48-8F6C-CD10395BAD2A}"/>
              </a:ext>
            </a:extLst>
          </p:cNvPr>
          <p:cNvSpPr txBox="1"/>
          <p:nvPr/>
        </p:nvSpPr>
        <p:spPr>
          <a:xfrm>
            <a:off x="4286807" y="2253959"/>
            <a:ext cx="2933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Dispersal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dispersal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simulator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474FA5-24BA-C84E-BDD8-FE29BC029A5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17595" y="5616904"/>
            <a:ext cx="1731832" cy="81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B381AC6-D8CA-E040-A3AD-89123D7B94E3}"/>
              </a:ext>
            </a:extLst>
          </p:cNvPr>
          <p:cNvSpPr txBox="1"/>
          <p:nvPr/>
        </p:nvSpPr>
        <p:spPr>
          <a:xfrm>
            <a:off x="253005" y="1797245"/>
            <a:ext cx="2933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dynamics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e.g.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5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">
            <a:extLst>
              <a:ext uri="{FF2B5EF4-FFF2-40B4-BE49-F238E27FC236}">
                <a16:creationId xmlns:a16="http://schemas.microsoft.com/office/drawing/2014/main" id="{146A9BE0-5AD5-CB45-90BB-D3976FB459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833264" y="1736197"/>
            <a:ext cx="6764634" cy="47341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A04084-B20C-F948-9177-D76E61E00B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61" y="1866900"/>
            <a:ext cx="1459197" cy="1490006"/>
          </a:xfrm>
          <a:prstGeom prst="rect">
            <a:avLst/>
          </a:prstGeom>
        </p:spPr>
      </p:pic>
      <p:pic>
        <p:nvPicPr>
          <p:cNvPr id="13" name="Bild 30">
            <a:extLst>
              <a:ext uri="{FF2B5EF4-FFF2-40B4-BE49-F238E27FC236}">
                <a16:creationId xmlns:a16="http://schemas.microsoft.com/office/drawing/2014/main" id="{0C674DCC-39CB-D24A-BE69-F0C57E31A89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551" y="1403799"/>
            <a:ext cx="1314175" cy="14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268DF8-3BA4-0C4F-B82C-DA0104C8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Spatially</a:t>
            </a:r>
            <a:r>
              <a:rPr lang="de-DE" dirty="0"/>
              <a:t> explicit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858EC1A-2947-7D42-89F8-88DAC1FCF725}"/>
              </a:ext>
            </a:extLst>
          </p:cNvPr>
          <p:cNvSpPr txBox="1"/>
          <p:nvPr/>
        </p:nvSpPr>
        <p:spPr>
          <a:xfrm>
            <a:off x="0" y="6457890"/>
            <a:ext cx="6598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7F7F7F"/>
                </a:solidFill>
              </a:rPr>
              <a:t>Malchow et al. (2021) </a:t>
            </a:r>
            <a:r>
              <a:rPr lang="de-DE" sz="1000" dirty="0" err="1">
                <a:solidFill>
                  <a:srgbClr val="7F7F7F"/>
                </a:solidFill>
              </a:rPr>
              <a:t>Ecography</a:t>
            </a:r>
            <a:r>
              <a:rPr lang="de-DE" sz="1000" dirty="0">
                <a:solidFill>
                  <a:srgbClr val="7F7F7F"/>
                </a:solidFill>
              </a:rPr>
              <a:t>. DOI: 10.1111/ecog.05689 .</a:t>
            </a:r>
          </a:p>
          <a:p>
            <a:r>
              <a:rPr lang="de-DE" sz="1000" dirty="0">
                <a:solidFill>
                  <a:srgbClr val="7F7F7F"/>
                </a:solidFill>
              </a:rPr>
              <a:t>Building on  </a:t>
            </a:r>
            <a:r>
              <a:rPr lang="de-DE" sz="1000" dirty="0" err="1">
                <a:solidFill>
                  <a:srgbClr val="7F7F7F"/>
                </a:solidFill>
              </a:rPr>
              <a:t>Bocedi</a:t>
            </a:r>
            <a:r>
              <a:rPr lang="de-DE" sz="1000" dirty="0">
                <a:solidFill>
                  <a:srgbClr val="7F7F7F"/>
                </a:solidFill>
              </a:rPr>
              <a:t> et al. (2014) </a:t>
            </a:r>
            <a:r>
              <a:rPr lang="de-DE" sz="1000" dirty="0" err="1">
                <a:solidFill>
                  <a:srgbClr val="7F7F7F"/>
                </a:solidFill>
              </a:rPr>
              <a:t>Methods</a:t>
            </a:r>
            <a:r>
              <a:rPr lang="de-DE" sz="1000" dirty="0">
                <a:solidFill>
                  <a:srgbClr val="7F7F7F"/>
                </a:solidFill>
              </a:rPr>
              <a:t> </a:t>
            </a:r>
            <a:r>
              <a:rPr lang="de-DE" sz="1000" dirty="0" err="1">
                <a:solidFill>
                  <a:srgbClr val="7F7F7F"/>
                </a:solidFill>
              </a:rPr>
              <a:t>Ecol</a:t>
            </a:r>
            <a:r>
              <a:rPr lang="de-DE" sz="1000" dirty="0">
                <a:solidFill>
                  <a:srgbClr val="7F7F7F"/>
                </a:solidFill>
              </a:rPr>
              <a:t> </a:t>
            </a:r>
            <a:r>
              <a:rPr lang="de-DE" sz="1000" dirty="0" err="1">
                <a:solidFill>
                  <a:srgbClr val="7F7F7F"/>
                </a:solidFill>
              </a:rPr>
              <a:t>Evol</a:t>
            </a:r>
            <a:r>
              <a:rPr lang="de-DE" sz="1000" dirty="0">
                <a:solidFill>
                  <a:srgbClr val="7F7F7F"/>
                </a:solidFill>
              </a:rPr>
              <a:t> 5: 388-396. &amp; </a:t>
            </a:r>
            <a:r>
              <a:rPr lang="de-DE" sz="1000" dirty="0" err="1">
                <a:solidFill>
                  <a:srgbClr val="7F7F7F"/>
                </a:solidFill>
              </a:rPr>
              <a:t>Bocedi</a:t>
            </a:r>
            <a:r>
              <a:rPr lang="de-DE" sz="1000" dirty="0">
                <a:solidFill>
                  <a:srgbClr val="7F7F7F"/>
                </a:solidFill>
              </a:rPr>
              <a:t> et al. (2021) </a:t>
            </a:r>
            <a:r>
              <a:rPr lang="de-DE" sz="1000" dirty="0" err="1">
                <a:solidFill>
                  <a:srgbClr val="7F7F7F"/>
                </a:solidFill>
              </a:rPr>
              <a:t>Ecography</a:t>
            </a:r>
            <a:r>
              <a:rPr lang="de-DE" sz="1000" dirty="0">
                <a:solidFill>
                  <a:srgbClr val="7F7F7F"/>
                </a:solidFill>
              </a:rPr>
              <a:t>. DOI: 10.1111/ecog.05687.</a:t>
            </a:r>
          </a:p>
        </p:txBody>
      </p:sp>
      <p:pic>
        <p:nvPicPr>
          <p:cNvPr id="8" name="Bild 14">
            <a:extLst>
              <a:ext uri="{FF2B5EF4-FFF2-40B4-BE49-F238E27FC236}">
                <a16:creationId xmlns:a16="http://schemas.microsoft.com/office/drawing/2014/main" id="{5D417F1C-E171-A140-9D60-399FC14DB0B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700" y="6217432"/>
            <a:ext cx="1281135" cy="64056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74CDF22-81D7-E64E-B7D6-548896D66B9C}"/>
              </a:ext>
            </a:extLst>
          </p:cNvPr>
          <p:cNvSpPr txBox="1"/>
          <p:nvPr/>
        </p:nvSpPr>
        <p:spPr>
          <a:xfrm>
            <a:off x="457200" y="1223766"/>
            <a:ext cx="7582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sz="2400" dirty="0"/>
              <a:t>An individual-</a:t>
            </a:r>
            <a:r>
              <a:rPr lang="de-DE" sz="2400" dirty="0" err="1"/>
              <a:t>based</a:t>
            </a:r>
            <a:r>
              <a:rPr lang="de-DE" sz="2400" dirty="0"/>
              <a:t> </a:t>
            </a:r>
            <a:r>
              <a:rPr lang="de-DE" sz="2400" dirty="0" err="1"/>
              <a:t>eco-evolutionary</a:t>
            </a:r>
            <a:r>
              <a:rPr lang="de-DE" sz="2400" dirty="0"/>
              <a:t> </a:t>
            </a:r>
            <a:r>
              <a:rPr lang="de-DE" sz="2400" dirty="0" err="1"/>
              <a:t>modelling</a:t>
            </a:r>
            <a:r>
              <a:rPr lang="de-DE" sz="2400" dirty="0"/>
              <a:t> </a:t>
            </a:r>
            <a:r>
              <a:rPr lang="de-DE" sz="2400" dirty="0" err="1"/>
              <a:t>platform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0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9A04084-B20C-F948-9177-D76E61E00B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61" y="1866900"/>
            <a:ext cx="1459197" cy="14900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268DF8-3BA4-0C4F-B82C-DA0104C8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Spatially</a:t>
            </a:r>
            <a:r>
              <a:rPr lang="de-DE" dirty="0"/>
              <a:t> explicit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858EC1A-2947-7D42-89F8-88DAC1FCF725}"/>
              </a:ext>
            </a:extLst>
          </p:cNvPr>
          <p:cNvSpPr txBox="1"/>
          <p:nvPr/>
        </p:nvSpPr>
        <p:spPr>
          <a:xfrm>
            <a:off x="0" y="6457890"/>
            <a:ext cx="6598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7F7F7F"/>
                </a:solidFill>
              </a:rPr>
              <a:t>Malchow et al. (2021) </a:t>
            </a:r>
            <a:r>
              <a:rPr lang="de-DE" sz="1000" dirty="0" err="1">
                <a:solidFill>
                  <a:srgbClr val="7F7F7F"/>
                </a:solidFill>
              </a:rPr>
              <a:t>Ecography</a:t>
            </a:r>
            <a:r>
              <a:rPr lang="de-DE" sz="1000" dirty="0">
                <a:solidFill>
                  <a:srgbClr val="7F7F7F"/>
                </a:solidFill>
              </a:rPr>
              <a:t>. DOI: 10.1111/ecog.05689 .</a:t>
            </a:r>
          </a:p>
          <a:p>
            <a:r>
              <a:rPr lang="de-DE" sz="1000" dirty="0">
                <a:solidFill>
                  <a:srgbClr val="7F7F7F"/>
                </a:solidFill>
              </a:rPr>
              <a:t>Building on  </a:t>
            </a:r>
            <a:r>
              <a:rPr lang="de-DE" sz="1000" dirty="0" err="1">
                <a:solidFill>
                  <a:srgbClr val="7F7F7F"/>
                </a:solidFill>
              </a:rPr>
              <a:t>Bocedi</a:t>
            </a:r>
            <a:r>
              <a:rPr lang="de-DE" sz="1000" dirty="0">
                <a:solidFill>
                  <a:srgbClr val="7F7F7F"/>
                </a:solidFill>
              </a:rPr>
              <a:t> et al. (2014) </a:t>
            </a:r>
            <a:r>
              <a:rPr lang="de-DE" sz="1000" dirty="0" err="1">
                <a:solidFill>
                  <a:srgbClr val="7F7F7F"/>
                </a:solidFill>
              </a:rPr>
              <a:t>Methods</a:t>
            </a:r>
            <a:r>
              <a:rPr lang="de-DE" sz="1000" dirty="0">
                <a:solidFill>
                  <a:srgbClr val="7F7F7F"/>
                </a:solidFill>
              </a:rPr>
              <a:t> </a:t>
            </a:r>
            <a:r>
              <a:rPr lang="de-DE" sz="1000" dirty="0" err="1">
                <a:solidFill>
                  <a:srgbClr val="7F7F7F"/>
                </a:solidFill>
              </a:rPr>
              <a:t>Ecol</a:t>
            </a:r>
            <a:r>
              <a:rPr lang="de-DE" sz="1000" dirty="0">
                <a:solidFill>
                  <a:srgbClr val="7F7F7F"/>
                </a:solidFill>
              </a:rPr>
              <a:t> </a:t>
            </a:r>
            <a:r>
              <a:rPr lang="de-DE" sz="1000" dirty="0" err="1">
                <a:solidFill>
                  <a:srgbClr val="7F7F7F"/>
                </a:solidFill>
              </a:rPr>
              <a:t>Evol</a:t>
            </a:r>
            <a:r>
              <a:rPr lang="de-DE" sz="1000" dirty="0">
                <a:solidFill>
                  <a:srgbClr val="7F7F7F"/>
                </a:solidFill>
              </a:rPr>
              <a:t> 5: 388-396. &amp; </a:t>
            </a:r>
            <a:r>
              <a:rPr lang="de-DE" sz="1000" dirty="0" err="1">
                <a:solidFill>
                  <a:srgbClr val="7F7F7F"/>
                </a:solidFill>
              </a:rPr>
              <a:t>Bocedi</a:t>
            </a:r>
            <a:r>
              <a:rPr lang="de-DE" sz="1000" dirty="0">
                <a:solidFill>
                  <a:srgbClr val="7F7F7F"/>
                </a:solidFill>
              </a:rPr>
              <a:t> et al. (2021) </a:t>
            </a:r>
            <a:r>
              <a:rPr lang="de-DE" sz="1000" dirty="0" err="1">
                <a:solidFill>
                  <a:srgbClr val="7F7F7F"/>
                </a:solidFill>
              </a:rPr>
              <a:t>Ecography</a:t>
            </a:r>
            <a:r>
              <a:rPr lang="de-DE" sz="1000" dirty="0">
                <a:solidFill>
                  <a:srgbClr val="7F7F7F"/>
                </a:solidFill>
              </a:rPr>
              <a:t>. DOI: 10.1111/ecog.05687.</a:t>
            </a:r>
          </a:p>
        </p:txBody>
      </p:sp>
      <p:pic>
        <p:nvPicPr>
          <p:cNvPr id="8" name="Bild 14">
            <a:extLst>
              <a:ext uri="{FF2B5EF4-FFF2-40B4-BE49-F238E27FC236}">
                <a16:creationId xmlns:a16="http://schemas.microsoft.com/office/drawing/2014/main" id="{5D417F1C-E171-A140-9D60-399FC14DB0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700" y="6217432"/>
            <a:ext cx="1281135" cy="64056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7207151-F02F-5A42-A153-0D74CCEC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3363" y="1155700"/>
            <a:ext cx="6231417" cy="50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E108E-B255-B446-9DC1-1B34877C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interest</a:t>
            </a:r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B210EDC6-7463-3845-9229-644C163D0D97}"/>
              </a:ext>
            </a:extLst>
          </p:cNvPr>
          <p:cNvSpPr txBox="1">
            <a:spLocks/>
          </p:cNvSpPr>
          <p:nvPr/>
        </p:nvSpPr>
        <p:spPr>
          <a:xfrm>
            <a:off x="239059" y="3750370"/>
            <a:ext cx="4644797" cy="29956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2000" b="1" dirty="0" err="1">
                <a:solidFill>
                  <a:srgbClr val="00376C"/>
                </a:solidFill>
              </a:rPr>
              <a:t>Contact</a:t>
            </a:r>
            <a:r>
              <a:rPr lang="de-DE" sz="2000" b="1" dirty="0">
                <a:solidFill>
                  <a:srgbClr val="00376C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b="1" dirty="0">
                <a:solidFill>
                  <a:srgbClr val="00376C"/>
                </a:solidFill>
              </a:rPr>
              <a:t>Damaris Zurell</a:t>
            </a:r>
          </a:p>
          <a:p>
            <a:pPr marL="0" indent="0">
              <a:buFont typeface="Arial"/>
              <a:buNone/>
            </a:pPr>
            <a:r>
              <a:rPr lang="de-DE" sz="2000" dirty="0">
                <a:solidFill>
                  <a:srgbClr val="00376C"/>
                </a:solidFill>
              </a:rPr>
              <a:t>Ecology &amp; Macroecology</a:t>
            </a:r>
          </a:p>
          <a:p>
            <a:pPr marL="0" indent="0">
              <a:buFont typeface="Arial"/>
              <a:buNone/>
            </a:pPr>
            <a:r>
              <a:rPr lang="de-DE" sz="2000" dirty="0">
                <a:solidFill>
                  <a:srgbClr val="00376C"/>
                </a:solidFill>
              </a:rPr>
              <a:t>University </a:t>
            </a:r>
            <a:r>
              <a:rPr lang="de-DE" sz="2000" dirty="0" err="1">
                <a:solidFill>
                  <a:srgbClr val="00376C"/>
                </a:solidFill>
              </a:rPr>
              <a:t>of</a:t>
            </a:r>
            <a:r>
              <a:rPr lang="de-DE" sz="2000" dirty="0">
                <a:solidFill>
                  <a:srgbClr val="00376C"/>
                </a:solidFill>
              </a:rPr>
              <a:t> Potsdam</a:t>
            </a:r>
          </a:p>
          <a:p>
            <a:pPr marL="0" indent="0">
              <a:buFont typeface="Arial"/>
              <a:buNone/>
            </a:pPr>
            <a:endParaRPr lang="de-DE" sz="2000" dirty="0">
              <a:solidFill>
                <a:srgbClr val="00376C"/>
              </a:solidFill>
            </a:endParaRPr>
          </a:p>
          <a:p>
            <a:pPr marL="0" indent="0">
              <a:buFont typeface="Arial"/>
              <a:buNone/>
            </a:pPr>
            <a:r>
              <a:rPr lang="de-DE" sz="2000" dirty="0">
                <a:solidFill>
                  <a:srgbClr val="00376C"/>
                </a:solidFill>
              </a:rPr>
              <a:t>https://</a:t>
            </a:r>
            <a:r>
              <a:rPr lang="de-DE" sz="2000" dirty="0" err="1">
                <a:solidFill>
                  <a:srgbClr val="00376C"/>
                </a:solidFill>
              </a:rPr>
              <a:t>damariszurell.github.io</a:t>
            </a:r>
            <a:endParaRPr lang="de-DE" sz="2000" dirty="0">
              <a:solidFill>
                <a:srgbClr val="00376C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376C"/>
                </a:solidFill>
              </a:rPr>
              <a:t>Email: </a:t>
            </a:r>
            <a:r>
              <a:rPr lang="de-DE" sz="2000" dirty="0" err="1">
                <a:solidFill>
                  <a:srgbClr val="00376C"/>
                </a:solidFill>
              </a:rPr>
              <a:t>damaris.zurell@uni-potsdam.de</a:t>
            </a:r>
            <a:endParaRPr lang="de-DE" sz="2000" dirty="0">
              <a:solidFill>
                <a:srgbClr val="00376C"/>
              </a:solidFill>
            </a:endParaRPr>
          </a:p>
          <a:p>
            <a:pPr marL="0" indent="0">
              <a:buFont typeface="Arial"/>
              <a:buNone/>
            </a:pPr>
            <a:r>
              <a:rPr lang="de-DE" sz="2000" dirty="0">
                <a:solidFill>
                  <a:srgbClr val="00376C"/>
                </a:solidFill>
              </a:rPr>
              <a:t>	@</a:t>
            </a:r>
            <a:r>
              <a:rPr lang="de-DE" sz="2000" dirty="0" err="1">
                <a:solidFill>
                  <a:srgbClr val="00376C"/>
                </a:solidFill>
              </a:rPr>
              <a:t>ZurellLab</a:t>
            </a:r>
            <a:endParaRPr lang="de-DE" sz="2000" dirty="0">
              <a:solidFill>
                <a:srgbClr val="00376C"/>
              </a:solidFill>
            </a:endParaRPr>
          </a:p>
          <a:p>
            <a:pPr marL="0" indent="0">
              <a:buFont typeface="Arial"/>
              <a:buNone/>
            </a:pPr>
            <a:endParaRPr lang="de-DE" sz="2000" dirty="0">
              <a:solidFill>
                <a:srgbClr val="00376C"/>
              </a:solidFill>
            </a:endParaRPr>
          </a:p>
          <a:p>
            <a:pPr marL="0" indent="0">
              <a:buFont typeface="Arial"/>
              <a:buNone/>
            </a:pPr>
            <a:endParaRPr lang="de-DE" sz="2000" dirty="0">
              <a:solidFill>
                <a:srgbClr val="00376C"/>
              </a:solidFill>
            </a:endParaRPr>
          </a:p>
        </p:txBody>
      </p:sp>
      <p:pic>
        <p:nvPicPr>
          <p:cNvPr id="9" name="Bild 9">
            <a:extLst>
              <a:ext uri="{FF2B5EF4-FFF2-40B4-BE49-F238E27FC236}">
                <a16:creationId xmlns:a16="http://schemas.microsoft.com/office/drawing/2014/main" id="{AAB17B0C-DD79-FB46-A33D-EB5DE9EE36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65" y="6333003"/>
            <a:ext cx="390929" cy="317139"/>
          </a:xfrm>
          <a:prstGeom prst="rect">
            <a:avLst/>
          </a:prstGeom>
        </p:spPr>
      </p:pic>
      <p:pic>
        <p:nvPicPr>
          <p:cNvPr id="1026" name="Picture 2" descr="BIOPIC">
            <a:extLst>
              <a:ext uri="{FF2B5EF4-FFF2-40B4-BE49-F238E27FC236}">
                <a16:creationId xmlns:a16="http://schemas.microsoft.com/office/drawing/2014/main" id="{1B4294D9-95FB-3348-B0BC-81CB1F41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8864" y="2072289"/>
            <a:ext cx="4757935" cy="33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93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Macintosh PowerPoint</Application>
  <PresentationFormat>Bildschirmpräsentation (4:3)</PresentationFormat>
  <Paragraphs>43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1_Office-Design</vt:lpstr>
      <vt:lpstr>RangeShiftR</vt:lpstr>
      <vt:lpstr>Spatially explicit population models</vt:lpstr>
      <vt:lpstr>Spatially explicit population models</vt:lpstr>
      <vt:lpstr>Spatially explicit population models</vt:lpstr>
      <vt:lpstr>Thank you for your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BIOPIC – Disentangling the effects of demography, dispersal and biotic interactions on population and community response to global change  </dc:title>
  <dc:creator>Damaris Zurell</dc:creator>
  <cp:lastModifiedBy>Damaris Zurell</cp:lastModifiedBy>
  <cp:revision>1620</cp:revision>
  <dcterms:created xsi:type="dcterms:W3CDTF">2017-01-05T09:45:00Z</dcterms:created>
  <dcterms:modified xsi:type="dcterms:W3CDTF">2021-11-10T19:24:49Z</dcterms:modified>
</cp:coreProperties>
</file>