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Fjalla One"/>
      <p:regular r:id="rId16"/>
    </p:embeddedFont>
    <p:embeddedFont>
      <p:font typeface="Barlow Semi Condensed Medium"/>
      <p:regular r:id="rId17"/>
      <p:bold r:id="rId18"/>
      <p:italic r:id="rId19"/>
      <p:boldItalic r:id="rId20"/>
    </p:embeddedFont>
    <p:embeddedFont>
      <p:font typeface="Barlow Semi Condense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Medium-boldItalic.fntdata"/><Relationship Id="rId22" Type="http://schemas.openxmlformats.org/officeDocument/2006/relationships/font" Target="fonts/BarlowSemiCondensed-bold.fntdata"/><Relationship Id="rId21" Type="http://schemas.openxmlformats.org/officeDocument/2006/relationships/font" Target="fonts/BarlowSemiCondensed-regular.fntdata"/><Relationship Id="rId24" Type="http://schemas.openxmlformats.org/officeDocument/2006/relationships/font" Target="fonts/BarlowSemiCondensed-boldItalic.fntdata"/><Relationship Id="rId23" Type="http://schemas.openxmlformats.org/officeDocument/2006/relationships/font" Target="fonts/BarlowSemiCondense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BarlowSemiCondensedMedium-regular.fntdata"/><Relationship Id="rId16" Type="http://schemas.openxmlformats.org/officeDocument/2006/relationships/font" Target="fonts/FjallaOne-regular.fntdata"/><Relationship Id="rId19" Type="http://schemas.openxmlformats.org/officeDocument/2006/relationships/font" Target="fonts/BarlowSemiCondensedMedium-italic.fntdata"/><Relationship Id="rId18" Type="http://schemas.openxmlformats.org/officeDocument/2006/relationships/font" Target="fonts/BarlowSemiCondense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22852bafc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22852bafc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804e9800b4_0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804e9800b4_0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3" name="Google Shape;2143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22813ea850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22813ea85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g8714a43093_3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5" name="Google Shape;2185;g8714a43093_3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g227ce0f494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2" name="Google Shape;2192;g227ce0f494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g22852bafc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8" name="Google Shape;2198;g22852bafc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g22852bafc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4" name="Google Shape;2204;g22852bafc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it.wikipedia.org/wiki/RC4#cite_note-viol-1" TargetMode="External"/><Relationship Id="rId4" Type="http://schemas.openxmlformats.org/officeDocument/2006/relationships/hyperlink" Target="https://it.wikipedia.org/wiki/S-Box" TargetMode="External"/><Relationship Id="rId9" Type="http://schemas.openxmlformats.org/officeDocument/2006/relationships/hyperlink" Target="https://github.com/tdmathison/HelperScripts/blob/master/RC4/rc4.py" TargetMode="External"/><Relationship Id="rId5" Type="http://schemas.openxmlformats.org/officeDocument/2006/relationships/hyperlink" Target="https://www.intel.com/content/www/us/en/docs/ipp-crypto/developer-reference/2022-2/arcfour-functions.html" TargetMode="External"/><Relationship Id="rId6" Type="http://schemas.openxmlformats.org/officeDocument/2006/relationships/hyperlink" Target="https://eprint.iacr.org/2007/120" TargetMode="External"/><Relationship Id="rId7" Type="http://schemas.openxmlformats.org/officeDocument/2006/relationships/hyperlink" Target="https://it.frwiki.wiki/wiki/RC4" TargetMode="External"/><Relationship Id="rId8" Type="http://schemas.openxmlformats.org/officeDocument/2006/relationships/hyperlink" Target="https://it.frwiki.wiki/wiki/Arcfour" TargetMode="External"/><Relationship Id="rId11" Type="http://schemas.openxmlformats.org/officeDocument/2006/relationships/hyperlink" Target="https://www.reddit.com/r/networking/comments/4fer5p/browser_with_rc4_support_for_legacy_devices/" TargetMode="External"/><Relationship Id="rId10" Type="http://schemas.openxmlformats.org/officeDocument/2006/relationships/hyperlink" Target="https://www.rc4nomore.com/" TargetMode="External"/><Relationship Id="rId13" Type="http://schemas.openxmlformats.org/officeDocument/2006/relationships/hyperlink" Target="https://medium.com/@andreabocchetti88/rc4-encryption-in-malware-db92774b0c84" TargetMode="External"/><Relationship Id="rId12" Type="http://schemas.openxmlformats.org/officeDocument/2006/relationships/hyperlink" Target="https://www.exploit-db.com/" TargetMode="External"/><Relationship Id="rId15" Type="http://schemas.openxmlformats.org/officeDocument/2006/relationships/hyperlink" Target="https://www.travismathison.com/posts/RC4-Crypto-Usage-In-Malware/" TargetMode="External"/><Relationship Id="rId14" Type="http://schemas.openxmlformats.org/officeDocument/2006/relationships/hyperlink" Target="https://blog.talosintelligence.com/an-introduction-to-recognizing-and/" TargetMode="External"/><Relationship Id="rId16" Type="http://schemas.openxmlformats.org/officeDocument/2006/relationships/hyperlink" Target="https://malpedia.caad.fkie.fraunhofer.d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indowsreport.com/browser-support-rc4/" TargetMode="External"/><Relationship Id="rId4" Type="http://schemas.openxmlformats.org/officeDocument/2006/relationships/hyperlink" Target="https://www.syhunt.com/en/index.php" TargetMode="External"/><Relationship Id="rId9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9.png"/><Relationship Id="rId10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edium.com/@andreabocchetti88/rc4-encryption-in-malware-db92774b0c84" TargetMode="External"/><Relationship Id="rId4" Type="http://schemas.openxmlformats.org/officeDocument/2006/relationships/hyperlink" Target="https://www.exploit-db.com/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4791731" y="198178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ArcFour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O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Rc4 ?</a:t>
            </a:r>
            <a:endParaRPr sz="5000"/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Sperandio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Zanatta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42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Senza</a:t>
            </a:r>
            <a:r>
              <a:rPr lang="en"/>
              <a:t> ChaCha 20</a:t>
            </a:r>
            <a:endParaRPr/>
          </a:p>
        </p:txBody>
      </p:sp>
      <p:pic>
        <p:nvPicPr>
          <p:cNvPr id="2213" name="Google Shape;221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349" y="887025"/>
            <a:ext cx="7432175" cy="35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43"/>
          <p:cNvSpPr txBox="1"/>
          <p:nvPr>
            <p:ph idx="1" type="body"/>
          </p:nvPr>
        </p:nvSpPr>
        <p:spPr>
          <a:xfrm>
            <a:off x="1881350" y="1246850"/>
            <a:ext cx="2133300" cy="28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Informazioni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Wikipedia</a:t>
            </a:r>
            <a:endParaRPr sz="1400"/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S-Box Wikipedia</a:t>
            </a:r>
            <a:endParaRPr sz="1400"/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Intel</a:t>
            </a:r>
            <a:endParaRPr sz="1400"/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60 seconds crack</a:t>
            </a:r>
            <a:endParaRPr sz="1400"/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Frwiki</a:t>
            </a:r>
            <a:r>
              <a:rPr lang="en" sz="1400"/>
              <a:t> Rc4</a:t>
            </a:r>
            <a:endParaRPr sz="1400"/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Frwiki</a:t>
            </a:r>
            <a:r>
              <a:rPr lang="en" sz="1400"/>
              <a:t> ArcFour</a:t>
            </a:r>
            <a:endParaRPr sz="1400"/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1400" u="sng">
                <a:solidFill>
                  <a:schemeClr val="hlink"/>
                </a:solidFill>
                <a:hlinkClick r:id="rId9"/>
              </a:rPr>
              <a:t>Esempi</a:t>
            </a:r>
            <a:endParaRPr sz="1400"/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1400" u="sng">
                <a:solidFill>
                  <a:schemeClr val="hlink"/>
                </a:solidFill>
                <a:hlinkClick r:id="rId10"/>
              </a:rPr>
              <a:t>RC4NOMORE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Char char="●"/>
            </a:pPr>
            <a:r>
              <a:rPr lang="en" sz="1400" u="sng">
                <a:solidFill>
                  <a:schemeClr val="hlink"/>
                </a:solidFill>
                <a:hlinkClick r:id="rId11"/>
              </a:rPr>
              <a:t>Problema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219" name="Google Shape;2219;p43"/>
          <p:cNvSpPr txBox="1"/>
          <p:nvPr>
            <p:ph idx="2" type="body"/>
          </p:nvPr>
        </p:nvSpPr>
        <p:spPr>
          <a:xfrm>
            <a:off x="4220325" y="1246850"/>
            <a:ext cx="30999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Immagini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1400"/>
              <a:t>Wikipedia</a:t>
            </a:r>
            <a:endParaRPr sz="1400"/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1400"/>
              <a:t>PhotoPea</a:t>
            </a:r>
            <a:endParaRPr sz="18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4572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4572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220" name="Google Shape;2220;p4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Fonti</a:t>
            </a:r>
            <a:endParaRPr/>
          </a:p>
        </p:txBody>
      </p:sp>
      <p:sp>
        <p:nvSpPr>
          <p:cNvPr id="2221" name="Google Shape;2221;p43"/>
          <p:cNvSpPr txBox="1"/>
          <p:nvPr>
            <p:ph idx="2" type="body"/>
          </p:nvPr>
        </p:nvSpPr>
        <p:spPr>
          <a:xfrm>
            <a:off x="4220325" y="2304450"/>
            <a:ext cx="54387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RC4 nei malware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1400" u="sng">
                <a:solidFill>
                  <a:schemeClr val="hlink"/>
                </a:solidFill>
                <a:hlinkClick r:id="rId12"/>
              </a:rPr>
              <a:t>ExploitDB</a:t>
            </a:r>
            <a:endParaRPr sz="1400"/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1400" u="sng">
                <a:solidFill>
                  <a:schemeClr val="hlink"/>
                </a:solidFill>
                <a:hlinkClick r:id="rId13"/>
              </a:rPr>
              <a:t>Medium</a:t>
            </a:r>
            <a:endParaRPr sz="18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Char char="●"/>
            </a:pPr>
            <a:r>
              <a:rPr lang="en" sz="1400" u="sng">
                <a:solidFill>
                  <a:schemeClr val="hlink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14"/>
              </a:rPr>
              <a:t>Cisco Talos</a:t>
            </a:r>
            <a:endParaRPr sz="14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Char char="●"/>
            </a:pPr>
            <a:r>
              <a:rPr lang="en" sz="1400" u="sng">
                <a:solidFill>
                  <a:schemeClr val="hlink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15"/>
              </a:rPr>
              <a:t>Travis Mathison</a:t>
            </a:r>
            <a:endParaRPr sz="14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Char char="●"/>
            </a:pPr>
            <a:r>
              <a:rPr lang="en" sz="1400" u="sng">
                <a:solidFill>
                  <a:schemeClr val="hlink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16"/>
              </a:rPr>
              <a:t>malpedia</a:t>
            </a:r>
            <a:endParaRPr sz="14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4572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4572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6" name="Google Shape;1886;p34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87" name="Google Shape;1887;p34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4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6" name="Google Shape;2096;p34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097" name="Google Shape;2097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098" name="Google Shape;2098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0" name="Google Shape;2100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01" name="Google Shape;2101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2" name="Google Shape;2102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3" name="Google Shape;2103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04" name="Google Shape;2104;p34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05" name="Google Shape;2105;p34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06" name="Google Shape;2106;p34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34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8" name="Google Shape;2108;p34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09" name="Google Shape;2109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0" name="Google Shape;2110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1" name="Google Shape;2111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2" name="Google Shape;2112;p34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13" name="Google Shape;2113;p34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14" name="Google Shape;2114;p34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34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6" name="Google Shape;2116;p34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17" name="Google Shape;2117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8" name="Google Shape;2118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9" name="Google Shape;2119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0" name="Google Shape;2120;p34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21" name="Google Shape;2121;p34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22" name="Google Shape;2122;p34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34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4" name="Google Shape;2124;p34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25" name="Google Shape;2125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6" name="Google Shape;2126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7" name="Google Shape;2127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28" name="Google Shape;2128;p34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Identifichiamolo</a:t>
            </a:r>
            <a:endParaRPr/>
          </a:p>
        </p:txBody>
      </p:sp>
      <p:sp>
        <p:nvSpPr>
          <p:cNvPr id="2129" name="Google Shape;2129;p34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ArcFour = </a:t>
            </a:r>
            <a:r>
              <a:rPr lang="en" sz="1200">
                <a:solidFill>
                  <a:schemeClr val="dk1"/>
                </a:solidFill>
              </a:rPr>
              <a:t>Alleged RC4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RC4 = Rivest Cipher</a:t>
            </a:r>
            <a:endParaRPr/>
          </a:p>
        </p:txBody>
      </p:sp>
      <p:sp>
        <p:nvSpPr>
          <p:cNvPr id="2130" name="Google Shape;2130;p34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nome</a:t>
            </a:r>
            <a:endParaRPr/>
          </a:p>
        </p:txBody>
      </p:sp>
      <p:sp>
        <p:nvSpPr>
          <p:cNvPr id="2131" name="Google Shape;2131;p34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 di nascita</a:t>
            </a:r>
            <a:endParaRPr/>
          </a:p>
        </p:txBody>
      </p:sp>
      <p:sp>
        <p:nvSpPr>
          <p:cNvPr id="2132" name="Google Shape;2132;p34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1987</a:t>
            </a:r>
            <a:endParaRPr/>
          </a:p>
        </p:txBody>
      </p:sp>
      <p:sp>
        <p:nvSpPr>
          <p:cNvPr id="2133" name="Google Shape;2133;p34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Rimpiazzoto da</a:t>
            </a:r>
            <a:endParaRPr/>
          </a:p>
        </p:txBody>
      </p:sp>
      <p:sp>
        <p:nvSpPr>
          <p:cNvPr id="2134" name="Google Shape;2134;p34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RC5 e RC6</a:t>
            </a:r>
            <a:endParaRPr/>
          </a:p>
        </p:txBody>
      </p:sp>
      <p:sp>
        <p:nvSpPr>
          <p:cNvPr id="2135" name="Google Shape;2135;p34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Stato</a:t>
            </a:r>
            <a:endParaRPr/>
          </a:p>
        </p:txBody>
      </p:sp>
      <p:sp>
        <p:nvSpPr>
          <p:cNvPr id="2136" name="Google Shape;2136;p34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Craccato circa dal 2005</a:t>
            </a:r>
            <a:endParaRPr/>
          </a:p>
        </p:txBody>
      </p:sp>
      <p:sp>
        <p:nvSpPr>
          <p:cNvPr id="2137" name="Google Shape;2137;p34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8" name="Google Shape;2138;p34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39" name="Google Shape;2139;p34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40" name="Google Shape;2140;p34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p3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date principali</a:t>
            </a:r>
            <a:endParaRPr/>
          </a:p>
        </p:txBody>
      </p:sp>
      <p:sp>
        <p:nvSpPr>
          <p:cNvPr id="2146" name="Google Shape;2146;p3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Creazione</a:t>
            </a:r>
            <a:endParaRPr/>
          </a:p>
        </p:txBody>
      </p:sp>
      <p:sp>
        <p:nvSpPr>
          <p:cNvPr id="2147" name="Google Shape;2147;p35"/>
          <p:cNvSpPr txBox="1"/>
          <p:nvPr>
            <p:ph idx="2" type="subTitle"/>
          </p:nvPr>
        </p:nvSpPr>
        <p:spPr>
          <a:xfrm>
            <a:off x="1709928" y="1817503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Sviluppato nell’ 87 derivato dall’ RC2, utilizzato per connessioni WEP e WPA (TCP/IP)</a:t>
            </a:r>
            <a:endParaRPr sz="1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8" name="Google Shape;2148;p3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Inizio della fine</a:t>
            </a:r>
            <a:endParaRPr/>
          </a:p>
        </p:txBody>
      </p:sp>
      <p:sp>
        <p:nvSpPr>
          <p:cNvPr id="2149" name="Google Shape;2149;p3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L’ algoritmo compare online in forma anonima.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50" name="Google Shape;2150;p35"/>
          <p:cNvSpPr txBox="1"/>
          <p:nvPr>
            <p:ph idx="5" type="subTitle"/>
          </p:nvPr>
        </p:nvSpPr>
        <p:spPr>
          <a:xfrm>
            <a:off x="6967396" y="3186575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Pseudocodice</a:t>
            </a:r>
            <a:endParaRPr/>
          </a:p>
        </p:txBody>
      </p:sp>
      <p:sp>
        <p:nvSpPr>
          <p:cNvPr id="2151" name="Google Shape;2151;p35"/>
          <p:cNvSpPr txBox="1"/>
          <p:nvPr>
            <p:ph idx="6" type="subTitle"/>
          </p:nvPr>
        </p:nvSpPr>
        <p:spPr>
          <a:xfrm>
            <a:off x="6967396" y="3579767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Rivest rilascia lo pseudocodice originale dell’ RC4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52" name="Google Shape;2152;p35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87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153" name="Google Shape;2153;p35"/>
          <p:cNvSpPr txBox="1"/>
          <p:nvPr/>
        </p:nvSpPr>
        <p:spPr>
          <a:xfrm>
            <a:off x="4923100" y="3342025"/>
            <a:ext cx="20220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2014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154" name="Google Shape;2154;p35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94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155" name="Google Shape;2155;p35"/>
          <p:cNvSpPr txBox="1"/>
          <p:nvPr>
            <p:ph idx="5" type="subTitle"/>
          </p:nvPr>
        </p:nvSpPr>
        <p:spPr>
          <a:xfrm>
            <a:off x="2659896" y="3355850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 fine</a:t>
            </a:r>
            <a:endParaRPr/>
          </a:p>
        </p:txBody>
      </p:sp>
      <p:sp>
        <p:nvSpPr>
          <p:cNvPr id="2156" name="Google Shape;2156;p35"/>
          <p:cNvSpPr txBox="1"/>
          <p:nvPr>
            <p:ph idx="6" type="subTitle"/>
          </p:nvPr>
        </p:nvSpPr>
        <p:spPr>
          <a:xfrm>
            <a:off x="2659896" y="3749042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Crittografia craccata in 60 secondi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57" name="Google Shape;2157;p35"/>
          <p:cNvSpPr txBox="1"/>
          <p:nvPr/>
        </p:nvSpPr>
        <p:spPr>
          <a:xfrm>
            <a:off x="615600" y="3511300"/>
            <a:ext cx="20220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2007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36"/>
          <p:cNvSpPr txBox="1"/>
          <p:nvPr>
            <p:ph type="title"/>
          </p:nvPr>
        </p:nvSpPr>
        <p:spPr>
          <a:xfrm>
            <a:off x="2167203" y="38327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Stato attuale dell’ algoritmo</a:t>
            </a:r>
            <a:endParaRPr/>
          </a:p>
        </p:txBody>
      </p:sp>
      <p:sp>
        <p:nvSpPr>
          <p:cNvPr id="2163" name="Google Shape;2163;p36"/>
          <p:cNvSpPr txBox="1"/>
          <p:nvPr>
            <p:ph idx="1" type="subTitle"/>
          </p:nvPr>
        </p:nvSpPr>
        <p:spPr>
          <a:xfrm>
            <a:off x="1563400" y="1678800"/>
            <a:ext cx="3315000" cy="20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Il supporto per la crittografia RC4 </a:t>
            </a:r>
            <a:r>
              <a:rPr lang="en" sz="1600"/>
              <a:t>è stato</a:t>
            </a:r>
            <a:r>
              <a:rPr lang="en" sz="1600"/>
              <a:t> rimosso da tutti i browser </a:t>
            </a:r>
            <a:r>
              <a:rPr lang="en" sz="1600"/>
              <a:t>conosciuti</a:t>
            </a:r>
            <a:r>
              <a:rPr lang="en" sz="1600"/>
              <a:t> dal 2016, </a:t>
            </a:r>
            <a:r>
              <a:rPr lang="en" sz="1600"/>
              <a:t>è ancora</a:t>
            </a:r>
            <a:r>
              <a:rPr lang="en" sz="1600"/>
              <a:t> possibile utilizzarlo attraverso l’uso di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driver legacy</a:t>
            </a:r>
            <a:r>
              <a:rPr lang="en"/>
              <a:t>, oppure utilizzando </a:t>
            </a:r>
            <a:r>
              <a:rPr lang="en" u="sng">
                <a:solidFill>
                  <a:schemeClr val="hlink"/>
                </a:solidFill>
                <a:hlinkClick r:id="rId4"/>
              </a:rPr>
              <a:t>SYHUNT</a:t>
            </a:r>
            <a:r>
              <a:rPr lang="en"/>
              <a:t>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64" name="Google Shape;2164;p36"/>
          <p:cNvSpPr txBox="1"/>
          <p:nvPr>
            <p:ph idx="1" type="subTitle"/>
          </p:nvPr>
        </p:nvSpPr>
        <p:spPr>
          <a:xfrm>
            <a:off x="5731150" y="1256475"/>
            <a:ext cx="8847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Legacy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165" name="Google Shape;216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7700" y="3093225"/>
            <a:ext cx="1216725" cy="121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6" name="Google Shape;2166;p36"/>
          <p:cNvSpPr txBox="1"/>
          <p:nvPr>
            <p:ph idx="1" type="subTitle"/>
          </p:nvPr>
        </p:nvSpPr>
        <p:spPr>
          <a:xfrm>
            <a:off x="6716675" y="3448675"/>
            <a:ext cx="10989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Supporto nativo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167" name="Google Shape;216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4138" y="1067025"/>
            <a:ext cx="884700" cy="8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8" name="Google Shape;2168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84625" y="1173250"/>
            <a:ext cx="672250" cy="67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9" name="Google Shape;2169;p36"/>
          <p:cNvSpPr txBox="1"/>
          <p:nvPr>
            <p:ph idx="1" type="subTitle"/>
          </p:nvPr>
        </p:nvSpPr>
        <p:spPr>
          <a:xfrm>
            <a:off x="7307700" y="1256475"/>
            <a:ext cx="8847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Legacy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170" name="Google Shape;2170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78399" y="1935023"/>
            <a:ext cx="884700" cy="1409627"/>
          </a:xfrm>
          <a:prstGeom prst="rect">
            <a:avLst/>
          </a:prstGeom>
          <a:noFill/>
          <a:ln>
            <a:noFill/>
          </a:ln>
        </p:spPr>
      </p:pic>
      <p:sp>
        <p:nvSpPr>
          <p:cNvPr id="2171" name="Google Shape;2171;p36"/>
          <p:cNvSpPr txBox="1"/>
          <p:nvPr>
            <p:ph idx="1" type="subTitle"/>
          </p:nvPr>
        </p:nvSpPr>
        <p:spPr>
          <a:xfrm>
            <a:off x="5731150" y="2124475"/>
            <a:ext cx="8847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Legacy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172" name="Google Shape;2172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11036" y="2026661"/>
            <a:ext cx="790938" cy="802188"/>
          </a:xfrm>
          <a:prstGeom prst="rect">
            <a:avLst/>
          </a:prstGeom>
          <a:noFill/>
          <a:ln>
            <a:noFill/>
          </a:ln>
        </p:spPr>
      </p:pic>
      <p:sp>
        <p:nvSpPr>
          <p:cNvPr id="2173" name="Google Shape;2173;p36"/>
          <p:cNvSpPr txBox="1"/>
          <p:nvPr>
            <p:ph idx="1" type="subTitle"/>
          </p:nvPr>
        </p:nvSpPr>
        <p:spPr>
          <a:xfrm>
            <a:off x="7307700" y="2174850"/>
            <a:ext cx="11679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“Supportato”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174" name="Google Shape;2174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4320393"/>
            <a:ext cx="9144003" cy="861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8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37"/>
          <p:cNvSpPr txBox="1"/>
          <p:nvPr>
            <p:ph type="title"/>
          </p:nvPr>
        </p:nvSpPr>
        <p:spPr>
          <a:xfrm>
            <a:off x="2167203" y="38327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Stato attuale dell’ algoritmo</a:t>
            </a:r>
            <a:endParaRPr/>
          </a:p>
        </p:txBody>
      </p:sp>
      <p:sp>
        <p:nvSpPr>
          <p:cNvPr id="2180" name="Google Shape;2180;p37"/>
          <p:cNvSpPr txBox="1"/>
          <p:nvPr>
            <p:ph idx="1" type="subTitle"/>
          </p:nvPr>
        </p:nvSpPr>
        <p:spPr>
          <a:xfrm>
            <a:off x="1563400" y="1678800"/>
            <a:ext cx="3315000" cy="20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Allo stato attuale </a:t>
            </a:r>
            <a:r>
              <a:rPr lang="en" sz="1600"/>
              <a:t>l'RC 4</a:t>
            </a:r>
            <a:r>
              <a:rPr lang="en" sz="1600"/>
              <a:t> non viene </a:t>
            </a:r>
            <a:r>
              <a:rPr lang="en" sz="1600"/>
              <a:t>più</a:t>
            </a:r>
            <a:r>
              <a:rPr lang="en" sz="1600"/>
              <a:t> </a:t>
            </a:r>
            <a:r>
              <a:rPr lang="en" sz="1600"/>
              <a:t>generalmente</a:t>
            </a:r>
            <a:r>
              <a:rPr lang="en" sz="1600"/>
              <a:t> utilizzato, ma </a:t>
            </a:r>
            <a:r>
              <a:rPr lang="en" sz="1600"/>
              <a:t>è ancora</a:t>
            </a:r>
            <a:r>
              <a:rPr lang="en" sz="1600"/>
              <a:t> possibile </a:t>
            </a:r>
            <a:r>
              <a:rPr lang="en" sz="1600"/>
              <a:t>trovarlo</a:t>
            </a:r>
            <a:r>
              <a:rPr lang="en" sz="1600"/>
              <a:t> nei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malware</a:t>
            </a:r>
            <a:r>
              <a:rPr lang="en"/>
              <a:t> oppure, possono comparire di tanto in tanto siti web o servizi che ancora lo usano. Dato che ci sono numerose </a:t>
            </a:r>
            <a:r>
              <a:rPr lang="en"/>
              <a:t>possibilità</a:t>
            </a:r>
            <a:r>
              <a:rPr lang="en"/>
              <a:t> di </a:t>
            </a:r>
            <a:r>
              <a:rPr lang="en"/>
              <a:t>scaricarlo</a:t>
            </a:r>
            <a:r>
              <a:rPr lang="en"/>
              <a:t> questi </a:t>
            </a:r>
            <a:r>
              <a:rPr lang="en" u="sng">
                <a:solidFill>
                  <a:schemeClr val="hlink"/>
                </a:solidFill>
                <a:hlinkClick r:id="rId4"/>
              </a:rPr>
              <a:t>siti/servizi </a:t>
            </a:r>
            <a:r>
              <a:rPr lang="en"/>
              <a:t>sono vulnerabili.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181" name="Google Shape;218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5400" y="1059149"/>
            <a:ext cx="1536525" cy="15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2" name="Google Shape;218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5150" y="2930700"/>
            <a:ext cx="2841224" cy="11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6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3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Il funzionamento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3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Viene generato un flusso di byte semi-casuali  che vengono messi in XOR con il testo per </a:t>
            </a:r>
            <a:r>
              <a:rPr lang="en"/>
              <a:t>ottenere</a:t>
            </a:r>
            <a:r>
              <a:rPr lang="en"/>
              <a:t> il testo cifrato.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chiave poi viene utilizzata per creare una serie di numeri casuali che vengono </a:t>
            </a:r>
            <a:r>
              <a:rPr lang="en"/>
              <a:t>combinati</a:t>
            </a:r>
            <a:r>
              <a:rPr lang="en"/>
              <a:t> con il messaggio per completare la cifratura.</a:t>
            </a:r>
            <a:endParaRPr/>
          </a:p>
        </p:txBody>
      </p:sp>
      <p:pic>
        <p:nvPicPr>
          <p:cNvPr id="2189" name="Google Shape;21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25" y="1775015"/>
            <a:ext cx="4386076" cy="2088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39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Il funzionamento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5" name="Google Shape;219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025" y="1463373"/>
            <a:ext cx="6349900" cy="22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40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Il nostro progetto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p40"/>
          <p:cNvSpPr txBox="1"/>
          <p:nvPr>
            <p:ph idx="1" type="subTitle"/>
          </p:nvPr>
        </p:nvSpPr>
        <p:spPr>
          <a:xfrm>
            <a:off x="1271025" y="1491350"/>
            <a:ext cx="6977100" cy="1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Dopo aver inserito il </a:t>
            </a:r>
            <a:r>
              <a:rPr lang="en"/>
              <a:t>chacha 20</a:t>
            </a:r>
            <a:r>
              <a:rPr lang="en"/>
              <a:t> come nel nostro progetto, si presenta </a:t>
            </a:r>
            <a:r>
              <a:rPr lang="en"/>
              <a:t>più</a:t>
            </a:r>
            <a:r>
              <a:rPr lang="en"/>
              <a:t> lento (il cambiamento e’ poco notabile), dati i numerosi sleep() che abbiamo nel client e server.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pacchetti criptati presentano dati non leggibili normalmente, dato che richiedono la decodifica.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Senza la codifica chacha 20 I valori sono leggibili (riconoscibili).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41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ChaCha 20</a:t>
            </a:r>
            <a:endParaRPr/>
          </a:p>
        </p:txBody>
      </p:sp>
      <p:pic>
        <p:nvPicPr>
          <p:cNvPr id="2207" name="Google Shape;22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225" y="1123375"/>
            <a:ext cx="7261576" cy="31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