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75" r:id="rId3"/>
    <p:sldId id="276" r:id="rId4"/>
    <p:sldId id="277" r:id="rId5"/>
    <p:sldId id="279" r:id="rId6"/>
    <p:sldId id="300" r:id="rId7"/>
    <p:sldId id="301" r:id="rId8"/>
    <p:sldId id="302" r:id="rId9"/>
    <p:sldId id="303" r:id="rId10"/>
    <p:sldId id="337" r:id="rId11"/>
    <p:sldId id="305" r:id="rId12"/>
    <p:sldId id="306" r:id="rId13"/>
    <p:sldId id="348" r:id="rId14"/>
    <p:sldId id="307" r:id="rId15"/>
    <p:sldId id="345" r:id="rId16"/>
    <p:sldId id="344" r:id="rId17"/>
    <p:sldId id="346" r:id="rId18"/>
    <p:sldId id="347" r:id="rId19"/>
    <p:sldId id="312" r:id="rId20"/>
    <p:sldId id="313" r:id="rId21"/>
    <p:sldId id="308" r:id="rId22"/>
    <p:sldId id="309" r:id="rId23"/>
    <p:sldId id="336" r:id="rId24"/>
    <p:sldId id="334" r:id="rId25"/>
    <p:sldId id="335" r:id="rId26"/>
    <p:sldId id="341" r:id="rId27"/>
    <p:sldId id="342" r:id="rId28"/>
    <p:sldId id="310" r:id="rId29"/>
    <p:sldId id="311" r:id="rId30"/>
    <p:sldId id="304" r:id="rId31"/>
    <p:sldId id="338" r:id="rId32"/>
    <p:sldId id="328" r:id="rId33"/>
    <p:sldId id="316" r:id="rId34"/>
    <p:sldId id="317" r:id="rId35"/>
    <p:sldId id="340" r:id="rId36"/>
    <p:sldId id="339" r:id="rId37"/>
    <p:sldId id="34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8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9C59D-AF66-4918-9B2B-799E9B5C07BE}" type="datetimeFigureOut">
              <a:rPr lang="en-US" smtClean="0"/>
              <a:t>7/7/2018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B99E9-09FC-413D-935C-031A9863B489}" type="slidenum">
              <a:rPr lang="en-US" smtClean="0"/>
              <a:t>‹#›</a:t>
            </a:fld>
            <a:endParaRPr lang="en-US"/>
          </a:p>
        </p:txBody>
      </p:sp>
    </p:spTree>
    <p:extLst>
      <p:ext uri="{BB962C8B-B14F-4D97-AF65-F5344CB8AC3E}">
        <p14:creationId xmlns:p14="http://schemas.microsoft.com/office/powerpoint/2010/main" val="300869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520F1B-9E82-4F28-9666-2DE8D250674C}"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20F1B-9E82-4F28-9666-2DE8D250674C}"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20F1B-9E82-4F28-9666-2DE8D250674C}"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20F1B-9E82-4F28-9666-2DE8D250674C}"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20F1B-9E82-4F28-9666-2DE8D250674C}" type="datetimeFigureOut">
              <a:rPr lang="en-US" smtClean="0"/>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520F1B-9E82-4F28-9666-2DE8D250674C}" type="datetimeFigureOut">
              <a:rPr lang="en-US" smtClean="0"/>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20F1B-9E82-4F28-9666-2DE8D250674C}" type="datetimeFigureOut">
              <a:rPr lang="en-US" smtClean="0"/>
              <a:t>7/7/2018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20F1B-9E82-4F28-9666-2DE8D250674C}" type="datetimeFigureOut">
              <a:rPr lang="en-US" smtClean="0"/>
              <a:t>7/7/2018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20F1B-9E82-4F28-9666-2DE8D250674C}" type="datetimeFigureOut">
              <a:rPr lang="en-US" smtClean="0"/>
              <a:t>7/7/2018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20F1B-9E82-4F28-9666-2DE8D250674C}" type="datetimeFigureOut">
              <a:rPr lang="en-US" smtClean="0"/>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BB4FA-0838-480E-B66D-9A4B3CDE58C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C520F1B-9E82-4F28-9666-2DE8D250674C}" type="datetimeFigureOut">
              <a:rPr lang="en-US" smtClean="0"/>
              <a:t>7/7/2018</a:t>
            </a:fld>
            <a:endParaRPr lang="en-US"/>
          </a:p>
        </p:txBody>
      </p:sp>
      <p:sp>
        <p:nvSpPr>
          <p:cNvPr id="9" name="Slide Number Placeholder 8"/>
          <p:cNvSpPr>
            <a:spLocks noGrp="1"/>
          </p:cNvSpPr>
          <p:nvPr>
            <p:ph type="sldNum" sz="quarter" idx="11"/>
          </p:nvPr>
        </p:nvSpPr>
        <p:spPr/>
        <p:txBody>
          <a:bodyPr/>
          <a:lstStyle/>
          <a:p>
            <a:fld id="{322BB4FA-0838-480E-B66D-9A4B3CDE58C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22BB4FA-0838-480E-B66D-9A4B3CDE58C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C520F1B-9E82-4F28-9666-2DE8D250674C}" type="datetimeFigureOut">
              <a:rPr lang="en-US" smtClean="0"/>
              <a:t>7/7/2018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spring.io/spring-security/site/docs/4.0.3.RELEASE/apidocs/index.html?org/springframework/security/config/annotation/authentication/builders/AuthenticationManagerBuilder.html" TargetMode="External"/><Relationship Id="rId2" Type="http://schemas.openxmlformats.org/officeDocument/2006/relationships/hyperlink" Target="https://docs.spring.io/spring-security/site/docs/4.2.4.RELEASE/apidocs/org/springframework/security/config/annotation/web/builders/HttpSecurity.html" TargetMode="External"/><Relationship Id="rId1" Type="http://schemas.openxmlformats.org/officeDocument/2006/relationships/slideLayout" Target="../slideLayouts/slideLayout1.xml"/><Relationship Id="rId4" Type="http://schemas.openxmlformats.org/officeDocument/2006/relationships/hyperlink" Target="https://docs.spring.io/spring-security/site/docs/4.2.5.RELEASE/apidocs/org/springframework/security/config/annotation/web/configuration/WebSecurityConfigurerAdapter.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Lightweight_Directory_Access_Protoco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docs.oracle.com/javaee/6/api/javax/servlet/http/HttpServletRequest.html#getRemoteUser()" TargetMode="External"/><Relationship Id="rId3" Type="http://schemas.openxmlformats.org/officeDocument/2006/relationships/hyperlink" Target="https://en.wikipedia.org/wiki/Session_fixation" TargetMode="External"/><Relationship Id="rId7" Type="http://schemas.openxmlformats.org/officeDocument/2006/relationships/hyperlink" Target="https://en.wikipedia.org/wiki/Clickjacking" TargetMode="External"/><Relationship Id="rId12" Type="http://schemas.openxmlformats.org/officeDocument/2006/relationships/hyperlink" Target="http://docs.oracle.com/javaee/6/api/javax/servlet/http/HttpServletRequest.html#logout()" TargetMode="External"/><Relationship Id="rId2" Type="http://schemas.openxmlformats.org/officeDocument/2006/relationships/hyperlink" Target="https://en.wikipedia.org/wiki/Cross-site_request_forgery" TargetMode="External"/><Relationship Id="rId1" Type="http://schemas.openxmlformats.org/officeDocument/2006/relationships/slideLayout" Target="../slideLayouts/slideLayout1.xml"/><Relationship Id="rId6" Type="http://schemas.openxmlformats.org/officeDocument/2006/relationships/hyperlink" Target="https://msdn.microsoft.com/en-us/library/dd565647(v=vs.85).aspx" TargetMode="External"/><Relationship Id="rId11" Type="http://schemas.openxmlformats.org/officeDocument/2006/relationships/hyperlink" Target="http://docs.oracle.com/javaee/6/api/javax/servlet/http/HttpServletRequest.html#login(java.lang.String,%20java.lang.String)" TargetMode="External"/><Relationship Id="rId5" Type="http://schemas.openxmlformats.org/officeDocument/2006/relationships/hyperlink" Target="https://msdn.microsoft.com/en-us/library/ie/gg622941(v=vs.85).aspx" TargetMode="External"/><Relationship Id="rId10" Type="http://schemas.openxmlformats.org/officeDocument/2006/relationships/hyperlink" Target="http://docs.oracle.com/javaee/6/api/javax/servlet/http/HttpServletRequest.html#isUserInRole(java.lang.String)" TargetMode="External"/><Relationship Id="rId4" Type="http://schemas.openxmlformats.org/officeDocument/2006/relationships/hyperlink" Target="https://en.wikipedia.org/wiki/HTTP_Strict_Transport_Security" TargetMode="External"/><Relationship Id="rId9" Type="http://schemas.openxmlformats.org/officeDocument/2006/relationships/hyperlink" Target="http://docs.oracle.com/javaee/6/api/javax/servlet/http/HttpServletRequest.html#getUserPrincipa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spring.io/spring-security/site/docs/4.2.4.RELEASE/apidocs/org/springframework/security/config/annotation/web/builders/HttpSecurity.html#requestMatcher-org.springframework.security.web.util.matcher.RequestMatcher-" TargetMode="External"/><Relationship Id="rId2" Type="http://schemas.openxmlformats.org/officeDocument/2006/relationships/hyperlink" Target="https://docs.spring.io/spring-security/site/docs/4.2.4.RELEASE/apidocs/org/springframework/security/config/annotation/web/builders/HttpSecurity.htm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javapointers.com/wp-content/uploads/2016/08/spring-boot-security.zip"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docs.spring.io/spring-security/site/docs/3.1.x/reference/crypto.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Boot Security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4130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000" dirty="0" smtClean="0"/>
              <a:t>How to </a:t>
            </a:r>
            <a:r>
              <a:rPr lang="en-US" sz="4000" dirty="0" smtClean="0"/>
              <a:t>display </a:t>
            </a:r>
            <a:r>
              <a:rPr lang="en-US" sz="4000" dirty="0" smtClean="0"/>
              <a:t>Filter Chain?</a:t>
            </a:r>
            <a:endParaRPr lang="en-US" sz="4000" dirty="0"/>
          </a:p>
        </p:txBody>
      </p:sp>
      <p:sp>
        <p:nvSpPr>
          <p:cNvPr id="3" name="Subtitle 2"/>
          <p:cNvSpPr>
            <a:spLocks noGrp="1"/>
          </p:cNvSpPr>
          <p:nvPr>
            <p:ph type="subTitle" idx="1"/>
          </p:nvPr>
        </p:nvSpPr>
        <p:spPr>
          <a:xfrm>
            <a:off x="34636" y="533400"/>
            <a:ext cx="8271164" cy="990600"/>
          </a:xfrm>
        </p:spPr>
        <p:txBody>
          <a:bodyPr>
            <a:noAutofit/>
          </a:bodyPr>
          <a:lstStyle/>
          <a:p>
            <a:pPr algn="l"/>
            <a:r>
              <a:rPr lang="en-US" sz="2400" dirty="0" smtClean="0"/>
              <a:t>It is possible to </a:t>
            </a:r>
            <a:r>
              <a:rPr lang="en-US" sz="2400" dirty="0" smtClean="0"/>
              <a:t>retrieve </a:t>
            </a:r>
            <a:r>
              <a:rPr lang="en-US" sz="2400" dirty="0" err="1" smtClean="0"/>
              <a:t>FilterChain</a:t>
            </a:r>
            <a:r>
              <a:rPr lang="en-US" sz="2400" dirty="0" smtClean="0"/>
              <a:t> details, during program execution</a:t>
            </a:r>
            <a:endParaRPr lang="en-US" sz="2400" dirty="0" smtClean="0"/>
          </a:p>
          <a:p>
            <a:pPr algn="l"/>
            <a:r>
              <a:rPr lang="en-US" sz="2400" dirty="0" smtClean="0"/>
              <a:t>Below has code snippet to display Filter Chain</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361880280"/>
              </p:ext>
            </p:extLst>
          </p:nvPr>
        </p:nvGraphicFramePr>
        <p:xfrm>
          <a:off x="3124200" y="2209800"/>
          <a:ext cx="914400" cy="792163"/>
        </p:xfrm>
        <a:graphic>
          <a:graphicData uri="http://schemas.openxmlformats.org/presentationml/2006/ole">
            <mc:AlternateContent xmlns:mc="http://schemas.openxmlformats.org/markup-compatibility/2006">
              <mc:Choice xmlns:v="urn:schemas-microsoft-com:vml" Requires="v">
                <p:oleObj spid="_x0000_s1089" name="Packager Shell Object" showAsIcon="1" r:id="rId3" imgW="914400" imgH="792360" progId="Package">
                  <p:embed/>
                </p:oleObj>
              </mc:Choice>
              <mc:Fallback>
                <p:oleObj name="Packager Shell Object" showAsIcon="1" r:id="rId3" imgW="914400" imgH="792360" progId="Package">
                  <p:embed/>
                  <p:pic>
                    <p:nvPicPr>
                      <p:cNvPr id="0" name=""/>
                      <p:cNvPicPr/>
                      <p:nvPr/>
                    </p:nvPicPr>
                    <p:blipFill>
                      <a:blip r:embed="rId4"/>
                      <a:stretch>
                        <a:fillRect/>
                      </a:stretch>
                    </p:blipFill>
                    <p:spPr>
                      <a:xfrm>
                        <a:off x="3124200" y="220980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434846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000" dirty="0" smtClean="0"/>
              <a:t>Spring Security Basic Configuration</a:t>
            </a:r>
            <a:endParaRPr lang="en-US" sz="4000"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Basic example of a Spring Security Java configuration:</a:t>
            </a:r>
          </a:p>
          <a:p>
            <a:pPr algn="l"/>
            <a:endParaRPr lang="en-US" sz="2400" dirty="0"/>
          </a:p>
          <a:p>
            <a:pPr algn="l"/>
            <a:r>
              <a:rPr lang="en-US" sz="2000" dirty="0"/>
              <a:t>@</a:t>
            </a:r>
            <a:r>
              <a:rPr lang="en-US" sz="2000" dirty="0" err="1"/>
              <a:t>EnableWebSecurity</a:t>
            </a:r>
            <a:endParaRPr lang="en-US" sz="2000" dirty="0"/>
          </a:p>
          <a:p>
            <a:pPr algn="l"/>
            <a:r>
              <a:rPr lang="en-US" sz="2000" dirty="0"/>
              <a:t>public class </a:t>
            </a:r>
            <a:r>
              <a:rPr lang="en-US" sz="2000" dirty="0" err="1"/>
              <a:t>SecurityConfig</a:t>
            </a:r>
            <a:r>
              <a:rPr lang="en-US" sz="2000" dirty="0"/>
              <a:t> extends </a:t>
            </a:r>
            <a:r>
              <a:rPr lang="en-US" sz="2000" dirty="0" err="1"/>
              <a:t>WebSecurityConfigurerAdapter</a:t>
            </a:r>
            <a:r>
              <a:rPr lang="en-US" sz="2000" dirty="0"/>
              <a:t> </a:t>
            </a:r>
            <a:r>
              <a:rPr lang="en-US" sz="2000" dirty="0" smtClean="0"/>
              <a:t>{</a:t>
            </a:r>
            <a:endParaRPr lang="en-US" sz="2000" dirty="0"/>
          </a:p>
          <a:p>
            <a:pPr algn="l"/>
            <a:r>
              <a:rPr lang="en-US" sz="2000" dirty="0"/>
              <a:t>    @</a:t>
            </a:r>
            <a:r>
              <a:rPr lang="en-US" sz="2000" dirty="0" err="1"/>
              <a:t>Autowired</a:t>
            </a:r>
            <a:endParaRPr lang="en-US" sz="2000" dirty="0"/>
          </a:p>
          <a:p>
            <a:pPr algn="l"/>
            <a:r>
              <a:rPr lang="en-US" sz="2000" dirty="0"/>
              <a:t>    public void </a:t>
            </a:r>
            <a:r>
              <a:rPr lang="en-US" sz="2000" dirty="0" err="1"/>
              <a:t>configureGlobal</a:t>
            </a:r>
            <a:r>
              <a:rPr lang="en-US" sz="2000" dirty="0"/>
              <a:t>(</a:t>
            </a:r>
            <a:r>
              <a:rPr lang="en-US" sz="2000" dirty="0" err="1"/>
              <a:t>AuthenticationManagerBuilder</a:t>
            </a:r>
            <a:r>
              <a:rPr lang="en-US" sz="2000" dirty="0"/>
              <a:t> </a:t>
            </a:r>
            <a:r>
              <a:rPr lang="en-US" sz="2000" dirty="0" err="1"/>
              <a:t>auth</a:t>
            </a:r>
            <a:r>
              <a:rPr lang="en-US" sz="2000" dirty="0"/>
              <a:t>) </a:t>
            </a:r>
          </a:p>
          <a:p>
            <a:pPr algn="l"/>
            <a:r>
              <a:rPr lang="en-US" sz="2000" dirty="0"/>
              <a:t>      throws Exception {</a:t>
            </a:r>
          </a:p>
          <a:p>
            <a:pPr algn="l"/>
            <a:r>
              <a:rPr lang="en-US" sz="2000" dirty="0"/>
              <a:t>        </a:t>
            </a:r>
            <a:r>
              <a:rPr lang="en-US" sz="2000" dirty="0" err="1"/>
              <a:t>auth.inMemoryAuthentication</a:t>
            </a:r>
            <a:r>
              <a:rPr lang="en-US" sz="2000" dirty="0" smtClean="0"/>
              <a:t>() </a:t>
            </a:r>
            <a:r>
              <a:rPr lang="en-US" sz="2000" dirty="0"/>
              <a:t>.</a:t>
            </a:r>
            <a:r>
              <a:rPr lang="en-US" sz="2000" dirty="0" err="1"/>
              <a:t>withUser</a:t>
            </a:r>
            <a:r>
              <a:rPr lang="en-US" sz="2000" dirty="0"/>
              <a:t>("user").password("password").roles("USER</a:t>
            </a:r>
            <a:r>
              <a:rPr lang="en-US" sz="2000" dirty="0" smtClean="0"/>
              <a:t>")</a:t>
            </a:r>
          </a:p>
          <a:p>
            <a:pPr algn="l"/>
            <a:r>
              <a:rPr lang="en-US" sz="2000" dirty="0" smtClean="0"/>
              <a:t>.</a:t>
            </a:r>
            <a:r>
              <a:rPr lang="en-US" sz="2000" dirty="0"/>
              <a:t>and</a:t>
            </a:r>
            <a:r>
              <a:rPr lang="en-US" sz="2000" dirty="0" smtClean="0"/>
              <a:t>()</a:t>
            </a:r>
          </a:p>
          <a:p>
            <a:pPr algn="l"/>
            <a:r>
              <a:rPr lang="en-US" sz="2000" dirty="0" smtClean="0"/>
              <a:t>.</a:t>
            </a:r>
            <a:r>
              <a:rPr lang="en-US" sz="2000" dirty="0" err="1" smtClean="0"/>
              <a:t>withUser</a:t>
            </a:r>
            <a:r>
              <a:rPr lang="en-US" sz="2000" dirty="0" smtClean="0"/>
              <a:t>("admin").password("password").roles("USER", "ADMIN");</a:t>
            </a:r>
          </a:p>
          <a:p>
            <a:pPr algn="l"/>
            <a:r>
              <a:rPr lang="en-US" sz="2000" dirty="0" smtClean="0"/>
              <a:t>    </a:t>
            </a:r>
            <a:r>
              <a:rPr lang="en-US" sz="2000" dirty="0"/>
              <a:t>}</a:t>
            </a:r>
          </a:p>
          <a:p>
            <a:pPr algn="l"/>
            <a:r>
              <a:rPr lang="en-US" sz="2000" dirty="0"/>
              <a:t>}</a:t>
            </a:r>
          </a:p>
          <a:p>
            <a:pPr algn="l"/>
            <a:r>
              <a:rPr lang="en-US" sz="2400" dirty="0"/>
              <a:t>Above configuration sets up a basic in-memory authentication </a:t>
            </a:r>
            <a:r>
              <a:rPr lang="en-US" sz="2400" dirty="0" err="1"/>
              <a:t>config</a:t>
            </a:r>
            <a:r>
              <a:rPr lang="en-US" sz="2400" dirty="0" smtClean="0"/>
              <a:t>.</a:t>
            </a:r>
          </a:p>
          <a:p>
            <a:pPr algn="l"/>
            <a:endParaRPr lang="en-US" sz="2400" dirty="0"/>
          </a:p>
          <a:p>
            <a:pPr algn="l"/>
            <a:r>
              <a:rPr lang="en-US" sz="2400" dirty="0" smtClean="0"/>
              <a:t>TBD: Which all </a:t>
            </a:r>
            <a:r>
              <a:rPr lang="en-US" sz="2400" dirty="0"/>
              <a:t>methods exist in </a:t>
            </a:r>
            <a:r>
              <a:rPr lang="en-US" sz="2400" dirty="0" err="1"/>
              <a:t>WebSecurityConfigurerAdapter</a:t>
            </a:r>
            <a:r>
              <a:rPr lang="en-US" sz="2400" dirty="0"/>
              <a:t> </a:t>
            </a:r>
            <a:r>
              <a:rPr lang="en-US" sz="2400" dirty="0" smtClean="0"/>
              <a:t> class</a:t>
            </a:r>
            <a:endParaRPr lang="en-US" sz="2400" dirty="0"/>
          </a:p>
        </p:txBody>
      </p:sp>
    </p:spTree>
    <p:extLst>
      <p:ext uri="{BB962C8B-B14F-4D97-AF65-F5344CB8AC3E}">
        <p14:creationId xmlns:p14="http://schemas.microsoft.com/office/powerpoint/2010/main" val="4002456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Http </a:t>
            </a:r>
            <a:r>
              <a:rPr lang="en-US" dirty="0" smtClean="0"/>
              <a:t>Basic Authentication</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To enable HTTP Security in Spring, we need to extend the </a:t>
            </a:r>
            <a:r>
              <a:rPr lang="en-US" sz="2400" dirty="0" err="1"/>
              <a:t>WebSecurityConfigurerAdapter</a:t>
            </a:r>
            <a:r>
              <a:rPr lang="en-US" sz="2400" dirty="0"/>
              <a:t> to provide a default configuration in the configure(</a:t>
            </a:r>
            <a:r>
              <a:rPr lang="en-US" sz="2400" dirty="0" err="1"/>
              <a:t>HttpSecurity</a:t>
            </a:r>
            <a:r>
              <a:rPr lang="en-US" sz="2400" dirty="0"/>
              <a:t> http) method</a:t>
            </a:r>
            <a:r>
              <a:rPr lang="en-US" sz="2400" dirty="0" smtClean="0"/>
              <a:t>:</a:t>
            </a:r>
            <a:endParaRPr lang="en-US" sz="2400" dirty="0"/>
          </a:p>
          <a:p>
            <a:pPr algn="l"/>
            <a:r>
              <a:rPr lang="en-US" sz="2000" dirty="0"/>
              <a:t>protected void configure(</a:t>
            </a:r>
            <a:r>
              <a:rPr lang="en-US" sz="2000" dirty="0" err="1"/>
              <a:t>HttpSecurity</a:t>
            </a:r>
            <a:r>
              <a:rPr lang="en-US" sz="2000" dirty="0"/>
              <a:t> http) throws Exception {</a:t>
            </a:r>
          </a:p>
          <a:p>
            <a:pPr algn="l"/>
            <a:r>
              <a:rPr lang="en-US" sz="2000" dirty="0"/>
              <a:t>    </a:t>
            </a:r>
            <a:r>
              <a:rPr lang="en-US" sz="2000" dirty="0" err="1"/>
              <a:t>http.authorizeRequests</a:t>
            </a:r>
            <a:r>
              <a:rPr lang="en-US" sz="2000" dirty="0"/>
              <a:t>()</a:t>
            </a:r>
          </a:p>
          <a:p>
            <a:pPr algn="l"/>
            <a:r>
              <a:rPr lang="en-US" sz="2000" dirty="0"/>
              <a:t>      .</a:t>
            </a:r>
            <a:r>
              <a:rPr lang="en-US" sz="2000" dirty="0" err="1"/>
              <a:t>anyRequest</a:t>
            </a:r>
            <a:r>
              <a:rPr lang="en-US" sz="2000" dirty="0"/>
              <a:t>().authenticated()</a:t>
            </a:r>
          </a:p>
          <a:p>
            <a:pPr algn="l"/>
            <a:r>
              <a:rPr lang="en-US" sz="2000" dirty="0"/>
              <a:t>      .and().</a:t>
            </a:r>
            <a:r>
              <a:rPr lang="en-US" sz="2000" dirty="0" err="1"/>
              <a:t>httpBasic</a:t>
            </a:r>
            <a:r>
              <a:rPr lang="en-US" sz="2000" dirty="0"/>
              <a:t>();</a:t>
            </a:r>
          </a:p>
          <a:p>
            <a:pPr algn="l"/>
            <a:r>
              <a:rPr lang="en-US" sz="2000" dirty="0" smtClean="0"/>
              <a:t>}</a:t>
            </a:r>
          </a:p>
          <a:p>
            <a:pPr algn="l"/>
            <a:r>
              <a:rPr lang="en-US" sz="2000" dirty="0"/>
              <a:t>https://docs.spring.io/spring-security/site/docs/4.2.4.RELEASE/apidocs/org/springframework/security/config/annotation/web/builders/HttpSecurity.html</a:t>
            </a:r>
          </a:p>
          <a:p>
            <a:pPr algn="l"/>
            <a:r>
              <a:rPr lang="en-US" sz="2400" dirty="0"/>
              <a:t>The above default configuration makes sure any request to the application is authenticated with form based login or HTTP basic </a:t>
            </a:r>
            <a:r>
              <a:rPr lang="en-US" sz="2400" dirty="0" smtClean="0"/>
              <a:t>authentication.</a:t>
            </a:r>
            <a:r>
              <a:rPr lang="en-US" sz="2400" dirty="0"/>
              <a:t> </a:t>
            </a:r>
            <a:r>
              <a:rPr lang="en-US" sz="2400" dirty="0" smtClean="0"/>
              <a:t>Also</a:t>
            </a:r>
            <a:r>
              <a:rPr lang="en-US" sz="2400" dirty="0"/>
              <a:t>, it is exactly similar to the following XML configuration</a:t>
            </a:r>
            <a:r>
              <a:rPr lang="en-US" sz="2400" dirty="0" smtClean="0"/>
              <a:t>:</a:t>
            </a:r>
            <a:endParaRPr lang="en-US" sz="2400" dirty="0"/>
          </a:p>
          <a:p>
            <a:pPr algn="l"/>
            <a:r>
              <a:rPr lang="en-US" sz="2000" dirty="0"/>
              <a:t>&lt;http&gt;</a:t>
            </a:r>
          </a:p>
          <a:p>
            <a:pPr algn="l"/>
            <a:r>
              <a:rPr lang="en-US" sz="2000" dirty="0"/>
              <a:t>    &lt;intercept-</a:t>
            </a:r>
            <a:r>
              <a:rPr lang="en-US" sz="2000" dirty="0" err="1"/>
              <a:t>url</a:t>
            </a:r>
            <a:r>
              <a:rPr lang="en-US" sz="2000" dirty="0"/>
              <a:t> pattern="/**" access="authenticated"/&gt;</a:t>
            </a:r>
          </a:p>
          <a:p>
            <a:pPr algn="l"/>
            <a:r>
              <a:rPr lang="en-US" sz="2000" dirty="0"/>
              <a:t>    &lt;form-login /&gt;</a:t>
            </a:r>
          </a:p>
          <a:p>
            <a:pPr algn="l"/>
            <a:r>
              <a:rPr lang="en-US" sz="2000" dirty="0"/>
              <a:t>    &lt;http-basic /&gt;</a:t>
            </a:r>
          </a:p>
          <a:p>
            <a:pPr algn="l"/>
            <a:r>
              <a:rPr lang="en-US" sz="2000" dirty="0"/>
              <a:t>&lt;/http&gt;</a:t>
            </a:r>
          </a:p>
        </p:txBody>
      </p:sp>
    </p:spTree>
    <p:extLst>
      <p:ext uri="{BB962C8B-B14F-4D97-AF65-F5344CB8AC3E}">
        <p14:creationId xmlns:p14="http://schemas.microsoft.com/office/powerpoint/2010/main" val="3536467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a:bodyPr>
          <a:lstStyle/>
          <a:p>
            <a:r>
              <a:rPr lang="en-US" sz="2800" dirty="0" err="1" smtClean="0"/>
              <a:t>HttpSecurity</a:t>
            </a:r>
            <a:r>
              <a:rPr lang="en-US" sz="2800" dirty="0" smtClean="0"/>
              <a:t>, </a:t>
            </a:r>
            <a:r>
              <a:rPr lang="en-US" sz="2800" dirty="0" err="1" smtClean="0"/>
              <a:t>WebSecurityConfigurerAdapter</a:t>
            </a:r>
            <a:endParaRPr lang="en-US" sz="2800"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000" dirty="0" smtClean="0"/>
              <a:t>Refer below URL for documentation of methods provided by </a:t>
            </a:r>
            <a:r>
              <a:rPr lang="en-US" sz="2000" b="1" dirty="0" err="1" smtClean="0"/>
              <a:t>HttpSecurity</a:t>
            </a:r>
            <a:endParaRPr lang="en-US" sz="2000" b="1" dirty="0" smtClean="0"/>
          </a:p>
          <a:p>
            <a:pPr algn="l"/>
            <a:endParaRPr lang="en-US" sz="2000" dirty="0" smtClean="0"/>
          </a:p>
          <a:p>
            <a:pPr algn="l"/>
            <a:r>
              <a:rPr lang="en-US" sz="2000" dirty="0" smtClean="0">
                <a:hlinkClick r:id="rId2"/>
              </a:rPr>
              <a:t>https</a:t>
            </a:r>
            <a:r>
              <a:rPr lang="en-US" sz="2000" dirty="0">
                <a:hlinkClick r:id="rId2"/>
              </a:rPr>
              <a:t>://</a:t>
            </a:r>
            <a:r>
              <a:rPr lang="en-US" sz="2000" dirty="0" smtClean="0">
                <a:hlinkClick r:id="rId2"/>
              </a:rPr>
              <a:t>docs.spring.io/spring-security/site/docs/4.2.4.RELEASE/apidocs/org/springframework/security/config/annotation/web/builders/HttpSecurity.html</a:t>
            </a:r>
            <a:endParaRPr lang="en-US" sz="2000" dirty="0" smtClean="0"/>
          </a:p>
          <a:p>
            <a:pPr algn="l"/>
            <a:endParaRPr lang="en-US" dirty="0"/>
          </a:p>
          <a:p>
            <a:pPr algn="l"/>
            <a:r>
              <a:rPr lang="en-US" sz="2000" dirty="0" smtClean="0"/>
              <a:t>Below is documentation of </a:t>
            </a:r>
            <a:r>
              <a:rPr lang="en-US" sz="2000" b="1" dirty="0" err="1" smtClean="0"/>
              <a:t>AuthenticationManagerBuilder</a:t>
            </a:r>
            <a:r>
              <a:rPr lang="en-US" sz="2000" dirty="0" smtClean="0"/>
              <a:t>, which is used to specify source of login credentials to verify</a:t>
            </a:r>
          </a:p>
          <a:p>
            <a:r>
              <a:rPr lang="en-US" dirty="0">
                <a:hlinkClick r:id="rId3"/>
              </a:rPr>
              <a:t>https://</a:t>
            </a:r>
            <a:r>
              <a:rPr lang="en-US" dirty="0" smtClean="0">
                <a:hlinkClick r:id="rId3"/>
              </a:rPr>
              <a:t>docs.spring.io/spring-security/site/docs/4.0.3.RELEASE/apidocs/index.html?org/springframework/security/config/annotation/authentication/builders/AuthenticationManagerBuilder.html</a:t>
            </a:r>
            <a:endParaRPr lang="en-US" dirty="0" smtClean="0"/>
          </a:p>
          <a:p>
            <a:endParaRPr lang="en-US" dirty="0"/>
          </a:p>
          <a:p>
            <a:r>
              <a:rPr lang="en-US" dirty="0" smtClean="0"/>
              <a:t>Below is documentation of </a:t>
            </a:r>
            <a:r>
              <a:rPr lang="en-US" b="1" dirty="0" err="1" smtClean="0"/>
              <a:t>WebSecurityConfigurerAdaptor</a:t>
            </a:r>
            <a:endParaRPr lang="en-US" b="1" dirty="0" smtClean="0"/>
          </a:p>
          <a:p>
            <a:r>
              <a:rPr lang="en-US" dirty="0">
                <a:hlinkClick r:id="rId4"/>
              </a:rPr>
              <a:t>https://</a:t>
            </a:r>
            <a:r>
              <a:rPr lang="en-US" dirty="0" smtClean="0">
                <a:hlinkClick r:id="rId4"/>
              </a:rPr>
              <a:t>docs.spring.io/spring-security/site/docs/4.2.5.RELEASE/apidocs/org/springframework/security/config/annotation/web/configuration/WebSecurityConfigurerAdapter.html</a:t>
            </a:r>
            <a:endParaRPr lang="en-US" dirty="0" smtClean="0"/>
          </a:p>
          <a:p>
            <a:endParaRPr lang="en-US" dirty="0" smtClean="0"/>
          </a:p>
          <a:p>
            <a:endParaRPr lang="en-US" sz="2000" dirty="0"/>
          </a:p>
        </p:txBody>
      </p:sp>
    </p:spTree>
    <p:extLst>
      <p:ext uri="{BB962C8B-B14F-4D97-AF65-F5344CB8AC3E}">
        <p14:creationId xmlns:p14="http://schemas.microsoft.com/office/powerpoint/2010/main" val="2038800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Form Login</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Spring Security generates a login page automatically, based on the features that are enabled and using standard values for the URL which processes the submitted login:</a:t>
            </a:r>
          </a:p>
          <a:p>
            <a:pPr algn="l"/>
            <a:endParaRPr lang="en-US" sz="2400" dirty="0"/>
          </a:p>
          <a:p>
            <a:pPr algn="l"/>
            <a:r>
              <a:rPr lang="en-US" sz="2400" dirty="0"/>
              <a:t>protected void configure(</a:t>
            </a:r>
            <a:r>
              <a:rPr lang="en-US" sz="2400" dirty="0" err="1"/>
              <a:t>HttpSecurity</a:t>
            </a:r>
            <a:r>
              <a:rPr lang="en-US" sz="2400" dirty="0"/>
              <a:t> http) throws Exception {</a:t>
            </a:r>
          </a:p>
          <a:p>
            <a:pPr algn="l"/>
            <a:r>
              <a:rPr lang="en-US" sz="2400" dirty="0"/>
              <a:t>    </a:t>
            </a:r>
            <a:r>
              <a:rPr lang="en-US" sz="2400" dirty="0" err="1"/>
              <a:t>http.authorizeRequests</a:t>
            </a:r>
            <a:r>
              <a:rPr lang="en-US" sz="2400" dirty="0"/>
              <a:t>()</a:t>
            </a:r>
          </a:p>
          <a:p>
            <a:pPr algn="l"/>
            <a:r>
              <a:rPr lang="en-US" sz="2400" dirty="0"/>
              <a:t>      .</a:t>
            </a:r>
            <a:r>
              <a:rPr lang="en-US" sz="2400" dirty="0" err="1"/>
              <a:t>anyRequest</a:t>
            </a:r>
            <a:r>
              <a:rPr lang="en-US" sz="2400" dirty="0"/>
              <a:t>().authenticated()</a:t>
            </a:r>
          </a:p>
          <a:p>
            <a:pPr algn="l"/>
            <a:r>
              <a:rPr lang="en-US" sz="2400" dirty="0"/>
              <a:t>      .and().</a:t>
            </a:r>
            <a:r>
              <a:rPr lang="en-US" sz="2400" dirty="0" err="1"/>
              <a:t>formLogin</a:t>
            </a:r>
            <a:r>
              <a:rPr lang="en-US" sz="2400" dirty="0"/>
              <a:t>()</a:t>
            </a:r>
          </a:p>
          <a:p>
            <a:pPr algn="l"/>
            <a:r>
              <a:rPr lang="en-US" sz="2400" dirty="0"/>
              <a:t>      .</a:t>
            </a:r>
            <a:r>
              <a:rPr lang="en-US" sz="2400" dirty="0" err="1"/>
              <a:t>loginPage</a:t>
            </a:r>
            <a:r>
              <a:rPr lang="en-US" sz="2400" dirty="0"/>
              <a:t>("/login").</a:t>
            </a:r>
            <a:r>
              <a:rPr lang="en-US" sz="2400" dirty="0" err="1"/>
              <a:t>permitAll</a:t>
            </a:r>
            <a:r>
              <a:rPr lang="en-US" sz="2400" dirty="0"/>
              <a:t>();</a:t>
            </a:r>
          </a:p>
          <a:p>
            <a:pPr algn="l"/>
            <a:r>
              <a:rPr lang="en-US" sz="2400" dirty="0"/>
              <a:t>}</a:t>
            </a:r>
          </a:p>
          <a:p>
            <a:pPr algn="l"/>
            <a:r>
              <a:rPr lang="en-US" sz="2400" dirty="0" smtClean="0"/>
              <a:t>Above automatically </a:t>
            </a:r>
            <a:r>
              <a:rPr lang="en-US" sz="2400" dirty="0"/>
              <a:t>generated login page is convenient to get up and running quickly</a:t>
            </a:r>
            <a:r>
              <a:rPr lang="en-US" sz="2400" dirty="0" smtClean="0"/>
              <a:t>.</a:t>
            </a:r>
          </a:p>
          <a:p>
            <a:pPr algn="l"/>
            <a:r>
              <a:rPr lang="en-US" sz="2400" dirty="0" err="1" smtClean="0"/>
              <a:t>usernameParameter</a:t>
            </a:r>
            <a:r>
              <a:rPr lang="en-US" sz="2400" dirty="0" smtClean="0"/>
              <a:t>(), </a:t>
            </a:r>
            <a:r>
              <a:rPr lang="en-US" sz="2400" dirty="0" err="1" smtClean="0"/>
              <a:t>passwordParameter</a:t>
            </a:r>
            <a:r>
              <a:rPr lang="en-US" sz="2400" dirty="0" smtClean="0"/>
              <a:t>()</a:t>
            </a:r>
            <a:endParaRPr lang="en-US" sz="2400" dirty="0"/>
          </a:p>
          <a:p>
            <a:pPr algn="l"/>
            <a:r>
              <a:rPr lang="en-US" sz="2400" dirty="0" smtClean="0"/>
              <a:t>TBD: How to use customized login page</a:t>
            </a:r>
            <a:endParaRPr lang="en-US" sz="2000" dirty="0"/>
          </a:p>
        </p:txBody>
      </p:sp>
    </p:spTree>
    <p:extLst>
      <p:ext uri="{BB962C8B-B14F-4D97-AF65-F5344CB8AC3E}">
        <p14:creationId xmlns:p14="http://schemas.microsoft.com/office/powerpoint/2010/main" val="3389996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Custom Login Form</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smtClean="0"/>
              <a:t>As known in previous we refer built in login page, how ever its possible to use custom Login </a:t>
            </a:r>
            <a:r>
              <a:rPr lang="en-US" sz="2400" smtClean="0"/>
              <a:t>Form.</a:t>
            </a:r>
          </a:p>
          <a:p>
            <a:pPr algn="l"/>
            <a:endParaRPr lang="en-US" sz="2000" dirty="0"/>
          </a:p>
        </p:txBody>
      </p:sp>
    </p:spTree>
    <p:extLst>
      <p:ext uri="{BB962C8B-B14F-4D97-AF65-F5344CB8AC3E}">
        <p14:creationId xmlns:p14="http://schemas.microsoft.com/office/powerpoint/2010/main" val="915345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000" dirty="0" smtClean="0"/>
              <a:t>Security based on HTTP Method</a:t>
            </a:r>
            <a:endParaRPr lang="en-US" sz="4000" dirty="0"/>
          </a:p>
        </p:txBody>
      </p:sp>
      <p:sp>
        <p:nvSpPr>
          <p:cNvPr id="3" name="Subtitle 2"/>
          <p:cNvSpPr>
            <a:spLocks noGrp="1"/>
          </p:cNvSpPr>
          <p:nvPr>
            <p:ph type="subTitle" idx="1"/>
          </p:nvPr>
        </p:nvSpPr>
        <p:spPr>
          <a:xfrm>
            <a:off x="34636" y="533400"/>
            <a:ext cx="9109364" cy="6019800"/>
          </a:xfrm>
        </p:spPr>
        <p:txBody>
          <a:bodyPr>
            <a:noAutofit/>
          </a:bodyPr>
          <a:lstStyle/>
          <a:p>
            <a:r>
              <a:rPr lang="en-US" sz="2400" dirty="0" smtClean="0"/>
              <a:t>Sometimes you may need to explicitly specify if specific matching rule for a certain HTTP Method. It can be done as below</a:t>
            </a:r>
          </a:p>
          <a:p>
            <a:endParaRPr lang="en-US" sz="2400" dirty="0"/>
          </a:p>
          <a:p>
            <a:endParaRPr lang="en-US" sz="2400" dirty="0" smtClean="0"/>
          </a:p>
          <a:p>
            <a:endParaRPr lang="en-US" sz="2400" dirty="0"/>
          </a:p>
          <a:p>
            <a:r>
              <a:rPr lang="en-US" sz="2400" dirty="0" smtClean="0"/>
              <a:t>http </a:t>
            </a:r>
            <a:r>
              <a:rPr lang="en-US" sz="2400" dirty="0"/>
              <a:t>.</a:t>
            </a:r>
            <a:r>
              <a:rPr lang="en-US" sz="2400" dirty="0" err="1"/>
              <a:t>httpBasic</a:t>
            </a:r>
            <a:r>
              <a:rPr lang="en-US" sz="2400" dirty="0"/>
              <a:t>().and() .</a:t>
            </a:r>
            <a:r>
              <a:rPr lang="en-US" sz="2400" dirty="0" err="1"/>
              <a:t>authorizeRequests</a:t>
            </a:r>
            <a:r>
              <a:rPr lang="en-US" sz="2400" dirty="0"/>
              <a:t>() .</a:t>
            </a:r>
            <a:r>
              <a:rPr lang="en-US" sz="2400" dirty="0" err="1"/>
              <a:t>antMatchers</a:t>
            </a:r>
            <a:r>
              <a:rPr lang="en-US" sz="2400" dirty="0"/>
              <a:t>(</a:t>
            </a:r>
            <a:r>
              <a:rPr lang="en-US" sz="2400" dirty="0" err="1"/>
              <a:t>HttpMethod.POST</a:t>
            </a:r>
            <a:r>
              <a:rPr lang="en-US" sz="2400" dirty="0"/>
              <a:t>, "/employees").</a:t>
            </a:r>
            <a:r>
              <a:rPr lang="en-US" sz="2400" dirty="0" err="1"/>
              <a:t>hasRole</a:t>
            </a:r>
            <a:r>
              <a:rPr lang="en-US" sz="2400" dirty="0"/>
              <a:t>("ADMIN") .</a:t>
            </a:r>
            <a:r>
              <a:rPr lang="en-US" sz="2400" dirty="0" err="1"/>
              <a:t>antMatchers</a:t>
            </a:r>
            <a:r>
              <a:rPr lang="en-US" sz="2400" dirty="0"/>
              <a:t>(</a:t>
            </a:r>
            <a:r>
              <a:rPr lang="en-US" sz="2400" dirty="0" err="1"/>
              <a:t>HttpMethod.PUT</a:t>
            </a:r>
            <a:r>
              <a:rPr lang="en-US" sz="2400" dirty="0"/>
              <a:t>, "/employees/**").</a:t>
            </a:r>
            <a:r>
              <a:rPr lang="en-US" sz="2400" dirty="0" err="1"/>
              <a:t>hasRole</a:t>
            </a:r>
            <a:r>
              <a:rPr lang="en-US" sz="2400" dirty="0"/>
              <a:t>("ADMIN") .</a:t>
            </a:r>
            <a:r>
              <a:rPr lang="en-US" sz="2400" dirty="0" err="1"/>
              <a:t>antMatchers</a:t>
            </a:r>
            <a:r>
              <a:rPr lang="en-US" sz="2400" dirty="0"/>
              <a:t>(</a:t>
            </a:r>
            <a:r>
              <a:rPr lang="en-US" sz="2400" dirty="0" err="1"/>
              <a:t>HttpMethod.PATCH</a:t>
            </a:r>
            <a:r>
              <a:rPr lang="en-US" sz="2400" dirty="0"/>
              <a:t>, "/employees/**").</a:t>
            </a:r>
            <a:r>
              <a:rPr lang="en-US" sz="2400" dirty="0" err="1"/>
              <a:t>hasRole</a:t>
            </a:r>
            <a:r>
              <a:rPr lang="en-US" sz="2400" dirty="0"/>
              <a:t>("ADMIN");</a:t>
            </a:r>
            <a:endParaRPr lang="en-US" sz="2000" dirty="0"/>
          </a:p>
        </p:txBody>
      </p:sp>
      <p:sp>
        <p:nvSpPr>
          <p:cNvPr id="4" name="TextBox 3"/>
          <p:cNvSpPr txBox="1"/>
          <p:nvPr/>
        </p:nvSpPr>
        <p:spPr>
          <a:xfrm>
            <a:off x="4800600" y="1600200"/>
            <a:ext cx="3505200" cy="369332"/>
          </a:xfrm>
          <a:prstGeom prst="rect">
            <a:avLst/>
          </a:prstGeom>
          <a:noFill/>
        </p:spPr>
        <p:txBody>
          <a:bodyPr wrap="square" rtlCol="0">
            <a:spAutoFit/>
          </a:bodyPr>
          <a:lstStyle/>
          <a:p>
            <a:r>
              <a:rPr lang="en-IN" dirty="0" smtClean="0">
                <a:solidFill>
                  <a:srgbClr val="FF0000"/>
                </a:solidFill>
              </a:rPr>
              <a:t>HTTP Methods</a:t>
            </a:r>
            <a:endParaRPr lang="en-IN" dirty="0">
              <a:solidFill>
                <a:srgbClr val="FF0000"/>
              </a:solidFill>
            </a:endParaRPr>
          </a:p>
        </p:txBody>
      </p:sp>
      <p:cxnSp>
        <p:nvCxnSpPr>
          <p:cNvPr id="6" name="Straight Arrow Connector 5"/>
          <p:cNvCxnSpPr/>
          <p:nvPr/>
        </p:nvCxnSpPr>
        <p:spPr>
          <a:xfrm flipV="1">
            <a:off x="3352800" y="1969532"/>
            <a:ext cx="2133600" cy="1230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762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000" dirty="0" smtClean="0"/>
              <a:t>Spring Security Port Mapper</a:t>
            </a:r>
            <a:endParaRPr lang="en-US" sz="4000" dirty="0"/>
          </a:p>
        </p:txBody>
      </p:sp>
      <p:sp>
        <p:nvSpPr>
          <p:cNvPr id="3" name="Subtitle 2"/>
          <p:cNvSpPr>
            <a:spLocks noGrp="1"/>
          </p:cNvSpPr>
          <p:nvPr>
            <p:ph type="subTitle" idx="1"/>
          </p:nvPr>
        </p:nvSpPr>
        <p:spPr>
          <a:xfrm>
            <a:off x="25400" y="609600"/>
            <a:ext cx="8804564" cy="1371600"/>
          </a:xfrm>
        </p:spPr>
        <p:txBody>
          <a:bodyPr>
            <a:noAutofit/>
          </a:bodyPr>
          <a:lstStyle/>
          <a:p>
            <a:r>
              <a:rPr lang="en-US" dirty="0" smtClean="0"/>
              <a:t>Following </a:t>
            </a:r>
            <a:r>
              <a:rPr lang="en-US" dirty="0"/>
              <a:t>configuration will </a:t>
            </a:r>
            <a:r>
              <a:rPr lang="en-US" dirty="0" smtClean="0"/>
              <a:t>ensure </a:t>
            </a:r>
            <a:r>
              <a:rPr lang="en-US" dirty="0"/>
              <a:t>redirects within Spring Security </a:t>
            </a:r>
            <a:endParaRPr lang="en-US" dirty="0" smtClean="0"/>
          </a:p>
          <a:p>
            <a:pPr marL="342900" indent="-342900">
              <a:buFont typeface="Arial" pitchFamily="34" charset="0"/>
              <a:buChar char="•"/>
            </a:pPr>
            <a:r>
              <a:rPr lang="en-US" dirty="0" smtClean="0"/>
              <a:t>from </a:t>
            </a:r>
            <a:r>
              <a:rPr lang="en-US" dirty="0"/>
              <a:t>HTTP of </a:t>
            </a:r>
            <a:r>
              <a:rPr lang="en-US" dirty="0" smtClean="0"/>
              <a:t> </a:t>
            </a:r>
            <a:r>
              <a:rPr lang="en-US" dirty="0"/>
              <a:t>port </a:t>
            </a:r>
            <a:r>
              <a:rPr lang="en-US" dirty="0" smtClean="0"/>
              <a:t>9090 </a:t>
            </a:r>
            <a:r>
              <a:rPr lang="en-US" dirty="0"/>
              <a:t>will redirect to HTTPS port of 9443 and </a:t>
            </a:r>
            <a:endParaRPr lang="en-US" dirty="0" smtClean="0"/>
          </a:p>
          <a:p>
            <a:pPr marL="342900" indent="-342900">
              <a:buFont typeface="Arial" pitchFamily="34" charset="0"/>
              <a:buChar char="•"/>
            </a:pPr>
            <a:r>
              <a:rPr lang="en-US" dirty="0" smtClean="0"/>
              <a:t>the </a:t>
            </a:r>
            <a:r>
              <a:rPr lang="en-US" dirty="0"/>
              <a:t>HTTP port of 80 to the HTTPS port of 443</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3" y="2006600"/>
            <a:ext cx="841334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824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000" dirty="0" smtClean="0"/>
              <a:t>Spring Security Control Number of Logins</a:t>
            </a:r>
            <a:endParaRPr lang="en-US" sz="4000" dirty="0"/>
          </a:p>
        </p:txBody>
      </p:sp>
      <p:sp>
        <p:nvSpPr>
          <p:cNvPr id="3" name="Subtitle 2"/>
          <p:cNvSpPr>
            <a:spLocks noGrp="1"/>
          </p:cNvSpPr>
          <p:nvPr>
            <p:ph type="subTitle" idx="1"/>
          </p:nvPr>
        </p:nvSpPr>
        <p:spPr>
          <a:xfrm>
            <a:off x="25400" y="609600"/>
            <a:ext cx="8804564" cy="1371600"/>
          </a:xfrm>
        </p:spPr>
        <p:txBody>
          <a:bodyPr>
            <a:noAutofit/>
          </a:bodyPr>
          <a:lstStyle/>
          <a:p>
            <a:r>
              <a:rPr lang="en-US" dirty="0"/>
              <a:t>F</a:t>
            </a:r>
            <a:r>
              <a:rPr lang="en-US" dirty="0" smtClean="0"/>
              <a:t>ollowing </a:t>
            </a:r>
            <a:r>
              <a:rPr lang="en-US" dirty="0"/>
              <a:t>configuration demonstrates how to enforce that only a single instance of a user is authenticated at a time. If a user authenticates with the username "user" without logging out and an attempt to authenticate with "user" is made the first session will be forcibly terminated and sent to the "/</a:t>
            </a:r>
            <a:r>
              <a:rPr lang="en-US" dirty="0" err="1"/>
              <a:t>login?expired</a:t>
            </a:r>
            <a:r>
              <a:rPr lang="en-US" dirty="0"/>
              <a:t>" URL.</a:t>
            </a:r>
            <a:r>
              <a:rPr lang="en-US" dirty="0"/>
              <a:t/>
            </a:r>
            <a:br>
              <a:rPr lang="en-US" dirty="0"/>
            </a:b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057400"/>
            <a:ext cx="91154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07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LDAP Authentication</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LDAP authentication is one of the widely used approach in enterprise grade applications.  </a:t>
            </a:r>
            <a:r>
              <a:rPr lang="en-US" sz="2400" dirty="0">
                <a:hlinkClick r:id="rId2"/>
              </a:rPr>
              <a:t>LDAP</a:t>
            </a:r>
            <a:r>
              <a:rPr lang="en-US" sz="2400" dirty="0"/>
              <a:t> is used as central repository for user information and applications will connect to this repository for user searches and authentication</a:t>
            </a:r>
            <a:r>
              <a:rPr lang="en-US" sz="2400" dirty="0" smtClean="0"/>
              <a:t>.</a:t>
            </a:r>
          </a:p>
          <a:p>
            <a:pPr algn="l"/>
            <a:endParaRPr lang="en-US" sz="2400" dirty="0"/>
          </a:p>
          <a:p>
            <a:pPr algn="l"/>
            <a:r>
              <a:rPr lang="en-US" sz="2400" dirty="0" smtClean="0"/>
              <a:t>Pom.xml snippet</a:t>
            </a:r>
          </a:p>
          <a:p>
            <a:pPr algn="l"/>
            <a:r>
              <a:rPr lang="en-US" sz="2000" dirty="0"/>
              <a:t>&lt;dependency&gt;</a:t>
            </a:r>
          </a:p>
          <a:p>
            <a:pPr algn="l"/>
            <a:r>
              <a:rPr lang="en-US" sz="2000" dirty="0"/>
              <a:t>&lt;</a:t>
            </a:r>
            <a:r>
              <a:rPr lang="en-US" sz="2000" dirty="0" err="1"/>
              <a:t>groupId</a:t>
            </a:r>
            <a:r>
              <a:rPr lang="en-US" sz="2000" dirty="0"/>
              <a:t>&gt;</a:t>
            </a:r>
            <a:r>
              <a:rPr lang="en-US" sz="2000" dirty="0" err="1"/>
              <a:t>org.springframework.ldap</a:t>
            </a:r>
            <a:r>
              <a:rPr lang="en-US" sz="2000" dirty="0"/>
              <a:t>&lt;/</a:t>
            </a:r>
            <a:r>
              <a:rPr lang="en-US" sz="2000" dirty="0" err="1"/>
              <a:t>groupId</a:t>
            </a:r>
            <a:r>
              <a:rPr lang="en-US" sz="2000" dirty="0"/>
              <a:t>&gt;</a:t>
            </a:r>
          </a:p>
          <a:p>
            <a:pPr algn="l"/>
            <a:r>
              <a:rPr lang="en-US" sz="2000" dirty="0"/>
              <a:t>&lt;</a:t>
            </a:r>
            <a:r>
              <a:rPr lang="en-US" sz="2000" dirty="0" err="1"/>
              <a:t>artifactId</a:t>
            </a:r>
            <a:r>
              <a:rPr lang="en-US" sz="2000" dirty="0"/>
              <a:t>&gt;spring-</a:t>
            </a:r>
            <a:r>
              <a:rPr lang="en-US" sz="2000" u="sng" dirty="0" err="1"/>
              <a:t>ldap</a:t>
            </a:r>
            <a:r>
              <a:rPr lang="en-US" sz="2000" u="sng" dirty="0"/>
              <a:t>-core&lt;/</a:t>
            </a:r>
            <a:r>
              <a:rPr lang="en-US" sz="2000" u="sng" dirty="0" err="1"/>
              <a:t>artifactId</a:t>
            </a:r>
            <a:r>
              <a:rPr lang="en-US" sz="2000" u="sng" dirty="0"/>
              <a:t>&gt;</a:t>
            </a:r>
          </a:p>
          <a:p>
            <a:pPr algn="l"/>
            <a:r>
              <a:rPr lang="en-US" sz="2000" dirty="0"/>
              <a:t>&lt;/dependency&gt;</a:t>
            </a:r>
          </a:p>
          <a:p>
            <a:pPr algn="l"/>
            <a:r>
              <a:rPr lang="en-US" sz="2000" dirty="0"/>
              <a:t>&lt;dependency&gt;</a:t>
            </a:r>
          </a:p>
          <a:p>
            <a:pPr algn="l"/>
            <a:r>
              <a:rPr lang="en-US" sz="2000" dirty="0"/>
              <a:t>&lt;</a:t>
            </a:r>
            <a:r>
              <a:rPr lang="en-US" sz="2000" dirty="0" err="1"/>
              <a:t>groupId</a:t>
            </a:r>
            <a:r>
              <a:rPr lang="en-US" sz="2000" dirty="0"/>
              <a:t>&gt;</a:t>
            </a:r>
            <a:r>
              <a:rPr lang="en-US" sz="2000" dirty="0" err="1"/>
              <a:t>org.springframework.security</a:t>
            </a:r>
            <a:r>
              <a:rPr lang="en-US" sz="2000" dirty="0"/>
              <a:t>&lt;/</a:t>
            </a:r>
            <a:r>
              <a:rPr lang="en-US" sz="2000" dirty="0" err="1"/>
              <a:t>groupId</a:t>
            </a:r>
            <a:r>
              <a:rPr lang="en-US" sz="2000" dirty="0"/>
              <a:t>&gt;</a:t>
            </a:r>
          </a:p>
          <a:p>
            <a:pPr algn="l"/>
            <a:r>
              <a:rPr lang="en-US" sz="2000" dirty="0"/>
              <a:t>&lt;</a:t>
            </a:r>
            <a:r>
              <a:rPr lang="en-US" sz="2000" dirty="0" err="1"/>
              <a:t>artifactId</a:t>
            </a:r>
            <a:r>
              <a:rPr lang="en-US" sz="2000" dirty="0"/>
              <a:t>&gt;spring-security-</a:t>
            </a:r>
            <a:r>
              <a:rPr lang="en-US" sz="2000" u="sng" dirty="0" err="1"/>
              <a:t>ldap</a:t>
            </a:r>
            <a:r>
              <a:rPr lang="en-US" sz="2000" u="sng" dirty="0"/>
              <a:t>&lt;/</a:t>
            </a:r>
            <a:r>
              <a:rPr lang="en-US" sz="2000" u="sng" dirty="0" err="1"/>
              <a:t>artifactId</a:t>
            </a:r>
            <a:r>
              <a:rPr lang="en-US" sz="2000" u="sng" dirty="0"/>
              <a:t>&gt;</a:t>
            </a:r>
          </a:p>
          <a:p>
            <a:pPr algn="l"/>
            <a:r>
              <a:rPr lang="en-US" sz="2000" dirty="0"/>
              <a:t>&lt;/dependency&gt;</a:t>
            </a:r>
          </a:p>
        </p:txBody>
      </p:sp>
    </p:spTree>
    <p:extLst>
      <p:ext uri="{BB962C8B-B14F-4D97-AF65-F5344CB8AC3E}">
        <p14:creationId xmlns:p14="http://schemas.microsoft.com/office/powerpoint/2010/main" val="2833881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5850"/>
          </a:xfrm>
        </p:spPr>
        <p:txBody>
          <a:bodyPr>
            <a:normAutofit fontScale="90000"/>
          </a:bodyPr>
          <a:lstStyle/>
          <a:p>
            <a:r>
              <a:rPr lang="en-US" dirty="0" smtClean="0"/>
              <a:t>Spring Boot Security</a:t>
            </a:r>
            <a:endParaRPr lang="en-US" dirty="0"/>
          </a:p>
        </p:txBody>
      </p:sp>
      <p:sp>
        <p:nvSpPr>
          <p:cNvPr id="3" name="Subtitle 2"/>
          <p:cNvSpPr>
            <a:spLocks noGrp="1"/>
          </p:cNvSpPr>
          <p:nvPr>
            <p:ph type="subTitle" idx="1"/>
          </p:nvPr>
        </p:nvSpPr>
        <p:spPr>
          <a:xfrm>
            <a:off x="34636" y="838200"/>
            <a:ext cx="9109364" cy="6019800"/>
          </a:xfrm>
        </p:spPr>
        <p:txBody>
          <a:bodyPr>
            <a:noAutofit/>
          </a:bodyPr>
          <a:lstStyle/>
          <a:p>
            <a:pPr algn="l"/>
            <a:r>
              <a:rPr lang="en-US" sz="2400" b="1" dirty="0"/>
              <a:t>Spring security is the highly customizable authentication and access-control framework. Spring Security is a framework that focuses on providing both authentication and authorization to Java applications</a:t>
            </a:r>
            <a:r>
              <a:rPr lang="en-US" sz="2400" b="1" dirty="0" smtClean="0"/>
              <a:t>.</a:t>
            </a:r>
          </a:p>
          <a:p>
            <a:pPr algn="l"/>
            <a:endParaRPr lang="en-US" sz="2400" b="1" dirty="0"/>
          </a:p>
          <a:p>
            <a:pPr algn="l"/>
            <a:r>
              <a:rPr lang="en-US" sz="2400" b="1" dirty="0"/>
              <a:t>“Authentication” is the process of establishing a principal is who they claim to be (a “principal” generally means a user, device or some other system which can perform an action in your application</a:t>
            </a:r>
            <a:r>
              <a:rPr lang="en-US" sz="2400" b="1" dirty="0" smtClean="0"/>
              <a:t>).</a:t>
            </a:r>
          </a:p>
          <a:p>
            <a:pPr algn="l"/>
            <a:endParaRPr lang="en-US" sz="2400" b="1" dirty="0"/>
          </a:p>
          <a:p>
            <a:pPr algn="l"/>
            <a:r>
              <a:rPr lang="en-US" sz="2400" b="1" dirty="0"/>
              <a:t>“Authorization” refers to the process of deciding whether a principal is allowed to perform an action within your application. To arrive at the point where an authorization decision is needed, the identity of the principal has already been established by the authentication process. </a:t>
            </a:r>
            <a:endParaRPr lang="en-US" sz="2400" b="1" dirty="0" smtClean="0"/>
          </a:p>
          <a:p>
            <a:pPr algn="l"/>
            <a:endParaRPr lang="en-US" sz="2400" b="1" dirty="0"/>
          </a:p>
        </p:txBody>
      </p:sp>
    </p:spTree>
    <p:extLst>
      <p:ext uri="{BB962C8B-B14F-4D97-AF65-F5344CB8AC3E}">
        <p14:creationId xmlns:p14="http://schemas.microsoft.com/office/powerpoint/2010/main" val="3419367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OAuth2 Authentication</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OAuth2.0 is an open authorization protocol, which allows accessing the resources of the resource owner by enabling the client applications on HTTP services such as Facebook, </a:t>
            </a:r>
            <a:r>
              <a:rPr lang="en-US" sz="2400" dirty="0" err="1"/>
              <a:t>GitHub</a:t>
            </a:r>
            <a:r>
              <a:rPr lang="en-US" sz="2400" dirty="0"/>
              <a:t>, etc. It allows sharing of resources stored on one site to another site without using their credentials. It uses username and password tokens instead</a:t>
            </a:r>
            <a:r>
              <a:rPr lang="en-US" sz="2400" dirty="0" smtClean="0"/>
              <a:t>.</a:t>
            </a:r>
          </a:p>
          <a:p>
            <a:pPr algn="l"/>
            <a:endParaRPr lang="en-US" sz="2400" dirty="0"/>
          </a:p>
          <a:p>
            <a:pPr algn="l"/>
            <a:r>
              <a:rPr lang="en-US" sz="2400" dirty="0" err="1"/>
              <a:t>OAuth</a:t>
            </a:r>
            <a:r>
              <a:rPr lang="en-US" sz="2400" dirty="0"/>
              <a:t> 2.0 is a simple protocol that allows to access resources of the user without sharing passwords.</a:t>
            </a:r>
          </a:p>
          <a:p>
            <a:pPr algn="l"/>
            <a:r>
              <a:rPr lang="en-US" sz="2400" dirty="0"/>
              <a:t>It provides user agent flows for running clients application using a scripting language, such as JavaScript. Typically, a browser is a user agent.</a:t>
            </a:r>
          </a:p>
          <a:p>
            <a:pPr algn="l"/>
            <a:r>
              <a:rPr lang="en-US" sz="2400" dirty="0"/>
              <a:t>It accesses the data using tokens instead of using their credentials and stores data in online file system of the user such as Google Docs or </a:t>
            </a:r>
            <a:r>
              <a:rPr lang="en-US" sz="2400" dirty="0" err="1"/>
              <a:t>Dropbox</a:t>
            </a:r>
            <a:r>
              <a:rPr lang="en-US" sz="2400" dirty="0"/>
              <a:t> account.</a:t>
            </a:r>
          </a:p>
        </p:txBody>
      </p:sp>
    </p:spTree>
    <p:extLst>
      <p:ext uri="{BB962C8B-B14F-4D97-AF65-F5344CB8AC3E}">
        <p14:creationId xmlns:p14="http://schemas.microsoft.com/office/powerpoint/2010/main" val="641831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Authorization</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Lets configure some simple authorization on each URL using roles:</a:t>
            </a:r>
          </a:p>
          <a:p>
            <a:pPr algn="l"/>
            <a:endParaRPr lang="en-US" sz="2400" dirty="0"/>
          </a:p>
          <a:p>
            <a:pPr algn="l"/>
            <a:r>
              <a:rPr lang="en-US" sz="2400" dirty="0"/>
              <a:t>protected void configure(</a:t>
            </a:r>
            <a:r>
              <a:rPr lang="en-US" sz="2400" dirty="0" err="1"/>
              <a:t>HttpSecurity</a:t>
            </a:r>
            <a:r>
              <a:rPr lang="en-US" sz="2400" dirty="0"/>
              <a:t> http) throws Exception {</a:t>
            </a:r>
          </a:p>
          <a:p>
            <a:pPr algn="l"/>
            <a:r>
              <a:rPr lang="en-US" sz="2400" dirty="0"/>
              <a:t>    </a:t>
            </a:r>
            <a:r>
              <a:rPr lang="en-US" sz="2400" dirty="0" err="1"/>
              <a:t>http.authorizeRequests</a:t>
            </a:r>
            <a:r>
              <a:rPr lang="en-US" sz="2400" dirty="0"/>
              <a:t>()</a:t>
            </a:r>
          </a:p>
          <a:p>
            <a:pPr algn="l"/>
            <a:r>
              <a:rPr lang="en-US" sz="2400" dirty="0"/>
              <a:t>      .</a:t>
            </a:r>
            <a:r>
              <a:rPr lang="en-US" sz="2400" dirty="0" err="1"/>
              <a:t>antMatchers</a:t>
            </a:r>
            <a:r>
              <a:rPr lang="en-US" sz="2400" dirty="0"/>
              <a:t>("/", "/home").access("</a:t>
            </a:r>
            <a:r>
              <a:rPr lang="en-US" sz="2400" dirty="0" err="1"/>
              <a:t>hasRole</a:t>
            </a:r>
            <a:r>
              <a:rPr lang="en-US" sz="2400" dirty="0"/>
              <a:t>('USER')")</a:t>
            </a:r>
          </a:p>
          <a:p>
            <a:pPr algn="l"/>
            <a:r>
              <a:rPr lang="en-US" sz="2400" dirty="0"/>
              <a:t>      .</a:t>
            </a:r>
            <a:r>
              <a:rPr lang="en-US" sz="2400" dirty="0" err="1"/>
              <a:t>antMatchers</a:t>
            </a:r>
            <a:r>
              <a:rPr lang="en-US" sz="2400" dirty="0"/>
              <a:t>("/admin/**").</a:t>
            </a:r>
            <a:r>
              <a:rPr lang="en-US" sz="2400" dirty="0" err="1"/>
              <a:t>hasRole</a:t>
            </a:r>
            <a:r>
              <a:rPr lang="en-US" sz="2400" dirty="0"/>
              <a:t>("ADMIN")</a:t>
            </a:r>
          </a:p>
          <a:p>
            <a:pPr algn="l"/>
            <a:r>
              <a:rPr lang="en-US" sz="2400" dirty="0"/>
              <a:t>      .and()</a:t>
            </a:r>
          </a:p>
          <a:p>
            <a:pPr algn="l"/>
            <a:r>
              <a:rPr lang="en-US" sz="2400" dirty="0"/>
              <a:t>      // some more method calls</a:t>
            </a:r>
          </a:p>
          <a:p>
            <a:pPr algn="l"/>
            <a:r>
              <a:rPr lang="en-US" sz="2400" dirty="0"/>
              <a:t>      .</a:t>
            </a:r>
            <a:r>
              <a:rPr lang="en-US" sz="2400" dirty="0" err="1"/>
              <a:t>formLogin</a:t>
            </a:r>
            <a:r>
              <a:rPr lang="en-US" sz="2400" dirty="0"/>
              <a:t>();</a:t>
            </a:r>
          </a:p>
          <a:p>
            <a:pPr algn="l"/>
            <a:r>
              <a:rPr lang="en-US" sz="2400" dirty="0"/>
              <a:t>}</a:t>
            </a:r>
          </a:p>
          <a:p>
            <a:pPr algn="l"/>
            <a:r>
              <a:rPr lang="en-US" sz="2400" dirty="0" err="1"/>
              <a:t>hasRole</a:t>
            </a:r>
            <a:r>
              <a:rPr lang="en-US" sz="2400" dirty="0"/>
              <a:t>() – but also the expression based API, via access.</a:t>
            </a:r>
            <a:endParaRPr lang="en-US" sz="2000" dirty="0"/>
          </a:p>
        </p:txBody>
      </p:sp>
    </p:spTree>
    <p:extLst>
      <p:ext uri="{BB962C8B-B14F-4D97-AF65-F5344CB8AC3E}">
        <p14:creationId xmlns:p14="http://schemas.microsoft.com/office/powerpoint/2010/main" val="3019709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err="1" smtClean="0"/>
              <a:t>SpringSecurity</a:t>
            </a:r>
            <a:r>
              <a:rPr lang="en-US" dirty="0" smtClean="0"/>
              <a:t> features…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r>
              <a:rPr lang="en-US" sz="2400" dirty="0" err="1" smtClean="0"/>
              <a:t>SpringSecurity</a:t>
            </a:r>
            <a:r>
              <a:rPr lang="en-US" sz="2400" dirty="0" smtClean="0"/>
              <a:t> can be used to</a:t>
            </a:r>
            <a:endParaRPr lang="en-US" sz="2400" dirty="0"/>
          </a:p>
          <a:p>
            <a:pPr marL="342900" indent="-342900">
              <a:buFont typeface="Arial" pitchFamily="34" charset="0"/>
              <a:buChar char="•"/>
            </a:pPr>
            <a:r>
              <a:rPr lang="en-US" sz="2400" dirty="0"/>
              <a:t>Allow the user to </a:t>
            </a:r>
            <a:r>
              <a:rPr lang="en-US" sz="2400" dirty="0" smtClean="0"/>
              <a:t>logout</a:t>
            </a:r>
          </a:p>
          <a:p>
            <a:pPr marL="342900" indent="-342900">
              <a:buFont typeface="Arial" pitchFamily="34" charset="0"/>
              <a:buChar char="•"/>
            </a:pPr>
            <a:r>
              <a:rPr lang="en-US" sz="2400" dirty="0" smtClean="0"/>
              <a:t>Method Level Authorization</a:t>
            </a:r>
            <a:endParaRPr lang="en-US" sz="2400" dirty="0"/>
          </a:p>
          <a:p>
            <a:pPr marL="342900" indent="-342900">
              <a:buFont typeface="Arial" pitchFamily="34" charset="0"/>
              <a:buChar char="•"/>
            </a:pPr>
            <a:r>
              <a:rPr lang="en-US" sz="2400" u="sng" dirty="0">
                <a:hlinkClick r:id="rId2"/>
              </a:rPr>
              <a:t>CSRF attack</a:t>
            </a:r>
            <a:r>
              <a:rPr lang="en-US" sz="2400" dirty="0"/>
              <a:t> prevention</a:t>
            </a:r>
          </a:p>
          <a:p>
            <a:pPr marL="342900" indent="-342900">
              <a:buFont typeface="Arial" pitchFamily="34" charset="0"/>
              <a:buChar char="•"/>
            </a:pPr>
            <a:r>
              <a:rPr lang="en-US" sz="2400" u="sng" dirty="0">
                <a:hlinkClick r:id="rId3"/>
              </a:rPr>
              <a:t>Session Fixation</a:t>
            </a:r>
            <a:r>
              <a:rPr lang="en-US" sz="2400" dirty="0"/>
              <a:t> protection</a:t>
            </a:r>
          </a:p>
          <a:p>
            <a:pPr marL="342900" indent="-342900">
              <a:buFont typeface="Arial" pitchFamily="34" charset="0"/>
              <a:buChar char="•"/>
            </a:pPr>
            <a:r>
              <a:rPr lang="en-US" sz="2400" dirty="0"/>
              <a:t>Security Header </a:t>
            </a:r>
            <a:r>
              <a:rPr lang="en-US" sz="2400" dirty="0" smtClean="0"/>
              <a:t>integration</a:t>
            </a:r>
          </a:p>
          <a:p>
            <a:pPr marL="342900" indent="-342900">
              <a:buFont typeface="Arial" pitchFamily="34" charset="0"/>
              <a:buChar char="•"/>
            </a:pPr>
            <a:r>
              <a:rPr lang="en-US" sz="2400" dirty="0" smtClean="0"/>
              <a:t>Password Encoding/Decoding</a:t>
            </a:r>
            <a:endParaRPr lang="en-US" sz="2400" dirty="0"/>
          </a:p>
          <a:p>
            <a:pPr marL="342900" indent="-342900">
              <a:buFont typeface="Arial" pitchFamily="34" charset="0"/>
              <a:buChar char="•"/>
            </a:pPr>
            <a:r>
              <a:rPr lang="en-US" sz="2400" u="sng" dirty="0">
                <a:hlinkClick r:id="rId4"/>
              </a:rPr>
              <a:t>HTTP Strict Transport Security</a:t>
            </a:r>
            <a:r>
              <a:rPr lang="en-US" sz="2400" dirty="0"/>
              <a:t> for secure requests</a:t>
            </a:r>
          </a:p>
          <a:p>
            <a:pPr marL="342900" indent="-342900">
              <a:buFont typeface="Arial" pitchFamily="34" charset="0"/>
              <a:buChar char="•"/>
            </a:pPr>
            <a:r>
              <a:rPr lang="en-US" sz="2400" u="sng" dirty="0">
                <a:hlinkClick r:id="rId5"/>
              </a:rPr>
              <a:t>X-Content-Type-Options</a:t>
            </a:r>
            <a:r>
              <a:rPr lang="en-US" sz="2400" dirty="0"/>
              <a:t> integration</a:t>
            </a:r>
          </a:p>
          <a:p>
            <a:pPr marL="342900" indent="-342900">
              <a:buFont typeface="Arial" pitchFamily="34" charset="0"/>
              <a:buChar char="•"/>
            </a:pPr>
            <a:r>
              <a:rPr lang="en-US" sz="2400" dirty="0"/>
              <a:t>Cache Control (can be overridden later by your application to allow caching of your static resources)</a:t>
            </a:r>
          </a:p>
          <a:p>
            <a:pPr marL="342900" indent="-342900">
              <a:buFont typeface="Arial" pitchFamily="34" charset="0"/>
              <a:buChar char="•"/>
            </a:pPr>
            <a:r>
              <a:rPr lang="en-US" sz="2400" u="sng" dirty="0">
                <a:hlinkClick r:id="rId6"/>
              </a:rPr>
              <a:t>X-XSS-Protection</a:t>
            </a:r>
            <a:r>
              <a:rPr lang="en-US" sz="2400" dirty="0"/>
              <a:t> integration</a:t>
            </a:r>
          </a:p>
          <a:p>
            <a:pPr marL="342900" indent="-342900">
              <a:buFont typeface="Arial" pitchFamily="34" charset="0"/>
              <a:buChar char="•"/>
            </a:pPr>
            <a:r>
              <a:rPr lang="en-US" sz="2400" dirty="0"/>
              <a:t>X-Frame-Options integration to help prevent </a:t>
            </a:r>
            <a:r>
              <a:rPr lang="en-US" sz="2400" u="sng" dirty="0" err="1">
                <a:hlinkClick r:id="rId7"/>
              </a:rPr>
              <a:t>Clickjacking</a:t>
            </a:r>
            <a:endParaRPr lang="en-US" sz="2400" dirty="0"/>
          </a:p>
          <a:p>
            <a:pPr marL="342900" indent="-342900">
              <a:buFont typeface="Arial" pitchFamily="34" charset="0"/>
              <a:buChar char="•"/>
            </a:pPr>
            <a:r>
              <a:rPr lang="en-US" sz="2400" dirty="0"/>
              <a:t>Integrate with the following Servlet API methods</a:t>
            </a:r>
          </a:p>
          <a:p>
            <a:pPr marL="342900" indent="-342900">
              <a:buFont typeface="Arial" pitchFamily="34" charset="0"/>
              <a:buChar char="•"/>
            </a:pPr>
            <a:r>
              <a:rPr lang="en-US" sz="2400" u="sng" dirty="0" err="1">
                <a:hlinkClick r:id="rId8"/>
              </a:rPr>
              <a:t>HttpServletRequest#getRemoteUser</a:t>
            </a:r>
            <a:r>
              <a:rPr lang="en-US" sz="2400" u="sng" dirty="0">
                <a:hlinkClick r:id="rId8"/>
              </a:rPr>
              <a:t>()</a:t>
            </a:r>
            <a:endParaRPr lang="en-US" sz="2400" dirty="0"/>
          </a:p>
          <a:p>
            <a:pPr marL="342900" indent="-342900">
              <a:buFont typeface="Arial" pitchFamily="34" charset="0"/>
              <a:buChar char="•"/>
            </a:pPr>
            <a:r>
              <a:rPr lang="en-US" sz="2400" u="sng" dirty="0" err="1">
                <a:hlinkClick r:id="rId9"/>
              </a:rPr>
              <a:t>HttpServletRequest.html#getUserPrincipal</a:t>
            </a:r>
            <a:r>
              <a:rPr lang="en-US" sz="2400" u="sng" dirty="0">
                <a:hlinkClick r:id="rId9"/>
              </a:rPr>
              <a:t>()</a:t>
            </a:r>
            <a:endParaRPr lang="en-US" sz="2400" dirty="0"/>
          </a:p>
          <a:p>
            <a:r>
              <a:rPr lang="en-US" sz="2400" u="sng" dirty="0" err="1">
                <a:hlinkClick r:id="rId10"/>
              </a:rPr>
              <a:t>HttpServletRequest.html#isUserInRole</a:t>
            </a:r>
            <a:r>
              <a:rPr lang="en-US" sz="2400" u="sng" dirty="0">
                <a:hlinkClick r:id="rId10"/>
              </a:rPr>
              <a:t>(</a:t>
            </a:r>
            <a:r>
              <a:rPr lang="en-US" sz="2400" u="sng" dirty="0" err="1">
                <a:hlinkClick r:id="rId10"/>
              </a:rPr>
              <a:t>java.lang.String</a:t>
            </a:r>
            <a:r>
              <a:rPr lang="en-US" sz="2400" u="sng" dirty="0">
                <a:hlinkClick r:id="rId10"/>
              </a:rPr>
              <a:t>)</a:t>
            </a:r>
            <a:endParaRPr lang="en-US" sz="2400" dirty="0"/>
          </a:p>
          <a:p>
            <a:r>
              <a:rPr lang="en-US" sz="2400" u="sng" dirty="0" err="1">
                <a:hlinkClick r:id="rId11"/>
              </a:rPr>
              <a:t>HttpServletRequest.html#login</a:t>
            </a:r>
            <a:r>
              <a:rPr lang="en-US" sz="2400" u="sng" dirty="0">
                <a:hlinkClick r:id="rId11"/>
              </a:rPr>
              <a:t>(</a:t>
            </a:r>
            <a:r>
              <a:rPr lang="en-US" sz="2400" u="sng" dirty="0" err="1">
                <a:hlinkClick r:id="rId11"/>
              </a:rPr>
              <a:t>java.lang.String</a:t>
            </a:r>
            <a:r>
              <a:rPr lang="en-US" sz="2400" u="sng" dirty="0">
                <a:hlinkClick r:id="rId11"/>
              </a:rPr>
              <a:t>, </a:t>
            </a:r>
            <a:r>
              <a:rPr lang="en-US" sz="2400" u="sng" dirty="0" err="1">
                <a:hlinkClick r:id="rId11"/>
              </a:rPr>
              <a:t>java.lang.String</a:t>
            </a:r>
            <a:r>
              <a:rPr lang="en-US" sz="2400" u="sng" dirty="0">
                <a:hlinkClick r:id="rId11"/>
              </a:rPr>
              <a:t>)</a:t>
            </a:r>
            <a:endParaRPr lang="en-US" sz="2400" dirty="0"/>
          </a:p>
          <a:p>
            <a:r>
              <a:rPr lang="en-US" sz="2400" u="sng" dirty="0" err="1">
                <a:hlinkClick r:id="rId12"/>
              </a:rPr>
              <a:t>HttpServletRequest.html#logout</a:t>
            </a:r>
            <a:r>
              <a:rPr lang="en-US" sz="2400" u="sng" dirty="0">
                <a:hlinkClick r:id="rId12"/>
              </a:rPr>
              <a:t>()</a:t>
            </a:r>
            <a:endParaRPr lang="en-US" sz="2400" dirty="0"/>
          </a:p>
        </p:txBody>
      </p:sp>
      <p:sp>
        <p:nvSpPr>
          <p:cNvPr id="4" name="TextBox 3"/>
          <p:cNvSpPr txBox="1"/>
          <p:nvPr/>
        </p:nvSpPr>
        <p:spPr>
          <a:xfrm>
            <a:off x="4495800" y="990600"/>
            <a:ext cx="3657600" cy="923330"/>
          </a:xfrm>
          <a:prstGeom prst="rect">
            <a:avLst/>
          </a:prstGeom>
          <a:noFill/>
        </p:spPr>
        <p:txBody>
          <a:bodyPr wrap="square" rtlCol="0">
            <a:spAutoFit/>
          </a:bodyPr>
          <a:lstStyle/>
          <a:p>
            <a:r>
              <a:rPr lang="en-US" dirty="0"/>
              <a:t>https://docs.spring.io/spring-security/site/docs/current/reference/html/headers.html</a:t>
            </a:r>
          </a:p>
        </p:txBody>
      </p:sp>
    </p:spTree>
    <p:extLst>
      <p:ext uri="{BB962C8B-B14F-4D97-AF65-F5344CB8AC3E}">
        <p14:creationId xmlns:p14="http://schemas.microsoft.com/office/powerpoint/2010/main" val="3700207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Method Level Authorization</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r>
              <a:rPr lang="en-US" sz="2400" i="1" dirty="0" smtClean="0"/>
              <a:t>It is possible to authorize a specific method</a:t>
            </a:r>
          </a:p>
          <a:p>
            <a:pPr fontAlgn="base"/>
            <a:r>
              <a:rPr lang="en-US" sz="2400" dirty="0"/>
              <a:t>In order to enable Spring Method level Security, we need to annotate a </a:t>
            </a:r>
            <a:r>
              <a:rPr lang="en-US" sz="2400" b="1" dirty="0"/>
              <a:t>@Configuration</a:t>
            </a:r>
            <a:r>
              <a:rPr lang="en-US" sz="2400" dirty="0"/>
              <a:t> class with @</a:t>
            </a:r>
            <a:r>
              <a:rPr lang="en-US" sz="2400" dirty="0" err="1" smtClean="0"/>
              <a:t>EnableGlobalMethodSecurity</a:t>
            </a:r>
            <a:endParaRPr lang="en-US" sz="2400" dirty="0" smtClean="0"/>
          </a:p>
          <a:p>
            <a:pPr fontAlgn="base"/>
            <a:endParaRPr lang="en-US" sz="2400" b="1" dirty="0" smtClean="0"/>
          </a:p>
          <a:p>
            <a:pPr fontAlgn="base"/>
            <a:r>
              <a:rPr lang="en-US" sz="2400" b="1" dirty="0" smtClean="0"/>
              <a:t>@</a:t>
            </a:r>
            <a:r>
              <a:rPr lang="en-US" sz="2400" b="1" dirty="0" err="1"/>
              <a:t>PreAuthorize</a:t>
            </a:r>
            <a:r>
              <a:rPr lang="en-US" sz="2400" b="1" dirty="0"/>
              <a:t> / @</a:t>
            </a:r>
            <a:r>
              <a:rPr lang="en-US" sz="2400" b="1" dirty="0" err="1"/>
              <a:t>PostAuthorize</a:t>
            </a:r>
            <a:endParaRPr lang="en-US" sz="2400" b="1" dirty="0"/>
          </a:p>
          <a:p>
            <a:pPr fontAlgn="base"/>
            <a:r>
              <a:rPr lang="en-US" sz="2400" dirty="0"/>
              <a:t>Spring’s @</a:t>
            </a:r>
            <a:r>
              <a:rPr lang="en-US" sz="2400" dirty="0" err="1"/>
              <a:t>PreAuthorize</a:t>
            </a:r>
            <a:r>
              <a:rPr lang="en-US" sz="2400" dirty="0"/>
              <a:t>/@</a:t>
            </a:r>
            <a:r>
              <a:rPr lang="en-US" sz="2400" dirty="0" err="1"/>
              <a:t>PostAuthorize</a:t>
            </a:r>
            <a:r>
              <a:rPr lang="en-US" sz="2400" dirty="0"/>
              <a:t> annotations are preferred way for applying method-level security, and supports Spring Expression </a:t>
            </a:r>
            <a:r>
              <a:rPr lang="en-US" sz="2400" dirty="0" smtClean="0"/>
              <a:t>Language, </a:t>
            </a:r>
            <a:r>
              <a:rPr lang="en-US" sz="2400" dirty="0"/>
              <a:t>and provide expression-based access control.</a:t>
            </a:r>
          </a:p>
          <a:p>
            <a:pPr fontAlgn="base"/>
            <a:r>
              <a:rPr lang="en-US" sz="2400" b="1" dirty="0"/>
              <a:t>@</a:t>
            </a:r>
            <a:r>
              <a:rPr lang="en-US" sz="2400" b="1" dirty="0" err="1"/>
              <a:t>PreAuthorize</a:t>
            </a:r>
            <a:r>
              <a:rPr lang="en-US" sz="2400" dirty="0"/>
              <a:t> is suitable for verifying authorization before entering into method. @</a:t>
            </a:r>
            <a:r>
              <a:rPr lang="en-US" sz="2400" dirty="0" err="1"/>
              <a:t>PreAuthorize</a:t>
            </a:r>
            <a:r>
              <a:rPr lang="en-US" sz="2400" dirty="0"/>
              <a:t> can take into account, the roles/permissions of logged-in User, argument passed to the method etc.</a:t>
            </a:r>
          </a:p>
          <a:p>
            <a:pPr fontAlgn="base"/>
            <a:r>
              <a:rPr lang="en-US" sz="2400" b="1" dirty="0"/>
              <a:t>@</a:t>
            </a:r>
            <a:r>
              <a:rPr lang="en-US" sz="2400" b="1" dirty="0" err="1"/>
              <a:t>PostAuthorize</a:t>
            </a:r>
            <a:r>
              <a:rPr lang="en-US" sz="2400" dirty="0"/>
              <a:t> , not often </a:t>
            </a:r>
            <a:r>
              <a:rPr lang="en-US" sz="2400" dirty="0" smtClean="0"/>
              <a:t>used, it checks </a:t>
            </a:r>
            <a:r>
              <a:rPr lang="en-US" sz="2400" dirty="0"/>
              <a:t>for authorization after method have been executed, so it is suitable for verifying authorization on returned values. Spring EL provides </a:t>
            </a:r>
            <a:r>
              <a:rPr lang="en-US" sz="2400" b="1" dirty="0" err="1"/>
              <a:t>returnObject</a:t>
            </a:r>
            <a:r>
              <a:rPr lang="en-US" sz="2400" dirty="0"/>
              <a:t> object that can be accessed in expression language and reflects the actual object returned from method.</a:t>
            </a:r>
          </a:p>
          <a:p>
            <a:r>
              <a:rPr lang="en-US" sz="2400" dirty="0"/>
              <a:t> </a:t>
            </a:r>
            <a:endParaRPr lang="en-US" sz="2000" dirty="0"/>
          </a:p>
        </p:txBody>
      </p:sp>
    </p:spTree>
    <p:extLst>
      <p:ext uri="{BB962C8B-B14F-4D97-AF65-F5344CB8AC3E}">
        <p14:creationId xmlns:p14="http://schemas.microsoft.com/office/powerpoint/2010/main" val="526034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Method Level Authorization</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r>
              <a:rPr lang="en-US" sz="2400" i="1" dirty="0" smtClean="0"/>
              <a:t>It is possible to authorize a specific method</a:t>
            </a:r>
          </a:p>
          <a:p>
            <a:pPr fontAlgn="base"/>
            <a:r>
              <a:rPr lang="en-US" sz="2400" dirty="0"/>
              <a:t>In order to enable Spring Method level Security, we need to annotate a </a:t>
            </a:r>
            <a:r>
              <a:rPr lang="en-US" sz="2400" b="1" dirty="0"/>
              <a:t>@Configuration</a:t>
            </a:r>
            <a:r>
              <a:rPr lang="en-US" sz="2400" dirty="0"/>
              <a:t> class with @</a:t>
            </a:r>
            <a:r>
              <a:rPr lang="en-US" sz="2400" dirty="0" err="1" smtClean="0"/>
              <a:t>EnableGlobalMethodSecurity</a:t>
            </a:r>
            <a:endParaRPr lang="en-US" sz="2400" dirty="0" smtClean="0"/>
          </a:p>
          <a:p>
            <a:pPr fontAlgn="base"/>
            <a:endParaRPr lang="en-US" sz="2400" b="1" dirty="0"/>
          </a:p>
          <a:p>
            <a:pPr fontAlgn="base"/>
            <a:r>
              <a:rPr lang="en-US" sz="2400" dirty="0">
                <a:solidFill>
                  <a:srgbClr val="FF0000"/>
                </a:solidFill>
              </a:rPr>
              <a:t>@Secured </a:t>
            </a:r>
            <a:r>
              <a:rPr lang="en-US" sz="2400" dirty="0"/>
              <a:t>annotation is used to define a list of security configuration attributes for business methods. You can specify the security requirements[roles/permission </a:t>
            </a:r>
            <a:r>
              <a:rPr lang="en-US" sz="2400" dirty="0" err="1"/>
              <a:t>etc</a:t>
            </a:r>
            <a:r>
              <a:rPr lang="en-US" sz="2400" dirty="0"/>
              <a:t>] on a method using @Secured, and than only the user with those roles/permissions can invoke that method. If anyone tries to invoke a method and does not possess the required roles/permissions, an </a:t>
            </a:r>
            <a:r>
              <a:rPr lang="en-US" sz="2400" dirty="0" err="1"/>
              <a:t>AccessDenied</a:t>
            </a:r>
            <a:r>
              <a:rPr lang="en-US" sz="2400" dirty="0"/>
              <a:t> exception will be thrown</a:t>
            </a:r>
            <a:r>
              <a:rPr lang="en-US" sz="2400" dirty="0" smtClean="0"/>
              <a:t>.</a:t>
            </a:r>
          </a:p>
          <a:p>
            <a:pPr fontAlgn="base"/>
            <a:endParaRPr lang="en-US" sz="2400" b="1" dirty="0"/>
          </a:p>
          <a:p>
            <a:pPr fontAlgn="base"/>
            <a:r>
              <a:rPr lang="en-US" sz="2400" dirty="0">
                <a:solidFill>
                  <a:srgbClr val="FF0000"/>
                </a:solidFill>
              </a:rPr>
              <a:t>@Secured </a:t>
            </a:r>
            <a:r>
              <a:rPr lang="en-US" sz="2400" dirty="0"/>
              <a:t>is coming from previous versions of Spring. It has a limitation that it does not support Spring EL expressions. </a:t>
            </a:r>
            <a:endParaRPr lang="en-US" sz="2400" b="1" dirty="0" smtClean="0"/>
          </a:p>
        </p:txBody>
      </p:sp>
    </p:spTree>
    <p:extLst>
      <p:ext uri="{BB962C8B-B14F-4D97-AF65-F5344CB8AC3E}">
        <p14:creationId xmlns:p14="http://schemas.microsoft.com/office/powerpoint/2010/main" val="2164494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Security Expressions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r>
              <a:rPr lang="en-US" sz="2400" i="1" dirty="0" smtClean="0"/>
              <a:t>Below Security expressions are used in Security </a:t>
            </a:r>
            <a:r>
              <a:rPr lang="en-US" sz="2400" i="1" dirty="0" err="1" smtClean="0"/>
              <a:t>Config</a:t>
            </a:r>
            <a:r>
              <a:rPr lang="en-US" sz="2400" i="1" dirty="0" smtClean="0"/>
              <a:t> implementations </a:t>
            </a:r>
          </a:p>
          <a:p>
            <a:pPr marL="342900" indent="-342900">
              <a:buFont typeface="Arial" pitchFamily="34" charset="0"/>
              <a:buChar char="•"/>
            </a:pPr>
            <a:r>
              <a:rPr lang="en-US" sz="2800" i="1" dirty="0" err="1"/>
              <a:t>hasRole</a:t>
            </a:r>
            <a:r>
              <a:rPr lang="en-US" sz="2800" i="1" dirty="0"/>
              <a:t>, </a:t>
            </a:r>
            <a:r>
              <a:rPr lang="en-US" sz="2800" i="1" dirty="0" err="1" smtClean="0"/>
              <a:t>hasAnyRole</a:t>
            </a:r>
            <a:r>
              <a:rPr lang="en-US" sz="2800" i="1" dirty="0" smtClean="0"/>
              <a:t> - </a:t>
            </a:r>
            <a:r>
              <a:rPr lang="en-US" sz="2800" dirty="0"/>
              <a:t>defining the access control or authorization to specific URLs or </a:t>
            </a:r>
            <a:r>
              <a:rPr lang="en-US" sz="2800" dirty="0" smtClean="0"/>
              <a:t>methods</a:t>
            </a:r>
            <a:endParaRPr lang="en-US" sz="2800" dirty="0"/>
          </a:p>
          <a:p>
            <a:pPr marL="342900" indent="-342900">
              <a:buFont typeface="Arial" pitchFamily="34" charset="0"/>
              <a:buChar char="•"/>
            </a:pPr>
            <a:r>
              <a:rPr lang="en-US" sz="2800" i="1" dirty="0" err="1"/>
              <a:t>hasAuthority</a:t>
            </a:r>
            <a:r>
              <a:rPr lang="en-US" sz="2800" i="1" dirty="0"/>
              <a:t>, </a:t>
            </a:r>
            <a:r>
              <a:rPr lang="en-US" sz="2800" i="1" dirty="0" err="1" smtClean="0"/>
              <a:t>hasAnyAuthority</a:t>
            </a:r>
            <a:r>
              <a:rPr lang="en-US" sz="2800" i="1" dirty="0" smtClean="0"/>
              <a:t> – Authority is same as Role</a:t>
            </a:r>
          </a:p>
          <a:p>
            <a:endParaRPr lang="en-US" sz="2800" i="1" dirty="0" smtClean="0"/>
          </a:p>
          <a:p>
            <a:r>
              <a:rPr lang="en-US" sz="2800" i="1" dirty="0" err="1" smtClean="0"/>
              <a:t>hasAuthority</a:t>
            </a:r>
            <a:r>
              <a:rPr lang="en-US" sz="2800" i="1" dirty="0"/>
              <a:t>(‘ROLE_ADMIN’)</a:t>
            </a:r>
            <a:r>
              <a:rPr lang="en-US" sz="2800" dirty="0"/>
              <a:t> is similar to </a:t>
            </a:r>
            <a:r>
              <a:rPr lang="en-US" sz="2800" i="1" dirty="0" err="1"/>
              <a:t>hasRole</a:t>
            </a:r>
            <a:r>
              <a:rPr lang="en-US" sz="2800" i="1" dirty="0"/>
              <a:t>(‘ADMIN’)</a:t>
            </a:r>
            <a:r>
              <a:rPr lang="en-US" sz="2800" dirty="0"/>
              <a:t> </a:t>
            </a:r>
            <a:r>
              <a:rPr lang="en-US" sz="2800" dirty="0" smtClean="0"/>
              <a:t>and ‘</a:t>
            </a:r>
            <a:r>
              <a:rPr lang="en-US" sz="2800" i="1" dirty="0" smtClean="0"/>
              <a:t>ROLE</a:t>
            </a:r>
            <a:r>
              <a:rPr lang="en-US" sz="2800" i="1" dirty="0"/>
              <a:t>_</a:t>
            </a:r>
            <a:r>
              <a:rPr lang="en-US" sz="2800" dirty="0"/>
              <a:t>‘ prefix gets added </a:t>
            </a:r>
            <a:r>
              <a:rPr lang="en-US" sz="2800" dirty="0" smtClean="0"/>
              <a:t>automatically</a:t>
            </a:r>
          </a:p>
          <a:p>
            <a:endParaRPr lang="en-US" sz="2800" dirty="0"/>
          </a:p>
          <a:p>
            <a:pPr marL="342900" indent="-342900">
              <a:buFont typeface="Arial" pitchFamily="34" charset="0"/>
              <a:buChar char="•"/>
            </a:pPr>
            <a:r>
              <a:rPr lang="en-US" sz="2800" i="1" dirty="0" err="1" smtClean="0"/>
              <a:t>permitAll</a:t>
            </a:r>
            <a:r>
              <a:rPr lang="en-US" sz="2800" i="1" dirty="0"/>
              <a:t> </a:t>
            </a:r>
            <a:r>
              <a:rPr lang="en-US" sz="2800" i="1" dirty="0" smtClean="0"/>
              <a:t>- </a:t>
            </a:r>
            <a:r>
              <a:rPr lang="en-US" sz="2800" dirty="0"/>
              <a:t> </a:t>
            </a:r>
            <a:r>
              <a:rPr lang="en-US" sz="2800" dirty="0" smtClean="0"/>
              <a:t>permit(all users) access </a:t>
            </a:r>
            <a:r>
              <a:rPr lang="en-US" sz="2800" dirty="0"/>
              <a:t>to some </a:t>
            </a:r>
            <a:r>
              <a:rPr lang="en-US" sz="2800" dirty="0" smtClean="0"/>
              <a:t>URL</a:t>
            </a:r>
          </a:p>
          <a:p>
            <a:pPr marL="342900" indent="-342900">
              <a:buFont typeface="Arial" pitchFamily="34" charset="0"/>
              <a:buChar char="•"/>
            </a:pPr>
            <a:r>
              <a:rPr lang="en-US" sz="2800" i="1" dirty="0" err="1" smtClean="0"/>
              <a:t>denyAll</a:t>
            </a:r>
            <a:r>
              <a:rPr lang="en-US" sz="2800" i="1" dirty="0" smtClean="0"/>
              <a:t> – </a:t>
            </a:r>
            <a:r>
              <a:rPr lang="en-US" sz="2800" dirty="0" smtClean="0"/>
              <a:t>deny(all users) access to some URL</a:t>
            </a:r>
            <a:endParaRPr lang="en-US" sz="2800" dirty="0"/>
          </a:p>
        </p:txBody>
      </p:sp>
    </p:spTree>
    <p:extLst>
      <p:ext uri="{BB962C8B-B14F-4D97-AF65-F5344CB8AC3E}">
        <p14:creationId xmlns:p14="http://schemas.microsoft.com/office/powerpoint/2010/main" val="610443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Security Expressions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marL="342900" indent="-342900">
              <a:buFont typeface="Arial" pitchFamily="34" charset="0"/>
              <a:buChar char="•"/>
            </a:pPr>
            <a:r>
              <a:rPr lang="en-US" i="1" dirty="0" err="1" smtClean="0"/>
              <a:t>isAnonymous</a:t>
            </a:r>
            <a:r>
              <a:rPr lang="en-US" i="1" dirty="0" smtClean="0"/>
              <a:t> - </a:t>
            </a:r>
            <a:r>
              <a:rPr lang="en-US" dirty="0"/>
              <a:t>enable all unauthorized users to access </a:t>
            </a:r>
            <a:r>
              <a:rPr lang="en-US" dirty="0" smtClean="0"/>
              <a:t>certain path</a:t>
            </a:r>
            <a:endParaRPr lang="en-US" i="1" dirty="0" smtClean="0"/>
          </a:p>
          <a:p>
            <a:pPr marL="342900" indent="-342900">
              <a:buFont typeface="Arial" pitchFamily="34" charset="0"/>
              <a:buChar char="•"/>
            </a:pPr>
            <a:r>
              <a:rPr lang="en-US" i="1" dirty="0" err="1" smtClean="0"/>
              <a:t>isRememberMe</a:t>
            </a:r>
            <a:r>
              <a:rPr lang="en-US" i="1" dirty="0"/>
              <a:t> - give access to users that were logged in only by remember me function</a:t>
            </a:r>
            <a:endParaRPr lang="en-US" i="1" dirty="0" smtClean="0"/>
          </a:p>
          <a:p>
            <a:pPr marL="342900" indent="-342900">
              <a:buFont typeface="Arial" pitchFamily="34" charset="0"/>
              <a:buChar char="•"/>
            </a:pPr>
            <a:r>
              <a:rPr lang="en-US" i="1" dirty="0" err="1" smtClean="0"/>
              <a:t>isAuthenticated</a:t>
            </a:r>
            <a:r>
              <a:rPr lang="en-US" i="1" dirty="0" smtClean="0"/>
              <a:t> – need to login to access certain path</a:t>
            </a:r>
          </a:p>
          <a:p>
            <a:pPr marL="342900" indent="-342900">
              <a:buFont typeface="Arial" pitchFamily="34" charset="0"/>
              <a:buChar char="•"/>
            </a:pPr>
            <a:r>
              <a:rPr lang="en-US" i="1" dirty="0" err="1" smtClean="0"/>
              <a:t>isFullyAuthenticated</a:t>
            </a:r>
            <a:endParaRPr lang="en-US" dirty="0"/>
          </a:p>
          <a:p>
            <a:pPr marL="342900" indent="-342900">
              <a:buFont typeface="Arial" pitchFamily="34" charset="0"/>
              <a:buChar char="•"/>
            </a:pPr>
            <a:r>
              <a:rPr lang="en-US" i="1" dirty="0"/>
              <a:t>principal, authentication</a:t>
            </a:r>
            <a:endParaRPr lang="en-US" dirty="0"/>
          </a:p>
          <a:p>
            <a:pPr marL="342900" indent="-342900">
              <a:buFont typeface="Arial" pitchFamily="34" charset="0"/>
              <a:buChar char="•"/>
            </a:pPr>
            <a:r>
              <a:rPr lang="en-US" i="1" dirty="0" err="1"/>
              <a:t>hasPermission</a:t>
            </a:r>
            <a:endParaRPr lang="en-US" dirty="0"/>
          </a:p>
          <a:p>
            <a:endParaRPr lang="en-US" sz="2000" dirty="0" smtClean="0"/>
          </a:p>
          <a:p>
            <a:r>
              <a:rPr lang="en-US" dirty="0"/>
              <a:t>https://docs.spring.io/spring-security/site/docs/4.0.1.RELEASE/reference/htmlsingle/#el-common-built-in</a:t>
            </a:r>
            <a:endParaRPr lang="en-US" sz="2000" dirty="0"/>
          </a:p>
        </p:txBody>
      </p:sp>
    </p:spTree>
    <p:extLst>
      <p:ext uri="{BB962C8B-B14F-4D97-AF65-F5344CB8AC3E}">
        <p14:creationId xmlns:p14="http://schemas.microsoft.com/office/powerpoint/2010/main" val="2874139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800" dirty="0" smtClean="0"/>
              <a:t>Purpose of </a:t>
            </a:r>
            <a:r>
              <a:rPr lang="en-US" sz="4800" dirty="0" err="1" smtClean="0"/>
              <a:t>SecurityContext</a:t>
            </a:r>
            <a:endParaRPr lang="en-US" sz="4800" dirty="0"/>
          </a:p>
        </p:txBody>
      </p:sp>
      <p:sp>
        <p:nvSpPr>
          <p:cNvPr id="3" name="Subtitle 2"/>
          <p:cNvSpPr>
            <a:spLocks noGrp="1"/>
          </p:cNvSpPr>
          <p:nvPr>
            <p:ph type="subTitle" idx="1"/>
          </p:nvPr>
        </p:nvSpPr>
        <p:spPr>
          <a:xfrm>
            <a:off x="0" y="457200"/>
            <a:ext cx="8991600" cy="3657600"/>
          </a:xfrm>
        </p:spPr>
        <p:txBody>
          <a:bodyPr>
            <a:noAutofit/>
          </a:bodyPr>
          <a:lstStyle/>
          <a:p>
            <a:pPr marL="342900" indent="-342900">
              <a:buFont typeface="Wingdings" pitchFamily="2" charset="2"/>
              <a:buChar char="Ø"/>
            </a:pPr>
            <a:r>
              <a:rPr lang="en-US" sz="2400" dirty="0" err="1"/>
              <a:t>SecurityContext</a:t>
            </a:r>
            <a:r>
              <a:rPr lang="en-US" sz="2400" dirty="0"/>
              <a:t> </a:t>
            </a:r>
            <a:r>
              <a:rPr lang="en-US" sz="2400" dirty="0" smtClean="0"/>
              <a:t>stores </a:t>
            </a:r>
            <a:r>
              <a:rPr lang="en-US" sz="2400" dirty="0"/>
              <a:t>the details of the currently authenticated user, also known as a </a:t>
            </a:r>
            <a:r>
              <a:rPr lang="en-US" sz="2400" dirty="0" smtClean="0"/>
              <a:t>Principle</a:t>
            </a:r>
            <a:r>
              <a:rPr lang="en-US" sz="2400" dirty="0"/>
              <a:t>. </a:t>
            </a:r>
            <a:endParaRPr lang="en-US" sz="2400" dirty="0" smtClean="0"/>
          </a:p>
          <a:p>
            <a:endParaRPr lang="en-US" sz="2400" dirty="0" smtClean="0"/>
          </a:p>
          <a:p>
            <a:pPr marL="342900" indent="-342900">
              <a:buFont typeface="Wingdings" pitchFamily="2" charset="2"/>
              <a:buChar char="Ø"/>
            </a:pPr>
            <a:r>
              <a:rPr lang="en-US" sz="2400" dirty="0" smtClean="0"/>
              <a:t>So</a:t>
            </a:r>
            <a:r>
              <a:rPr lang="en-US" sz="2400" dirty="0"/>
              <a:t>, if you have to get the username or any other user details, you need to get this </a:t>
            </a:r>
            <a:r>
              <a:rPr lang="en-US" sz="2400" dirty="0" err="1"/>
              <a:t>SecurityContext</a:t>
            </a:r>
            <a:r>
              <a:rPr lang="en-US" sz="2400" dirty="0"/>
              <a:t> first. </a:t>
            </a:r>
            <a:endParaRPr lang="en-US" sz="2400" dirty="0" smtClean="0"/>
          </a:p>
          <a:p>
            <a:endParaRPr lang="en-US" sz="2400" dirty="0" smtClean="0"/>
          </a:p>
          <a:p>
            <a:pPr marL="342900" indent="-342900">
              <a:buFont typeface="Wingdings" pitchFamily="2" charset="2"/>
              <a:buChar char="Ø"/>
            </a:pPr>
            <a:r>
              <a:rPr lang="en-US" sz="2400" dirty="0" smtClean="0"/>
              <a:t>The</a:t>
            </a:r>
            <a:r>
              <a:rPr lang="en-US" sz="2400" dirty="0"/>
              <a:t> </a:t>
            </a:r>
            <a:r>
              <a:rPr lang="en-US" sz="2400" dirty="0" err="1"/>
              <a:t>SecurityContextHolder</a:t>
            </a:r>
            <a:r>
              <a:rPr lang="en-US" sz="2400" dirty="0"/>
              <a:t> is a helper class, which provide access to the security context</a:t>
            </a:r>
            <a:r>
              <a:rPr lang="en-US" sz="2400" dirty="0" smtClean="0"/>
              <a:t>.</a:t>
            </a:r>
            <a:endParaRPr lang="en-US" sz="2400" dirty="0"/>
          </a:p>
          <a:p>
            <a:pPr marL="342900" indent="-342900">
              <a:buFont typeface="Wingdings" pitchFamily="2" charset="2"/>
              <a:buChar char="Ø"/>
            </a:pPr>
            <a:r>
              <a:rPr lang="en-US" sz="2400" dirty="0" smtClean="0"/>
              <a:t>Code Snippet below</a:t>
            </a:r>
          </a:p>
          <a:p>
            <a:r>
              <a:rPr lang="en-IN" sz="1400" dirty="0"/>
              <a:t>Object principal </a:t>
            </a:r>
            <a:r>
              <a:rPr lang="en-IN" sz="1400" b="1" dirty="0"/>
              <a:t>=</a:t>
            </a:r>
            <a:r>
              <a:rPr lang="en-IN" sz="1400" dirty="0"/>
              <a:t> </a:t>
            </a:r>
            <a:r>
              <a:rPr lang="en-IN" sz="1400" dirty="0" err="1"/>
              <a:t>SecurityContextHolder.getContext</a:t>
            </a:r>
            <a:r>
              <a:rPr lang="en-IN" sz="1400" dirty="0"/>
              <a:t>().</a:t>
            </a:r>
            <a:r>
              <a:rPr lang="en-IN" sz="1400" dirty="0" err="1"/>
              <a:t>getAuthentication</a:t>
            </a:r>
            <a:r>
              <a:rPr lang="en-IN" sz="1400" dirty="0"/>
              <a:t>().</a:t>
            </a:r>
            <a:r>
              <a:rPr lang="en-IN" sz="1400" dirty="0" err="1"/>
              <a:t>getPrincipal</a:t>
            </a:r>
            <a:r>
              <a:rPr lang="en-IN" sz="1400" dirty="0"/>
              <a:t>(); </a:t>
            </a:r>
            <a:endParaRPr lang="en-IN" sz="1400" dirty="0" smtClean="0"/>
          </a:p>
          <a:p>
            <a:r>
              <a:rPr lang="en-IN" sz="1400" b="1" dirty="0" smtClean="0"/>
              <a:t>if</a:t>
            </a:r>
            <a:r>
              <a:rPr lang="en-IN" sz="1400" dirty="0" smtClean="0"/>
              <a:t> </a:t>
            </a:r>
            <a:r>
              <a:rPr lang="en-IN" sz="1400" dirty="0"/>
              <a:t>(principal </a:t>
            </a:r>
            <a:r>
              <a:rPr lang="en-IN" sz="1400" b="1" dirty="0" err="1"/>
              <a:t>instanceof</a:t>
            </a:r>
            <a:r>
              <a:rPr lang="en-IN" sz="1400" dirty="0"/>
              <a:t> </a:t>
            </a:r>
            <a:r>
              <a:rPr lang="en-IN" sz="1400" dirty="0" err="1"/>
              <a:t>UserDetails</a:t>
            </a:r>
            <a:r>
              <a:rPr lang="en-IN" sz="1400" dirty="0"/>
              <a:t>) </a:t>
            </a:r>
            <a:endParaRPr lang="en-IN" sz="1400" dirty="0" smtClean="0"/>
          </a:p>
          <a:p>
            <a:r>
              <a:rPr lang="en-IN" sz="1400" dirty="0" smtClean="0"/>
              <a:t>{ </a:t>
            </a:r>
          </a:p>
          <a:p>
            <a:r>
              <a:rPr lang="en-IN" sz="1400" dirty="0" smtClean="0"/>
              <a:t>String </a:t>
            </a:r>
            <a:r>
              <a:rPr lang="en-IN" sz="1400" dirty="0"/>
              <a:t>username </a:t>
            </a:r>
            <a:r>
              <a:rPr lang="en-IN" sz="1400" b="1" dirty="0"/>
              <a:t>=</a:t>
            </a:r>
            <a:r>
              <a:rPr lang="en-IN" sz="1400" dirty="0"/>
              <a:t> ((</a:t>
            </a:r>
            <a:r>
              <a:rPr lang="en-IN" sz="1400" dirty="0" err="1"/>
              <a:t>UserDetails</a:t>
            </a:r>
            <a:r>
              <a:rPr lang="en-IN" sz="1400" dirty="0"/>
              <a:t>)principal).</a:t>
            </a:r>
            <a:r>
              <a:rPr lang="en-IN" sz="1400" dirty="0" err="1"/>
              <a:t>getUsername</a:t>
            </a:r>
            <a:r>
              <a:rPr lang="en-IN" sz="1400" dirty="0"/>
              <a:t>(); </a:t>
            </a:r>
            <a:endParaRPr lang="en-IN" sz="1400" dirty="0" smtClean="0"/>
          </a:p>
          <a:p>
            <a:r>
              <a:rPr lang="en-IN" sz="1400" dirty="0" smtClean="0"/>
              <a:t>} </a:t>
            </a:r>
          </a:p>
          <a:p>
            <a:r>
              <a:rPr lang="en-IN" sz="1400" b="1" dirty="0" smtClean="0"/>
              <a:t>else</a:t>
            </a:r>
            <a:r>
              <a:rPr lang="en-IN" sz="1400" dirty="0" smtClean="0"/>
              <a:t> </a:t>
            </a:r>
          </a:p>
          <a:p>
            <a:r>
              <a:rPr lang="en-IN" sz="1400" dirty="0" smtClean="0"/>
              <a:t>{ </a:t>
            </a:r>
          </a:p>
          <a:p>
            <a:r>
              <a:rPr lang="en-IN" sz="1400" dirty="0" smtClean="0"/>
              <a:t>String </a:t>
            </a:r>
            <a:r>
              <a:rPr lang="en-IN" sz="1400" dirty="0"/>
              <a:t>username </a:t>
            </a:r>
            <a:r>
              <a:rPr lang="en-IN" sz="1400" b="1" dirty="0"/>
              <a:t>=</a:t>
            </a:r>
            <a:r>
              <a:rPr lang="en-IN" sz="1400" dirty="0"/>
              <a:t> </a:t>
            </a:r>
            <a:r>
              <a:rPr lang="en-IN" sz="1400" dirty="0" err="1"/>
              <a:t>principal.</a:t>
            </a:r>
            <a:r>
              <a:rPr lang="en-IN" sz="1400" b="1" dirty="0" err="1"/>
              <a:t>toString</a:t>
            </a:r>
            <a:r>
              <a:rPr lang="en-IN" sz="1400" dirty="0"/>
              <a:t>(); </a:t>
            </a:r>
            <a:endParaRPr lang="en-IN" sz="1400" dirty="0" smtClean="0"/>
          </a:p>
          <a:p>
            <a:r>
              <a:rPr lang="en-IN" sz="1400" dirty="0" smtClean="0"/>
              <a:t>}</a:t>
            </a:r>
            <a:endParaRPr lang="en-US" sz="1400" dirty="0"/>
          </a:p>
        </p:txBody>
      </p:sp>
      <p:sp>
        <p:nvSpPr>
          <p:cNvPr id="4" name="TextBox 3"/>
          <p:cNvSpPr txBox="1"/>
          <p:nvPr/>
        </p:nvSpPr>
        <p:spPr>
          <a:xfrm>
            <a:off x="4495800" y="3657600"/>
            <a:ext cx="2819400" cy="369332"/>
          </a:xfrm>
          <a:prstGeom prst="rect">
            <a:avLst/>
          </a:prstGeom>
          <a:noFill/>
        </p:spPr>
        <p:txBody>
          <a:bodyPr wrap="square" rtlCol="0">
            <a:spAutoFit/>
          </a:bodyPr>
          <a:lstStyle/>
          <a:p>
            <a:r>
              <a:rPr lang="en-IN" dirty="0">
                <a:solidFill>
                  <a:srgbClr val="FF0000"/>
                </a:solidFill>
              </a:rPr>
              <a:t>r</a:t>
            </a:r>
            <a:r>
              <a:rPr lang="en-IN" dirty="0" smtClean="0">
                <a:solidFill>
                  <a:srgbClr val="FF0000"/>
                </a:solidFill>
              </a:rPr>
              <a:t>eturns </a:t>
            </a:r>
            <a:r>
              <a:rPr lang="en-IN" dirty="0" err="1" smtClean="0">
                <a:solidFill>
                  <a:srgbClr val="FF0000"/>
                </a:solidFill>
              </a:rPr>
              <a:t>SecurityContext</a:t>
            </a:r>
            <a:endParaRPr lang="en-IN" dirty="0">
              <a:solidFill>
                <a:srgbClr val="FF0000"/>
              </a:solidFill>
            </a:endParaRPr>
          </a:p>
        </p:txBody>
      </p:sp>
      <p:cxnSp>
        <p:nvCxnSpPr>
          <p:cNvPr id="6" name="Straight Arrow Connector 5"/>
          <p:cNvCxnSpPr>
            <a:stCxn id="4" idx="1"/>
          </p:cNvCxnSpPr>
          <p:nvPr/>
        </p:nvCxnSpPr>
        <p:spPr>
          <a:xfrm flipH="1">
            <a:off x="3124200" y="3842266"/>
            <a:ext cx="1371600"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746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Logout</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As many other aspects of Spring Security, logout has some great defaults provided by the framework</a:t>
            </a:r>
            <a:r>
              <a:rPr lang="en-US" sz="2400" dirty="0" smtClean="0"/>
              <a:t>.</a:t>
            </a:r>
            <a:endParaRPr lang="en-US" sz="2400" dirty="0"/>
          </a:p>
          <a:p>
            <a:pPr algn="l"/>
            <a:r>
              <a:rPr lang="en-US" sz="2400" dirty="0"/>
              <a:t>By default, a logout request invalidates the session, clears any authentication caches, clears the </a:t>
            </a:r>
            <a:r>
              <a:rPr lang="en-US" sz="2400" dirty="0" err="1"/>
              <a:t>SecurityContextHolder</a:t>
            </a:r>
            <a:r>
              <a:rPr lang="en-US" sz="2400" dirty="0"/>
              <a:t> and redirects to login page</a:t>
            </a:r>
            <a:r>
              <a:rPr lang="en-US" sz="2400" dirty="0" smtClean="0"/>
              <a:t>.</a:t>
            </a:r>
            <a:endParaRPr lang="en-US" sz="2400" dirty="0"/>
          </a:p>
          <a:p>
            <a:pPr algn="l"/>
            <a:r>
              <a:rPr lang="en-US" sz="2400" dirty="0"/>
              <a:t>Here is a simple logout </a:t>
            </a:r>
            <a:r>
              <a:rPr lang="en-US" sz="2400" dirty="0" err="1"/>
              <a:t>config</a:t>
            </a:r>
            <a:r>
              <a:rPr lang="en-US" sz="2400" dirty="0" smtClean="0"/>
              <a:t>:</a:t>
            </a:r>
            <a:endParaRPr lang="en-US" sz="2400" dirty="0"/>
          </a:p>
          <a:p>
            <a:pPr algn="l"/>
            <a:r>
              <a:rPr lang="en-US" sz="2000" dirty="0"/>
              <a:t>protected void configure(</a:t>
            </a:r>
            <a:r>
              <a:rPr lang="en-US" sz="2000" dirty="0" err="1"/>
              <a:t>HttpSecurity</a:t>
            </a:r>
            <a:r>
              <a:rPr lang="en-US" sz="2000" dirty="0"/>
              <a:t> http) throws Exception {</a:t>
            </a:r>
          </a:p>
          <a:p>
            <a:pPr algn="l"/>
            <a:r>
              <a:rPr lang="en-US" sz="2000" dirty="0"/>
              <a:t>    </a:t>
            </a:r>
            <a:r>
              <a:rPr lang="en-US" sz="2000" dirty="0" err="1"/>
              <a:t>http.logout</a:t>
            </a:r>
            <a:r>
              <a:rPr lang="en-US" sz="2000" dirty="0"/>
              <a:t>();</a:t>
            </a:r>
          </a:p>
          <a:p>
            <a:pPr algn="l"/>
            <a:r>
              <a:rPr lang="en-US" sz="2000" dirty="0"/>
              <a:t>}</a:t>
            </a:r>
          </a:p>
          <a:p>
            <a:pPr algn="l"/>
            <a:r>
              <a:rPr lang="en-US" sz="2400" dirty="0"/>
              <a:t>However, if you want to get more control over the available handlers, here’s what a more complete implementation will look like</a:t>
            </a:r>
            <a:r>
              <a:rPr lang="en-US" sz="2400" dirty="0" smtClean="0"/>
              <a:t>:</a:t>
            </a:r>
            <a:endParaRPr lang="en-US" sz="2400" dirty="0"/>
          </a:p>
          <a:p>
            <a:pPr algn="l"/>
            <a:r>
              <a:rPr lang="en-US" sz="2000" dirty="0"/>
              <a:t>protected void configure(</a:t>
            </a:r>
            <a:r>
              <a:rPr lang="en-US" sz="2000" dirty="0" err="1"/>
              <a:t>HttpSecurity</a:t>
            </a:r>
            <a:r>
              <a:rPr lang="en-US" sz="2000" dirty="0"/>
              <a:t> http) throws Exception {</a:t>
            </a:r>
          </a:p>
          <a:p>
            <a:pPr algn="l"/>
            <a:r>
              <a:rPr lang="en-US" sz="2000" dirty="0"/>
              <a:t>    </a:t>
            </a:r>
            <a:r>
              <a:rPr lang="en-US" sz="2000" dirty="0" err="1"/>
              <a:t>http.logout</a:t>
            </a:r>
            <a:r>
              <a:rPr lang="en-US" sz="2000" dirty="0"/>
              <a:t>().</a:t>
            </a:r>
            <a:r>
              <a:rPr lang="en-US" sz="2000" dirty="0" err="1"/>
              <a:t>logoutUrl</a:t>
            </a:r>
            <a:r>
              <a:rPr lang="en-US" sz="2000" dirty="0"/>
              <a:t>("/my/logout")</a:t>
            </a:r>
          </a:p>
          <a:p>
            <a:pPr algn="l"/>
            <a:r>
              <a:rPr lang="en-US" sz="2000" dirty="0"/>
              <a:t>      .</a:t>
            </a:r>
            <a:r>
              <a:rPr lang="en-US" sz="2000" dirty="0" err="1"/>
              <a:t>logoutSuccessUrl</a:t>
            </a:r>
            <a:r>
              <a:rPr lang="en-US" sz="2000" dirty="0"/>
              <a:t>("/my/index")</a:t>
            </a:r>
          </a:p>
          <a:p>
            <a:pPr algn="l"/>
            <a:r>
              <a:rPr lang="en-US" sz="2000" dirty="0"/>
              <a:t>      .</a:t>
            </a:r>
            <a:r>
              <a:rPr lang="en-US" sz="2000" dirty="0" err="1"/>
              <a:t>logoutSuccessHandler</a:t>
            </a:r>
            <a:r>
              <a:rPr lang="en-US" sz="2000" dirty="0"/>
              <a:t>(</a:t>
            </a:r>
            <a:r>
              <a:rPr lang="en-US" sz="2000" dirty="0" err="1"/>
              <a:t>logoutSuccessHandler</a:t>
            </a:r>
            <a:r>
              <a:rPr lang="en-US" sz="2000" dirty="0"/>
              <a:t>) </a:t>
            </a:r>
          </a:p>
          <a:p>
            <a:pPr algn="l"/>
            <a:r>
              <a:rPr lang="en-US" sz="2000" dirty="0"/>
              <a:t>      .</a:t>
            </a:r>
            <a:r>
              <a:rPr lang="en-US" sz="2000" dirty="0" err="1"/>
              <a:t>invalidateHttpSession</a:t>
            </a:r>
            <a:r>
              <a:rPr lang="en-US" sz="2000" dirty="0"/>
              <a:t>(true)</a:t>
            </a:r>
          </a:p>
          <a:p>
            <a:pPr algn="l"/>
            <a:r>
              <a:rPr lang="en-US" sz="2000" dirty="0"/>
              <a:t>      .</a:t>
            </a:r>
            <a:r>
              <a:rPr lang="en-US" sz="2000" dirty="0" err="1"/>
              <a:t>addLogoutHandler</a:t>
            </a:r>
            <a:r>
              <a:rPr lang="en-US" sz="2000" dirty="0"/>
              <a:t>(</a:t>
            </a:r>
            <a:r>
              <a:rPr lang="en-US" sz="2000" dirty="0" err="1"/>
              <a:t>logoutHandler</a:t>
            </a:r>
            <a:r>
              <a:rPr lang="en-US" sz="2000" dirty="0"/>
              <a:t>)</a:t>
            </a:r>
          </a:p>
          <a:p>
            <a:pPr algn="l"/>
            <a:r>
              <a:rPr lang="en-US" sz="2000" dirty="0"/>
              <a:t>      .</a:t>
            </a:r>
            <a:r>
              <a:rPr lang="en-US" sz="2000" dirty="0" err="1"/>
              <a:t>deleteCookies</a:t>
            </a:r>
            <a:r>
              <a:rPr lang="en-US" sz="2000" dirty="0"/>
              <a:t>(</a:t>
            </a:r>
            <a:r>
              <a:rPr lang="en-US" sz="2000" dirty="0" err="1"/>
              <a:t>cookieNamesToClear</a:t>
            </a:r>
            <a:r>
              <a:rPr lang="en-US" sz="2000" dirty="0"/>
              <a:t>)</a:t>
            </a:r>
          </a:p>
          <a:p>
            <a:pPr algn="l"/>
            <a:r>
              <a:rPr lang="en-US" sz="2000" dirty="0"/>
              <a:t>      .and()</a:t>
            </a:r>
          </a:p>
          <a:p>
            <a:pPr algn="l"/>
            <a:r>
              <a:rPr lang="en-US" sz="2000" dirty="0"/>
              <a:t>      // some other method calls</a:t>
            </a:r>
          </a:p>
          <a:p>
            <a:pPr algn="l"/>
            <a:r>
              <a:rPr lang="en-US" sz="2000" dirty="0"/>
              <a:t>}</a:t>
            </a:r>
          </a:p>
        </p:txBody>
      </p:sp>
      <p:sp>
        <p:nvSpPr>
          <p:cNvPr id="4" name="TextBox 3"/>
          <p:cNvSpPr txBox="1"/>
          <p:nvPr/>
        </p:nvSpPr>
        <p:spPr>
          <a:xfrm>
            <a:off x="5943600" y="5334000"/>
            <a:ext cx="2590800" cy="646331"/>
          </a:xfrm>
          <a:prstGeom prst="rect">
            <a:avLst/>
          </a:prstGeom>
          <a:noFill/>
        </p:spPr>
        <p:txBody>
          <a:bodyPr wrap="square" rtlCol="0">
            <a:spAutoFit/>
          </a:bodyPr>
          <a:lstStyle/>
          <a:p>
            <a:r>
              <a:rPr lang="en-IN" dirty="0" smtClean="0">
                <a:solidFill>
                  <a:srgbClr val="FF0000"/>
                </a:solidFill>
              </a:rPr>
              <a:t>Handler need to be implemented</a:t>
            </a:r>
            <a:endParaRPr lang="en-IN" dirty="0">
              <a:solidFill>
                <a:srgbClr val="FF0000"/>
              </a:solidFill>
            </a:endParaRPr>
          </a:p>
        </p:txBody>
      </p:sp>
      <p:cxnSp>
        <p:nvCxnSpPr>
          <p:cNvPr id="6" name="Straight Arrow Connector 5"/>
          <p:cNvCxnSpPr>
            <a:endCxn id="4" idx="1"/>
          </p:cNvCxnSpPr>
          <p:nvPr/>
        </p:nvCxnSpPr>
        <p:spPr>
          <a:xfrm flipV="1">
            <a:off x="4495800" y="5657166"/>
            <a:ext cx="1447800" cy="438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985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JDBC Authentication</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To move that to JDBC, all you have to do is to define a data source within the application – and use that directly</a:t>
            </a:r>
            <a:r>
              <a:rPr lang="en-US" sz="2400" dirty="0" smtClean="0"/>
              <a:t>: //TBD</a:t>
            </a:r>
            <a:endParaRPr lang="en-US" sz="2400" dirty="0"/>
          </a:p>
          <a:p>
            <a:pPr algn="l"/>
            <a:endParaRPr lang="en-US" sz="2400" dirty="0"/>
          </a:p>
          <a:p>
            <a:pPr algn="l"/>
            <a:r>
              <a:rPr lang="en-US" sz="2400" dirty="0"/>
              <a:t>@</a:t>
            </a:r>
            <a:r>
              <a:rPr lang="en-US" sz="2400" dirty="0" err="1"/>
              <a:t>Autowired</a:t>
            </a:r>
            <a:endParaRPr lang="en-US" sz="2400" dirty="0"/>
          </a:p>
          <a:p>
            <a:pPr algn="l"/>
            <a:r>
              <a:rPr lang="en-US" sz="2400" dirty="0"/>
              <a:t>private </a:t>
            </a:r>
            <a:r>
              <a:rPr lang="en-US" sz="2400" dirty="0" err="1"/>
              <a:t>DataSource</a:t>
            </a:r>
            <a:r>
              <a:rPr lang="en-US" sz="2400" dirty="0"/>
              <a:t> </a:t>
            </a:r>
            <a:r>
              <a:rPr lang="en-US" sz="2400" dirty="0" err="1"/>
              <a:t>dataSource</a:t>
            </a:r>
            <a:r>
              <a:rPr lang="en-US" sz="2400" dirty="0" smtClean="0"/>
              <a:t>;</a:t>
            </a:r>
            <a:endParaRPr lang="en-US" sz="2400" dirty="0"/>
          </a:p>
          <a:p>
            <a:pPr algn="l"/>
            <a:r>
              <a:rPr lang="en-US" sz="2400" dirty="0"/>
              <a:t>@</a:t>
            </a:r>
            <a:r>
              <a:rPr lang="en-US" sz="2400" dirty="0" err="1"/>
              <a:t>Autowired</a:t>
            </a:r>
            <a:endParaRPr lang="en-US" sz="2400" dirty="0"/>
          </a:p>
          <a:p>
            <a:pPr algn="l"/>
            <a:r>
              <a:rPr lang="en-US" sz="2400" dirty="0"/>
              <a:t>public void </a:t>
            </a:r>
            <a:r>
              <a:rPr lang="en-US" sz="2400" dirty="0" err="1"/>
              <a:t>configureGlobal</a:t>
            </a:r>
            <a:r>
              <a:rPr lang="en-US" sz="2400" dirty="0"/>
              <a:t>(</a:t>
            </a:r>
            <a:r>
              <a:rPr lang="en-US" sz="2400" dirty="0" err="1"/>
              <a:t>AuthenticationManagerBuilder</a:t>
            </a:r>
            <a:r>
              <a:rPr lang="en-US" sz="2400" dirty="0"/>
              <a:t> </a:t>
            </a:r>
            <a:r>
              <a:rPr lang="en-US" sz="2400" dirty="0" err="1"/>
              <a:t>auth</a:t>
            </a:r>
            <a:r>
              <a:rPr lang="en-US" sz="2400" dirty="0"/>
              <a:t>) </a:t>
            </a:r>
          </a:p>
          <a:p>
            <a:pPr algn="l"/>
            <a:r>
              <a:rPr lang="en-US" sz="2400" dirty="0"/>
              <a:t>  throws Exception {</a:t>
            </a:r>
          </a:p>
          <a:p>
            <a:pPr algn="l"/>
            <a:r>
              <a:rPr lang="en-US" sz="2400" dirty="0"/>
              <a:t>    </a:t>
            </a:r>
            <a:r>
              <a:rPr lang="en-US" sz="2400" dirty="0" err="1"/>
              <a:t>auth.jdbcAuthentication</a:t>
            </a:r>
            <a:r>
              <a:rPr lang="en-US" sz="2400" dirty="0"/>
              <a:t>().</a:t>
            </a:r>
            <a:r>
              <a:rPr lang="en-US" sz="2400" dirty="0" err="1"/>
              <a:t>dataSource</a:t>
            </a:r>
            <a:r>
              <a:rPr lang="en-US" sz="2400" dirty="0"/>
              <a:t>(</a:t>
            </a:r>
            <a:r>
              <a:rPr lang="en-US" sz="2400" dirty="0" err="1"/>
              <a:t>dataSource</a:t>
            </a:r>
            <a:r>
              <a:rPr lang="en-US" sz="2400" dirty="0"/>
              <a:t>)</a:t>
            </a:r>
          </a:p>
          <a:p>
            <a:pPr algn="l"/>
            <a:r>
              <a:rPr lang="en-US" sz="2400" dirty="0"/>
              <a:t>      .</a:t>
            </a:r>
            <a:r>
              <a:rPr lang="en-US" sz="2400" dirty="0" err="1"/>
              <a:t>withDefaultSchema</a:t>
            </a:r>
            <a:r>
              <a:rPr lang="en-US" sz="2400" dirty="0"/>
              <a:t>()</a:t>
            </a:r>
          </a:p>
          <a:p>
            <a:pPr algn="l"/>
            <a:r>
              <a:rPr lang="en-US" sz="2400" dirty="0"/>
              <a:t>      .</a:t>
            </a:r>
            <a:r>
              <a:rPr lang="en-US" sz="2400" dirty="0" err="1"/>
              <a:t>withUser</a:t>
            </a:r>
            <a:r>
              <a:rPr lang="en-US" sz="2400" dirty="0"/>
              <a:t>("user").password("password").roles("USER")</a:t>
            </a:r>
          </a:p>
          <a:p>
            <a:pPr algn="l"/>
            <a:r>
              <a:rPr lang="en-US" sz="2400" dirty="0"/>
              <a:t>      .and()</a:t>
            </a:r>
          </a:p>
          <a:p>
            <a:pPr algn="l"/>
            <a:r>
              <a:rPr lang="en-US" sz="2400" dirty="0"/>
              <a:t>      .</a:t>
            </a:r>
            <a:r>
              <a:rPr lang="en-US" sz="2400" dirty="0" err="1"/>
              <a:t>withUser</a:t>
            </a:r>
            <a:r>
              <a:rPr lang="en-US" sz="2400" dirty="0"/>
              <a:t>("admin").password("password").roles("USER", "ADMIN");</a:t>
            </a:r>
          </a:p>
          <a:p>
            <a:pPr algn="l"/>
            <a:r>
              <a:rPr lang="en-US" sz="2400" dirty="0"/>
              <a:t>}</a:t>
            </a:r>
            <a:endParaRPr lang="en-US" sz="2000" dirty="0"/>
          </a:p>
        </p:txBody>
      </p:sp>
    </p:spTree>
    <p:extLst>
      <p:ext uri="{BB962C8B-B14F-4D97-AF65-F5344CB8AC3E}">
        <p14:creationId xmlns:p14="http://schemas.microsoft.com/office/powerpoint/2010/main" val="320374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Security Modules</a:t>
            </a:r>
            <a:endParaRPr lang="en-US" dirty="0"/>
          </a:p>
        </p:txBody>
      </p:sp>
      <p:sp>
        <p:nvSpPr>
          <p:cNvPr id="3" name="Subtitle 2"/>
          <p:cNvSpPr>
            <a:spLocks noGrp="1"/>
          </p:cNvSpPr>
          <p:nvPr>
            <p:ph type="subTitle" idx="1"/>
          </p:nvPr>
        </p:nvSpPr>
        <p:spPr>
          <a:xfrm>
            <a:off x="0" y="609600"/>
            <a:ext cx="9109364" cy="6019800"/>
          </a:xfrm>
        </p:spPr>
        <p:txBody>
          <a:bodyPr>
            <a:noAutofit/>
          </a:bodyPr>
          <a:lstStyle/>
          <a:p>
            <a:pPr algn="l"/>
            <a:r>
              <a:rPr lang="en-US" sz="2400" b="1" dirty="0"/>
              <a:t>Spring Security 3.0, the codebase has been sub-divided into separate jars which more clearly separate different functionality areas and third-party dependencies. </a:t>
            </a:r>
          </a:p>
          <a:p>
            <a:pPr algn="l"/>
            <a:endParaRPr lang="en-US" sz="2400" b="1" dirty="0"/>
          </a:p>
          <a:p>
            <a:pPr algn="l"/>
            <a:r>
              <a:rPr lang="en-US" sz="2400" b="1" dirty="0"/>
              <a:t>Core (spring-security-core.jar) – APIs for basic authentication and access-control related mechanism. This is mandatory for ant spring security applications.</a:t>
            </a:r>
          </a:p>
          <a:p>
            <a:pPr algn="l"/>
            <a:endParaRPr lang="en-US" sz="2400" b="1" dirty="0"/>
          </a:p>
          <a:p>
            <a:pPr algn="l"/>
            <a:r>
              <a:rPr lang="en-US" sz="2400" b="1" dirty="0"/>
              <a:t>Web (spring-security-web.jar) – APIs for servlet filters and any web based authentication like access restriction for URLs. Any web application would require this module.</a:t>
            </a:r>
          </a:p>
          <a:p>
            <a:pPr algn="l"/>
            <a:endParaRPr lang="en-US" sz="2400" b="1" dirty="0"/>
          </a:p>
          <a:p>
            <a:pPr algn="l"/>
            <a:r>
              <a:rPr lang="en-US" sz="2400" b="1" dirty="0" err="1"/>
              <a:t>Config</a:t>
            </a:r>
            <a:r>
              <a:rPr lang="en-US" sz="2400" b="1" dirty="0"/>
              <a:t> (spring-security-config.jar) – Contains the security namespace parsing code &amp; Java configuration code. You need it if you are using the Spring Security XML namespace for configuration. If you are not using XML configurations, you can ignore this module</a:t>
            </a:r>
            <a:r>
              <a:rPr lang="en-US" sz="2400" b="1" dirty="0" smtClean="0"/>
              <a:t>.</a:t>
            </a:r>
            <a:endParaRPr lang="en-US" sz="2400" b="1" dirty="0"/>
          </a:p>
        </p:txBody>
      </p:sp>
    </p:spTree>
    <p:extLst>
      <p:ext uri="{BB962C8B-B14F-4D97-AF65-F5344CB8AC3E}">
        <p14:creationId xmlns:p14="http://schemas.microsoft.com/office/powerpoint/2010/main" val="160823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000" dirty="0" smtClean="0"/>
              <a:t>Method Level Security Control</a:t>
            </a:r>
            <a:endParaRPr lang="en-US" sz="4000" dirty="0"/>
          </a:p>
        </p:txBody>
      </p:sp>
      <p:sp>
        <p:nvSpPr>
          <p:cNvPr id="3" name="Subtitle 2"/>
          <p:cNvSpPr>
            <a:spLocks noGrp="1"/>
          </p:cNvSpPr>
          <p:nvPr>
            <p:ph type="subTitle" idx="1"/>
          </p:nvPr>
        </p:nvSpPr>
        <p:spPr>
          <a:xfrm>
            <a:off x="34636" y="533400"/>
            <a:ext cx="9033164" cy="1371600"/>
          </a:xfrm>
        </p:spPr>
        <p:txBody>
          <a:bodyPr>
            <a:noAutofit/>
          </a:bodyPr>
          <a:lstStyle/>
          <a:p>
            <a:pPr algn="l"/>
            <a:r>
              <a:rPr lang="en-US" sz="2400" dirty="0">
                <a:solidFill>
                  <a:srgbClr val="FF0000"/>
                </a:solidFill>
              </a:rPr>
              <a:t>Spring Security offers support for applying access rules to Java method executions.</a:t>
            </a:r>
            <a:r>
              <a:rPr lang="en-US" sz="2400" dirty="0"/>
              <a:t> </a:t>
            </a:r>
            <a:endParaRPr lang="en-US" sz="2400" dirty="0" smtClean="0"/>
          </a:p>
          <a:p>
            <a:pPr algn="l"/>
            <a:r>
              <a:rPr lang="en-US" sz="2400" dirty="0" smtClean="0"/>
              <a:t>The </a:t>
            </a:r>
            <a:r>
              <a:rPr lang="en-US" sz="2400" dirty="0"/>
              <a:t>first step is to enable method security, for example in the top level configuration for our app:</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4" y="2519362"/>
            <a:ext cx="37338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0" y="4387562"/>
            <a:ext cx="5905500" cy="109883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a:t>Then we can decorate the method resources directly, </a:t>
            </a:r>
            <a:r>
              <a:rPr lang="en-US" sz="2400" dirty="0" smtClean="0"/>
              <a:t>as shown beside</a:t>
            </a:r>
            <a:endParaRPr lang="en-US" sz="2400" dirty="0"/>
          </a:p>
          <a:p>
            <a:r>
              <a:rPr lang="en-US" sz="2400" dirty="0"/>
              <a:t/>
            </a:r>
            <a:br>
              <a:rPr lang="en-US" sz="2400" dirty="0"/>
            </a:br>
            <a:endParaRPr lang="en-US" sz="24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378" y="3700221"/>
            <a:ext cx="23241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2952750" y="1676400"/>
            <a:ext cx="704851"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724400" y="4566996"/>
            <a:ext cx="1905000" cy="462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341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000" dirty="0" smtClean="0"/>
              <a:t>Method Level Security Control…</a:t>
            </a:r>
            <a:endParaRPr lang="en-US" sz="4000" dirty="0"/>
          </a:p>
        </p:txBody>
      </p:sp>
      <p:sp>
        <p:nvSpPr>
          <p:cNvPr id="4" name="TextBox 3"/>
          <p:cNvSpPr txBox="1"/>
          <p:nvPr/>
        </p:nvSpPr>
        <p:spPr>
          <a:xfrm>
            <a:off x="8467" y="685800"/>
            <a:ext cx="8686800" cy="5004447"/>
          </a:xfrm>
          <a:prstGeom prst="rect">
            <a:avLst/>
          </a:prstGeom>
          <a:noFill/>
        </p:spPr>
        <p:txBody>
          <a:bodyPr wrap="square" rtlCol="0">
            <a:spAutoFit/>
          </a:bodyPr>
          <a:lstStyle/>
          <a:p>
            <a:r>
              <a:rPr lang="en-US" u="sng" dirty="0" smtClean="0"/>
              <a:t>How it internally work?</a:t>
            </a:r>
          </a:p>
          <a:p>
            <a:pPr>
              <a:spcBef>
                <a:spcPct val="20000"/>
              </a:spcBef>
              <a:buClr>
                <a:schemeClr val="accent1"/>
              </a:buClr>
            </a:pPr>
            <a:r>
              <a:rPr lang="en-US" sz="2400" dirty="0">
                <a:solidFill>
                  <a:schemeClr val="tx1">
                    <a:tint val="75000"/>
                  </a:schemeClr>
                </a:solidFill>
              </a:rPr>
              <a:t>This sample is a service with a secure method. If Spring creates a @Bean of this type then it will be </a:t>
            </a:r>
            <a:r>
              <a:rPr lang="en-US" sz="2400" dirty="0" err="1">
                <a:solidFill>
                  <a:schemeClr val="tx1">
                    <a:tint val="75000"/>
                  </a:schemeClr>
                </a:solidFill>
              </a:rPr>
              <a:t>proxied</a:t>
            </a:r>
            <a:r>
              <a:rPr lang="en-US" sz="2400" dirty="0">
                <a:solidFill>
                  <a:schemeClr val="tx1">
                    <a:tint val="75000"/>
                  </a:schemeClr>
                </a:solidFill>
              </a:rPr>
              <a:t> and callers will have to go through a security interceptor before the method is actually executed. </a:t>
            </a:r>
            <a:endParaRPr lang="en-US" sz="2400" dirty="0" smtClean="0">
              <a:solidFill>
                <a:schemeClr val="tx1">
                  <a:tint val="75000"/>
                </a:schemeClr>
              </a:solidFill>
            </a:endParaRPr>
          </a:p>
          <a:p>
            <a:pPr>
              <a:spcBef>
                <a:spcPct val="20000"/>
              </a:spcBef>
              <a:buClr>
                <a:schemeClr val="accent1"/>
              </a:buClr>
            </a:pPr>
            <a:r>
              <a:rPr lang="en-US" sz="2400" dirty="0" smtClean="0">
                <a:solidFill>
                  <a:schemeClr val="tx1">
                    <a:tint val="75000"/>
                  </a:schemeClr>
                </a:solidFill>
              </a:rPr>
              <a:t>If </a:t>
            </a:r>
            <a:r>
              <a:rPr lang="en-US" sz="2400" dirty="0">
                <a:solidFill>
                  <a:schemeClr val="tx1">
                    <a:tint val="75000"/>
                  </a:schemeClr>
                </a:solidFill>
              </a:rPr>
              <a:t>the access is denied the caller will get an </a:t>
            </a:r>
            <a:r>
              <a:rPr lang="en-US" sz="2400" dirty="0" err="1">
                <a:solidFill>
                  <a:srgbClr val="FF0000"/>
                </a:solidFill>
              </a:rPr>
              <a:t>AccessDeniedException</a:t>
            </a:r>
            <a:r>
              <a:rPr lang="en-US" sz="2400" dirty="0">
                <a:solidFill>
                  <a:schemeClr val="tx1">
                    <a:tint val="75000"/>
                  </a:schemeClr>
                </a:solidFill>
              </a:rPr>
              <a:t> instead of the actual method result.</a:t>
            </a:r>
          </a:p>
          <a:p>
            <a:pPr>
              <a:spcBef>
                <a:spcPct val="20000"/>
              </a:spcBef>
              <a:buClr>
                <a:schemeClr val="accent1"/>
              </a:buClr>
            </a:pPr>
            <a:endParaRPr lang="en-US" sz="2400" dirty="0" smtClean="0">
              <a:solidFill>
                <a:schemeClr val="tx1">
                  <a:tint val="75000"/>
                </a:schemeClr>
              </a:solidFill>
            </a:endParaRPr>
          </a:p>
          <a:p>
            <a:pPr>
              <a:spcBef>
                <a:spcPct val="20000"/>
              </a:spcBef>
              <a:buClr>
                <a:schemeClr val="accent1"/>
              </a:buClr>
            </a:pPr>
            <a:r>
              <a:rPr lang="en-US" sz="2400" dirty="0" smtClean="0">
                <a:solidFill>
                  <a:schemeClr val="tx1">
                    <a:tint val="75000"/>
                  </a:schemeClr>
                </a:solidFill>
              </a:rPr>
              <a:t>There </a:t>
            </a:r>
            <a:r>
              <a:rPr lang="en-US" sz="2400" dirty="0">
                <a:solidFill>
                  <a:schemeClr val="tx1">
                    <a:tint val="75000"/>
                  </a:schemeClr>
                </a:solidFill>
              </a:rPr>
              <a:t>are other annotations that can be used on methods to enforce security constraints, notably @</a:t>
            </a:r>
            <a:r>
              <a:rPr lang="en-US" sz="2400" dirty="0" err="1">
                <a:solidFill>
                  <a:schemeClr val="tx1">
                    <a:tint val="75000"/>
                  </a:schemeClr>
                </a:solidFill>
              </a:rPr>
              <a:t>PreAuthorize</a:t>
            </a:r>
            <a:r>
              <a:rPr lang="en-US" sz="2400" dirty="0">
                <a:solidFill>
                  <a:schemeClr val="tx1">
                    <a:tint val="75000"/>
                  </a:schemeClr>
                </a:solidFill>
              </a:rPr>
              <a:t> and @</a:t>
            </a:r>
            <a:r>
              <a:rPr lang="en-US" sz="2400" dirty="0" err="1">
                <a:solidFill>
                  <a:schemeClr val="tx1">
                    <a:tint val="75000"/>
                  </a:schemeClr>
                </a:solidFill>
              </a:rPr>
              <a:t>PostAuthorize</a:t>
            </a:r>
            <a:r>
              <a:rPr lang="en-US" sz="2400" dirty="0">
                <a:solidFill>
                  <a:schemeClr val="tx1">
                    <a:tint val="75000"/>
                  </a:schemeClr>
                </a:solidFill>
              </a:rPr>
              <a:t>, which allow you to write expressions containing references to method parameters and return values respectively.</a:t>
            </a:r>
          </a:p>
          <a:p>
            <a:endParaRPr lang="en-US" dirty="0"/>
          </a:p>
        </p:txBody>
      </p:sp>
    </p:spTree>
    <p:extLst>
      <p:ext uri="{BB962C8B-B14F-4D97-AF65-F5344CB8AC3E}">
        <p14:creationId xmlns:p14="http://schemas.microsoft.com/office/powerpoint/2010/main" val="2615306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err="1" smtClean="0"/>
              <a:t>HTTPSecurity</a:t>
            </a:r>
            <a:endParaRPr lang="en-US" dirty="0"/>
          </a:p>
        </p:txBody>
      </p:sp>
      <p:sp>
        <p:nvSpPr>
          <p:cNvPr id="3" name="Subtitle 2"/>
          <p:cNvSpPr>
            <a:spLocks noGrp="1"/>
          </p:cNvSpPr>
          <p:nvPr>
            <p:ph type="subTitle" idx="1"/>
          </p:nvPr>
        </p:nvSpPr>
        <p:spPr>
          <a:xfrm>
            <a:off x="34636" y="533400"/>
            <a:ext cx="9109364" cy="2438400"/>
          </a:xfrm>
        </p:spPr>
        <p:txBody>
          <a:bodyPr>
            <a:noAutofit/>
          </a:bodyPr>
          <a:lstStyle/>
          <a:p>
            <a:r>
              <a:rPr lang="en-US" sz="2400" dirty="0"/>
              <a:t>A </a:t>
            </a:r>
            <a:r>
              <a:rPr lang="en-US" sz="2400" dirty="0" err="1">
                <a:hlinkClick r:id="rId2" tooltip="class in org.springframework.security.config.annotation.web.builders"/>
              </a:rPr>
              <a:t>HttpSecurity</a:t>
            </a:r>
            <a:r>
              <a:rPr lang="en-US" sz="2400" dirty="0"/>
              <a:t> is similar to Spring Security's XML &lt;http&gt; element in the namespace configuration. It allows configuring web based security for specific http requests. By default it will be applied to all requests, but can be restricted using </a:t>
            </a:r>
            <a:r>
              <a:rPr lang="en-US" sz="2400" dirty="0" err="1">
                <a:hlinkClick r:id="rId3"/>
              </a:rPr>
              <a:t>requestMatcher</a:t>
            </a:r>
            <a:r>
              <a:rPr lang="en-US" sz="2400" dirty="0">
                <a:hlinkClick r:id="rId3"/>
              </a:rPr>
              <a:t>(</a:t>
            </a:r>
            <a:r>
              <a:rPr lang="en-US" sz="2400" dirty="0" err="1">
                <a:hlinkClick r:id="rId3"/>
              </a:rPr>
              <a:t>RequestMatcher</a:t>
            </a:r>
            <a:r>
              <a:rPr lang="en-US" sz="2400" dirty="0">
                <a:hlinkClick r:id="rId3"/>
              </a:rPr>
              <a:t>)</a:t>
            </a:r>
            <a:r>
              <a:rPr lang="en-US" sz="2400" dirty="0"/>
              <a:t> or other similar methods.</a:t>
            </a:r>
          </a:p>
        </p:txBody>
      </p:sp>
    </p:spTree>
    <p:extLst>
      <p:ext uri="{BB962C8B-B14F-4D97-AF65-F5344CB8AC3E}">
        <p14:creationId xmlns:p14="http://schemas.microsoft.com/office/powerpoint/2010/main" val="288888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CORS</a:t>
            </a:r>
            <a:endParaRPr lang="en-US" dirty="0"/>
          </a:p>
        </p:txBody>
      </p:sp>
      <p:sp>
        <p:nvSpPr>
          <p:cNvPr id="3" name="Subtitle 2"/>
          <p:cNvSpPr>
            <a:spLocks noGrp="1"/>
          </p:cNvSpPr>
          <p:nvPr>
            <p:ph type="subTitle" idx="1"/>
          </p:nvPr>
        </p:nvSpPr>
        <p:spPr>
          <a:xfrm>
            <a:off x="34636" y="533400"/>
            <a:ext cx="9109364" cy="2438400"/>
          </a:xfrm>
        </p:spPr>
        <p:txBody>
          <a:bodyPr>
            <a:noAutofit/>
          </a:bodyPr>
          <a:lstStyle/>
          <a:p>
            <a:pPr algn="l"/>
            <a:r>
              <a:rPr lang="en-US" sz="2400" dirty="0"/>
              <a:t>Lets configure some simple authorization on each URL using roles:</a:t>
            </a:r>
          </a:p>
          <a:p>
            <a:pPr algn="l"/>
            <a:endParaRPr lang="en-US" sz="2400" dirty="0"/>
          </a:p>
          <a:p>
            <a:pPr algn="l"/>
            <a:r>
              <a:rPr lang="en-US" sz="2400" dirty="0"/>
              <a:t>protected void configure(</a:t>
            </a:r>
            <a:r>
              <a:rPr lang="en-US" sz="2400" dirty="0" err="1"/>
              <a:t>HttpSecurity</a:t>
            </a:r>
            <a:r>
              <a:rPr lang="en-US" sz="2400" dirty="0"/>
              <a:t> http) throws Exception {</a:t>
            </a:r>
          </a:p>
          <a:p>
            <a:pPr algn="l"/>
            <a:r>
              <a:rPr lang="en-US" sz="2400" dirty="0"/>
              <a:t>    </a:t>
            </a:r>
            <a:r>
              <a:rPr lang="en-US" sz="2400" dirty="0" err="1"/>
              <a:t>http.authorizeRequests</a:t>
            </a:r>
            <a:r>
              <a:rPr lang="en-US" sz="2400" dirty="0"/>
              <a:t>()</a:t>
            </a:r>
          </a:p>
          <a:p>
            <a:pPr algn="l"/>
            <a:r>
              <a:rPr lang="en-US" sz="2400" dirty="0"/>
              <a:t>      .</a:t>
            </a:r>
            <a:r>
              <a:rPr lang="en-US" sz="2400" dirty="0" err="1"/>
              <a:t>antMatchers</a:t>
            </a:r>
            <a:r>
              <a:rPr lang="en-US" sz="2400" dirty="0"/>
              <a:t>("/", "/home").access("</a:t>
            </a:r>
            <a:r>
              <a:rPr lang="en-US" sz="2400" dirty="0" err="1"/>
              <a:t>hasRole</a:t>
            </a:r>
            <a:r>
              <a:rPr lang="en-US" sz="2400" dirty="0"/>
              <a:t>('USER')")</a:t>
            </a:r>
          </a:p>
          <a:p>
            <a:pPr algn="l"/>
            <a:r>
              <a:rPr lang="en-US" sz="2400" dirty="0"/>
              <a:t>      .</a:t>
            </a:r>
            <a:r>
              <a:rPr lang="en-US" sz="2400" dirty="0" err="1"/>
              <a:t>antMatchers</a:t>
            </a:r>
            <a:r>
              <a:rPr lang="en-US" sz="2400" dirty="0"/>
              <a:t>("/admin/**").</a:t>
            </a:r>
            <a:r>
              <a:rPr lang="en-US" sz="2400" dirty="0" err="1"/>
              <a:t>hasRole</a:t>
            </a:r>
            <a:r>
              <a:rPr lang="en-US" sz="2400" dirty="0"/>
              <a:t>("ADMIN</a:t>
            </a:r>
            <a:r>
              <a:rPr lang="en-US" sz="2400" dirty="0" smtClean="0"/>
              <a:t>")</a:t>
            </a:r>
            <a:endParaRPr lang="en-US" sz="2400" dirty="0"/>
          </a:p>
        </p:txBody>
      </p:sp>
      <p:sp>
        <p:nvSpPr>
          <p:cNvPr id="4" name="Title 1"/>
          <p:cNvSpPr txBox="1">
            <a:spLocks/>
          </p:cNvSpPr>
          <p:nvPr/>
        </p:nvSpPr>
        <p:spPr>
          <a:xfrm>
            <a:off x="13855" y="3429000"/>
            <a:ext cx="91440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Exceptions</a:t>
            </a:r>
            <a:endParaRPr lang="en-US" dirty="0"/>
          </a:p>
        </p:txBody>
      </p:sp>
    </p:spTree>
    <p:extLst>
      <p:ext uri="{BB962C8B-B14F-4D97-AF65-F5344CB8AC3E}">
        <p14:creationId xmlns:p14="http://schemas.microsoft.com/office/powerpoint/2010/main" val="1873566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How to disable Security?</a:t>
            </a:r>
            <a:endParaRPr lang="en-US" dirty="0"/>
          </a:p>
        </p:txBody>
      </p:sp>
      <p:sp>
        <p:nvSpPr>
          <p:cNvPr id="3" name="Subtitle 2"/>
          <p:cNvSpPr>
            <a:spLocks noGrp="1"/>
          </p:cNvSpPr>
          <p:nvPr>
            <p:ph type="subTitle" idx="1"/>
          </p:nvPr>
        </p:nvSpPr>
        <p:spPr>
          <a:xfrm>
            <a:off x="34636" y="533400"/>
            <a:ext cx="9109364" cy="2438400"/>
          </a:xfrm>
        </p:spPr>
        <p:txBody>
          <a:bodyPr>
            <a:noAutofit/>
          </a:bodyPr>
          <a:lstStyle/>
          <a:p>
            <a:pPr algn="l" fontAlgn="base"/>
            <a:r>
              <a:rPr lang="en-US" sz="2400" dirty="0"/>
              <a:t> </a:t>
            </a:r>
            <a:r>
              <a:rPr lang="en-US" sz="2400" dirty="0" smtClean="0"/>
              <a:t>Add below lines to </a:t>
            </a:r>
            <a:r>
              <a:rPr lang="en-US" sz="2400" dirty="0" err="1" smtClean="0"/>
              <a:t>application.properties</a:t>
            </a:r>
            <a:r>
              <a:rPr lang="en-US" sz="2400" dirty="0"/>
              <a:t> </a:t>
            </a:r>
            <a:r>
              <a:rPr lang="en-US" sz="2400" dirty="0" smtClean="0"/>
              <a:t>:</a:t>
            </a:r>
          </a:p>
          <a:p>
            <a:pPr algn="l" fontAlgn="base"/>
            <a:endParaRPr lang="en-US" sz="2400" dirty="0"/>
          </a:p>
          <a:p>
            <a:pPr algn="l"/>
            <a:r>
              <a:rPr lang="en-US" sz="2400" dirty="0" err="1"/>
              <a:t>security.basic.enabled</a:t>
            </a:r>
            <a:r>
              <a:rPr lang="en-US" sz="2400" dirty="0"/>
              <a:t>=false </a:t>
            </a:r>
            <a:endParaRPr lang="en-US" sz="2400" dirty="0" smtClean="0"/>
          </a:p>
          <a:p>
            <a:pPr algn="l"/>
            <a:r>
              <a:rPr lang="en-US" sz="2400" dirty="0" err="1" smtClean="0"/>
              <a:t>management.security.enabled</a:t>
            </a:r>
            <a:r>
              <a:rPr lang="en-US" sz="2400" dirty="0" smtClean="0"/>
              <a:t>=false</a:t>
            </a:r>
            <a:endParaRPr lang="en-US" sz="2400" dirty="0"/>
          </a:p>
        </p:txBody>
      </p:sp>
    </p:spTree>
    <p:extLst>
      <p:ext uri="{BB962C8B-B14F-4D97-AF65-F5344CB8AC3E}">
        <p14:creationId xmlns:p14="http://schemas.microsoft.com/office/powerpoint/2010/main" val="2878006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800" dirty="0" smtClean="0"/>
              <a:t>Spring Boot Security App</a:t>
            </a:r>
            <a:endParaRPr lang="en-US" sz="4800" dirty="0"/>
          </a:p>
        </p:txBody>
      </p:sp>
      <p:sp>
        <p:nvSpPr>
          <p:cNvPr id="3" name="Subtitle 2"/>
          <p:cNvSpPr>
            <a:spLocks noGrp="1"/>
          </p:cNvSpPr>
          <p:nvPr>
            <p:ph type="subTitle" idx="1"/>
          </p:nvPr>
        </p:nvSpPr>
        <p:spPr>
          <a:xfrm>
            <a:off x="34636" y="533400"/>
            <a:ext cx="8728364" cy="6324600"/>
          </a:xfrm>
        </p:spPr>
        <p:txBody>
          <a:bodyPr>
            <a:noAutofit/>
          </a:bodyPr>
          <a:lstStyle/>
          <a:p>
            <a:pPr fontAlgn="base"/>
            <a:r>
              <a:rPr lang="en-US" sz="2400" b="1" dirty="0"/>
              <a:t>Add Spring Boot Starter Security Dependency</a:t>
            </a:r>
          </a:p>
          <a:p>
            <a:pPr fontAlgn="base"/>
            <a:r>
              <a:rPr lang="en-US" sz="2400" dirty="0" smtClean="0"/>
              <a:t>1. To </a:t>
            </a:r>
            <a:r>
              <a:rPr lang="en-US" sz="2400" dirty="0"/>
              <a:t>add spring security to spring boot, first we add the dependency </a:t>
            </a:r>
            <a:r>
              <a:rPr lang="en-US" sz="2400" dirty="0">
                <a:solidFill>
                  <a:srgbClr val="FF0000"/>
                </a:solidFill>
              </a:rPr>
              <a:t>spring-boot-starter-security.</a:t>
            </a:r>
          </a:p>
          <a:p>
            <a:pPr fontAlgn="base"/>
            <a:r>
              <a:rPr lang="en-US" sz="2400" dirty="0"/>
              <a:t>&lt;dependency&gt;</a:t>
            </a:r>
          </a:p>
          <a:p>
            <a:pPr fontAlgn="base"/>
            <a:r>
              <a:rPr lang="en-US" sz="2400" dirty="0"/>
              <a:t>    &lt;</a:t>
            </a:r>
            <a:r>
              <a:rPr lang="en-US" sz="2400" dirty="0" err="1"/>
              <a:t>groupId</a:t>
            </a:r>
            <a:r>
              <a:rPr lang="en-US" sz="2400" dirty="0"/>
              <a:t>&gt;</a:t>
            </a:r>
            <a:r>
              <a:rPr lang="en-US" sz="2400" dirty="0" err="1"/>
              <a:t>org.springframework.boot</a:t>
            </a:r>
            <a:r>
              <a:rPr lang="en-US" sz="2400" dirty="0"/>
              <a:t>&lt;/</a:t>
            </a:r>
            <a:r>
              <a:rPr lang="en-US" sz="2400" dirty="0" err="1"/>
              <a:t>groupId</a:t>
            </a:r>
            <a:r>
              <a:rPr lang="en-US" sz="2400" dirty="0"/>
              <a:t>&gt;</a:t>
            </a:r>
          </a:p>
          <a:p>
            <a:pPr fontAlgn="base"/>
            <a:r>
              <a:rPr lang="en-US" sz="2400" dirty="0"/>
              <a:t>    &lt;</a:t>
            </a:r>
            <a:r>
              <a:rPr lang="en-US" sz="2400" dirty="0" err="1"/>
              <a:t>artifactId</a:t>
            </a:r>
            <a:r>
              <a:rPr lang="en-US" sz="2400" dirty="0"/>
              <a:t>&gt;spring-boot-starter-security&lt;/</a:t>
            </a:r>
            <a:r>
              <a:rPr lang="en-US" sz="2400" dirty="0" err="1"/>
              <a:t>artifactId</a:t>
            </a:r>
            <a:r>
              <a:rPr lang="en-US" sz="2400" dirty="0"/>
              <a:t>&gt;</a:t>
            </a:r>
          </a:p>
          <a:p>
            <a:pPr fontAlgn="base"/>
            <a:r>
              <a:rPr lang="en-US" sz="2400" dirty="0"/>
              <a:t>&lt;/dependency</a:t>
            </a:r>
            <a:r>
              <a:rPr lang="en-US" sz="2400" dirty="0" smtClean="0"/>
              <a:t>&gt;</a:t>
            </a:r>
          </a:p>
          <a:p>
            <a:pPr fontAlgn="base"/>
            <a:endParaRPr lang="en-US" sz="2400" dirty="0"/>
          </a:p>
          <a:p>
            <a:pPr fontAlgn="base"/>
            <a:endParaRPr lang="en-US" sz="2400" dirty="0"/>
          </a:p>
          <a:p>
            <a:pPr fontAlgn="base"/>
            <a:r>
              <a:rPr lang="en-US" sz="2400" dirty="0" smtClean="0"/>
              <a:t>2. Extending </a:t>
            </a:r>
            <a:r>
              <a:rPr lang="en-US" sz="2400" dirty="0" err="1">
                <a:solidFill>
                  <a:srgbClr val="FF0000"/>
                </a:solidFill>
              </a:rPr>
              <a:t>WebSecurityConfigureAdapter</a:t>
            </a:r>
            <a:endParaRPr lang="en-US" sz="2400" dirty="0">
              <a:solidFill>
                <a:srgbClr val="FF0000"/>
              </a:solidFill>
            </a:endParaRPr>
          </a:p>
          <a:p>
            <a:pPr fontAlgn="base"/>
            <a:r>
              <a:rPr lang="en-US" sz="2400" dirty="0"/>
              <a:t>Next, create a class that extends the </a:t>
            </a:r>
            <a:r>
              <a:rPr lang="en-US" sz="2400" dirty="0" err="1"/>
              <a:t>WebSecurityConfigureAdapter</a:t>
            </a:r>
            <a:r>
              <a:rPr lang="en-US" sz="2400" dirty="0" smtClean="0"/>
              <a:t>.</a:t>
            </a:r>
            <a:endParaRPr lang="en-US" sz="2400" dirty="0"/>
          </a:p>
        </p:txBody>
      </p:sp>
    </p:spTree>
    <p:extLst>
      <p:ext uri="{BB962C8B-B14F-4D97-AF65-F5344CB8AC3E}">
        <p14:creationId xmlns:p14="http://schemas.microsoft.com/office/powerpoint/2010/main" val="8401975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800" dirty="0" smtClean="0"/>
              <a:t>Spring Boot Security App…</a:t>
            </a:r>
            <a:endParaRPr lang="en-US" sz="4800" dirty="0"/>
          </a:p>
        </p:txBody>
      </p:sp>
      <p:sp>
        <p:nvSpPr>
          <p:cNvPr id="3" name="Subtitle 2"/>
          <p:cNvSpPr>
            <a:spLocks noGrp="1"/>
          </p:cNvSpPr>
          <p:nvPr>
            <p:ph type="subTitle" idx="1"/>
          </p:nvPr>
        </p:nvSpPr>
        <p:spPr>
          <a:xfrm>
            <a:off x="34636" y="533400"/>
            <a:ext cx="8499764" cy="5867400"/>
          </a:xfrm>
        </p:spPr>
        <p:txBody>
          <a:bodyPr>
            <a:noAutofit/>
          </a:bodyPr>
          <a:lstStyle/>
          <a:p>
            <a:pPr fontAlgn="base"/>
            <a:r>
              <a:rPr lang="en-US" sz="2400" dirty="0" smtClean="0"/>
              <a:t>3. Add </a:t>
            </a:r>
            <a:r>
              <a:rPr lang="en-US" sz="2400" dirty="0"/>
              <a:t>the annotation @</a:t>
            </a:r>
            <a:r>
              <a:rPr lang="en-US" sz="2400" dirty="0" err="1"/>
              <a:t>EnableWebSecurity</a:t>
            </a:r>
            <a:r>
              <a:rPr lang="en-US" sz="2400" dirty="0"/>
              <a:t> to the class to tell spring that this class is spring security configuration</a:t>
            </a:r>
            <a:r>
              <a:rPr lang="en-US" sz="2400" dirty="0" smtClean="0"/>
              <a:t>.</a:t>
            </a:r>
          </a:p>
          <a:p>
            <a:pPr fontAlgn="base"/>
            <a:endParaRPr lang="en-US" sz="2400" dirty="0"/>
          </a:p>
          <a:p>
            <a:pPr fontAlgn="base"/>
            <a:r>
              <a:rPr lang="en-US" sz="2400" dirty="0" smtClean="0"/>
              <a:t>4. Override </a:t>
            </a:r>
            <a:r>
              <a:rPr lang="en-US" sz="2400" dirty="0"/>
              <a:t>the two overloaded methods configure(</a:t>
            </a:r>
            <a:r>
              <a:rPr lang="en-US" sz="2400" dirty="0" err="1"/>
              <a:t>HttpSecurity</a:t>
            </a:r>
            <a:r>
              <a:rPr lang="en-US" sz="2400" dirty="0"/>
              <a:t>) and configure(</a:t>
            </a:r>
            <a:r>
              <a:rPr lang="en-US" sz="2400" dirty="0" err="1"/>
              <a:t>AuthenticationManagerBuilder</a:t>
            </a:r>
            <a:r>
              <a:rPr lang="en-US" sz="2400" dirty="0"/>
              <a:t>). </a:t>
            </a:r>
            <a:endParaRPr lang="en-US" sz="2400" dirty="0" smtClean="0"/>
          </a:p>
          <a:p>
            <a:pPr fontAlgn="base"/>
            <a:endParaRPr lang="en-US" sz="2400" dirty="0"/>
          </a:p>
          <a:p>
            <a:pPr marL="457200" indent="-457200" fontAlgn="base">
              <a:buAutoNum type="alphaLcParenBoth"/>
            </a:pPr>
            <a:r>
              <a:rPr lang="en-US" sz="2400" dirty="0" smtClean="0"/>
              <a:t>The </a:t>
            </a:r>
            <a:r>
              <a:rPr lang="en-US" sz="2400" dirty="0"/>
              <a:t>configure(</a:t>
            </a:r>
            <a:r>
              <a:rPr lang="en-US" sz="2400" dirty="0" err="1"/>
              <a:t>HttpSecurity</a:t>
            </a:r>
            <a:r>
              <a:rPr lang="en-US" sz="2400" dirty="0"/>
              <a:t>) defines the mapping of secured URLs or path that will determine if the user can access specific pages. </a:t>
            </a:r>
            <a:endParaRPr lang="en-US" sz="2400" dirty="0" smtClean="0"/>
          </a:p>
          <a:p>
            <a:pPr marL="457200" indent="-457200" fontAlgn="base">
              <a:buAutoNum type="alphaLcParenBoth"/>
            </a:pPr>
            <a:r>
              <a:rPr lang="en-US" sz="2400" dirty="0" smtClean="0"/>
              <a:t>The </a:t>
            </a:r>
            <a:r>
              <a:rPr lang="en-US" sz="2400" dirty="0"/>
              <a:t>configure(</a:t>
            </a:r>
            <a:r>
              <a:rPr lang="en-US" sz="2400" dirty="0" err="1"/>
              <a:t>AuthenticationmanagerBuilder</a:t>
            </a:r>
            <a:r>
              <a:rPr lang="en-US" sz="2400" dirty="0"/>
              <a:t>) determines how the security will handle the retrieval of user information commonly in the </a:t>
            </a:r>
            <a:r>
              <a:rPr lang="en-US" sz="2400" dirty="0" smtClean="0"/>
              <a:t>database.</a:t>
            </a:r>
          </a:p>
          <a:p>
            <a:pPr marL="457200" indent="-457200" fontAlgn="base">
              <a:buAutoNum type="alphaLcParenBoth"/>
            </a:pPr>
            <a:endParaRPr lang="en-US" sz="2400" dirty="0"/>
          </a:p>
          <a:p>
            <a:pPr fontAlgn="base"/>
            <a:r>
              <a:rPr lang="en-US" sz="2400" dirty="0"/>
              <a:t>Source code </a:t>
            </a:r>
            <a:r>
              <a:rPr lang="en-US" sz="1600" dirty="0">
                <a:hlinkClick r:id="rId2"/>
              </a:rPr>
              <a:t>https://</a:t>
            </a:r>
            <a:r>
              <a:rPr lang="en-US" sz="1600" dirty="0" smtClean="0">
                <a:hlinkClick r:id="rId2"/>
              </a:rPr>
              <a:t>javapointers.com/wp-content/uploads/2016/08/spring-boot-security.zip</a:t>
            </a:r>
            <a:endParaRPr lang="en-US" sz="1600" dirty="0" smtClean="0"/>
          </a:p>
          <a:p>
            <a:pPr fontAlgn="base"/>
            <a:endParaRPr lang="en-US" sz="1600" dirty="0"/>
          </a:p>
        </p:txBody>
      </p:sp>
    </p:spTree>
    <p:extLst>
      <p:ext uri="{BB962C8B-B14F-4D97-AF65-F5344CB8AC3E}">
        <p14:creationId xmlns:p14="http://schemas.microsoft.com/office/powerpoint/2010/main" val="1338912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800" dirty="0" smtClean="0"/>
              <a:t>Spring Boot Crypto Module</a:t>
            </a:r>
            <a:endParaRPr lang="en-US" sz="4800" dirty="0"/>
          </a:p>
        </p:txBody>
      </p:sp>
      <p:sp>
        <p:nvSpPr>
          <p:cNvPr id="3" name="Subtitle 2"/>
          <p:cNvSpPr>
            <a:spLocks noGrp="1"/>
          </p:cNvSpPr>
          <p:nvPr>
            <p:ph type="subTitle" idx="1"/>
          </p:nvPr>
        </p:nvSpPr>
        <p:spPr>
          <a:xfrm>
            <a:off x="34636" y="533400"/>
            <a:ext cx="8499764" cy="5867400"/>
          </a:xfrm>
        </p:spPr>
        <p:txBody>
          <a:bodyPr>
            <a:noAutofit/>
          </a:bodyPr>
          <a:lstStyle/>
          <a:p>
            <a:pPr fontAlgn="base"/>
            <a:r>
              <a:rPr lang="en-US" sz="2400" dirty="0"/>
              <a:t>Spring Security Crypto module provides support for symmetric encryption, key generation, and password encoding. The code is distributed as part of the core module but has no dependencies on any other Spring Security (or Spring) code</a:t>
            </a:r>
            <a:r>
              <a:rPr lang="en-US" sz="2400" dirty="0" smtClean="0"/>
              <a:t>.</a:t>
            </a:r>
          </a:p>
          <a:p>
            <a:pPr fontAlgn="base"/>
            <a:endParaRPr lang="en-US" sz="2400" dirty="0"/>
          </a:p>
          <a:p>
            <a:pPr fontAlgn="base"/>
            <a:r>
              <a:rPr lang="en-US" sz="1600" dirty="0">
                <a:hlinkClick r:id="rId2"/>
              </a:rPr>
              <a:t>https://</a:t>
            </a:r>
            <a:r>
              <a:rPr lang="en-US" sz="1600" dirty="0" smtClean="0">
                <a:hlinkClick r:id="rId2"/>
              </a:rPr>
              <a:t>docs.spring.io/spring-security/site/docs/3.1.x/reference/crypto.html</a:t>
            </a:r>
            <a:endParaRPr lang="en-US" sz="1600" dirty="0" smtClean="0"/>
          </a:p>
          <a:p>
            <a:pPr fontAlgn="base"/>
            <a:endParaRPr lang="en-US" sz="1600" dirty="0"/>
          </a:p>
        </p:txBody>
      </p:sp>
    </p:spTree>
    <p:extLst>
      <p:ext uri="{BB962C8B-B14F-4D97-AF65-F5344CB8AC3E}">
        <p14:creationId xmlns:p14="http://schemas.microsoft.com/office/powerpoint/2010/main" val="258665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Security Modules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b="1" dirty="0" smtClean="0"/>
              <a:t>LDAP </a:t>
            </a:r>
            <a:r>
              <a:rPr lang="en-US" sz="2400" b="1" dirty="0"/>
              <a:t>(spring-security-ldap.jar)– Required if you need to use LDAP authentication or manage LDAP user entries.</a:t>
            </a:r>
          </a:p>
          <a:p>
            <a:pPr algn="l"/>
            <a:endParaRPr lang="en-US" sz="2400" b="1" dirty="0"/>
          </a:p>
          <a:p>
            <a:pPr algn="l"/>
            <a:r>
              <a:rPr lang="en-US" sz="2400" b="1" dirty="0"/>
              <a:t>ACL (spring-security-acl.jar) – Specialized domain object ACL implementation. Used to apply security to specific domain object instances within your application.</a:t>
            </a:r>
          </a:p>
          <a:p>
            <a:pPr algn="l"/>
            <a:endParaRPr lang="en-US" sz="2400" b="1" dirty="0"/>
          </a:p>
          <a:p>
            <a:pPr algn="l"/>
            <a:r>
              <a:rPr lang="en-US" sz="2400" b="1" dirty="0"/>
              <a:t>CAS (spring-security-cas.jar) – Spring Security’s CAS client integration. If you want to use Spring Security web authentication with a CAS single sign-on server.</a:t>
            </a:r>
          </a:p>
          <a:p>
            <a:pPr algn="l"/>
            <a:endParaRPr lang="en-US" sz="2400" b="1" dirty="0"/>
          </a:p>
          <a:p>
            <a:pPr algn="l"/>
            <a:r>
              <a:rPr lang="en-US" sz="2400" b="1" dirty="0" err="1"/>
              <a:t>OpenID</a:t>
            </a:r>
            <a:r>
              <a:rPr lang="en-US" sz="2400" b="1" dirty="0"/>
              <a:t> (pring-security-openid.jar) – </a:t>
            </a:r>
            <a:r>
              <a:rPr lang="en-US" sz="2400" b="1" dirty="0" err="1"/>
              <a:t>OpenID</a:t>
            </a:r>
            <a:r>
              <a:rPr lang="en-US" sz="2400" b="1" dirty="0"/>
              <a:t> web authentication support. Used to authenticate users against an external </a:t>
            </a:r>
            <a:r>
              <a:rPr lang="en-US" sz="2400" b="1" dirty="0" err="1"/>
              <a:t>OpenID</a:t>
            </a:r>
            <a:r>
              <a:rPr lang="en-US" sz="2400" b="1" dirty="0"/>
              <a:t> server.</a:t>
            </a:r>
          </a:p>
          <a:p>
            <a:pPr algn="l"/>
            <a:endParaRPr lang="en-US" sz="2400" b="1" dirty="0"/>
          </a:p>
          <a:p>
            <a:pPr algn="l"/>
            <a:r>
              <a:rPr lang="en-US" sz="2400" b="1" dirty="0"/>
              <a:t>Test (spring-security-test.jar)– Support for testing with Spring Security.</a:t>
            </a:r>
            <a:endParaRPr lang="en-US" sz="2400" dirty="0"/>
          </a:p>
        </p:txBody>
      </p:sp>
    </p:spTree>
    <p:extLst>
      <p:ext uri="{BB962C8B-B14F-4D97-AF65-F5344CB8AC3E}">
        <p14:creationId xmlns:p14="http://schemas.microsoft.com/office/powerpoint/2010/main" val="227350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Security pom.xml</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b="1" dirty="0"/>
              <a:t>&lt;dependencies</a:t>
            </a:r>
            <a:r>
              <a:rPr lang="en-US" sz="2400" b="1" dirty="0" smtClean="0"/>
              <a:t>&gt;</a:t>
            </a:r>
          </a:p>
          <a:p>
            <a:pPr algn="l"/>
            <a:r>
              <a:rPr lang="en-US" sz="2400" b="1" dirty="0" smtClean="0"/>
              <a:t> </a:t>
            </a:r>
            <a:r>
              <a:rPr lang="en-US" sz="2400" b="1" dirty="0"/>
              <a:t>&lt;!-- ... other dependency elements ... --&gt; &lt;dependency&gt; &lt;</a:t>
            </a:r>
            <a:r>
              <a:rPr lang="en-US" sz="2400" b="1" dirty="0" err="1"/>
              <a:t>groupId</a:t>
            </a:r>
            <a:r>
              <a:rPr lang="en-US" sz="2400" b="1" dirty="0"/>
              <a:t>&gt;</a:t>
            </a:r>
            <a:r>
              <a:rPr lang="en-US" sz="2400" b="1" dirty="0" err="1"/>
              <a:t>org.springframework.security</a:t>
            </a:r>
            <a:r>
              <a:rPr lang="en-US" sz="2400" b="1" dirty="0"/>
              <a:t>&lt;/</a:t>
            </a:r>
            <a:r>
              <a:rPr lang="en-US" sz="2400" b="1" dirty="0" err="1"/>
              <a:t>groupId</a:t>
            </a:r>
            <a:r>
              <a:rPr lang="en-US" sz="2400" b="1" dirty="0" smtClean="0"/>
              <a:t>&gt;</a:t>
            </a:r>
          </a:p>
          <a:p>
            <a:pPr algn="l"/>
            <a:r>
              <a:rPr lang="en-US" sz="2400" b="1" dirty="0" smtClean="0"/>
              <a:t> </a:t>
            </a:r>
            <a:r>
              <a:rPr lang="en-US" sz="2400" b="1" dirty="0"/>
              <a:t>&lt;</a:t>
            </a:r>
            <a:r>
              <a:rPr lang="en-US" sz="2400" b="1" dirty="0" err="1"/>
              <a:t>artifactId</a:t>
            </a:r>
            <a:r>
              <a:rPr lang="en-US" sz="2400" b="1" dirty="0"/>
              <a:t>&gt;spring-security-web&lt;/</a:t>
            </a:r>
            <a:r>
              <a:rPr lang="en-US" sz="2400" b="1" dirty="0" err="1"/>
              <a:t>artifactId</a:t>
            </a:r>
            <a:r>
              <a:rPr lang="en-US" sz="2400" b="1" dirty="0"/>
              <a:t>&gt; &lt;version&gt;4.0.2.RELEASE&lt;/version&gt; </a:t>
            </a:r>
            <a:endParaRPr lang="en-US" sz="2400" b="1" dirty="0" smtClean="0"/>
          </a:p>
          <a:p>
            <a:pPr algn="l"/>
            <a:r>
              <a:rPr lang="en-US" sz="2400" b="1" dirty="0" smtClean="0"/>
              <a:t>&lt;/</a:t>
            </a:r>
            <a:r>
              <a:rPr lang="en-US" sz="2400" b="1" dirty="0"/>
              <a:t>dependency&gt; </a:t>
            </a:r>
            <a:endParaRPr lang="en-US" sz="2400" b="1" dirty="0" smtClean="0"/>
          </a:p>
          <a:p>
            <a:pPr algn="l"/>
            <a:r>
              <a:rPr lang="en-US" sz="2400" b="1" dirty="0" smtClean="0"/>
              <a:t>&lt;</a:t>
            </a:r>
            <a:r>
              <a:rPr lang="en-US" sz="2400" b="1" dirty="0"/>
              <a:t>dependency&gt; </a:t>
            </a:r>
            <a:endParaRPr lang="en-US" sz="2400" b="1" dirty="0" smtClean="0"/>
          </a:p>
          <a:p>
            <a:pPr algn="l"/>
            <a:r>
              <a:rPr lang="en-US" sz="2400" b="1" dirty="0" smtClean="0"/>
              <a:t>&lt;</a:t>
            </a:r>
            <a:r>
              <a:rPr lang="en-US" sz="2400" b="1" dirty="0" err="1"/>
              <a:t>groupId</a:t>
            </a:r>
            <a:r>
              <a:rPr lang="en-US" sz="2400" b="1" dirty="0"/>
              <a:t>&gt;</a:t>
            </a:r>
            <a:r>
              <a:rPr lang="en-US" sz="2400" b="1" dirty="0" err="1"/>
              <a:t>org.springframework.security</a:t>
            </a:r>
            <a:r>
              <a:rPr lang="en-US" sz="2400" b="1" dirty="0"/>
              <a:t>&lt;/</a:t>
            </a:r>
            <a:r>
              <a:rPr lang="en-US" sz="2400" b="1" dirty="0" err="1"/>
              <a:t>groupId</a:t>
            </a:r>
            <a:r>
              <a:rPr lang="en-US" sz="2400" b="1" dirty="0"/>
              <a:t>&gt; </a:t>
            </a:r>
            <a:endParaRPr lang="en-US" sz="2400" b="1" dirty="0" smtClean="0"/>
          </a:p>
          <a:p>
            <a:pPr algn="l"/>
            <a:r>
              <a:rPr lang="en-US" sz="2400" b="1" dirty="0" smtClean="0"/>
              <a:t>&lt;</a:t>
            </a:r>
            <a:r>
              <a:rPr lang="en-US" sz="2400" b="1" dirty="0" err="1"/>
              <a:t>artifactId</a:t>
            </a:r>
            <a:r>
              <a:rPr lang="en-US" sz="2400" b="1" dirty="0"/>
              <a:t>&gt;spring-security-</a:t>
            </a:r>
            <a:r>
              <a:rPr lang="en-US" sz="2400" b="1" dirty="0" err="1"/>
              <a:t>config</a:t>
            </a:r>
            <a:r>
              <a:rPr lang="en-US" sz="2400" b="1" dirty="0"/>
              <a:t>&lt;/</a:t>
            </a:r>
            <a:r>
              <a:rPr lang="en-US" sz="2400" b="1" dirty="0" err="1"/>
              <a:t>artifactId</a:t>
            </a:r>
            <a:r>
              <a:rPr lang="en-US" sz="2400" b="1" dirty="0"/>
              <a:t>&gt; &lt;version&gt;4.0.2.RELEASE&lt;/version</a:t>
            </a:r>
            <a:r>
              <a:rPr lang="en-US" sz="2400" b="1" dirty="0" smtClean="0"/>
              <a:t>&gt;</a:t>
            </a:r>
          </a:p>
          <a:p>
            <a:pPr algn="l"/>
            <a:r>
              <a:rPr lang="en-US" sz="2400" b="1" dirty="0" smtClean="0"/>
              <a:t> </a:t>
            </a:r>
            <a:r>
              <a:rPr lang="en-US" sz="2400" b="1" dirty="0"/>
              <a:t>&lt;/dependency&gt; </a:t>
            </a:r>
            <a:endParaRPr lang="en-US" sz="2400" b="1" dirty="0" smtClean="0"/>
          </a:p>
          <a:p>
            <a:pPr algn="l"/>
            <a:r>
              <a:rPr lang="en-US" sz="2400" b="1" dirty="0" smtClean="0"/>
              <a:t>&lt;/</a:t>
            </a:r>
            <a:r>
              <a:rPr lang="en-US" sz="2400" b="1" dirty="0"/>
              <a:t>dependencies</a:t>
            </a:r>
            <a:r>
              <a:rPr lang="en-US" sz="2400" b="1" dirty="0" smtClean="0"/>
              <a:t>&gt;</a:t>
            </a:r>
            <a:endParaRPr lang="en-US" sz="2400" dirty="0"/>
          </a:p>
        </p:txBody>
      </p:sp>
    </p:spTree>
    <p:extLst>
      <p:ext uri="{BB962C8B-B14F-4D97-AF65-F5344CB8AC3E}">
        <p14:creationId xmlns:p14="http://schemas.microsoft.com/office/powerpoint/2010/main" val="43877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Security Filter &amp; Filter Chains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Spring Security in the web tier (for UIs and HTTP back ends) is based on Servlet </a:t>
            </a:r>
            <a:r>
              <a:rPr lang="en-US" sz="2400" dirty="0" smtClean="0"/>
              <a:t>Filters. </a:t>
            </a:r>
            <a:r>
              <a:rPr lang="en-US" sz="2400" dirty="0"/>
              <a:t>The picture below shows the typical layering of the handlers for a single HTTP request.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752600"/>
            <a:ext cx="17240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1905000"/>
            <a:ext cx="6629400" cy="3139321"/>
          </a:xfrm>
          <a:prstGeom prst="rect">
            <a:avLst/>
          </a:prstGeom>
          <a:noFill/>
        </p:spPr>
        <p:txBody>
          <a:bodyPr wrap="square" rtlCol="0">
            <a:spAutoFit/>
          </a:bodyPr>
          <a:lstStyle/>
          <a:p>
            <a:r>
              <a:rPr lang="en-US" dirty="0"/>
              <a:t>The client sends a request to the app, and the container decides which filters and which servlet apply to it based on the path of the request URI. At most one servlet can handle a single request, but filters form a chain, so they are ordered, and in fact a filter can veto the rest of the chain if it wants to handle the request itself. A filter can also modify the request and/or the response used in the downstream filters and servlet. The order of the filter chain is very important, and Spring Boot manages it through 2 mechanisms: one is that @Beans of type Filter can have an @Order or implement Ordered, and the other is that they can be part of a </a:t>
            </a:r>
            <a:r>
              <a:rPr lang="en-US" dirty="0" err="1"/>
              <a:t>FilterRegistrationBean</a:t>
            </a:r>
            <a:r>
              <a:rPr lang="en-US" dirty="0"/>
              <a:t> that itself has an order as part of its API. </a:t>
            </a:r>
          </a:p>
        </p:txBody>
      </p:sp>
    </p:spTree>
    <p:extLst>
      <p:ext uri="{BB962C8B-B14F-4D97-AF65-F5344CB8AC3E}">
        <p14:creationId xmlns:p14="http://schemas.microsoft.com/office/powerpoint/2010/main" val="254747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Security Filter &amp; Filter Chains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Spring Security is installed as a single Filter in the chain, and its </a:t>
            </a:r>
            <a:r>
              <a:rPr lang="en-US" sz="2400" dirty="0" err="1"/>
              <a:t>concerete</a:t>
            </a:r>
            <a:r>
              <a:rPr lang="en-US" sz="2400" dirty="0"/>
              <a:t> type is </a:t>
            </a:r>
            <a:r>
              <a:rPr lang="en-US" sz="2400" dirty="0" err="1"/>
              <a:t>FilterChainProxy</a:t>
            </a:r>
            <a:r>
              <a:rPr lang="en-US" sz="2400" dirty="0"/>
              <a:t>, for reasons that will become apparent soon. In a Spring Boot app the security filter is a @Bean in the </a:t>
            </a:r>
            <a:r>
              <a:rPr lang="en-US" sz="2400" dirty="0" err="1"/>
              <a:t>ApplicationContext</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525" y="2819400"/>
            <a:ext cx="38004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41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Security Filter &amp; Filter Chains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marL="342900" indent="-342900" algn="l">
              <a:buFont typeface="Wingdings" pitchFamily="2" charset="2"/>
              <a:buChar char="Ø"/>
            </a:pPr>
            <a:r>
              <a:rPr lang="en-US" sz="2400" dirty="0"/>
              <a:t>There can be multiple filter chains all managed by Spring Security in the same top level </a:t>
            </a:r>
            <a:r>
              <a:rPr lang="en-US" sz="2400" dirty="0" err="1"/>
              <a:t>FilterChainProxy</a:t>
            </a:r>
            <a:r>
              <a:rPr lang="en-US" sz="2400" dirty="0"/>
              <a:t> and all unknown to the container. </a:t>
            </a:r>
            <a:endParaRPr lang="en-US" sz="2400" dirty="0" smtClean="0"/>
          </a:p>
          <a:p>
            <a:pPr marL="342900" indent="-342900" algn="l">
              <a:buFont typeface="Wingdings" pitchFamily="2" charset="2"/>
              <a:buChar char="Ø"/>
            </a:pPr>
            <a:r>
              <a:rPr lang="en-US" sz="2400" dirty="0" smtClean="0"/>
              <a:t>The </a:t>
            </a:r>
            <a:r>
              <a:rPr lang="en-US" sz="2400" dirty="0"/>
              <a:t>Spring Security filter contains a list of filter chains, and dispatches a request to the first chain that matches it. </a:t>
            </a:r>
            <a:endParaRPr lang="en-US" sz="2400" dirty="0" smtClean="0"/>
          </a:p>
          <a:p>
            <a:pPr marL="342900" indent="-342900" algn="l">
              <a:buFont typeface="Wingdings" pitchFamily="2" charset="2"/>
              <a:buChar char="Ø"/>
            </a:pPr>
            <a:r>
              <a:rPr lang="en-US" sz="2400" dirty="0" smtClean="0"/>
              <a:t>The </a:t>
            </a:r>
            <a:r>
              <a:rPr lang="en-US" sz="2400" dirty="0"/>
              <a:t>picture below shows the dispatch happening based on matching the request path (/foo/** matches before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05275"/>
            <a:ext cx="394335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477000" y="4257675"/>
            <a:ext cx="1905000" cy="923330"/>
          </a:xfrm>
          <a:prstGeom prst="rect">
            <a:avLst/>
          </a:prstGeom>
          <a:noFill/>
        </p:spPr>
        <p:txBody>
          <a:bodyPr wrap="square" rtlCol="0">
            <a:spAutoFit/>
          </a:bodyPr>
          <a:lstStyle/>
          <a:p>
            <a:r>
              <a:rPr lang="en-IN" dirty="0" smtClean="0">
                <a:solidFill>
                  <a:srgbClr val="FF0000"/>
                </a:solidFill>
              </a:rPr>
              <a:t>Security Adapters we implement are available here</a:t>
            </a:r>
            <a:endParaRPr lang="en-IN" dirty="0">
              <a:solidFill>
                <a:srgbClr val="FF0000"/>
              </a:solidFill>
            </a:endParaRPr>
          </a:p>
        </p:txBody>
      </p:sp>
      <p:cxnSp>
        <p:nvCxnSpPr>
          <p:cNvPr id="6" name="Straight Arrow Connector 5"/>
          <p:cNvCxnSpPr/>
          <p:nvPr/>
        </p:nvCxnSpPr>
        <p:spPr>
          <a:xfrm flipH="1">
            <a:off x="5334000" y="5181005"/>
            <a:ext cx="1371600" cy="295870"/>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29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Creating &amp; Customizing Filter Chains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dirty="0"/>
              <a:t>The default fallback filter chain in a Spring Boot app (the one with the /** request matcher) has a predefined order of </a:t>
            </a:r>
            <a:r>
              <a:rPr lang="en-US" sz="2400" dirty="0" err="1">
                <a:solidFill>
                  <a:srgbClr val="FF0000"/>
                </a:solidFill>
              </a:rPr>
              <a:t>SecurityProperties.BASIC_AUTH_ORDER</a:t>
            </a:r>
            <a:r>
              <a:rPr lang="en-US" sz="2400" dirty="0"/>
              <a:t>. </a:t>
            </a:r>
            <a:endParaRPr lang="en-US" sz="2400" dirty="0" smtClean="0"/>
          </a:p>
          <a:p>
            <a:pPr algn="l"/>
            <a:r>
              <a:rPr lang="en-US" sz="2400" dirty="0" smtClean="0"/>
              <a:t>You </a:t>
            </a:r>
            <a:r>
              <a:rPr lang="en-US" sz="2400" dirty="0"/>
              <a:t>can switch it off completely by setting </a:t>
            </a:r>
            <a:r>
              <a:rPr lang="en-US" sz="2400" dirty="0" err="1">
                <a:solidFill>
                  <a:srgbClr val="FF0000"/>
                </a:solidFill>
              </a:rPr>
              <a:t>security.basic.enabled</a:t>
            </a:r>
            <a:r>
              <a:rPr lang="en-US" sz="2400" dirty="0">
                <a:solidFill>
                  <a:srgbClr val="FF0000"/>
                </a:solidFill>
              </a:rPr>
              <a:t>=false</a:t>
            </a:r>
            <a:r>
              <a:rPr lang="en-US" sz="2400" dirty="0"/>
              <a:t>, or you can use it as a fallback and just define other rules with a lower order. </a:t>
            </a:r>
            <a:endParaRPr lang="en-US" sz="2400" dirty="0" smtClean="0"/>
          </a:p>
          <a:p>
            <a:pPr algn="l"/>
            <a:r>
              <a:rPr lang="en-US" sz="2400" dirty="0" smtClean="0"/>
              <a:t>To </a:t>
            </a:r>
            <a:r>
              <a:rPr lang="en-US" sz="2400" dirty="0"/>
              <a:t>do that just add a @Bean of type </a:t>
            </a:r>
            <a:r>
              <a:rPr lang="en-US" sz="2400" dirty="0" err="1"/>
              <a:t>WebSecurityConfigurerAdapter</a:t>
            </a:r>
            <a:r>
              <a:rPr lang="en-US" sz="2400" dirty="0"/>
              <a:t> (or </a:t>
            </a:r>
            <a:r>
              <a:rPr lang="en-US" sz="2400" dirty="0" err="1"/>
              <a:t>WebSecurityConfigurer</a:t>
            </a:r>
            <a:r>
              <a:rPr lang="en-US" sz="2400" dirty="0"/>
              <a:t>) and decorate the class with @Order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7" y="3733800"/>
            <a:ext cx="9015619"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411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2239</TotalTime>
  <Words>2195</Words>
  <Application>Microsoft Office PowerPoint</Application>
  <PresentationFormat>On-screen Show (4:3)</PresentationFormat>
  <Paragraphs>303</Paragraphs>
  <Slides>37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Adjacency</vt:lpstr>
      <vt:lpstr>Packager Shell Object</vt:lpstr>
      <vt:lpstr>Spring Boot Security</vt:lpstr>
      <vt:lpstr>Spring Boot Security</vt:lpstr>
      <vt:lpstr>Spring Security Modules</vt:lpstr>
      <vt:lpstr>Spring Security Modules</vt:lpstr>
      <vt:lpstr>Spring Security pom.xml</vt:lpstr>
      <vt:lpstr>Security Filter &amp; Filter Chains</vt:lpstr>
      <vt:lpstr>Security Filter &amp; Filter Chains</vt:lpstr>
      <vt:lpstr>Security Filter &amp; Filter Chains</vt:lpstr>
      <vt:lpstr>Creating &amp; Customizing Filter Chains</vt:lpstr>
      <vt:lpstr>How to display Filter Chain?</vt:lpstr>
      <vt:lpstr>Spring Security Basic Configuration</vt:lpstr>
      <vt:lpstr>Http Basic Authentication</vt:lpstr>
      <vt:lpstr>HttpSecurity, WebSecurityConfigurerAdapter</vt:lpstr>
      <vt:lpstr>Form Login</vt:lpstr>
      <vt:lpstr>Custom Login Form</vt:lpstr>
      <vt:lpstr>Security based on HTTP Method</vt:lpstr>
      <vt:lpstr>Spring Security Port Mapper</vt:lpstr>
      <vt:lpstr>Spring Security Control Number of Logins</vt:lpstr>
      <vt:lpstr>LDAP Authentication</vt:lpstr>
      <vt:lpstr>OAuth2 Authentication</vt:lpstr>
      <vt:lpstr>Authorization</vt:lpstr>
      <vt:lpstr>SpringSecurity features…</vt:lpstr>
      <vt:lpstr>Method Level Authorization</vt:lpstr>
      <vt:lpstr>Method Level Authorization</vt:lpstr>
      <vt:lpstr>Spring Security Expressions</vt:lpstr>
      <vt:lpstr>Spring Security Expressions</vt:lpstr>
      <vt:lpstr>Purpose of SecurityContext</vt:lpstr>
      <vt:lpstr>Logout</vt:lpstr>
      <vt:lpstr>JDBC Authentication</vt:lpstr>
      <vt:lpstr>Method Level Security Control</vt:lpstr>
      <vt:lpstr>Method Level Security Control…</vt:lpstr>
      <vt:lpstr>HTTPSecurity</vt:lpstr>
      <vt:lpstr>CORS</vt:lpstr>
      <vt:lpstr>How to disable Security?</vt:lpstr>
      <vt:lpstr>Spring Boot Security App</vt:lpstr>
      <vt:lpstr>Spring Boot Security App…</vt:lpstr>
      <vt:lpstr>Spring Boot Crypto Module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Configuration</dc:title>
  <dc:creator>Admin</dc:creator>
  <cp:lastModifiedBy>HP</cp:lastModifiedBy>
  <cp:revision>257</cp:revision>
  <dcterms:created xsi:type="dcterms:W3CDTF">2018-05-23T19:11:06Z</dcterms:created>
  <dcterms:modified xsi:type="dcterms:W3CDTF">2018-07-07T11:46:26Z</dcterms:modified>
</cp:coreProperties>
</file>