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2576F1-E3F4-4319-827D-0EBB689DA799}" type="datetimeFigureOut">
              <a:rPr lang="en-US" smtClean="0"/>
              <a:t>7/11/2018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09641-CE75-47AD-809A-8782BEFBA5D0}" type="slidenum">
              <a:rPr lang="en-US" smtClean="0"/>
              <a:t>‹#›</a:t>
            </a:fld>
            <a:endParaRPr lang="en-US"/>
          </a:p>
        </p:txBody>
      </p:sp>
    </p:spTree>
    <p:extLst>
      <p:ext uri="{BB962C8B-B14F-4D97-AF65-F5344CB8AC3E}">
        <p14:creationId xmlns:p14="http://schemas.microsoft.com/office/powerpoint/2010/main" val="197552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09641-CE75-47AD-809A-8782BEFBA5D0}" type="slidenum">
              <a:rPr lang="en-US" smtClean="0"/>
              <a:t>12</a:t>
            </a:fld>
            <a:endParaRPr lang="en-US"/>
          </a:p>
        </p:txBody>
      </p:sp>
    </p:spTree>
    <p:extLst>
      <p:ext uri="{BB962C8B-B14F-4D97-AF65-F5344CB8AC3E}">
        <p14:creationId xmlns:p14="http://schemas.microsoft.com/office/powerpoint/2010/main" val="689912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09641-CE75-47AD-809A-8782BEFBA5D0}" type="slidenum">
              <a:rPr lang="en-US" smtClean="0"/>
              <a:t>21</a:t>
            </a:fld>
            <a:endParaRPr lang="en-US"/>
          </a:p>
        </p:txBody>
      </p:sp>
    </p:spTree>
    <p:extLst>
      <p:ext uri="{BB962C8B-B14F-4D97-AF65-F5344CB8AC3E}">
        <p14:creationId xmlns:p14="http://schemas.microsoft.com/office/powerpoint/2010/main" val="689912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09641-CE75-47AD-809A-8782BEFBA5D0}" type="slidenum">
              <a:rPr lang="en-US" smtClean="0"/>
              <a:t>22</a:t>
            </a:fld>
            <a:endParaRPr lang="en-US"/>
          </a:p>
        </p:txBody>
      </p:sp>
    </p:spTree>
    <p:extLst>
      <p:ext uri="{BB962C8B-B14F-4D97-AF65-F5344CB8AC3E}">
        <p14:creationId xmlns:p14="http://schemas.microsoft.com/office/powerpoint/2010/main" val="689912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09641-CE75-47AD-809A-8782BEFBA5D0}" type="slidenum">
              <a:rPr lang="en-US" smtClean="0"/>
              <a:t>23</a:t>
            </a:fld>
            <a:endParaRPr lang="en-US"/>
          </a:p>
        </p:txBody>
      </p:sp>
    </p:spTree>
    <p:extLst>
      <p:ext uri="{BB962C8B-B14F-4D97-AF65-F5344CB8AC3E}">
        <p14:creationId xmlns:p14="http://schemas.microsoft.com/office/powerpoint/2010/main" val="689912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09641-CE75-47AD-809A-8782BEFBA5D0}" type="slidenum">
              <a:rPr lang="en-US" smtClean="0"/>
              <a:t>24</a:t>
            </a:fld>
            <a:endParaRPr lang="en-US"/>
          </a:p>
        </p:txBody>
      </p:sp>
    </p:spTree>
    <p:extLst>
      <p:ext uri="{BB962C8B-B14F-4D97-AF65-F5344CB8AC3E}">
        <p14:creationId xmlns:p14="http://schemas.microsoft.com/office/powerpoint/2010/main" val="68991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09641-CE75-47AD-809A-8782BEFBA5D0}" type="slidenum">
              <a:rPr lang="en-US" smtClean="0"/>
              <a:t>13</a:t>
            </a:fld>
            <a:endParaRPr lang="en-US"/>
          </a:p>
        </p:txBody>
      </p:sp>
    </p:spTree>
    <p:extLst>
      <p:ext uri="{BB962C8B-B14F-4D97-AF65-F5344CB8AC3E}">
        <p14:creationId xmlns:p14="http://schemas.microsoft.com/office/powerpoint/2010/main" val="689912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09641-CE75-47AD-809A-8782BEFBA5D0}" type="slidenum">
              <a:rPr lang="en-US" smtClean="0"/>
              <a:t>14</a:t>
            </a:fld>
            <a:endParaRPr lang="en-US"/>
          </a:p>
        </p:txBody>
      </p:sp>
    </p:spTree>
    <p:extLst>
      <p:ext uri="{BB962C8B-B14F-4D97-AF65-F5344CB8AC3E}">
        <p14:creationId xmlns:p14="http://schemas.microsoft.com/office/powerpoint/2010/main" val="68991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09641-CE75-47AD-809A-8782BEFBA5D0}" type="slidenum">
              <a:rPr lang="en-US" smtClean="0"/>
              <a:t>15</a:t>
            </a:fld>
            <a:endParaRPr lang="en-US"/>
          </a:p>
        </p:txBody>
      </p:sp>
    </p:spTree>
    <p:extLst>
      <p:ext uri="{BB962C8B-B14F-4D97-AF65-F5344CB8AC3E}">
        <p14:creationId xmlns:p14="http://schemas.microsoft.com/office/powerpoint/2010/main" val="68991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09641-CE75-47AD-809A-8782BEFBA5D0}" type="slidenum">
              <a:rPr lang="en-US" smtClean="0"/>
              <a:t>16</a:t>
            </a:fld>
            <a:endParaRPr lang="en-US"/>
          </a:p>
        </p:txBody>
      </p:sp>
    </p:spTree>
    <p:extLst>
      <p:ext uri="{BB962C8B-B14F-4D97-AF65-F5344CB8AC3E}">
        <p14:creationId xmlns:p14="http://schemas.microsoft.com/office/powerpoint/2010/main" val="689912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09641-CE75-47AD-809A-8782BEFBA5D0}" type="slidenum">
              <a:rPr lang="en-US" smtClean="0"/>
              <a:t>17</a:t>
            </a:fld>
            <a:endParaRPr lang="en-US"/>
          </a:p>
        </p:txBody>
      </p:sp>
    </p:spTree>
    <p:extLst>
      <p:ext uri="{BB962C8B-B14F-4D97-AF65-F5344CB8AC3E}">
        <p14:creationId xmlns:p14="http://schemas.microsoft.com/office/powerpoint/2010/main" val="68991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09641-CE75-47AD-809A-8782BEFBA5D0}" type="slidenum">
              <a:rPr lang="en-US" smtClean="0"/>
              <a:t>18</a:t>
            </a:fld>
            <a:endParaRPr lang="en-US"/>
          </a:p>
        </p:txBody>
      </p:sp>
    </p:spTree>
    <p:extLst>
      <p:ext uri="{BB962C8B-B14F-4D97-AF65-F5344CB8AC3E}">
        <p14:creationId xmlns:p14="http://schemas.microsoft.com/office/powerpoint/2010/main" val="689912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09641-CE75-47AD-809A-8782BEFBA5D0}" type="slidenum">
              <a:rPr lang="en-US" smtClean="0"/>
              <a:t>19</a:t>
            </a:fld>
            <a:endParaRPr lang="en-US"/>
          </a:p>
        </p:txBody>
      </p:sp>
    </p:spTree>
    <p:extLst>
      <p:ext uri="{BB962C8B-B14F-4D97-AF65-F5344CB8AC3E}">
        <p14:creationId xmlns:p14="http://schemas.microsoft.com/office/powerpoint/2010/main" val="689912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09641-CE75-47AD-809A-8782BEFBA5D0}" type="slidenum">
              <a:rPr lang="en-US" smtClean="0"/>
              <a:t>20</a:t>
            </a:fld>
            <a:endParaRPr lang="en-US"/>
          </a:p>
        </p:txBody>
      </p:sp>
    </p:spTree>
    <p:extLst>
      <p:ext uri="{BB962C8B-B14F-4D97-AF65-F5344CB8AC3E}">
        <p14:creationId xmlns:p14="http://schemas.microsoft.com/office/powerpoint/2010/main" val="689912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0E2B61-C9AB-4DEC-87B0-E69DEA0DE6D4}"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5DCAA-AAE1-4D23-91FB-5864F596D60F}" type="slidenum">
              <a:rPr lang="en-US" smtClean="0"/>
              <a:t>‹#›</a:t>
            </a:fld>
            <a:endParaRPr lang="en-US"/>
          </a:p>
        </p:txBody>
      </p:sp>
    </p:spTree>
    <p:extLst>
      <p:ext uri="{BB962C8B-B14F-4D97-AF65-F5344CB8AC3E}">
        <p14:creationId xmlns:p14="http://schemas.microsoft.com/office/powerpoint/2010/main" val="421067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E2B61-C9AB-4DEC-87B0-E69DEA0DE6D4}"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5DCAA-AAE1-4D23-91FB-5864F596D60F}" type="slidenum">
              <a:rPr lang="en-US" smtClean="0"/>
              <a:t>‹#›</a:t>
            </a:fld>
            <a:endParaRPr lang="en-US"/>
          </a:p>
        </p:txBody>
      </p:sp>
    </p:spTree>
    <p:extLst>
      <p:ext uri="{BB962C8B-B14F-4D97-AF65-F5344CB8AC3E}">
        <p14:creationId xmlns:p14="http://schemas.microsoft.com/office/powerpoint/2010/main" val="157126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E2B61-C9AB-4DEC-87B0-E69DEA0DE6D4}"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5DCAA-AAE1-4D23-91FB-5864F596D60F}" type="slidenum">
              <a:rPr lang="en-US" smtClean="0"/>
              <a:t>‹#›</a:t>
            </a:fld>
            <a:endParaRPr lang="en-US"/>
          </a:p>
        </p:txBody>
      </p:sp>
    </p:spTree>
    <p:extLst>
      <p:ext uri="{BB962C8B-B14F-4D97-AF65-F5344CB8AC3E}">
        <p14:creationId xmlns:p14="http://schemas.microsoft.com/office/powerpoint/2010/main" val="385907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E2B61-C9AB-4DEC-87B0-E69DEA0DE6D4}"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5DCAA-AAE1-4D23-91FB-5864F596D60F}" type="slidenum">
              <a:rPr lang="en-US" smtClean="0"/>
              <a:t>‹#›</a:t>
            </a:fld>
            <a:endParaRPr lang="en-US"/>
          </a:p>
        </p:txBody>
      </p:sp>
    </p:spTree>
    <p:extLst>
      <p:ext uri="{BB962C8B-B14F-4D97-AF65-F5344CB8AC3E}">
        <p14:creationId xmlns:p14="http://schemas.microsoft.com/office/powerpoint/2010/main" val="347402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0E2B61-C9AB-4DEC-87B0-E69DEA0DE6D4}"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5DCAA-AAE1-4D23-91FB-5864F596D60F}" type="slidenum">
              <a:rPr lang="en-US" smtClean="0"/>
              <a:t>‹#›</a:t>
            </a:fld>
            <a:endParaRPr lang="en-US"/>
          </a:p>
        </p:txBody>
      </p:sp>
    </p:spTree>
    <p:extLst>
      <p:ext uri="{BB962C8B-B14F-4D97-AF65-F5344CB8AC3E}">
        <p14:creationId xmlns:p14="http://schemas.microsoft.com/office/powerpoint/2010/main" val="390398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0E2B61-C9AB-4DEC-87B0-E69DEA0DE6D4}"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5DCAA-AAE1-4D23-91FB-5864F596D60F}" type="slidenum">
              <a:rPr lang="en-US" smtClean="0"/>
              <a:t>‹#›</a:t>
            </a:fld>
            <a:endParaRPr lang="en-US"/>
          </a:p>
        </p:txBody>
      </p:sp>
    </p:spTree>
    <p:extLst>
      <p:ext uri="{BB962C8B-B14F-4D97-AF65-F5344CB8AC3E}">
        <p14:creationId xmlns:p14="http://schemas.microsoft.com/office/powerpoint/2010/main" val="244628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0E2B61-C9AB-4DEC-87B0-E69DEA0DE6D4}" type="datetimeFigureOut">
              <a:rPr lang="en-US" smtClean="0"/>
              <a:t>7/11/2018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5DCAA-AAE1-4D23-91FB-5864F596D60F}" type="slidenum">
              <a:rPr lang="en-US" smtClean="0"/>
              <a:t>‹#›</a:t>
            </a:fld>
            <a:endParaRPr lang="en-US"/>
          </a:p>
        </p:txBody>
      </p:sp>
    </p:spTree>
    <p:extLst>
      <p:ext uri="{BB962C8B-B14F-4D97-AF65-F5344CB8AC3E}">
        <p14:creationId xmlns:p14="http://schemas.microsoft.com/office/powerpoint/2010/main" val="345678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0E2B61-C9AB-4DEC-87B0-E69DEA0DE6D4}" type="datetimeFigureOut">
              <a:rPr lang="en-US" smtClean="0"/>
              <a:t>7/11/2018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85DCAA-AAE1-4D23-91FB-5864F596D60F}" type="slidenum">
              <a:rPr lang="en-US" smtClean="0"/>
              <a:t>‹#›</a:t>
            </a:fld>
            <a:endParaRPr lang="en-US"/>
          </a:p>
        </p:txBody>
      </p:sp>
    </p:spTree>
    <p:extLst>
      <p:ext uri="{BB962C8B-B14F-4D97-AF65-F5344CB8AC3E}">
        <p14:creationId xmlns:p14="http://schemas.microsoft.com/office/powerpoint/2010/main" val="155426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E2B61-C9AB-4DEC-87B0-E69DEA0DE6D4}" type="datetimeFigureOut">
              <a:rPr lang="en-US" smtClean="0"/>
              <a:t>7/11/2018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85DCAA-AAE1-4D23-91FB-5864F596D60F}" type="slidenum">
              <a:rPr lang="en-US" smtClean="0"/>
              <a:t>‹#›</a:t>
            </a:fld>
            <a:endParaRPr lang="en-US"/>
          </a:p>
        </p:txBody>
      </p:sp>
    </p:spTree>
    <p:extLst>
      <p:ext uri="{BB962C8B-B14F-4D97-AF65-F5344CB8AC3E}">
        <p14:creationId xmlns:p14="http://schemas.microsoft.com/office/powerpoint/2010/main" val="53511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0E2B61-C9AB-4DEC-87B0-E69DEA0DE6D4}"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5DCAA-AAE1-4D23-91FB-5864F596D60F}" type="slidenum">
              <a:rPr lang="en-US" smtClean="0"/>
              <a:t>‹#›</a:t>
            </a:fld>
            <a:endParaRPr lang="en-US"/>
          </a:p>
        </p:txBody>
      </p:sp>
    </p:spTree>
    <p:extLst>
      <p:ext uri="{BB962C8B-B14F-4D97-AF65-F5344CB8AC3E}">
        <p14:creationId xmlns:p14="http://schemas.microsoft.com/office/powerpoint/2010/main" val="3869837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0E2B61-C9AB-4DEC-87B0-E69DEA0DE6D4}"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5DCAA-AAE1-4D23-91FB-5864F596D60F}" type="slidenum">
              <a:rPr lang="en-US" smtClean="0"/>
              <a:t>‹#›</a:t>
            </a:fld>
            <a:endParaRPr lang="en-US"/>
          </a:p>
        </p:txBody>
      </p:sp>
    </p:spTree>
    <p:extLst>
      <p:ext uri="{BB962C8B-B14F-4D97-AF65-F5344CB8AC3E}">
        <p14:creationId xmlns:p14="http://schemas.microsoft.com/office/powerpoint/2010/main" val="1036184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E2B61-C9AB-4DEC-87B0-E69DEA0DE6D4}" type="datetimeFigureOut">
              <a:rPr lang="en-US" smtClean="0"/>
              <a:t>7/11/2018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5DCAA-AAE1-4D23-91FB-5864F596D60F}" type="slidenum">
              <a:rPr lang="en-US" smtClean="0"/>
              <a:t>‹#›</a:t>
            </a:fld>
            <a:endParaRPr lang="en-US"/>
          </a:p>
        </p:txBody>
      </p:sp>
    </p:spTree>
    <p:extLst>
      <p:ext uri="{BB962C8B-B14F-4D97-AF65-F5344CB8AC3E}">
        <p14:creationId xmlns:p14="http://schemas.microsoft.com/office/powerpoint/2010/main" val="179480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loud.digitalocean.com/v1/oauth/authorize"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mailto:manicas@digitalocea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mailto:manicas@digitalocean.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hyperlink" Target="mailto:manicas@digitalocean.co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pPr algn="l"/>
            <a:r>
              <a:rPr lang="en-US" dirty="0" smtClean="0">
                <a:solidFill>
                  <a:schemeClr val="accent3">
                    <a:lumMod val="75000"/>
                  </a:schemeClr>
                </a:solidFill>
              </a:rPr>
              <a:t>AN INTRODUCTION TO OAUTH2</a:t>
            </a:r>
            <a:endParaRPr lang="en-US" dirty="0">
              <a:solidFill>
                <a:schemeClr val="accent3">
                  <a:lumMod val="75000"/>
                </a:schemeClr>
              </a:solidFill>
            </a:endParaRPr>
          </a:p>
        </p:txBody>
      </p:sp>
      <p:sp>
        <p:nvSpPr>
          <p:cNvPr id="3" name="Subtitle 2"/>
          <p:cNvSpPr>
            <a:spLocks noGrp="1"/>
          </p:cNvSpPr>
          <p:nvPr>
            <p:ph type="subTitle" idx="1"/>
          </p:nvPr>
        </p:nvSpPr>
        <p:spPr>
          <a:xfrm>
            <a:off x="76200" y="1219200"/>
            <a:ext cx="8839200" cy="5486400"/>
          </a:xfrm>
        </p:spPr>
        <p:txBody>
          <a:bodyPr>
            <a:normAutofit fontScale="85000" lnSpcReduction="20000"/>
          </a:bodyPr>
          <a:lstStyle/>
          <a:p>
            <a:pPr algn="l"/>
            <a:r>
              <a:rPr lang="en-US" sz="3500" b="1" dirty="0" smtClean="0">
                <a:solidFill>
                  <a:schemeClr val="tx2">
                    <a:lumMod val="75000"/>
                  </a:schemeClr>
                </a:solidFill>
              </a:rPr>
              <a:t>Introduction:</a:t>
            </a:r>
            <a:endParaRPr lang="en-US" sz="3500" b="1" dirty="0">
              <a:solidFill>
                <a:schemeClr val="tx2">
                  <a:lumMod val="75000"/>
                </a:schemeClr>
              </a:solidFill>
            </a:endParaRPr>
          </a:p>
          <a:p>
            <a:pPr marL="457200" indent="-457200" algn="l">
              <a:buFont typeface="Wingdings" pitchFamily="2" charset="2"/>
              <a:buChar char="§"/>
            </a:pPr>
            <a:r>
              <a:rPr lang="en-US" dirty="0" err="1">
                <a:solidFill>
                  <a:schemeClr val="tx1">
                    <a:lumMod val="75000"/>
                    <a:lumOff val="25000"/>
                  </a:schemeClr>
                </a:solidFill>
              </a:rPr>
              <a:t>OAuth</a:t>
            </a:r>
            <a:r>
              <a:rPr lang="en-US" dirty="0">
                <a:solidFill>
                  <a:schemeClr val="tx1">
                    <a:lumMod val="75000"/>
                    <a:lumOff val="25000"/>
                  </a:schemeClr>
                </a:solidFill>
              </a:rPr>
              <a:t> 2 is an authorization framework that enables applications to obtain limited access to user accounts on an HTTP service, such as Facebook, </a:t>
            </a:r>
            <a:r>
              <a:rPr lang="en-US" dirty="0" err="1">
                <a:solidFill>
                  <a:schemeClr val="tx1">
                    <a:lumMod val="75000"/>
                    <a:lumOff val="25000"/>
                  </a:schemeClr>
                </a:solidFill>
              </a:rPr>
              <a:t>GitHub</a:t>
            </a:r>
            <a:r>
              <a:rPr lang="en-US" dirty="0">
                <a:solidFill>
                  <a:schemeClr val="tx1">
                    <a:lumMod val="75000"/>
                    <a:lumOff val="25000"/>
                  </a:schemeClr>
                </a:solidFill>
              </a:rPr>
              <a:t>, and </a:t>
            </a:r>
            <a:r>
              <a:rPr lang="en-US" dirty="0" err="1">
                <a:solidFill>
                  <a:schemeClr val="tx1">
                    <a:lumMod val="75000"/>
                    <a:lumOff val="25000"/>
                  </a:schemeClr>
                </a:solidFill>
              </a:rPr>
              <a:t>DigitalOcean</a:t>
            </a:r>
            <a:r>
              <a:rPr lang="en-US" dirty="0" smtClean="0">
                <a:solidFill>
                  <a:schemeClr val="tx1">
                    <a:lumMod val="75000"/>
                    <a:lumOff val="25000"/>
                  </a:schemeClr>
                </a:solidFill>
              </a:rPr>
              <a:t>.</a:t>
            </a:r>
          </a:p>
          <a:p>
            <a:pPr marL="457200" indent="-457200" algn="l">
              <a:buFont typeface="Wingdings" pitchFamily="2" charset="2"/>
              <a:buChar char="§"/>
            </a:pPr>
            <a:r>
              <a:rPr lang="en-US" dirty="0" smtClean="0">
                <a:solidFill>
                  <a:schemeClr val="tx1">
                    <a:lumMod val="75000"/>
                    <a:lumOff val="25000"/>
                  </a:schemeClr>
                </a:solidFill>
              </a:rPr>
              <a:t> </a:t>
            </a:r>
            <a:r>
              <a:rPr lang="en-US" dirty="0">
                <a:solidFill>
                  <a:schemeClr val="tx1">
                    <a:lumMod val="75000"/>
                    <a:lumOff val="25000"/>
                  </a:schemeClr>
                </a:solidFill>
              </a:rPr>
              <a:t>It works by delegating user authentication to the service that hosts the user account, and authorizing third-party applications to access the user account. </a:t>
            </a:r>
            <a:endParaRPr lang="en-US" dirty="0" smtClean="0">
              <a:solidFill>
                <a:schemeClr val="tx1">
                  <a:lumMod val="75000"/>
                  <a:lumOff val="25000"/>
                </a:schemeClr>
              </a:solidFill>
            </a:endParaRPr>
          </a:p>
          <a:p>
            <a:pPr marL="457200" indent="-457200" algn="l">
              <a:buFont typeface="Wingdings" pitchFamily="2" charset="2"/>
              <a:buChar char="§"/>
            </a:pPr>
            <a:r>
              <a:rPr lang="en-US" dirty="0" err="1" smtClean="0">
                <a:solidFill>
                  <a:schemeClr val="tx1">
                    <a:lumMod val="75000"/>
                    <a:lumOff val="25000"/>
                  </a:schemeClr>
                </a:solidFill>
              </a:rPr>
              <a:t>OAuth</a:t>
            </a:r>
            <a:r>
              <a:rPr lang="en-US" dirty="0" smtClean="0">
                <a:solidFill>
                  <a:schemeClr val="tx1">
                    <a:lumMod val="75000"/>
                    <a:lumOff val="25000"/>
                  </a:schemeClr>
                </a:solidFill>
              </a:rPr>
              <a:t> </a:t>
            </a:r>
            <a:r>
              <a:rPr lang="en-US" dirty="0">
                <a:solidFill>
                  <a:schemeClr val="tx1">
                    <a:lumMod val="75000"/>
                    <a:lumOff val="25000"/>
                  </a:schemeClr>
                </a:solidFill>
              </a:rPr>
              <a:t>2 provides authorization flows for web and desktop applications, and mobile devices.</a:t>
            </a:r>
          </a:p>
          <a:p>
            <a:pPr marL="457200" indent="-457200" algn="l">
              <a:buFont typeface="Wingdings" pitchFamily="2" charset="2"/>
              <a:buChar char="§"/>
            </a:pPr>
            <a:r>
              <a:rPr lang="en-US" dirty="0">
                <a:solidFill>
                  <a:schemeClr val="tx1">
                    <a:lumMod val="75000"/>
                    <a:lumOff val="25000"/>
                  </a:schemeClr>
                </a:solidFill>
              </a:rPr>
              <a:t>This informational guide is geared towards application developers, and provides an overview of </a:t>
            </a:r>
            <a:r>
              <a:rPr lang="en-US" dirty="0" err="1">
                <a:solidFill>
                  <a:schemeClr val="tx1">
                    <a:lumMod val="75000"/>
                    <a:lumOff val="25000"/>
                  </a:schemeClr>
                </a:solidFill>
              </a:rPr>
              <a:t>OAuth</a:t>
            </a:r>
            <a:r>
              <a:rPr lang="en-US" dirty="0">
                <a:solidFill>
                  <a:schemeClr val="tx1">
                    <a:lumMod val="75000"/>
                    <a:lumOff val="25000"/>
                  </a:schemeClr>
                </a:solidFill>
              </a:rPr>
              <a:t> 2 roles, authorization grant types, use cases, and flows.</a:t>
            </a:r>
          </a:p>
          <a:p>
            <a:pPr marL="457200" indent="-457200" algn="l">
              <a:buFont typeface="Wingdings" pitchFamily="2" charset="2"/>
              <a:buChar char="§"/>
            </a:pPr>
            <a:r>
              <a:rPr lang="en-US" dirty="0">
                <a:solidFill>
                  <a:schemeClr val="tx1">
                    <a:lumMod val="75000"/>
                    <a:lumOff val="25000"/>
                  </a:schemeClr>
                </a:solidFill>
              </a:rPr>
              <a:t>Let's get started with </a:t>
            </a:r>
            <a:r>
              <a:rPr lang="en-US" dirty="0" err="1">
                <a:solidFill>
                  <a:schemeClr val="tx1">
                    <a:lumMod val="75000"/>
                    <a:lumOff val="25000"/>
                  </a:schemeClr>
                </a:solidFill>
              </a:rPr>
              <a:t>OAuth</a:t>
            </a:r>
            <a:r>
              <a:rPr lang="en-US" dirty="0">
                <a:solidFill>
                  <a:schemeClr val="tx1">
                    <a:lumMod val="75000"/>
                    <a:lumOff val="25000"/>
                  </a:schemeClr>
                </a:solidFill>
              </a:rPr>
              <a:t> Roles!</a:t>
            </a:r>
          </a:p>
          <a:p>
            <a:pPr marL="457200" indent="-457200" algn="l">
              <a:buFont typeface="Wingdings" pitchFamily="2"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425808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endParaRPr lang="en-US" dirty="0"/>
          </a:p>
        </p:txBody>
      </p:sp>
      <p:sp>
        <p:nvSpPr>
          <p:cNvPr id="3" name="Subtitle 2"/>
          <p:cNvSpPr>
            <a:spLocks noGrp="1"/>
          </p:cNvSpPr>
          <p:nvPr>
            <p:ph type="subTitle" idx="1"/>
          </p:nvPr>
        </p:nvSpPr>
        <p:spPr>
          <a:xfrm>
            <a:off x="76200" y="1219200"/>
            <a:ext cx="8839200" cy="5486400"/>
          </a:xfrm>
        </p:spPr>
        <p:txBody>
          <a:bodyPr>
            <a:normAutofit/>
          </a:bodyPr>
          <a:lstStyle/>
          <a:p>
            <a:pPr marL="457200" indent="-457200" algn="l">
              <a:buFont typeface="Wingdings" pitchFamily="2" charset="2"/>
              <a:buChar char="§"/>
            </a:pPr>
            <a:endParaRPr lang="en-US" dirty="0"/>
          </a:p>
        </p:txBody>
      </p:sp>
      <p:sp>
        <p:nvSpPr>
          <p:cNvPr id="4" name="Rectangle 3"/>
          <p:cNvSpPr/>
          <p:nvPr/>
        </p:nvSpPr>
        <p:spPr>
          <a:xfrm>
            <a:off x="304800" y="1600200"/>
            <a:ext cx="8153400" cy="738664"/>
          </a:xfrm>
          <a:prstGeom prst="rect">
            <a:avLst/>
          </a:prstGeom>
        </p:spPr>
        <p:txBody>
          <a:bodyPr wrap="square">
            <a:spAutoFit/>
          </a:bodyPr>
          <a:lstStyle/>
          <a:p>
            <a:pPr marL="342900" indent="-342900">
              <a:buFont typeface="Wingdings" pitchFamily="2" charset="2"/>
              <a:buChar char="§"/>
            </a:pPr>
            <a:r>
              <a:rPr lang="en-US" sz="2400" b="1" dirty="0">
                <a:solidFill>
                  <a:schemeClr val="accent4">
                    <a:lumMod val="75000"/>
                  </a:schemeClr>
                </a:solidFill>
              </a:rPr>
              <a:t>Step 1: Authorization Code Link</a:t>
            </a:r>
          </a:p>
          <a:p>
            <a:r>
              <a:rPr lang="en-US" dirty="0"/>
              <a:t>First, the user is given an authorization code link that looks like the following:</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201"/>
            <a:ext cx="8534399" cy="60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80109" y="3352800"/>
            <a:ext cx="8839200" cy="2308324"/>
          </a:xfrm>
          <a:prstGeom prst="rect">
            <a:avLst/>
          </a:prstGeom>
        </p:spPr>
        <p:txBody>
          <a:bodyPr wrap="square">
            <a:spAutoFit/>
          </a:bodyPr>
          <a:lstStyle/>
          <a:p>
            <a:r>
              <a:rPr lang="en-US" dirty="0"/>
              <a:t>Here is an explanation of the link components:</a:t>
            </a:r>
          </a:p>
          <a:p>
            <a:r>
              <a:rPr lang="en-US" b="1" dirty="0">
                <a:hlinkClick r:id="rId3"/>
              </a:rPr>
              <a:t>https://cloud.digitalocean.com/v1/oauth/authorize</a:t>
            </a:r>
            <a:r>
              <a:rPr lang="en-US" dirty="0"/>
              <a:t>: the API authorization endpoint</a:t>
            </a:r>
          </a:p>
          <a:p>
            <a:pPr marL="285750" indent="-285750">
              <a:buFont typeface="Wingdings" pitchFamily="2" charset="2"/>
              <a:buChar char="§"/>
            </a:pPr>
            <a:r>
              <a:rPr lang="en-US" b="1" dirty="0" err="1"/>
              <a:t>client_id</a:t>
            </a:r>
            <a:r>
              <a:rPr lang="en-US" b="1" dirty="0"/>
              <a:t>=</a:t>
            </a:r>
            <a:r>
              <a:rPr lang="en-US" b="1" dirty="0" err="1"/>
              <a:t>client_id</a:t>
            </a:r>
            <a:r>
              <a:rPr lang="en-US" dirty="0"/>
              <a:t>: the application's </a:t>
            </a:r>
            <a:r>
              <a:rPr lang="en-US" i="1" dirty="0"/>
              <a:t>client ID</a:t>
            </a:r>
            <a:r>
              <a:rPr lang="en-US" dirty="0"/>
              <a:t> (how the API identifies the application)</a:t>
            </a:r>
          </a:p>
          <a:p>
            <a:pPr marL="285750" indent="-285750">
              <a:buFont typeface="Wingdings" pitchFamily="2" charset="2"/>
              <a:buChar char="§"/>
            </a:pPr>
            <a:r>
              <a:rPr lang="en-US" b="1" dirty="0" err="1"/>
              <a:t>redirect_uri</a:t>
            </a:r>
            <a:r>
              <a:rPr lang="en-US" b="1" dirty="0"/>
              <a:t>=CALLBACK_URL</a:t>
            </a:r>
            <a:r>
              <a:rPr lang="en-US" dirty="0"/>
              <a:t>: where the service redirects the user-agent after an authorization code is granted</a:t>
            </a:r>
          </a:p>
          <a:p>
            <a:pPr marL="285750" indent="-285750">
              <a:buFont typeface="Wingdings" pitchFamily="2" charset="2"/>
              <a:buChar char="§"/>
            </a:pPr>
            <a:r>
              <a:rPr lang="en-US" b="1" dirty="0" err="1"/>
              <a:t>response_type</a:t>
            </a:r>
            <a:r>
              <a:rPr lang="en-US" b="1" dirty="0"/>
              <a:t>=code</a:t>
            </a:r>
            <a:r>
              <a:rPr lang="en-US" dirty="0"/>
              <a:t>: specifies that your application is requesting an authorization code grant</a:t>
            </a:r>
          </a:p>
          <a:p>
            <a:pPr marL="285750" indent="-285750">
              <a:buFont typeface="Wingdings" pitchFamily="2" charset="2"/>
              <a:buChar char="§"/>
            </a:pPr>
            <a:r>
              <a:rPr lang="en-US" b="1" dirty="0"/>
              <a:t>scope=read</a:t>
            </a:r>
            <a:r>
              <a:rPr lang="en-US" dirty="0"/>
              <a:t>: specifies the level of access that the application is requesting</a:t>
            </a:r>
          </a:p>
        </p:txBody>
      </p:sp>
    </p:spTree>
    <p:extLst>
      <p:ext uri="{BB962C8B-B14F-4D97-AF65-F5344CB8AC3E}">
        <p14:creationId xmlns:p14="http://schemas.microsoft.com/office/powerpoint/2010/main" val="234565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endParaRPr lang="en-US" dirty="0"/>
          </a:p>
        </p:txBody>
      </p:sp>
      <p:sp>
        <p:nvSpPr>
          <p:cNvPr id="3" name="Subtitle 2"/>
          <p:cNvSpPr>
            <a:spLocks noGrp="1"/>
          </p:cNvSpPr>
          <p:nvPr>
            <p:ph type="subTitle" idx="1"/>
          </p:nvPr>
        </p:nvSpPr>
        <p:spPr>
          <a:xfrm>
            <a:off x="76200" y="1260764"/>
            <a:ext cx="8839200" cy="5486400"/>
          </a:xfrm>
        </p:spPr>
        <p:txBody>
          <a:bodyPr>
            <a:normAutofit/>
          </a:bodyPr>
          <a:lstStyle/>
          <a:p>
            <a:pPr algn="l"/>
            <a:r>
              <a:rPr lang="en-US" sz="2400" b="1" dirty="0">
                <a:solidFill>
                  <a:schemeClr val="tx2">
                    <a:lumMod val="40000"/>
                    <a:lumOff val="60000"/>
                  </a:schemeClr>
                </a:solidFill>
              </a:rPr>
              <a:t>Step 2: User Authorizes Application</a:t>
            </a:r>
          </a:p>
          <a:p>
            <a:pPr algn="l"/>
            <a:r>
              <a:rPr lang="en-US" sz="2400" dirty="0">
                <a:solidFill>
                  <a:schemeClr val="tx1">
                    <a:lumMod val="75000"/>
                    <a:lumOff val="25000"/>
                  </a:schemeClr>
                </a:solidFill>
              </a:rPr>
              <a:t>When the user clicks the link, they must first log in to the service, to authenticate their identity (unless they are already logged in). Then they will be prompted by the service to </a:t>
            </a:r>
            <a:r>
              <a:rPr lang="en-US" sz="2400" i="1" dirty="0">
                <a:solidFill>
                  <a:schemeClr val="tx1">
                    <a:lumMod val="75000"/>
                    <a:lumOff val="25000"/>
                  </a:schemeClr>
                </a:solidFill>
              </a:rPr>
              <a:t>authorize</a:t>
            </a:r>
            <a:r>
              <a:rPr lang="en-US" sz="2400" dirty="0">
                <a:solidFill>
                  <a:schemeClr val="tx1">
                    <a:lumMod val="75000"/>
                    <a:lumOff val="25000"/>
                  </a:schemeClr>
                </a:solidFill>
              </a:rPr>
              <a:t> or </a:t>
            </a:r>
            <a:r>
              <a:rPr lang="en-US" sz="2400" i="1" dirty="0">
                <a:solidFill>
                  <a:schemeClr val="tx1">
                    <a:lumMod val="75000"/>
                    <a:lumOff val="25000"/>
                  </a:schemeClr>
                </a:solidFill>
              </a:rPr>
              <a:t>deny</a:t>
            </a:r>
            <a:r>
              <a:rPr lang="en-US" sz="2400" dirty="0">
                <a:solidFill>
                  <a:schemeClr val="tx1">
                    <a:lumMod val="75000"/>
                    <a:lumOff val="25000"/>
                  </a:schemeClr>
                </a:solidFill>
              </a:rPr>
              <a:t> the application access to their account. Here is an example authorize application prompt:</a:t>
            </a:r>
          </a:p>
          <a:p>
            <a:pPr marL="457200" indent="-457200" algn="l">
              <a:buFont typeface="Wingdings" pitchFamily="2" charset="2"/>
              <a:buChar char="§"/>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81400"/>
            <a:ext cx="8686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60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endParaRPr lang="en-US" dirty="0"/>
          </a:p>
        </p:txBody>
      </p:sp>
      <p:sp>
        <p:nvSpPr>
          <p:cNvPr id="3" name="Subtitle 2"/>
          <p:cNvSpPr>
            <a:spLocks noGrp="1"/>
          </p:cNvSpPr>
          <p:nvPr>
            <p:ph type="subTitle" idx="1"/>
          </p:nvPr>
        </p:nvSpPr>
        <p:spPr>
          <a:xfrm>
            <a:off x="76200" y="1309255"/>
            <a:ext cx="8839200" cy="5486400"/>
          </a:xfrm>
        </p:spPr>
        <p:txBody>
          <a:bodyPr>
            <a:normAutofit/>
          </a:bodyPr>
          <a:lstStyle/>
          <a:p>
            <a:pPr algn="l"/>
            <a:r>
              <a:rPr lang="en-US" sz="2400" dirty="0">
                <a:solidFill>
                  <a:schemeClr val="tx1">
                    <a:lumMod val="75000"/>
                    <a:lumOff val="25000"/>
                  </a:schemeClr>
                </a:solidFill>
              </a:rPr>
              <a:t>This particular screenshot is of </a:t>
            </a:r>
            <a:r>
              <a:rPr lang="en-US" sz="2400" dirty="0" err="1">
                <a:solidFill>
                  <a:schemeClr val="tx1">
                    <a:lumMod val="75000"/>
                    <a:lumOff val="25000"/>
                  </a:schemeClr>
                </a:solidFill>
              </a:rPr>
              <a:t>DigitalOcean's</a:t>
            </a:r>
            <a:r>
              <a:rPr lang="en-US" sz="2400" dirty="0">
                <a:solidFill>
                  <a:schemeClr val="tx1">
                    <a:lumMod val="75000"/>
                    <a:lumOff val="25000"/>
                  </a:schemeClr>
                </a:solidFill>
              </a:rPr>
              <a:t> authorization screen, and we can see that "</a:t>
            </a:r>
            <a:r>
              <a:rPr lang="en-US" sz="2400" dirty="0" err="1">
                <a:solidFill>
                  <a:schemeClr val="tx1">
                    <a:lumMod val="75000"/>
                    <a:lumOff val="25000"/>
                  </a:schemeClr>
                </a:solidFill>
              </a:rPr>
              <a:t>Thedropletbook</a:t>
            </a:r>
            <a:r>
              <a:rPr lang="en-US" sz="2400" dirty="0">
                <a:solidFill>
                  <a:schemeClr val="tx1">
                    <a:lumMod val="75000"/>
                    <a:lumOff val="25000"/>
                  </a:schemeClr>
                </a:solidFill>
              </a:rPr>
              <a:t> App" is requesting authorization for "read" access to the account of "</a:t>
            </a:r>
            <a:r>
              <a:rPr lang="en-US" sz="2400" dirty="0">
                <a:solidFill>
                  <a:schemeClr val="tx1">
                    <a:lumMod val="75000"/>
                    <a:lumOff val="25000"/>
                  </a:schemeClr>
                </a:solidFill>
                <a:hlinkClick r:id="rId3"/>
              </a:rPr>
              <a:t>manicas@digitalocean.com</a:t>
            </a:r>
            <a:r>
              <a:rPr lang="en-US" sz="2400" dirty="0">
                <a:solidFill>
                  <a:schemeClr val="tx1">
                    <a:lumMod val="75000"/>
                    <a:lumOff val="25000"/>
                  </a:schemeClr>
                </a:solidFill>
              </a:rPr>
              <a:t>".</a:t>
            </a:r>
          </a:p>
          <a:p>
            <a:pPr marL="342900" indent="-342900" algn="l">
              <a:buFont typeface="Wingdings" pitchFamily="2" charset="2"/>
              <a:buChar char="§"/>
            </a:pPr>
            <a:r>
              <a:rPr lang="en-US" sz="2400" b="1" dirty="0">
                <a:solidFill>
                  <a:schemeClr val="tx2">
                    <a:lumMod val="75000"/>
                  </a:schemeClr>
                </a:solidFill>
              </a:rPr>
              <a:t>Step 3: Application Receives Authorization Code</a:t>
            </a:r>
          </a:p>
          <a:p>
            <a:pPr algn="l"/>
            <a:r>
              <a:rPr lang="en-US" sz="2400" dirty="0">
                <a:solidFill>
                  <a:schemeClr val="tx1">
                    <a:lumMod val="75000"/>
                    <a:lumOff val="25000"/>
                  </a:schemeClr>
                </a:solidFill>
              </a:rPr>
              <a:t>If the user clicks "Authorize Application", the service redirects the user-agent to the application redirect URI, which was specified during the client registration, along with an </a:t>
            </a:r>
            <a:r>
              <a:rPr lang="en-US" sz="2400" i="1" dirty="0">
                <a:solidFill>
                  <a:schemeClr val="tx1">
                    <a:lumMod val="75000"/>
                    <a:lumOff val="25000"/>
                  </a:schemeClr>
                </a:solidFill>
              </a:rPr>
              <a:t>authorization code</a:t>
            </a:r>
            <a:r>
              <a:rPr lang="en-US" sz="2400" dirty="0">
                <a:solidFill>
                  <a:schemeClr val="tx1">
                    <a:lumMod val="75000"/>
                    <a:lumOff val="25000"/>
                  </a:schemeClr>
                </a:solidFill>
              </a:rPr>
              <a:t>. The redirect would look something like this (assuming the application is "dropletbook.com"):</a:t>
            </a:r>
          </a:p>
          <a:p>
            <a:pPr algn="l"/>
            <a:endParaRPr lang="en-US" sz="24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257800"/>
            <a:ext cx="7467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47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r>
              <a:rPr lang="en-US" dirty="0" smtClean="0"/>
              <a:t>AN INTRODUCTION TO OAUTH2</a:t>
            </a:r>
            <a:endParaRPr lang="en-US" dirty="0"/>
          </a:p>
        </p:txBody>
      </p:sp>
      <p:sp>
        <p:nvSpPr>
          <p:cNvPr id="3" name="Subtitle 2"/>
          <p:cNvSpPr>
            <a:spLocks noGrp="1"/>
          </p:cNvSpPr>
          <p:nvPr>
            <p:ph type="subTitle" idx="1"/>
          </p:nvPr>
        </p:nvSpPr>
        <p:spPr>
          <a:xfrm>
            <a:off x="76200" y="1309255"/>
            <a:ext cx="8839200" cy="5486400"/>
          </a:xfrm>
        </p:spPr>
        <p:txBody>
          <a:bodyPr>
            <a:normAutofit/>
          </a:bodyPr>
          <a:lstStyle/>
          <a:p>
            <a:pPr algn="l"/>
            <a:r>
              <a:rPr lang="en-US" sz="2400" b="1" dirty="0">
                <a:solidFill>
                  <a:schemeClr val="tx2">
                    <a:lumMod val="60000"/>
                    <a:lumOff val="40000"/>
                  </a:schemeClr>
                </a:solidFill>
              </a:rPr>
              <a:t>Step 4: Application Requests Access Token</a:t>
            </a:r>
          </a:p>
          <a:p>
            <a:pPr algn="l"/>
            <a:r>
              <a:rPr lang="en-US" sz="2400" dirty="0">
                <a:solidFill>
                  <a:schemeClr val="tx1">
                    <a:lumMod val="75000"/>
                    <a:lumOff val="25000"/>
                  </a:schemeClr>
                </a:solidFill>
              </a:rPr>
              <a:t>The application requests an access token from the API, by passing the authorization code along with authentication details, including the </a:t>
            </a:r>
            <a:r>
              <a:rPr lang="en-US" sz="2400" i="1" dirty="0">
                <a:solidFill>
                  <a:schemeClr val="tx1">
                    <a:lumMod val="75000"/>
                    <a:lumOff val="25000"/>
                  </a:schemeClr>
                </a:solidFill>
              </a:rPr>
              <a:t>client secret</a:t>
            </a:r>
            <a:r>
              <a:rPr lang="en-US" sz="2400" dirty="0">
                <a:solidFill>
                  <a:schemeClr val="tx1">
                    <a:lumMod val="75000"/>
                    <a:lumOff val="25000"/>
                  </a:schemeClr>
                </a:solidFill>
              </a:rPr>
              <a:t>, to the API token endpoint. Here is an example POST request to </a:t>
            </a:r>
            <a:r>
              <a:rPr lang="en-US" sz="2400" dirty="0" err="1">
                <a:solidFill>
                  <a:schemeClr val="tx1">
                    <a:lumMod val="75000"/>
                    <a:lumOff val="25000"/>
                  </a:schemeClr>
                </a:solidFill>
              </a:rPr>
              <a:t>DigitalOcean's</a:t>
            </a:r>
            <a:r>
              <a:rPr lang="en-US" sz="2400" dirty="0">
                <a:solidFill>
                  <a:schemeClr val="tx1">
                    <a:lumMod val="75000"/>
                    <a:lumOff val="25000"/>
                  </a:schemeClr>
                </a:solidFill>
              </a:rPr>
              <a:t> token endpoint</a:t>
            </a:r>
            <a:r>
              <a:rPr lang="en-US" sz="2400" dirty="0"/>
              <a:t>:</a:t>
            </a:r>
          </a:p>
          <a:p>
            <a:pPr algn="l"/>
            <a:endParaRPr lang="en-US" sz="2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352800"/>
            <a:ext cx="86106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4114800"/>
            <a:ext cx="8991600" cy="1846659"/>
          </a:xfrm>
          <a:prstGeom prst="rect">
            <a:avLst/>
          </a:prstGeom>
        </p:spPr>
        <p:txBody>
          <a:bodyPr wrap="square">
            <a:spAutoFit/>
          </a:bodyPr>
          <a:lstStyle/>
          <a:p>
            <a:r>
              <a:rPr lang="en-US" sz="2400" b="1" dirty="0">
                <a:solidFill>
                  <a:schemeClr val="accent2">
                    <a:lumMod val="75000"/>
                  </a:schemeClr>
                </a:solidFill>
              </a:rPr>
              <a:t>Step 5: Application Receives Access Token</a:t>
            </a:r>
          </a:p>
          <a:p>
            <a:r>
              <a:rPr lang="en-US" dirty="0">
                <a:solidFill>
                  <a:schemeClr val="tx1">
                    <a:lumMod val="75000"/>
                    <a:lumOff val="25000"/>
                  </a:schemeClr>
                </a:solidFill>
              </a:rPr>
              <a:t>If the authorization is valid, the API will send a response containing the access token (and optionally, a refresh token) to the application. The entire response will look something like this:</a:t>
            </a:r>
          </a:p>
          <a:p>
            <a:r>
              <a:rPr lang="en-US" dirty="0" smtClean="0"/>
              <a:t/>
            </a:r>
            <a:br>
              <a:rPr lang="en-US" dirty="0" smtClean="0"/>
            </a:br>
            <a:endParaRPr 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410200"/>
            <a:ext cx="853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024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endParaRPr lang="en-US" dirty="0"/>
          </a:p>
        </p:txBody>
      </p:sp>
      <p:sp>
        <p:nvSpPr>
          <p:cNvPr id="3" name="Subtitle 2"/>
          <p:cNvSpPr>
            <a:spLocks noGrp="1"/>
          </p:cNvSpPr>
          <p:nvPr>
            <p:ph type="subTitle" idx="1"/>
          </p:nvPr>
        </p:nvSpPr>
        <p:spPr>
          <a:xfrm>
            <a:off x="76200" y="1309255"/>
            <a:ext cx="8839200" cy="5486400"/>
          </a:xfrm>
        </p:spPr>
        <p:txBody>
          <a:bodyPr>
            <a:normAutofit fontScale="92500"/>
          </a:bodyPr>
          <a:lstStyle/>
          <a:p>
            <a:pPr marL="342900" indent="-342900" algn="l">
              <a:buFont typeface="Arial" pitchFamily="34" charset="0"/>
              <a:buChar char="•"/>
            </a:pPr>
            <a:r>
              <a:rPr lang="en-US" sz="2400" dirty="0">
                <a:solidFill>
                  <a:schemeClr val="tx1">
                    <a:lumMod val="75000"/>
                    <a:lumOff val="25000"/>
                  </a:schemeClr>
                </a:solidFill>
              </a:rPr>
              <a:t>Now the application is authorized! It may use the token to access the user's account via the service API, limited to the scope of access, until the token expires or is revoked</a:t>
            </a:r>
            <a:r>
              <a:rPr lang="en-US" sz="2400" dirty="0" smtClean="0">
                <a:solidFill>
                  <a:schemeClr val="tx1">
                    <a:lumMod val="75000"/>
                    <a:lumOff val="25000"/>
                  </a:schemeClr>
                </a:solidFill>
              </a:rPr>
              <a:t>.</a:t>
            </a:r>
          </a:p>
          <a:p>
            <a:pPr marL="342900" indent="-342900" algn="l">
              <a:buFont typeface="Arial" pitchFamily="34" charset="0"/>
              <a:buChar char="•"/>
            </a:pPr>
            <a:r>
              <a:rPr lang="en-US" sz="2400" dirty="0" smtClean="0">
                <a:solidFill>
                  <a:schemeClr val="tx1">
                    <a:lumMod val="75000"/>
                    <a:lumOff val="25000"/>
                  </a:schemeClr>
                </a:solidFill>
              </a:rPr>
              <a:t> </a:t>
            </a:r>
            <a:r>
              <a:rPr lang="en-US" sz="2400" dirty="0">
                <a:solidFill>
                  <a:schemeClr val="tx1">
                    <a:lumMod val="75000"/>
                    <a:lumOff val="25000"/>
                  </a:schemeClr>
                </a:solidFill>
              </a:rPr>
              <a:t>If a refresh token was issued, it may be used to request new access tokens if the original token has expired.</a:t>
            </a:r>
          </a:p>
          <a:p>
            <a:pPr algn="l"/>
            <a:r>
              <a:rPr lang="en-US" dirty="0">
                <a:solidFill>
                  <a:schemeClr val="bg2">
                    <a:lumMod val="10000"/>
                  </a:schemeClr>
                </a:solidFill>
              </a:rPr>
              <a:t>Grant Type: Implicit</a:t>
            </a:r>
          </a:p>
          <a:p>
            <a:pPr marL="342900" indent="-342900" algn="l">
              <a:buFont typeface="Arial" pitchFamily="34" charset="0"/>
              <a:buChar char="•"/>
            </a:pPr>
            <a:r>
              <a:rPr lang="en-US" sz="2400" dirty="0">
                <a:solidFill>
                  <a:schemeClr val="tx1">
                    <a:lumMod val="75000"/>
                    <a:lumOff val="25000"/>
                  </a:schemeClr>
                </a:solidFill>
              </a:rPr>
              <a:t>The </a:t>
            </a:r>
            <a:r>
              <a:rPr lang="en-US" sz="2400" b="1" dirty="0">
                <a:solidFill>
                  <a:schemeClr val="tx1">
                    <a:lumMod val="75000"/>
                    <a:lumOff val="25000"/>
                  </a:schemeClr>
                </a:solidFill>
              </a:rPr>
              <a:t>implicit</a:t>
            </a:r>
            <a:r>
              <a:rPr lang="en-US" sz="2400" dirty="0">
                <a:solidFill>
                  <a:schemeClr val="tx1">
                    <a:lumMod val="75000"/>
                    <a:lumOff val="25000"/>
                  </a:schemeClr>
                </a:solidFill>
              </a:rPr>
              <a:t> grant type is used for mobile apps and web applications </a:t>
            </a:r>
            <a:r>
              <a:rPr lang="en-US" sz="2400" dirty="0" smtClean="0">
                <a:solidFill>
                  <a:schemeClr val="tx1">
                    <a:lumMod val="75000"/>
                    <a:lumOff val="25000"/>
                  </a:schemeClr>
                </a:solidFill>
              </a:rPr>
              <a:t>where </a:t>
            </a:r>
            <a:r>
              <a:rPr lang="en-US" sz="2400" dirty="0">
                <a:solidFill>
                  <a:schemeClr val="tx1">
                    <a:lumMod val="75000"/>
                    <a:lumOff val="25000"/>
                  </a:schemeClr>
                </a:solidFill>
              </a:rPr>
              <a:t>the </a:t>
            </a:r>
            <a:r>
              <a:rPr lang="en-US" sz="2400" i="1" dirty="0">
                <a:solidFill>
                  <a:schemeClr val="tx1">
                    <a:lumMod val="75000"/>
                    <a:lumOff val="25000"/>
                  </a:schemeClr>
                </a:solidFill>
              </a:rPr>
              <a:t>client secret</a:t>
            </a:r>
            <a:r>
              <a:rPr lang="en-US" sz="2400" dirty="0">
                <a:solidFill>
                  <a:schemeClr val="tx1">
                    <a:lumMod val="75000"/>
                    <a:lumOff val="25000"/>
                  </a:schemeClr>
                </a:solidFill>
              </a:rPr>
              <a:t> confidentiality is not guaranteed. </a:t>
            </a:r>
            <a:endParaRPr lang="en-US" sz="2400" dirty="0" smtClean="0">
              <a:solidFill>
                <a:schemeClr val="tx1">
                  <a:lumMod val="75000"/>
                  <a:lumOff val="25000"/>
                </a:schemeClr>
              </a:solidFill>
            </a:endParaRPr>
          </a:p>
          <a:p>
            <a:pPr marL="342900" indent="-342900" algn="l">
              <a:buFont typeface="Arial" pitchFamily="34" charset="0"/>
              <a:buChar char="•"/>
            </a:pPr>
            <a:r>
              <a:rPr lang="en-US" sz="2400" dirty="0" smtClean="0">
                <a:solidFill>
                  <a:schemeClr val="tx1">
                    <a:lumMod val="75000"/>
                    <a:lumOff val="25000"/>
                  </a:schemeClr>
                </a:solidFill>
              </a:rPr>
              <a:t>The </a:t>
            </a:r>
            <a:r>
              <a:rPr lang="en-US" sz="2400" dirty="0">
                <a:solidFill>
                  <a:schemeClr val="tx1">
                    <a:lumMod val="75000"/>
                    <a:lumOff val="25000"/>
                  </a:schemeClr>
                </a:solidFill>
              </a:rPr>
              <a:t>implicit grant type is also a redirection-based flow but the access token is given to the user-agent to forward to the application, so it may be exposed to the user and other applications on the user's device</a:t>
            </a:r>
            <a:r>
              <a:rPr lang="en-US" sz="2400" dirty="0" smtClean="0">
                <a:solidFill>
                  <a:schemeClr val="tx1">
                    <a:lumMod val="75000"/>
                    <a:lumOff val="25000"/>
                  </a:schemeClr>
                </a:solidFill>
              </a:rPr>
              <a:t>.</a:t>
            </a:r>
          </a:p>
          <a:p>
            <a:pPr marL="342900" indent="-342900" algn="l">
              <a:buFont typeface="Arial" pitchFamily="34" charset="0"/>
              <a:buChar char="•"/>
            </a:pPr>
            <a:r>
              <a:rPr lang="en-US" sz="2400" dirty="0" smtClean="0">
                <a:solidFill>
                  <a:schemeClr val="tx1">
                    <a:lumMod val="75000"/>
                    <a:lumOff val="25000"/>
                  </a:schemeClr>
                </a:solidFill>
              </a:rPr>
              <a:t> </a:t>
            </a:r>
            <a:r>
              <a:rPr lang="en-US" sz="2400" dirty="0">
                <a:solidFill>
                  <a:schemeClr val="tx1">
                    <a:lumMod val="75000"/>
                    <a:lumOff val="25000"/>
                  </a:schemeClr>
                </a:solidFill>
              </a:rPr>
              <a:t>Also, this flow does not authenticate the identity of the application, and relies on the redirect URI </a:t>
            </a:r>
            <a:r>
              <a:rPr lang="en-US" sz="2400" dirty="0" smtClean="0">
                <a:solidFill>
                  <a:schemeClr val="tx1">
                    <a:lumMod val="75000"/>
                    <a:lumOff val="25000"/>
                  </a:schemeClr>
                </a:solidFill>
              </a:rPr>
              <a:t>to </a:t>
            </a:r>
            <a:r>
              <a:rPr lang="en-US" sz="2400" dirty="0">
                <a:solidFill>
                  <a:schemeClr val="tx1">
                    <a:lumMod val="75000"/>
                    <a:lumOff val="25000"/>
                  </a:schemeClr>
                </a:solidFill>
              </a:rPr>
              <a:t>serve this purpose.</a:t>
            </a:r>
          </a:p>
          <a:p>
            <a:pPr marL="342900" indent="-342900" algn="l">
              <a:buFont typeface="Arial" pitchFamily="34" charset="0"/>
              <a:buChar char="•"/>
            </a:pPr>
            <a:r>
              <a:rPr lang="en-US" sz="2400" dirty="0">
                <a:solidFill>
                  <a:schemeClr val="tx1">
                    <a:lumMod val="75000"/>
                    <a:lumOff val="25000"/>
                  </a:schemeClr>
                </a:solidFill>
              </a:rPr>
              <a:t>The implicit grant type does not support refresh tokens</a:t>
            </a:r>
          </a:p>
          <a:p>
            <a:pPr marL="342900" indent="-342900" algn="l">
              <a:buFont typeface="Arial" pitchFamily="34" charset="0"/>
              <a:buChar char="•"/>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228130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endParaRPr lang="en-US" dirty="0"/>
          </a:p>
        </p:txBody>
      </p:sp>
      <p:sp>
        <p:nvSpPr>
          <p:cNvPr id="3" name="Subtitle 2"/>
          <p:cNvSpPr>
            <a:spLocks noGrp="1"/>
          </p:cNvSpPr>
          <p:nvPr>
            <p:ph type="subTitle" idx="1"/>
          </p:nvPr>
        </p:nvSpPr>
        <p:spPr>
          <a:xfrm>
            <a:off x="76200" y="1309255"/>
            <a:ext cx="8839200" cy="5486400"/>
          </a:xfrm>
        </p:spPr>
        <p:txBody>
          <a:bodyPr>
            <a:normAutofit/>
          </a:bodyPr>
          <a:lstStyle/>
          <a:p>
            <a:pPr marL="342900" indent="-342900" algn="l">
              <a:buFont typeface="Wingdings" pitchFamily="2" charset="2"/>
              <a:buChar char="§"/>
            </a:pPr>
            <a:r>
              <a:rPr lang="en-US" sz="2400" dirty="0">
                <a:solidFill>
                  <a:schemeClr val="tx1">
                    <a:lumMod val="75000"/>
                    <a:lumOff val="25000"/>
                  </a:schemeClr>
                </a:solidFill>
              </a:rPr>
              <a:t>The implicit grant flow basically works as follows: the user is asked to authorize the application, then the authorization server passes the access token back to the user-agent, which passes it to the application. If you are curious about the details, read on.</a:t>
            </a:r>
          </a:p>
          <a:p>
            <a:r>
              <a:rPr lang="en-US" sz="2400" dirty="0" smtClean="0"/>
              <a:t/>
            </a:r>
            <a:br>
              <a:rPr lang="en-US" sz="2400" dirty="0" smtClean="0"/>
            </a:br>
            <a:r>
              <a:rPr lang="en-US" dirty="0" smtClean="0">
                <a:solidFill>
                  <a:schemeClr val="accent2">
                    <a:lumMod val="50000"/>
                  </a:schemeClr>
                </a:solidFill>
              </a:rPr>
              <a:t>(continue……..)</a:t>
            </a:r>
            <a:endParaRPr lang="en-US" dirty="0">
              <a:solidFill>
                <a:schemeClr val="accent2">
                  <a:lumMod val="50000"/>
                </a:schemeClr>
              </a:solidFill>
            </a:endParaRPr>
          </a:p>
        </p:txBody>
      </p:sp>
    </p:spTree>
    <p:extLst>
      <p:ext uri="{BB962C8B-B14F-4D97-AF65-F5344CB8AC3E}">
        <p14:creationId xmlns:p14="http://schemas.microsoft.com/office/powerpoint/2010/main" val="1260195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r>
              <a:rPr lang="en-US" dirty="0" smtClean="0"/>
              <a:t>AN INTRODUCTION TO OAUTH2</a:t>
            </a:r>
            <a:endParaRPr lang="en-US" dirty="0"/>
          </a:p>
        </p:txBody>
      </p:sp>
      <p:sp>
        <p:nvSpPr>
          <p:cNvPr id="3" name="Subtitle 2"/>
          <p:cNvSpPr>
            <a:spLocks noGrp="1"/>
          </p:cNvSpPr>
          <p:nvPr>
            <p:ph type="subTitle" idx="1"/>
          </p:nvPr>
        </p:nvSpPr>
        <p:spPr>
          <a:xfrm>
            <a:off x="76200" y="1309255"/>
            <a:ext cx="9067800" cy="5486400"/>
          </a:xfrm>
        </p:spPr>
        <p:txBody>
          <a:bodyPr>
            <a:normAutofit/>
          </a:bodyPr>
          <a:lstStyle/>
          <a:p>
            <a:pPr algn="l"/>
            <a:endParaRPr lang="en-US" dirty="0">
              <a:solidFill>
                <a:schemeClr val="accent2">
                  <a:lumMod val="50000"/>
                </a:schemeClr>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067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456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r>
              <a:rPr lang="en-US" dirty="0" smtClean="0"/>
              <a:t>AN INTRODUCTION TO OAUTH2</a:t>
            </a:r>
            <a:endParaRPr lang="en-US" dirty="0"/>
          </a:p>
        </p:txBody>
      </p:sp>
      <p:sp>
        <p:nvSpPr>
          <p:cNvPr id="3" name="Subtitle 2"/>
          <p:cNvSpPr>
            <a:spLocks noGrp="1"/>
          </p:cNvSpPr>
          <p:nvPr>
            <p:ph type="subTitle" idx="1"/>
          </p:nvPr>
        </p:nvSpPr>
        <p:spPr>
          <a:xfrm>
            <a:off x="76200" y="1309255"/>
            <a:ext cx="9067800" cy="5486400"/>
          </a:xfrm>
        </p:spPr>
        <p:txBody>
          <a:bodyPr>
            <a:normAutofit/>
          </a:bodyPr>
          <a:lstStyle/>
          <a:p>
            <a:pPr algn="l"/>
            <a:r>
              <a:rPr lang="en-US" sz="2400" b="1" dirty="0"/>
              <a:t>Step 1: Implicit Authorization Link</a:t>
            </a:r>
          </a:p>
          <a:p>
            <a:pPr algn="l"/>
            <a:r>
              <a:rPr lang="en-US" sz="2400" dirty="0"/>
              <a:t>With the implicit grant type, the user is presented with an authorization link, that requests a token from the API. This link looks just like the authorization code link, except it is requesting a </a:t>
            </a:r>
            <a:r>
              <a:rPr lang="en-US" sz="2400" i="1" dirty="0"/>
              <a:t>token</a:t>
            </a:r>
            <a:r>
              <a:rPr lang="en-US" sz="2400" dirty="0"/>
              <a:t> instead of a code (note the </a:t>
            </a:r>
            <a:r>
              <a:rPr lang="en-US" sz="2400" i="1" dirty="0"/>
              <a:t>response type</a:t>
            </a:r>
            <a:r>
              <a:rPr lang="en-US" sz="2400" dirty="0"/>
              <a:t> "token"):</a:t>
            </a:r>
          </a:p>
          <a:p>
            <a:pPr algn="l"/>
            <a:endParaRPr lang="en-US" sz="2400" dirty="0">
              <a:solidFill>
                <a:schemeClr val="accent2">
                  <a:lumMod val="50000"/>
                </a:schemeClr>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352800"/>
            <a:ext cx="87630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4114800"/>
            <a:ext cx="8763000" cy="2031325"/>
          </a:xfrm>
          <a:prstGeom prst="rect">
            <a:avLst/>
          </a:prstGeom>
        </p:spPr>
        <p:txBody>
          <a:bodyPr wrap="square">
            <a:spAutoFit/>
          </a:bodyPr>
          <a:lstStyle/>
          <a:p>
            <a:r>
              <a:rPr lang="en-US" b="1" dirty="0"/>
              <a:t>Step 2: User Authorizes Application</a:t>
            </a:r>
          </a:p>
          <a:p>
            <a:r>
              <a:rPr lang="en-US" dirty="0"/>
              <a:t>When the user clicks the link, they must first log in to the service, to authenticate their identity (unless they are already logged in). Then they will be prompted by the service to </a:t>
            </a:r>
            <a:r>
              <a:rPr lang="en-US" i="1" dirty="0"/>
              <a:t>authorize</a:t>
            </a:r>
            <a:r>
              <a:rPr lang="en-US" dirty="0"/>
              <a:t> or </a:t>
            </a:r>
            <a:r>
              <a:rPr lang="en-US" i="1" dirty="0"/>
              <a:t>deny</a:t>
            </a:r>
            <a:r>
              <a:rPr lang="en-US" dirty="0"/>
              <a:t> the application access to their account. Here is an example authorize application prompt:</a:t>
            </a:r>
          </a:p>
          <a:p>
            <a:r>
              <a:rPr lang="en-US" dirty="0" smtClean="0"/>
              <a:t/>
            </a:r>
            <a:br>
              <a:rPr lang="en-US" dirty="0" smtClean="0"/>
            </a:br>
            <a:endParaRPr lang="en-US" dirty="0"/>
          </a:p>
        </p:txBody>
      </p:sp>
    </p:spTree>
    <p:extLst>
      <p:ext uri="{BB962C8B-B14F-4D97-AF65-F5344CB8AC3E}">
        <p14:creationId xmlns:p14="http://schemas.microsoft.com/office/powerpoint/2010/main" val="1710565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r>
              <a:rPr lang="en-US" dirty="0" smtClean="0"/>
              <a:t>AN INTRODUCTION TO OAUTH2</a:t>
            </a:r>
            <a:endParaRPr lang="en-US" dirty="0"/>
          </a:p>
        </p:txBody>
      </p:sp>
      <p:sp>
        <p:nvSpPr>
          <p:cNvPr id="3" name="Subtitle 2"/>
          <p:cNvSpPr>
            <a:spLocks noGrp="1"/>
          </p:cNvSpPr>
          <p:nvPr>
            <p:ph type="subTitle" idx="1"/>
          </p:nvPr>
        </p:nvSpPr>
        <p:spPr>
          <a:xfrm>
            <a:off x="76200" y="1309255"/>
            <a:ext cx="9067800" cy="5486400"/>
          </a:xfrm>
        </p:spPr>
        <p:txBody>
          <a:bodyPr>
            <a:normAutofit/>
          </a:bodyPr>
          <a:lstStyle/>
          <a:p>
            <a:pPr algn="l"/>
            <a:r>
              <a:rPr lang="en-US" sz="2400" dirty="0"/>
              <a:t>We can see that "</a:t>
            </a:r>
            <a:r>
              <a:rPr lang="en-US" sz="2400" dirty="0" err="1"/>
              <a:t>Thedropletbook</a:t>
            </a:r>
            <a:r>
              <a:rPr lang="en-US" sz="2400" dirty="0"/>
              <a:t> App" is requesting authorization for "read" access to the account of "</a:t>
            </a:r>
            <a:r>
              <a:rPr lang="en-US" sz="2400" dirty="0">
                <a:hlinkClick r:id="rId3"/>
              </a:rPr>
              <a:t>manicas@digitalocean.com</a:t>
            </a:r>
            <a:r>
              <a:rPr lang="en-US" sz="2400" dirty="0"/>
              <a:t>".</a:t>
            </a:r>
            <a:endParaRPr lang="en-US" sz="2400" dirty="0">
              <a:solidFill>
                <a:schemeClr val="accent2">
                  <a:lumMod val="50000"/>
                </a:schemeClr>
              </a:solidFill>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66800"/>
            <a:ext cx="87630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026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r>
              <a:rPr lang="en-US" dirty="0" smtClean="0"/>
              <a:t>AN INTRODUCTION TO OAUTH2</a:t>
            </a:r>
            <a:endParaRPr lang="en-US" dirty="0"/>
          </a:p>
        </p:txBody>
      </p:sp>
      <p:sp>
        <p:nvSpPr>
          <p:cNvPr id="3" name="Subtitle 2"/>
          <p:cNvSpPr>
            <a:spLocks noGrp="1"/>
          </p:cNvSpPr>
          <p:nvPr>
            <p:ph type="subTitle" idx="1"/>
          </p:nvPr>
        </p:nvSpPr>
        <p:spPr>
          <a:xfrm>
            <a:off x="76200" y="1309255"/>
            <a:ext cx="9067800" cy="5486400"/>
          </a:xfrm>
        </p:spPr>
        <p:txBody>
          <a:bodyPr>
            <a:normAutofit/>
          </a:bodyPr>
          <a:lstStyle/>
          <a:p>
            <a:pPr algn="l"/>
            <a:r>
              <a:rPr lang="en-US" sz="2400" dirty="0"/>
              <a:t>We can see that "</a:t>
            </a:r>
            <a:r>
              <a:rPr lang="en-US" sz="2400" dirty="0" err="1"/>
              <a:t>Thedropletbook</a:t>
            </a:r>
            <a:r>
              <a:rPr lang="en-US" sz="2400" dirty="0"/>
              <a:t> App" is requesting authorization for "read" access to the account of "</a:t>
            </a:r>
            <a:r>
              <a:rPr lang="en-US" sz="2400" dirty="0">
                <a:hlinkClick r:id="rId3"/>
              </a:rPr>
              <a:t>manicas@digitalocean.com</a:t>
            </a:r>
            <a:r>
              <a:rPr lang="en-US" sz="2400" dirty="0" smtClean="0"/>
              <a:t>".</a:t>
            </a:r>
          </a:p>
          <a:p>
            <a:pPr algn="l"/>
            <a:r>
              <a:rPr lang="en-US" sz="2400" b="1" dirty="0"/>
              <a:t>Step 3: User-agent Receives Access Token with Redirect URI</a:t>
            </a:r>
          </a:p>
          <a:p>
            <a:pPr algn="l"/>
            <a:r>
              <a:rPr lang="en-US" sz="2400" dirty="0"/>
              <a:t>If the user clicks "Authorize Application", the service redirects the user-agent to the application redirect URI, and includes a URI fragment containing the access token. It would look something like this:</a:t>
            </a:r>
          </a:p>
          <a:p>
            <a:pPr algn="l"/>
            <a:endParaRPr lang="en-US" sz="2400" dirty="0">
              <a:solidFill>
                <a:schemeClr val="accent2">
                  <a:lumMod val="50000"/>
                </a:schemeClr>
              </a:solidFill>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886200"/>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2400" y="4488873"/>
            <a:ext cx="8839200" cy="1477328"/>
          </a:xfrm>
          <a:prstGeom prst="rect">
            <a:avLst/>
          </a:prstGeom>
        </p:spPr>
        <p:txBody>
          <a:bodyPr wrap="square">
            <a:spAutoFit/>
          </a:bodyPr>
          <a:lstStyle/>
          <a:p>
            <a:r>
              <a:rPr lang="en-US" b="1" dirty="0"/>
              <a:t>Step 4: User-agent Follows the Redirect URI</a:t>
            </a:r>
          </a:p>
          <a:p>
            <a:r>
              <a:rPr lang="en-US" dirty="0"/>
              <a:t>The user-agent follows the redirect URI but retains the access token.</a:t>
            </a:r>
          </a:p>
          <a:p>
            <a:r>
              <a:rPr lang="en-US" b="1" dirty="0"/>
              <a:t>Step 5: Application Sends Access Token Extraction Script</a:t>
            </a:r>
          </a:p>
          <a:p>
            <a:r>
              <a:rPr lang="en-US" dirty="0"/>
              <a:t>The application returns a webpage that contains a script that can extract the access token from the full redirect URI that the user-agent has retained.</a:t>
            </a:r>
          </a:p>
        </p:txBody>
      </p:sp>
    </p:spTree>
    <p:extLst>
      <p:ext uri="{BB962C8B-B14F-4D97-AF65-F5344CB8AC3E}">
        <p14:creationId xmlns:p14="http://schemas.microsoft.com/office/powerpoint/2010/main" val="203462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endParaRPr lang="en-US" dirty="0"/>
          </a:p>
        </p:txBody>
      </p:sp>
      <p:sp>
        <p:nvSpPr>
          <p:cNvPr id="3" name="Subtitle 2"/>
          <p:cNvSpPr>
            <a:spLocks noGrp="1"/>
          </p:cNvSpPr>
          <p:nvPr>
            <p:ph type="subTitle" idx="1"/>
          </p:nvPr>
        </p:nvSpPr>
        <p:spPr>
          <a:xfrm>
            <a:off x="76200" y="1143000"/>
            <a:ext cx="8839200" cy="5486400"/>
          </a:xfrm>
        </p:spPr>
        <p:txBody>
          <a:bodyPr>
            <a:normAutofit fontScale="85000" lnSpcReduction="20000"/>
          </a:bodyPr>
          <a:lstStyle/>
          <a:p>
            <a:pPr algn="l"/>
            <a:r>
              <a:rPr lang="en-US" sz="3800" dirty="0" err="1">
                <a:solidFill>
                  <a:schemeClr val="accent2">
                    <a:lumMod val="75000"/>
                  </a:schemeClr>
                </a:solidFill>
              </a:rPr>
              <a:t>OAuth</a:t>
            </a:r>
            <a:r>
              <a:rPr lang="en-US" sz="3800" dirty="0">
                <a:solidFill>
                  <a:schemeClr val="accent2">
                    <a:lumMod val="75000"/>
                  </a:schemeClr>
                </a:solidFill>
              </a:rPr>
              <a:t> </a:t>
            </a:r>
            <a:r>
              <a:rPr lang="en-US" sz="3800" dirty="0" smtClean="0">
                <a:solidFill>
                  <a:schemeClr val="accent2">
                    <a:lumMod val="75000"/>
                  </a:schemeClr>
                </a:solidFill>
              </a:rPr>
              <a:t>Roles:</a:t>
            </a:r>
            <a:endParaRPr lang="en-US" sz="3800" dirty="0">
              <a:solidFill>
                <a:schemeClr val="accent2">
                  <a:lumMod val="75000"/>
                </a:schemeClr>
              </a:solidFill>
            </a:endParaRPr>
          </a:p>
          <a:p>
            <a:pPr algn="l"/>
            <a:r>
              <a:rPr lang="en-US" dirty="0" err="1">
                <a:solidFill>
                  <a:schemeClr val="tx1">
                    <a:lumMod val="75000"/>
                    <a:lumOff val="25000"/>
                  </a:schemeClr>
                </a:solidFill>
              </a:rPr>
              <a:t>OAuth</a:t>
            </a:r>
            <a:r>
              <a:rPr lang="en-US" dirty="0">
                <a:solidFill>
                  <a:schemeClr val="tx1">
                    <a:lumMod val="75000"/>
                    <a:lumOff val="25000"/>
                  </a:schemeClr>
                </a:solidFill>
              </a:rPr>
              <a:t> defines four roles:</a:t>
            </a:r>
          </a:p>
          <a:p>
            <a:pPr marL="457200" indent="-457200" algn="l">
              <a:buFont typeface="Wingdings" pitchFamily="2" charset="2"/>
              <a:buChar char="§"/>
            </a:pPr>
            <a:r>
              <a:rPr lang="en-US" dirty="0">
                <a:solidFill>
                  <a:schemeClr val="tx1">
                    <a:lumMod val="75000"/>
                    <a:lumOff val="25000"/>
                  </a:schemeClr>
                </a:solidFill>
              </a:rPr>
              <a:t>Resource Owner</a:t>
            </a:r>
          </a:p>
          <a:p>
            <a:pPr marL="457200" indent="-457200" algn="l">
              <a:buFont typeface="Wingdings" pitchFamily="2" charset="2"/>
              <a:buChar char="§"/>
            </a:pPr>
            <a:r>
              <a:rPr lang="en-US" dirty="0">
                <a:solidFill>
                  <a:schemeClr val="tx1">
                    <a:lumMod val="75000"/>
                    <a:lumOff val="25000"/>
                  </a:schemeClr>
                </a:solidFill>
              </a:rPr>
              <a:t>Client</a:t>
            </a:r>
          </a:p>
          <a:p>
            <a:pPr marL="457200" indent="-457200" algn="l">
              <a:buFont typeface="Wingdings" pitchFamily="2" charset="2"/>
              <a:buChar char="§"/>
            </a:pPr>
            <a:r>
              <a:rPr lang="en-US" dirty="0">
                <a:solidFill>
                  <a:schemeClr val="tx1">
                    <a:lumMod val="75000"/>
                    <a:lumOff val="25000"/>
                  </a:schemeClr>
                </a:solidFill>
              </a:rPr>
              <a:t>Resource Server</a:t>
            </a:r>
          </a:p>
          <a:p>
            <a:pPr marL="457200" indent="-457200" algn="l">
              <a:buFont typeface="Wingdings" pitchFamily="2" charset="2"/>
              <a:buChar char="§"/>
            </a:pPr>
            <a:r>
              <a:rPr lang="en-US" dirty="0">
                <a:solidFill>
                  <a:schemeClr val="tx1">
                    <a:lumMod val="75000"/>
                    <a:lumOff val="25000"/>
                  </a:schemeClr>
                </a:solidFill>
              </a:rPr>
              <a:t>Authorization Server</a:t>
            </a:r>
          </a:p>
          <a:p>
            <a:pPr algn="l"/>
            <a:r>
              <a:rPr lang="en-US" dirty="0">
                <a:solidFill>
                  <a:schemeClr val="tx1">
                    <a:lumMod val="75000"/>
                    <a:lumOff val="25000"/>
                  </a:schemeClr>
                </a:solidFill>
              </a:rPr>
              <a:t>We will detail each role in the following subsections.</a:t>
            </a:r>
          </a:p>
          <a:p>
            <a:pPr marL="457200" indent="-457200" algn="l">
              <a:buFont typeface="Wingdings" pitchFamily="2" charset="2"/>
              <a:buChar char="§"/>
            </a:pPr>
            <a:r>
              <a:rPr lang="en-US" b="1" dirty="0" smtClean="0">
                <a:solidFill>
                  <a:schemeClr val="accent3">
                    <a:lumMod val="75000"/>
                  </a:schemeClr>
                </a:solidFill>
              </a:rPr>
              <a:t>Resour</a:t>
            </a:r>
            <a:r>
              <a:rPr lang="en-US" b="1" dirty="0" smtClean="0">
                <a:solidFill>
                  <a:schemeClr val="accent3">
                    <a:lumMod val="75000"/>
                  </a:schemeClr>
                </a:solidFill>
              </a:rPr>
              <a:t>ce </a:t>
            </a:r>
            <a:r>
              <a:rPr lang="en-US" b="1" dirty="0">
                <a:solidFill>
                  <a:schemeClr val="accent3">
                    <a:lumMod val="75000"/>
                  </a:schemeClr>
                </a:solidFill>
              </a:rPr>
              <a:t>Owner: </a:t>
            </a:r>
            <a:r>
              <a:rPr lang="en-US" b="1" i="1" dirty="0">
                <a:solidFill>
                  <a:schemeClr val="accent3">
                    <a:lumMod val="75000"/>
                  </a:schemeClr>
                </a:solidFill>
              </a:rPr>
              <a:t>User</a:t>
            </a:r>
            <a:endParaRPr lang="en-US" b="1" dirty="0">
              <a:solidFill>
                <a:schemeClr val="accent3">
                  <a:lumMod val="75000"/>
                </a:schemeClr>
              </a:solidFill>
            </a:endParaRPr>
          </a:p>
          <a:p>
            <a:pPr algn="l"/>
            <a:r>
              <a:rPr lang="en-US" dirty="0">
                <a:solidFill>
                  <a:schemeClr val="tx1">
                    <a:lumMod val="75000"/>
                    <a:lumOff val="25000"/>
                  </a:schemeClr>
                </a:solidFill>
              </a:rPr>
              <a:t>The resource </a:t>
            </a:r>
            <a:r>
              <a:rPr lang="en-US" dirty="0" smtClean="0">
                <a:solidFill>
                  <a:schemeClr val="tx1">
                    <a:lumMod val="75000"/>
                    <a:lumOff val="25000"/>
                  </a:schemeClr>
                </a:solidFill>
              </a:rPr>
              <a:t>owner </a:t>
            </a:r>
            <a:r>
              <a:rPr lang="en-US" dirty="0">
                <a:solidFill>
                  <a:schemeClr val="tx1">
                    <a:lumMod val="75000"/>
                    <a:lumOff val="25000"/>
                  </a:schemeClr>
                </a:solidFill>
              </a:rPr>
              <a:t>is the </a:t>
            </a:r>
            <a:r>
              <a:rPr lang="en-US" i="1" dirty="0">
                <a:solidFill>
                  <a:schemeClr val="tx1">
                    <a:lumMod val="75000"/>
                    <a:lumOff val="25000"/>
                  </a:schemeClr>
                </a:solidFill>
              </a:rPr>
              <a:t>user</a:t>
            </a:r>
            <a:r>
              <a:rPr lang="en-US" dirty="0">
                <a:solidFill>
                  <a:schemeClr val="tx1">
                    <a:lumMod val="75000"/>
                    <a:lumOff val="25000"/>
                  </a:schemeClr>
                </a:solidFill>
              </a:rPr>
              <a:t> who authorizes an </a:t>
            </a:r>
            <a:r>
              <a:rPr lang="en-US" i="1" dirty="0">
                <a:solidFill>
                  <a:schemeClr val="tx1">
                    <a:lumMod val="75000"/>
                    <a:lumOff val="25000"/>
                  </a:schemeClr>
                </a:solidFill>
              </a:rPr>
              <a:t>application</a:t>
            </a:r>
            <a:r>
              <a:rPr lang="en-US" dirty="0">
                <a:solidFill>
                  <a:schemeClr val="tx1">
                    <a:lumMod val="75000"/>
                    <a:lumOff val="25000"/>
                  </a:schemeClr>
                </a:solidFill>
              </a:rPr>
              <a:t> to access their account. </a:t>
            </a:r>
            <a:endParaRPr lang="en-US" dirty="0" smtClean="0">
              <a:solidFill>
                <a:schemeClr val="tx1">
                  <a:lumMod val="75000"/>
                  <a:lumOff val="25000"/>
                </a:schemeClr>
              </a:solidFill>
            </a:endParaRPr>
          </a:p>
          <a:p>
            <a:pPr algn="l"/>
            <a:r>
              <a:rPr lang="en-US" dirty="0" smtClean="0">
                <a:solidFill>
                  <a:schemeClr val="tx1">
                    <a:lumMod val="75000"/>
                    <a:lumOff val="25000"/>
                  </a:schemeClr>
                </a:solidFill>
              </a:rPr>
              <a:t>The </a:t>
            </a:r>
            <a:r>
              <a:rPr lang="en-US" dirty="0">
                <a:solidFill>
                  <a:schemeClr val="tx1">
                    <a:lumMod val="75000"/>
                    <a:lumOff val="25000"/>
                  </a:schemeClr>
                </a:solidFill>
              </a:rPr>
              <a:t>application's access to the user's account is limited to the "scope" of the authorization granted (e.g. read or write access).</a:t>
            </a:r>
          </a:p>
          <a:p>
            <a:pPr algn="l"/>
            <a:endParaRPr lang="en-US" dirty="0"/>
          </a:p>
        </p:txBody>
      </p:sp>
    </p:spTree>
    <p:extLst>
      <p:ext uri="{BB962C8B-B14F-4D97-AF65-F5344CB8AC3E}">
        <p14:creationId xmlns:p14="http://schemas.microsoft.com/office/powerpoint/2010/main" val="2176430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r>
              <a:rPr lang="en-US" dirty="0" smtClean="0"/>
              <a:t>AN INTRODUCTION TO OAUTH2</a:t>
            </a:r>
            <a:endParaRPr lang="en-US" dirty="0"/>
          </a:p>
        </p:txBody>
      </p:sp>
      <p:sp>
        <p:nvSpPr>
          <p:cNvPr id="3" name="Subtitle 2"/>
          <p:cNvSpPr>
            <a:spLocks noGrp="1"/>
          </p:cNvSpPr>
          <p:nvPr>
            <p:ph type="subTitle" idx="1"/>
          </p:nvPr>
        </p:nvSpPr>
        <p:spPr>
          <a:xfrm>
            <a:off x="76200" y="1309255"/>
            <a:ext cx="9067800" cy="5486400"/>
          </a:xfrm>
        </p:spPr>
        <p:txBody>
          <a:bodyPr>
            <a:normAutofit lnSpcReduction="10000"/>
          </a:bodyPr>
          <a:lstStyle/>
          <a:p>
            <a:pPr algn="l"/>
            <a:r>
              <a:rPr lang="en-US" sz="2400" b="1" dirty="0"/>
              <a:t>Step 6: Access Token Passed to Application</a:t>
            </a:r>
          </a:p>
          <a:p>
            <a:pPr algn="l"/>
            <a:r>
              <a:rPr lang="en-US" sz="2400" dirty="0"/>
              <a:t>The user-agent executes the provided script and passes the extracted access token to the application.</a:t>
            </a:r>
          </a:p>
          <a:p>
            <a:pPr algn="l"/>
            <a:r>
              <a:rPr lang="en-US" sz="2400" dirty="0"/>
              <a:t>Now the application is authorized! It may use the token to access the user's account via the service API, limited to the scope of access, until the token expires or is revoked.</a:t>
            </a:r>
          </a:p>
          <a:p>
            <a:pPr algn="l"/>
            <a:r>
              <a:rPr lang="en-US" dirty="0">
                <a:solidFill>
                  <a:schemeClr val="accent3">
                    <a:lumMod val="50000"/>
                  </a:schemeClr>
                </a:solidFill>
              </a:rPr>
              <a:t>Grant Type: Resource Owner Password Credentials</a:t>
            </a:r>
          </a:p>
          <a:p>
            <a:pPr algn="l"/>
            <a:r>
              <a:rPr lang="en-US" sz="2400" dirty="0"/>
              <a:t>With the </a:t>
            </a:r>
            <a:r>
              <a:rPr lang="en-US" sz="2400" b="1" dirty="0"/>
              <a:t>resource owner password credentials</a:t>
            </a:r>
            <a:r>
              <a:rPr lang="en-US" sz="2400" dirty="0"/>
              <a:t> grant type, the user provides their service credentials (username and password) directly to the application, which uses the credentials to obtain an access token from the service. This grant type should only be enabled on the authorization server if other flows are not viable. Also, it should only be used if the application is trusted by the user (e.g. it is owned by the service, or the user's desktop OS).</a:t>
            </a:r>
          </a:p>
          <a:p>
            <a:pPr algn="l"/>
            <a:endParaRPr lang="en-US" sz="2400" dirty="0">
              <a:solidFill>
                <a:schemeClr val="accent2">
                  <a:lumMod val="50000"/>
                </a:schemeClr>
              </a:solidFill>
            </a:endParaRPr>
          </a:p>
        </p:txBody>
      </p:sp>
    </p:spTree>
    <p:extLst>
      <p:ext uri="{BB962C8B-B14F-4D97-AF65-F5344CB8AC3E}">
        <p14:creationId xmlns:p14="http://schemas.microsoft.com/office/powerpoint/2010/main" val="1858310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r>
              <a:rPr lang="en-US" dirty="0" smtClean="0"/>
              <a:t>AN INTRODUCTION TO OAUTH2</a:t>
            </a:r>
            <a:endParaRPr lang="en-US" dirty="0"/>
          </a:p>
        </p:txBody>
      </p:sp>
      <p:sp>
        <p:nvSpPr>
          <p:cNvPr id="3" name="Subtitle 2"/>
          <p:cNvSpPr>
            <a:spLocks noGrp="1"/>
          </p:cNvSpPr>
          <p:nvPr>
            <p:ph type="subTitle" idx="1"/>
          </p:nvPr>
        </p:nvSpPr>
        <p:spPr>
          <a:xfrm>
            <a:off x="76200" y="1309255"/>
            <a:ext cx="9067800" cy="5486400"/>
          </a:xfrm>
        </p:spPr>
        <p:txBody>
          <a:bodyPr>
            <a:normAutofit/>
          </a:bodyPr>
          <a:lstStyle/>
          <a:p>
            <a:pPr algn="l"/>
            <a:r>
              <a:rPr lang="en-US" sz="2400" b="1" dirty="0"/>
              <a:t>Password Credentials Flow</a:t>
            </a:r>
          </a:p>
          <a:p>
            <a:pPr algn="l"/>
            <a:r>
              <a:rPr lang="en-US" sz="2400" dirty="0"/>
              <a:t>After the user gives their credentials to the application, the application will then request an access token from the authorization server. The POST request might look something like this</a:t>
            </a:r>
            <a:r>
              <a:rPr lang="en-US" sz="2400" dirty="0" smtClean="0"/>
              <a:t>:</a:t>
            </a:r>
          </a:p>
          <a:p>
            <a:pPr algn="l"/>
            <a:endParaRPr lang="en-US" sz="2400" dirty="0"/>
          </a:p>
          <a:p>
            <a:pPr algn="l"/>
            <a:endParaRPr lang="en-US" sz="2400" dirty="0">
              <a:solidFill>
                <a:schemeClr val="accent2">
                  <a:lumMod val="50000"/>
                </a:schemeClr>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71800"/>
            <a:ext cx="8839200" cy="76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3962400"/>
            <a:ext cx="8839200" cy="1200329"/>
          </a:xfrm>
          <a:prstGeom prst="rect">
            <a:avLst/>
          </a:prstGeom>
        </p:spPr>
        <p:txBody>
          <a:bodyPr wrap="square">
            <a:spAutoFit/>
          </a:bodyPr>
          <a:lstStyle/>
          <a:p>
            <a:r>
              <a:rPr lang="en-US" dirty="0"/>
              <a:t>If the user credentials check out, the authorization server returns an access token to the application. Now the application is authorized!</a:t>
            </a:r>
          </a:p>
          <a:p>
            <a:r>
              <a:rPr lang="en-US" b="1" dirty="0"/>
              <a:t>Note:</a:t>
            </a:r>
            <a:r>
              <a:rPr lang="en-US" dirty="0"/>
              <a:t> </a:t>
            </a:r>
            <a:r>
              <a:rPr lang="en-US" dirty="0" err="1"/>
              <a:t>DigitalOcean</a:t>
            </a:r>
            <a:r>
              <a:rPr lang="en-US" dirty="0"/>
              <a:t> does not currently support the password credentials grant type, so the link points to an imaginary authorization server at "oauth.example.com".</a:t>
            </a:r>
          </a:p>
        </p:txBody>
      </p:sp>
    </p:spTree>
    <p:extLst>
      <p:ext uri="{BB962C8B-B14F-4D97-AF65-F5344CB8AC3E}">
        <p14:creationId xmlns:p14="http://schemas.microsoft.com/office/powerpoint/2010/main" val="2578748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r>
              <a:rPr lang="en-US" dirty="0" smtClean="0"/>
              <a:t>AN INTRODUCTION TO OAUTH2</a:t>
            </a:r>
            <a:endParaRPr lang="en-US" dirty="0"/>
          </a:p>
        </p:txBody>
      </p:sp>
      <p:sp>
        <p:nvSpPr>
          <p:cNvPr id="3" name="Subtitle 2"/>
          <p:cNvSpPr>
            <a:spLocks noGrp="1"/>
          </p:cNvSpPr>
          <p:nvPr>
            <p:ph type="subTitle" idx="1"/>
          </p:nvPr>
        </p:nvSpPr>
        <p:spPr>
          <a:xfrm>
            <a:off x="76200" y="1309255"/>
            <a:ext cx="9067800" cy="5486400"/>
          </a:xfrm>
        </p:spPr>
        <p:txBody>
          <a:bodyPr>
            <a:normAutofit/>
          </a:bodyPr>
          <a:lstStyle/>
          <a:p>
            <a:pPr algn="l"/>
            <a:r>
              <a:rPr lang="en-US" sz="2400" dirty="0"/>
              <a:t>Grant Type: Client Credentials</a:t>
            </a:r>
          </a:p>
          <a:p>
            <a:pPr algn="l"/>
            <a:r>
              <a:rPr lang="en-US" sz="2400" dirty="0"/>
              <a:t>The </a:t>
            </a:r>
            <a:r>
              <a:rPr lang="en-US" sz="2400" b="1" dirty="0"/>
              <a:t>client credentials</a:t>
            </a:r>
            <a:r>
              <a:rPr lang="en-US" sz="2400" dirty="0"/>
              <a:t> grant type provides an application a way to access its own service account. Examples of when this might be useful include if an application wants to update its registered description or redirect URI, or access other data stored in its service account via the API.</a:t>
            </a:r>
          </a:p>
          <a:p>
            <a:pPr algn="l"/>
            <a:r>
              <a:rPr lang="en-US" sz="2400" b="1" dirty="0"/>
              <a:t>Client Credentials Flow</a:t>
            </a:r>
          </a:p>
          <a:p>
            <a:pPr algn="l"/>
            <a:r>
              <a:rPr lang="en-US" sz="2400" dirty="0"/>
              <a:t>The application requests an access token by sending its credentials, its client ID and client secret, to the authorization server. An example POST request might look like the following:</a:t>
            </a:r>
          </a:p>
          <a:p>
            <a:pPr algn="l"/>
            <a:endParaRPr lang="en-US" sz="2400" dirty="0">
              <a:solidFill>
                <a:schemeClr val="accent2">
                  <a:lumMod val="50000"/>
                </a:schemeClr>
              </a:solidFill>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591174"/>
            <a:ext cx="8839200" cy="733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578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r>
              <a:rPr lang="en-US" dirty="0" smtClean="0"/>
              <a:t>AN INTRODUCTION TO OAUTH2</a:t>
            </a:r>
            <a:endParaRPr lang="en-US" dirty="0"/>
          </a:p>
        </p:txBody>
      </p:sp>
      <p:sp>
        <p:nvSpPr>
          <p:cNvPr id="3" name="Subtitle 2"/>
          <p:cNvSpPr>
            <a:spLocks noGrp="1"/>
          </p:cNvSpPr>
          <p:nvPr>
            <p:ph type="subTitle" idx="1"/>
          </p:nvPr>
        </p:nvSpPr>
        <p:spPr>
          <a:xfrm>
            <a:off x="76200" y="1309255"/>
            <a:ext cx="9067800" cy="5486400"/>
          </a:xfrm>
        </p:spPr>
        <p:txBody>
          <a:bodyPr>
            <a:normAutofit/>
          </a:bodyPr>
          <a:lstStyle/>
          <a:p>
            <a:pPr algn="l"/>
            <a:r>
              <a:rPr lang="en-US" sz="2400" dirty="0"/>
              <a:t>If the application credentials check out, the authorization server returns an access token to the application. Now the application is authorized to use its own account!</a:t>
            </a:r>
          </a:p>
          <a:p>
            <a:pPr algn="l"/>
            <a:r>
              <a:rPr lang="en-US" sz="2400" b="1" dirty="0"/>
              <a:t>Note:</a:t>
            </a:r>
            <a:r>
              <a:rPr lang="en-US" sz="2400" dirty="0"/>
              <a:t> </a:t>
            </a:r>
            <a:r>
              <a:rPr lang="en-US" sz="2400" dirty="0" err="1"/>
              <a:t>DigitalOcean</a:t>
            </a:r>
            <a:r>
              <a:rPr lang="en-US" sz="2400" dirty="0"/>
              <a:t> does not currently support the client credentials grant type, so the link points to an imaginary authorization server at "oauth.example.com".</a:t>
            </a:r>
          </a:p>
          <a:p>
            <a:pPr algn="l"/>
            <a:r>
              <a:rPr lang="en-US" sz="2400" dirty="0"/>
              <a:t>Example Access Token Usage</a:t>
            </a:r>
          </a:p>
          <a:p>
            <a:pPr algn="l"/>
            <a:r>
              <a:rPr lang="en-US" sz="2400" dirty="0"/>
              <a:t>Once the application has an access token, it may use the token to access the user's account via the API, limited to the scope of access, until the token expires or is revoked.</a:t>
            </a:r>
          </a:p>
          <a:p>
            <a:pPr algn="l"/>
            <a:r>
              <a:rPr lang="en-US" sz="2400" dirty="0"/>
              <a:t>Here is an example of an API request, using curl. Note that it includes the access token:</a:t>
            </a:r>
          </a:p>
          <a:p>
            <a:pPr algn="l"/>
            <a:endParaRPr lang="en-US" sz="2400" dirty="0">
              <a:solidFill>
                <a:schemeClr val="accent2">
                  <a:lumMod val="50000"/>
                </a:schemeClr>
              </a:solidFill>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72200"/>
            <a:ext cx="891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03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r>
              <a:rPr lang="en-US" dirty="0" smtClean="0"/>
              <a:t>AN INTRODUCTION TO OAUTH2</a:t>
            </a:r>
            <a:endParaRPr lang="en-US" dirty="0"/>
          </a:p>
        </p:txBody>
      </p:sp>
      <p:sp>
        <p:nvSpPr>
          <p:cNvPr id="3" name="Subtitle 2"/>
          <p:cNvSpPr>
            <a:spLocks noGrp="1"/>
          </p:cNvSpPr>
          <p:nvPr>
            <p:ph type="subTitle" idx="1"/>
          </p:nvPr>
        </p:nvSpPr>
        <p:spPr>
          <a:xfrm>
            <a:off x="76200" y="1309255"/>
            <a:ext cx="9067800" cy="5486400"/>
          </a:xfrm>
        </p:spPr>
        <p:txBody>
          <a:bodyPr>
            <a:normAutofit/>
          </a:bodyPr>
          <a:lstStyle/>
          <a:p>
            <a:pPr algn="l"/>
            <a:r>
              <a:rPr lang="en-US" sz="2400" dirty="0"/>
              <a:t>Assuming the access token is valid, the API will process the request according to its API specifications. If the access token is expired or otherwise invalid, the </a:t>
            </a:r>
            <a:r>
              <a:rPr lang="en-US" sz="2400" dirty="0" smtClean="0"/>
              <a:t>API will </a:t>
            </a:r>
            <a:r>
              <a:rPr lang="en-US" sz="2400" dirty="0"/>
              <a:t>return an "</a:t>
            </a:r>
            <a:r>
              <a:rPr lang="en-US" sz="2400" dirty="0" err="1"/>
              <a:t>invalid_request</a:t>
            </a:r>
            <a:r>
              <a:rPr lang="en-US" sz="2400" dirty="0"/>
              <a:t>" error</a:t>
            </a:r>
            <a:r>
              <a:rPr lang="en-US" sz="2400" dirty="0" smtClean="0"/>
              <a:t>.</a:t>
            </a:r>
          </a:p>
          <a:p>
            <a:pPr algn="l"/>
            <a:r>
              <a:rPr lang="en-US" dirty="0">
                <a:solidFill>
                  <a:schemeClr val="accent2">
                    <a:lumMod val="50000"/>
                  </a:schemeClr>
                </a:solidFill>
              </a:rPr>
              <a:t>Refresh Token Flow</a:t>
            </a:r>
          </a:p>
          <a:p>
            <a:pPr algn="l"/>
            <a:r>
              <a:rPr lang="en-US" sz="2400" dirty="0"/>
              <a:t>After an access token expires, using it to make a request from the API will result in an "Invalid Token Error". At this point, if a refresh token was included when the original access token was issued, it can be used to request a fresh access token from the authorization server.</a:t>
            </a:r>
          </a:p>
          <a:p>
            <a:pPr algn="l"/>
            <a:r>
              <a:rPr lang="en-US" sz="2400" dirty="0"/>
              <a:t>Here is an example POST request, using a refresh token to obtain a new access token:</a:t>
            </a:r>
          </a:p>
          <a:p>
            <a:pPr algn="l"/>
            <a:endParaRPr lang="en-US" sz="2400" dirty="0">
              <a:solidFill>
                <a:schemeClr val="accent2">
                  <a:lumMod val="50000"/>
                </a:schemeClr>
              </a:solidFill>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34000"/>
            <a:ext cx="8610600" cy="81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17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endParaRPr lang="en-US" dirty="0"/>
          </a:p>
        </p:txBody>
      </p:sp>
      <p:sp>
        <p:nvSpPr>
          <p:cNvPr id="3" name="Subtitle 2"/>
          <p:cNvSpPr>
            <a:spLocks noGrp="1"/>
          </p:cNvSpPr>
          <p:nvPr>
            <p:ph type="subTitle" idx="1"/>
          </p:nvPr>
        </p:nvSpPr>
        <p:spPr>
          <a:xfrm>
            <a:off x="76200" y="1219200"/>
            <a:ext cx="8839200" cy="5486400"/>
          </a:xfrm>
        </p:spPr>
        <p:txBody>
          <a:bodyPr>
            <a:normAutofit fontScale="70000" lnSpcReduction="20000"/>
          </a:bodyPr>
          <a:lstStyle/>
          <a:p>
            <a:pPr algn="l"/>
            <a:r>
              <a:rPr lang="en-US" sz="4000" b="1" dirty="0">
                <a:solidFill>
                  <a:schemeClr val="accent1">
                    <a:lumMod val="75000"/>
                  </a:schemeClr>
                </a:solidFill>
              </a:rPr>
              <a:t>Resource / Authorization Server: </a:t>
            </a:r>
            <a:r>
              <a:rPr lang="en-US" sz="4000" b="1" i="1" dirty="0">
                <a:solidFill>
                  <a:schemeClr val="accent1">
                    <a:lumMod val="75000"/>
                  </a:schemeClr>
                </a:solidFill>
              </a:rPr>
              <a:t>API</a:t>
            </a:r>
            <a:endParaRPr lang="en-US" sz="4000" b="1" dirty="0">
              <a:solidFill>
                <a:schemeClr val="accent1">
                  <a:lumMod val="75000"/>
                </a:schemeClr>
              </a:solidFill>
            </a:endParaRPr>
          </a:p>
          <a:p>
            <a:pPr algn="l"/>
            <a:r>
              <a:rPr lang="en-US" dirty="0">
                <a:solidFill>
                  <a:schemeClr val="tx1">
                    <a:lumMod val="75000"/>
                    <a:lumOff val="25000"/>
                  </a:schemeClr>
                </a:solidFill>
              </a:rPr>
              <a:t>The resource server hosts the protected user accounts, and the authorization server verifies the identity of the </a:t>
            </a:r>
            <a:r>
              <a:rPr lang="en-US" i="1" dirty="0">
                <a:solidFill>
                  <a:schemeClr val="tx1">
                    <a:lumMod val="75000"/>
                    <a:lumOff val="25000"/>
                  </a:schemeClr>
                </a:solidFill>
              </a:rPr>
              <a:t>user</a:t>
            </a:r>
            <a:r>
              <a:rPr lang="en-US" dirty="0">
                <a:solidFill>
                  <a:schemeClr val="tx1">
                    <a:lumMod val="75000"/>
                    <a:lumOff val="25000"/>
                  </a:schemeClr>
                </a:solidFill>
              </a:rPr>
              <a:t> then issues access tokens to the </a:t>
            </a:r>
            <a:r>
              <a:rPr lang="en-US" i="1" dirty="0">
                <a:solidFill>
                  <a:schemeClr val="tx1">
                    <a:lumMod val="75000"/>
                    <a:lumOff val="25000"/>
                  </a:schemeClr>
                </a:solidFill>
              </a:rPr>
              <a:t>application</a:t>
            </a:r>
            <a:r>
              <a:rPr lang="en-US" dirty="0">
                <a:solidFill>
                  <a:schemeClr val="tx1">
                    <a:lumMod val="75000"/>
                    <a:lumOff val="25000"/>
                  </a:schemeClr>
                </a:solidFill>
              </a:rPr>
              <a:t>.</a:t>
            </a:r>
          </a:p>
          <a:p>
            <a:pPr algn="l"/>
            <a:r>
              <a:rPr lang="en-US" dirty="0">
                <a:solidFill>
                  <a:schemeClr val="tx1">
                    <a:lumMod val="75000"/>
                    <a:lumOff val="25000"/>
                  </a:schemeClr>
                </a:solidFill>
              </a:rPr>
              <a:t>From an application developer's point of view, a service's </a:t>
            </a:r>
            <a:r>
              <a:rPr lang="en-US" b="1" dirty="0">
                <a:solidFill>
                  <a:schemeClr val="tx1">
                    <a:lumMod val="75000"/>
                    <a:lumOff val="25000"/>
                  </a:schemeClr>
                </a:solidFill>
              </a:rPr>
              <a:t>API</a:t>
            </a:r>
            <a:r>
              <a:rPr lang="en-US" dirty="0">
                <a:solidFill>
                  <a:schemeClr val="tx1">
                    <a:lumMod val="75000"/>
                    <a:lumOff val="25000"/>
                  </a:schemeClr>
                </a:solidFill>
              </a:rPr>
              <a:t> fulfills both the resource and authorization server roles. </a:t>
            </a:r>
            <a:endParaRPr lang="en-US" dirty="0" smtClean="0">
              <a:solidFill>
                <a:schemeClr val="tx1">
                  <a:lumMod val="75000"/>
                  <a:lumOff val="25000"/>
                </a:schemeClr>
              </a:solidFill>
            </a:endParaRPr>
          </a:p>
          <a:p>
            <a:pPr algn="l"/>
            <a:r>
              <a:rPr lang="en-US" dirty="0" smtClean="0">
                <a:solidFill>
                  <a:schemeClr val="tx1">
                    <a:lumMod val="75000"/>
                    <a:lumOff val="25000"/>
                  </a:schemeClr>
                </a:solidFill>
              </a:rPr>
              <a:t>We </a:t>
            </a:r>
            <a:r>
              <a:rPr lang="en-US" dirty="0">
                <a:solidFill>
                  <a:schemeClr val="tx1">
                    <a:lumMod val="75000"/>
                    <a:lumOff val="25000"/>
                  </a:schemeClr>
                </a:solidFill>
              </a:rPr>
              <a:t>will refer to both of these roles combined, as the </a:t>
            </a:r>
            <a:r>
              <a:rPr lang="en-US" i="1" dirty="0">
                <a:solidFill>
                  <a:schemeClr val="tx1">
                    <a:lumMod val="75000"/>
                    <a:lumOff val="25000"/>
                  </a:schemeClr>
                </a:solidFill>
              </a:rPr>
              <a:t>Service</a:t>
            </a:r>
            <a:r>
              <a:rPr lang="en-US" dirty="0">
                <a:solidFill>
                  <a:schemeClr val="tx1">
                    <a:lumMod val="75000"/>
                    <a:lumOff val="25000"/>
                  </a:schemeClr>
                </a:solidFill>
              </a:rPr>
              <a:t> or </a:t>
            </a:r>
            <a:r>
              <a:rPr lang="en-US" i="1" dirty="0">
                <a:solidFill>
                  <a:schemeClr val="tx1">
                    <a:lumMod val="75000"/>
                    <a:lumOff val="25000"/>
                  </a:schemeClr>
                </a:solidFill>
              </a:rPr>
              <a:t>API</a:t>
            </a:r>
            <a:r>
              <a:rPr lang="en-US" dirty="0">
                <a:solidFill>
                  <a:schemeClr val="tx1">
                    <a:lumMod val="75000"/>
                    <a:lumOff val="25000"/>
                  </a:schemeClr>
                </a:solidFill>
              </a:rPr>
              <a:t> role.</a:t>
            </a:r>
          </a:p>
          <a:p>
            <a:pPr algn="l"/>
            <a:r>
              <a:rPr lang="en-US" sz="4000" b="1" dirty="0">
                <a:solidFill>
                  <a:schemeClr val="bg2">
                    <a:lumMod val="25000"/>
                  </a:schemeClr>
                </a:solidFill>
              </a:rPr>
              <a:t>Client: </a:t>
            </a:r>
            <a:r>
              <a:rPr lang="en-US" sz="4000" b="1" i="1" dirty="0">
                <a:solidFill>
                  <a:schemeClr val="bg2">
                    <a:lumMod val="25000"/>
                  </a:schemeClr>
                </a:solidFill>
              </a:rPr>
              <a:t>Application</a:t>
            </a:r>
            <a:endParaRPr lang="en-US" sz="4000" b="1" dirty="0">
              <a:solidFill>
                <a:schemeClr val="bg2">
                  <a:lumMod val="25000"/>
                </a:schemeClr>
              </a:solidFill>
            </a:endParaRPr>
          </a:p>
          <a:p>
            <a:pPr algn="l"/>
            <a:r>
              <a:rPr lang="en-US" dirty="0">
                <a:solidFill>
                  <a:schemeClr val="tx1">
                    <a:lumMod val="75000"/>
                    <a:lumOff val="25000"/>
                  </a:schemeClr>
                </a:solidFill>
              </a:rPr>
              <a:t>The client is the </a:t>
            </a:r>
            <a:r>
              <a:rPr lang="en-US" i="1" dirty="0">
                <a:solidFill>
                  <a:schemeClr val="tx1">
                    <a:lumMod val="75000"/>
                    <a:lumOff val="25000"/>
                  </a:schemeClr>
                </a:solidFill>
              </a:rPr>
              <a:t>application</a:t>
            </a:r>
            <a:r>
              <a:rPr lang="en-US" dirty="0">
                <a:solidFill>
                  <a:schemeClr val="tx1">
                    <a:lumMod val="75000"/>
                    <a:lumOff val="25000"/>
                  </a:schemeClr>
                </a:solidFill>
              </a:rPr>
              <a:t> that wants to access the </a:t>
            </a:r>
            <a:r>
              <a:rPr lang="en-US" i="1" dirty="0">
                <a:solidFill>
                  <a:schemeClr val="tx1">
                    <a:lumMod val="75000"/>
                    <a:lumOff val="25000"/>
                  </a:schemeClr>
                </a:solidFill>
              </a:rPr>
              <a:t>user</a:t>
            </a:r>
            <a:r>
              <a:rPr lang="en-US" dirty="0">
                <a:solidFill>
                  <a:schemeClr val="tx1">
                    <a:lumMod val="75000"/>
                    <a:lumOff val="25000"/>
                  </a:schemeClr>
                </a:solidFill>
              </a:rPr>
              <a:t>'s account. Before it may do so, it must be authorized by the user, and the authorization must be validated by the API.</a:t>
            </a:r>
          </a:p>
          <a:p>
            <a:pPr algn="l"/>
            <a:r>
              <a:rPr lang="en-US" sz="4000" dirty="0">
                <a:solidFill>
                  <a:schemeClr val="tx2">
                    <a:lumMod val="50000"/>
                  </a:schemeClr>
                </a:solidFill>
              </a:rPr>
              <a:t>Abstract Protocol Flow</a:t>
            </a:r>
          </a:p>
          <a:p>
            <a:pPr algn="l"/>
            <a:r>
              <a:rPr lang="en-US" dirty="0">
                <a:solidFill>
                  <a:schemeClr val="tx1">
                    <a:lumMod val="75000"/>
                    <a:lumOff val="25000"/>
                  </a:schemeClr>
                </a:solidFill>
              </a:rPr>
              <a:t>Now that you have an idea of what the </a:t>
            </a:r>
            <a:r>
              <a:rPr lang="en-US" dirty="0" err="1">
                <a:solidFill>
                  <a:schemeClr val="tx1">
                    <a:lumMod val="75000"/>
                    <a:lumOff val="25000"/>
                  </a:schemeClr>
                </a:solidFill>
              </a:rPr>
              <a:t>OAuth</a:t>
            </a:r>
            <a:r>
              <a:rPr lang="en-US" dirty="0">
                <a:solidFill>
                  <a:schemeClr val="tx1">
                    <a:lumMod val="75000"/>
                    <a:lumOff val="25000"/>
                  </a:schemeClr>
                </a:solidFill>
              </a:rPr>
              <a:t> roles are, let's look at a diagram of how they generally interact with each other:</a:t>
            </a:r>
          </a:p>
          <a:p>
            <a:pPr algn="l"/>
            <a:endParaRPr lang="en-US" dirty="0"/>
          </a:p>
        </p:txBody>
      </p:sp>
    </p:spTree>
    <p:extLst>
      <p:ext uri="{BB962C8B-B14F-4D97-AF65-F5344CB8AC3E}">
        <p14:creationId xmlns:p14="http://schemas.microsoft.com/office/powerpoint/2010/main" val="17560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endParaRPr lang="en-US" dirty="0"/>
          </a:p>
        </p:txBody>
      </p:sp>
      <p:sp>
        <p:nvSpPr>
          <p:cNvPr id="3" name="Subtitle 2"/>
          <p:cNvSpPr>
            <a:spLocks noGrp="1"/>
          </p:cNvSpPr>
          <p:nvPr>
            <p:ph type="subTitle" idx="1"/>
          </p:nvPr>
        </p:nvSpPr>
        <p:spPr>
          <a:xfrm>
            <a:off x="76200" y="1219200"/>
            <a:ext cx="8839200" cy="5486400"/>
          </a:xfrm>
        </p:spPr>
        <p:txBody>
          <a:bodyPr>
            <a:normAutofit/>
          </a:bodyPr>
          <a:lstStyle/>
          <a:p>
            <a:pPr algn="l"/>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8534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06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endParaRPr lang="en-US" dirty="0"/>
          </a:p>
        </p:txBody>
      </p:sp>
      <p:sp>
        <p:nvSpPr>
          <p:cNvPr id="3" name="Subtitle 2"/>
          <p:cNvSpPr>
            <a:spLocks noGrp="1"/>
          </p:cNvSpPr>
          <p:nvPr>
            <p:ph type="subTitle" idx="1"/>
          </p:nvPr>
        </p:nvSpPr>
        <p:spPr>
          <a:xfrm>
            <a:off x="76200" y="1219200"/>
            <a:ext cx="8839200" cy="5486400"/>
          </a:xfrm>
        </p:spPr>
        <p:txBody>
          <a:bodyPr>
            <a:normAutofit fontScale="77500" lnSpcReduction="20000"/>
          </a:bodyPr>
          <a:lstStyle/>
          <a:p>
            <a:r>
              <a:rPr lang="en-US" dirty="0">
                <a:solidFill>
                  <a:schemeClr val="tx1">
                    <a:lumMod val="75000"/>
                    <a:lumOff val="25000"/>
                  </a:schemeClr>
                </a:solidFill>
              </a:rPr>
              <a:t>Here is a more detailed explanation of the steps in the diagram:</a:t>
            </a:r>
          </a:p>
          <a:p>
            <a:pPr marL="457200" indent="-457200" algn="l">
              <a:buFont typeface="Wingdings" pitchFamily="2" charset="2"/>
              <a:buChar char="§"/>
            </a:pPr>
            <a:r>
              <a:rPr lang="en-US" dirty="0">
                <a:solidFill>
                  <a:schemeClr val="tx1">
                    <a:lumMod val="75000"/>
                    <a:lumOff val="25000"/>
                  </a:schemeClr>
                </a:solidFill>
              </a:rPr>
              <a:t>The </a:t>
            </a:r>
            <a:r>
              <a:rPr lang="en-US" i="1" dirty="0">
                <a:solidFill>
                  <a:schemeClr val="tx1">
                    <a:lumMod val="75000"/>
                    <a:lumOff val="25000"/>
                  </a:schemeClr>
                </a:solidFill>
              </a:rPr>
              <a:t>application</a:t>
            </a:r>
            <a:r>
              <a:rPr lang="en-US" dirty="0">
                <a:solidFill>
                  <a:schemeClr val="tx1">
                    <a:lumMod val="75000"/>
                    <a:lumOff val="25000"/>
                  </a:schemeClr>
                </a:solidFill>
              </a:rPr>
              <a:t> requests authorization to access service resources from the </a:t>
            </a:r>
            <a:r>
              <a:rPr lang="en-US" i="1" dirty="0">
                <a:solidFill>
                  <a:schemeClr val="tx1">
                    <a:lumMod val="75000"/>
                    <a:lumOff val="25000"/>
                  </a:schemeClr>
                </a:solidFill>
              </a:rPr>
              <a:t>user</a:t>
            </a:r>
            <a:endParaRPr lang="en-US" dirty="0">
              <a:solidFill>
                <a:schemeClr val="tx1">
                  <a:lumMod val="75000"/>
                  <a:lumOff val="25000"/>
                </a:schemeClr>
              </a:solidFill>
            </a:endParaRPr>
          </a:p>
          <a:p>
            <a:pPr marL="457200" indent="-457200" algn="l">
              <a:buFont typeface="Wingdings" pitchFamily="2" charset="2"/>
              <a:buChar char="§"/>
            </a:pPr>
            <a:r>
              <a:rPr lang="en-US" dirty="0">
                <a:solidFill>
                  <a:schemeClr val="tx1">
                    <a:lumMod val="75000"/>
                    <a:lumOff val="25000"/>
                  </a:schemeClr>
                </a:solidFill>
              </a:rPr>
              <a:t>If the </a:t>
            </a:r>
            <a:r>
              <a:rPr lang="en-US" i="1" dirty="0">
                <a:solidFill>
                  <a:schemeClr val="tx1">
                    <a:lumMod val="75000"/>
                    <a:lumOff val="25000"/>
                  </a:schemeClr>
                </a:solidFill>
              </a:rPr>
              <a:t>user</a:t>
            </a:r>
            <a:r>
              <a:rPr lang="en-US" dirty="0">
                <a:solidFill>
                  <a:schemeClr val="tx1">
                    <a:lumMod val="75000"/>
                    <a:lumOff val="25000"/>
                  </a:schemeClr>
                </a:solidFill>
              </a:rPr>
              <a:t> authorized the request, the </a:t>
            </a:r>
            <a:r>
              <a:rPr lang="en-US" i="1" dirty="0">
                <a:solidFill>
                  <a:schemeClr val="tx1">
                    <a:lumMod val="75000"/>
                    <a:lumOff val="25000"/>
                  </a:schemeClr>
                </a:solidFill>
              </a:rPr>
              <a:t>application</a:t>
            </a:r>
            <a:r>
              <a:rPr lang="en-US" dirty="0">
                <a:solidFill>
                  <a:schemeClr val="tx1">
                    <a:lumMod val="75000"/>
                    <a:lumOff val="25000"/>
                  </a:schemeClr>
                </a:solidFill>
              </a:rPr>
              <a:t> receives an authorization grant</a:t>
            </a:r>
          </a:p>
          <a:p>
            <a:pPr marL="457200" indent="-457200" algn="l">
              <a:buFont typeface="Wingdings" pitchFamily="2" charset="2"/>
              <a:buChar char="§"/>
            </a:pPr>
            <a:r>
              <a:rPr lang="en-US" dirty="0">
                <a:solidFill>
                  <a:schemeClr val="tx1">
                    <a:lumMod val="75000"/>
                    <a:lumOff val="25000"/>
                  </a:schemeClr>
                </a:solidFill>
              </a:rPr>
              <a:t>The </a:t>
            </a:r>
            <a:r>
              <a:rPr lang="en-US" i="1" dirty="0">
                <a:solidFill>
                  <a:schemeClr val="tx1">
                    <a:lumMod val="75000"/>
                    <a:lumOff val="25000"/>
                  </a:schemeClr>
                </a:solidFill>
              </a:rPr>
              <a:t>application</a:t>
            </a:r>
            <a:r>
              <a:rPr lang="en-US" dirty="0">
                <a:solidFill>
                  <a:schemeClr val="tx1">
                    <a:lumMod val="75000"/>
                    <a:lumOff val="25000"/>
                  </a:schemeClr>
                </a:solidFill>
              </a:rPr>
              <a:t> requests an access token from the </a:t>
            </a:r>
            <a:r>
              <a:rPr lang="en-US" i="1" dirty="0">
                <a:solidFill>
                  <a:schemeClr val="tx1">
                    <a:lumMod val="75000"/>
                    <a:lumOff val="25000"/>
                  </a:schemeClr>
                </a:solidFill>
              </a:rPr>
              <a:t>authorization server</a:t>
            </a:r>
            <a:r>
              <a:rPr lang="en-US" dirty="0">
                <a:solidFill>
                  <a:schemeClr val="tx1">
                    <a:lumMod val="75000"/>
                    <a:lumOff val="25000"/>
                  </a:schemeClr>
                </a:solidFill>
              </a:rPr>
              <a:t> (API) by presenting authentication of its own identity, and the authorization grant</a:t>
            </a:r>
          </a:p>
          <a:p>
            <a:pPr marL="457200" indent="-457200" algn="l">
              <a:buFont typeface="Wingdings" pitchFamily="2" charset="2"/>
              <a:buChar char="§"/>
            </a:pPr>
            <a:r>
              <a:rPr lang="en-US" dirty="0">
                <a:solidFill>
                  <a:schemeClr val="tx1">
                    <a:lumMod val="75000"/>
                    <a:lumOff val="25000"/>
                  </a:schemeClr>
                </a:solidFill>
              </a:rPr>
              <a:t>If the application identity is authenticated and the authorization grant is valid, the </a:t>
            </a:r>
            <a:r>
              <a:rPr lang="en-US" i="1" dirty="0">
                <a:solidFill>
                  <a:schemeClr val="tx1">
                    <a:lumMod val="75000"/>
                    <a:lumOff val="25000"/>
                  </a:schemeClr>
                </a:solidFill>
              </a:rPr>
              <a:t>authorization server</a:t>
            </a:r>
            <a:r>
              <a:rPr lang="en-US" dirty="0">
                <a:solidFill>
                  <a:schemeClr val="tx1">
                    <a:lumMod val="75000"/>
                    <a:lumOff val="25000"/>
                  </a:schemeClr>
                </a:solidFill>
              </a:rPr>
              <a:t> (API) issues an access token to the application. Authorization is complete.</a:t>
            </a:r>
          </a:p>
          <a:p>
            <a:pPr marL="457200" indent="-457200" algn="l">
              <a:buFont typeface="Wingdings" pitchFamily="2" charset="2"/>
              <a:buChar char="§"/>
            </a:pPr>
            <a:r>
              <a:rPr lang="en-US" dirty="0">
                <a:solidFill>
                  <a:schemeClr val="tx1">
                    <a:lumMod val="75000"/>
                    <a:lumOff val="25000"/>
                  </a:schemeClr>
                </a:solidFill>
              </a:rPr>
              <a:t>The </a:t>
            </a:r>
            <a:r>
              <a:rPr lang="en-US" i="1" dirty="0">
                <a:solidFill>
                  <a:schemeClr val="tx1">
                    <a:lumMod val="75000"/>
                    <a:lumOff val="25000"/>
                  </a:schemeClr>
                </a:solidFill>
              </a:rPr>
              <a:t>application</a:t>
            </a:r>
            <a:r>
              <a:rPr lang="en-US" dirty="0">
                <a:solidFill>
                  <a:schemeClr val="tx1">
                    <a:lumMod val="75000"/>
                    <a:lumOff val="25000"/>
                  </a:schemeClr>
                </a:solidFill>
              </a:rPr>
              <a:t> requests the resource from the </a:t>
            </a:r>
            <a:r>
              <a:rPr lang="en-US" i="1" dirty="0">
                <a:solidFill>
                  <a:schemeClr val="tx1">
                    <a:lumMod val="75000"/>
                    <a:lumOff val="25000"/>
                  </a:schemeClr>
                </a:solidFill>
              </a:rPr>
              <a:t>resource server</a:t>
            </a:r>
            <a:r>
              <a:rPr lang="en-US" dirty="0">
                <a:solidFill>
                  <a:schemeClr val="tx1">
                    <a:lumMod val="75000"/>
                    <a:lumOff val="25000"/>
                  </a:schemeClr>
                </a:solidFill>
              </a:rPr>
              <a:t> (API) and presents the access token for authentication</a:t>
            </a:r>
          </a:p>
          <a:p>
            <a:pPr marL="457200" indent="-457200" algn="l">
              <a:buFont typeface="Wingdings" pitchFamily="2" charset="2"/>
              <a:buChar char="§"/>
            </a:pPr>
            <a:r>
              <a:rPr lang="en-US" dirty="0">
                <a:solidFill>
                  <a:schemeClr val="tx1">
                    <a:lumMod val="75000"/>
                    <a:lumOff val="25000"/>
                  </a:schemeClr>
                </a:solidFill>
              </a:rPr>
              <a:t>If the access token is valid, the </a:t>
            </a:r>
            <a:r>
              <a:rPr lang="en-US" i="1" dirty="0">
                <a:solidFill>
                  <a:schemeClr val="tx1">
                    <a:lumMod val="75000"/>
                    <a:lumOff val="25000"/>
                  </a:schemeClr>
                </a:solidFill>
              </a:rPr>
              <a:t>resource server</a:t>
            </a:r>
            <a:r>
              <a:rPr lang="en-US" dirty="0">
                <a:solidFill>
                  <a:schemeClr val="tx1">
                    <a:lumMod val="75000"/>
                    <a:lumOff val="25000"/>
                  </a:schemeClr>
                </a:solidFill>
              </a:rPr>
              <a:t> (API) serves the resource to the </a:t>
            </a:r>
            <a:r>
              <a:rPr lang="en-US" i="1" dirty="0">
                <a:solidFill>
                  <a:schemeClr val="tx1">
                    <a:lumMod val="75000"/>
                    <a:lumOff val="25000"/>
                  </a:schemeClr>
                </a:solidFill>
              </a:rPr>
              <a:t>application</a:t>
            </a:r>
            <a:endParaRPr lang="en-US" dirty="0">
              <a:solidFill>
                <a:schemeClr val="tx1">
                  <a:lumMod val="75000"/>
                  <a:lumOff val="25000"/>
                </a:schemeClr>
              </a:solidFill>
            </a:endParaRPr>
          </a:p>
          <a:p>
            <a:pPr marL="457200" indent="-457200" algn="l">
              <a:buFont typeface="Wingdings" pitchFamily="2"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856636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r>
              <a:rPr lang="en-US" dirty="0" smtClean="0"/>
              <a:t>AN INTRODUCTION TO OAUTH2</a:t>
            </a:r>
            <a:endParaRPr lang="en-US" dirty="0"/>
          </a:p>
        </p:txBody>
      </p:sp>
      <p:sp>
        <p:nvSpPr>
          <p:cNvPr id="3" name="Subtitle 2"/>
          <p:cNvSpPr>
            <a:spLocks noGrp="1"/>
          </p:cNvSpPr>
          <p:nvPr>
            <p:ph type="subTitle" idx="1"/>
          </p:nvPr>
        </p:nvSpPr>
        <p:spPr>
          <a:xfrm>
            <a:off x="76200" y="1219200"/>
            <a:ext cx="8839200" cy="5486400"/>
          </a:xfrm>
        </p:spPr>
        <p:txBody>
          <a:bodyPr>
            <a:normAutofit fontScale="70000" lnSpcReduction="20000"/>
          </a:bodyPr>
          <a:lstStyle/>
          <a:p>
            <a:pPr algn="l"/>
            <a:r>
              <a:rPr lang="en-US" dirty="0">
                <a:solidFill>
                  <a:schemeClr val="tx1">
                    <a:lumMod val="75000"/>
                    <a:lumOff val="25000"/>
                  </a:schemeClr>
                </a:solidFill>
              </a:rPr>
              <a:t>The actual flow of this process will differ depending on the authorization grant type in use, but this is the general idea. We will explore different grant types in a later section.</a:t>
            </a:r>
          </a:p>
          <a:p>
            <a:pPr algn="l"/>
            <a:r>
              <a:rPr lang="en-US" sz="4100" dirty="0">
                <a:solidFill>
                  <a:srgbClr val="0070C0"/>
                </a:solidFill>
              </a:rPr>
              <a:t>Application Registration</a:t>
            </a:r>
          </a:p>
          <a:p>
            <a:pPr algn="l"/>
            <a:r>
              <a:rPr lang="en-US" dirty="0">
                <a:solidFill>
                  <a:schemeClr val="tx1">
                    <a:lumMod val="75000"/>
                    <a:lumOff val="25000"/>
                  </a:schemeClr>
                </a:solidFill>
              </a:rPr>
              <a:t>Before using </a:t>
            </a:r>
            <a:r>
              <a:rPr lang="en-US" dirty="0" err="1">
                <a:solidFill>
                  <a:schemeClr val="tx1">
                    <a:lumMod val="75000"/>
                    <a:lumOff val="25000"/>
                  </a:schemeClr>
                </a:solidFill>
              </a:rPr>
              <a:t>OAuth</a:t>
            </a:r>
            <a:r>
              <a:rPr lang="en-US" dirty="0">
                <a:solidFill>
                  <a:schemeClr val="tx1">
                    <a:lumMod val="75000"/>
                    <a:lumOff val="25000"/>
                  </a:schemeClr>
                </a:solidFill>
              </a:rPr>
              <a:t> with your application, you must register your application with the service. This is done through a registration form in the "developer" or "API" portion of the service's website, where you will provide the following information (and probably details about your application):</a:t>
            </a:r>
          </a:p>
          <a:p>
            <a:pPr marL="457200" indent="-457200" algn="l">
              <a:buFont typeface="Courier New" pitchFamily="49" charset="0"/>
              <a:buChar char="o"/>
            </a:pPr>
            <a:r>
              <a:rPr lang="en-US" dirty="0">
                <a:solidFill>
                  <a:schemeClr val="tx1">
                    <a:lumMod val="75000"/>
                    <a:lumOff val="25000"/>
                  </a:schemeClr>
                </a:solidFill>
              </a:rPr>
              <a:t>Application Name</a:t>
            </a:r>
          </a:p>
          <a:p>
            <a:pPr marL="457200" indent="-457200" algn="l">
              <a:buFont typeface="Courier New" pitchFamily="49" charset="0"/>
              <a:buChar char="o"/>
            </a:pPr>
            <a:r>
              <a:rPr lang="en-US" dirty="0">
                <a:solidFill>
                  <a:schemeClr val="tx1">
                    <a:lumMod val="75000"/>
                    <a:lumOff val="25000"/>
                  </a:schemeClr>
                </a:solidFill>
              </a:rPr>
              <a:t>Application Website</a:t>
            </a:r>
          </a:p>
          <a:p>
            <a:pPr marL="457200" indent="-457200" algn="l">
              <a:buFont typeface="Courier New" pitchFamily="49" charset="0"/>
              <a:buChar char="o"/>
            </a:pPr>
            <a:r>
              <a:rPr lang="en-US" dirty="0">
                <a:solidFill>
                  <a:schemeClr val="tx1">
                    <a:lumMod val="75000"/>
                    <a:lumOff val="25000"/>
                  </a:schemeClr>
                </a:solidFill>
              </a:rPr>
              <a:t>Redirect URI or Callback URL</a:t>
            </a:r>
          </a:p>
          <a:p>
            <a:pPr algn="l"/>
            <a:r>
              <a:rPr lang="en-US" dirty="0">
                <a:solidFill>
                  <a:schemeClr val="tx1">
                    <a:lumMod val="75000"/>
                    <a:lumOff val="25000"/>
                  </a:schemeClr>
                </a:solidFill>
              </a:rPr>
              <a:t>The redirect URI is where the service will redirect the user after they authorize (or deny) your application, and therefore the part of your application that will handle authorization codes or access tokens.</a:t>
            </a:r>
          </a:p>
          <a:p>
            <a:pPr marL="457200" indent="-457200" algn="l">
              <a:buFont typeface="Wingdings" pitchFamily="2"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66135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endParaRPr lang="en-US" dirty="0"/>
          </a:p>
        </p:txBody>
      </p:sp>
      <p:sp>
        <p:nvSpPr>
          <p:cNvPr id="3" name="Subtitle 2"/>
          <p:cNvSpPr>
            <a:spLocks noGrp="1"/>
          </p:cNvSpPr>
          <p:nvPr>
            <p:ph type="subTitle" idx="1"/>
          </p:nvPr>
        </p:nvSpPr>
        <p:spPr>
          <a:xfrm>
            <a:off x="76200" y="1219200"/>
            <a:ext cx="8839200" cy="5486400"/>
          </a:xfrm>
        </p:spPr>
        <p:txBody>
          <a:bodyPr>
            <a:normAutofit fontScale="70000" lnSpcReduction="20000"/>
          </a:bodyPr>
          <a:lstStyle/>
          <a:p>
            <a:pPr algn="l"/>
            <a:r>
              <a:rPr lang="en-US" sz="4100" b="1" dirty="0">
                <a:solidFill>
                  <a:schemeClr val="accent1"/>
                </a:solidFill>
              </a:rPr>
              <a:t>Client ID and Client Secret</a:t>
            </a:r>
          </a:p>
          <a:p>
            <a:pPr algn="l"/>
            <a:r>
              <a:rPr lang="en-US" b="1" dirty="0"/>
              <a:t>Once your application is registered, the service will issue "client </a:t>
            </a:r>
            <a:r>
              <a:rPr lang="en-US" dirty="0"/>
              <a:t>credentials</a:t>
            </a:r>
            <a:r>
              <a:rPr lang="en-US" b="1" dirty="0"/>
              <a:t>" in the form of a client identifier and a client secret. The Client ID is a publicly exposed string that is used by the service API to identify the application, and is also used to build authorization URLs that are presented to users. The Client Secret is used to authenticate the identity of the application to the service API when the application requests to access a user's account, and must be kept private between the application and the API.</a:t>
            </a:r>
          </a:p>
          <a:p>
            <a:pPr algn="l"/>
            <a:r>
              <a:rPr lang="en-US" sz="3600" b="1" dirty="0">
                <a:solidFill>
                  <a:schemeClr val="accent2"/>
                </a:solidFill>
              </a:rPr>
              <a:t>Authorization Grant</a:t>
            </a:r>
          </a:p>
          <a:p>
            <a:pPr algn="l"/>
            <a:r>
              <a:rPr lang="en-US" dirty="0"/>
              <a:t>In the </a:t>
            </a:r>
            <a:r>
              <a:rPr lang="en-US" i="1" dirty="0"/>
              <a:t>Abstract Protocol Flow</a:t>
            </a:r>
            <a:r>
              <a:rPr lang="en-US" dirty="0"/>
              <a:t> above, the first four steps cover obtaining an authorization grant and access token. The authorization grant type depends on the method used by the application to request authorization, and the grant types supported by the API. </a:t>
            </a:r>
            <a:r>
              <a:rPr lang="en-US" dirty="0" err="1"/>
              <a:t>OAuth</a:t>
            </a:r>
            <a:r>
              <a:rPr lang="en-US" dirty="0"/>
              <a:t> 2 defines four grant types, each of which is useful in different cases:</a:t>
            </a:r>
          </a:p>
          <a:p>
            <a:pPr marL="457200" indent="-457200" algn="l">
              <a:buFont typeface="Wingdings" pitchFamily="2" charset="2"/>
              <a:buChar char="§"/>
            </a:pPr>
            <a:endParaRPr lang="en-US" dirty="0"/>
          </a:p>
        </p:txBody>
      </p:sp>
    </p:spTree>
    <p:extLst>
      <p:ext uri="{BB962C8B-B14F-4D97-AF65-F5344CB8AC3E}">
        <p14:creationId xmlns:p14="http://schemas.microsoft.com/office/powerpoint/2010/main" val="120093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endParaRPr lang="en-US" dirty="0"/>
          </a:p>
        </p:txBody>
      </p:sp>
      <p:sp>
        <p:nvSpPr>
          <p:cNvPr id="3" name="Subtitle 2"/>
          <p:cNvSpPr>
            <a:spLocks noGrp="1"/>
          </p:cNvSpPr>
          <p:nvPr>
            <p:ph type="subTitle" idx="1"/>
          </p:nvPr>
        </p:nvSpPr>
        <p:spPr>
          <a:xfrm>
            <a:off x="76200" y="1219200"/>
            <a:ext cx="8839200" cy="5486400"/>
          </a:xfrm>
        </p:spPr>
        <p:txBody>
          <a:bodyPr>
            <a:normAutofit fontScale="70000" lnSpcReduction="20000"/>
          </a:bodyPr>
          <a:lstStyle/>
          <a:p>
            <a:pPr marL="457200" indent="-457200" algn="l">
              <a:buFont typeface="Wingdings" pitchFamily="2" charset="2"/>
              <a:buChar char="§"/>
            </a:pPr>
            <a:r>
              <a:rPr lang="en-US" b="1" dirty="0">
                <a:solidFill>
                  <a:schemeClr val="tx1">
                    <a:lumMod val="75000"/>
                    <a:lumOff val="25000"/>
                  </a:schemeClr>
                </a:solidFill>
              </a:rPr>
              <a:t>Authorization Code</a:t>
            </a:r>
            <a:r>
              <a:rPr lang="en-US" dirty="0">
                <a:solidFill>
                  <a:schemeClr val="tx1">
                    <a:lumMod val="75000"/>
                    <a:lumOff val="25000"/>
                  </a:schemeClr>
                </a:solidFill>
              </a:rPr>
              <a:t>: used with server-side Applications</a:t>
            </a:r>
          </a:p>
          <a:p>
            <a:pPr marL="457200" indent="-457200" algn="l">
              <a:buFont typeface="Wingdings" pitchFamily="2" charset="2"/>
              <a:buChar char="§"/>
            </a:pPr>
            <a:r>
              <a:rPr lang="en-US" b="1" dirty="0">
                <a:solidFill>
                  <a:schemeClr val="tx1">
                    <a:lumMod val="75000"/>
                    <a:lumOff val="25000"/>
                  </a:schemeClr>
                </a:solidFill>
              </a:rPr>
              <a:t>Implicit</a:t>
            </a:r>
            <a:r>
              <a:rPr lang="en-US" dirty="0">
                <a:solidFill>
                  <a:schemeClr val="tx1">
                    <a:lumMod val="75000"/>
                    <a:lumOff val="25000"/>
                  </a:schemeClr>
                </a:solidFill>
              </a:rPr>
              <a:t>: used with Mobile Apps or Web Applications (applications that run on the user's device)</a:t>
            </a:r>
          </a:p>
          <a:p>
            <a:pPr marL="457200" indent="-457200" algn="l">
              <a:buFont typeface="Wingdings" pitchFamily="2" charset="2"/>
              <a:buChar char="§"/>
            </a:pPr>
            <a:r>
              <a:rPr lang="en-US" b="1" dirty="0">
                <a:solidFill>
                  <a:schemeClr val="tx1">
                    <a:lumMod val="75000"/>
                    <a:lumOff val="25000"/>
                  </a:schemeClr>
                </a:solidFill>
              </a:rPr>
              <a:t>Resource Owner Password Credentials</a:t>
            </a:r>
            <a:r>
              <a:rPr lang="en-US" dirty="0">
                <a:solidFill>
                  <a:schemeClr val="tx1">
                    <a:lumMod val="75000"/>
                    <a:lumOff val="25000"/>
                  </a:schemeClr>
                </a:solidFill>
              </a:rPr>
              <a:t>: used with trusted Applications, such as those owned by the service itself</a:t>
            </a:r>
          </a:p>
          <a:p>
            <a:pPr marL="457200" indent="-457200" algn="l">
              <a:buFont typeface="Wingdings" pitchFamily="2" charset="2"/>
              <a:buChar char="§"/>
            </a:pPr>
            <a:r>
              <a:rPr lang="en-US" b="1" dirty="0">
                <a:solidFill>
                  <a:schemeClr val="tx1">
                    <a:lumMod val="75000"/>
                    <a:lumOff val="25000"/>
                  </a:schemeClr>
                </a:solidFill>
              </a:rPr>
              <a:t>Client Credentials</a:t>
            </a:r>
            <a:r>
              <a:rPr lang="en-US" dirty="0">
                <a:solidFill>
                  <a:schemeClr val="tx1">
                    <a:lumMod val="75000"/>
                    <a:lumOff val="25000"/>
                  </a:schemeClr>
                </a:solidFill>
              </a:rPr>
              <a:t>: used with Applications API access</a:t>
            </a:r>
          </a:p>
          <a:p>
            <a:pPr algn="l"/>
            <a:r>
              <a:rPr lang="en-US" dirty="0">
                <a:solidFill>
                  <a:schemeClr val="tx1">
                    <a:lumMod val="75000"/>
                    <a:lumOff val="25000"/>
                  </a:schemeClr>
                </a:solidFill>
              </a:rPr>
              <a:t>Now we will describe grant types in more detail, their use cases and flows, in the following sections.</a:t>
            </a:r>
          </a:p>
          <a:p>
            <a:pPr algn="l"/>
            <a:r>
              <a:rPr lang="en-US" sz="4000" dirty="0">
                <a:solidFill>
                  <a:srgbClr val="002060"/>
                </a:solidFill>
              </a:rPr>
              <a:t>Grant Type: Authorization Code</a:t>
            </a:r>
          </a:p>
          <a:p>
            <a:pPr marL="457200" indent="-457200" algn="l">
              <a:buFont typeface="Wingdings" pitchFamily="2" charset="2"/>
              <a:buChar char="§"/>
            </a:pPr>
            <a:r>
              <a:rPr lang="en-US" dirty="0">
                <a:solidFill>
                  <a:schemeClr val="tx1">
                    <a:lumMod val="75000"/>
                    <a:lumOff val="25000"/>
                  </a:schemeClr>
                </a:solidFill>
              </a:rPr>
              <a:t>The </a:t>
            </a:r>
            <a:r>
              <a:rPr lang="en-US" b="1" dirty="0">
                <a:solidFill>
                  <a:schemeClr val="tx1">
                    <a:lumMod val="75000"/>
                    <a:lumOff val="25000"/>
                  </a:schemeClr>
                </a:solidFill>
              </a:rPr>
              <a:t>authorization code</a:t>
            </a:r>
            <a:r>
              <a:rPr lang="en-US" dirty="0">
                <a:solidFill>
                  <a:schemeClr val="tx1">
                    <a:lumMod val="75000"/>
                    <a:lumOff val="25000"/>
                  </a:schemeClr>
                </a:solidFill>
              </a:rPr>
              <a:t> grant type is the most commonly used because it is optimized for </a:t>
            </a:r>
            <a:r>
              <a:rPr lang="en-US" i="1" dirty="0">
                <a:solidFill>
                  <a:schemeClr val="tx1">
                    <a:lumMod val="75000"/>
                    <a:lumOff val="25000"/>
                  </a:schemeClr>
                </a:solidFill>
              </a:rPr>
              <a:t>server-side applications</a:t>
            </a:r>
            <a:r>
              <a:rPr lang="en-US" dirty="0">
                <a:solidFill>
                  <a:schemeClr val="tx1">
                    <a:lumMod val="75000"/>
                    <a:lumOff val="25000"/>
                  </a:schemeClr>
                </a:solidFill>
              </a:rPr>
              <a:t>, where source code is not publicly exposed, and </a:t>
            </a:r>
            <a:r>
              <a:rPr lang="en-US" i="1" dirty="0">
                <a:solidFill>
                  <a:schemeClr val="tx1">
                    <a:lumMod val="75000"/>
                    <a:lumOff val="25000"/>
                  </a:schemeClr>
                </a:solidFill>
              </a:rPr>
              <a:t>Client Secret</a:t>
            </a:r>
            <a:r>
              <a:rPr lang="en-US" dirty="0">
                <a:solidFill>
                  <a:schemeClr val="tx1">
                    <a:lumMod val="75000"/>
                    <a:lumOff val="25000"/>
                  </a:schemeClr>
                </a:solidFill>
              </a:rPr>
              <a:t> confidentiality can be maintained. </a:t>
            </a:r>
            <a:endParaRPr lang="en-US" dirty="0" smtClean="0">
              <a:solidFill>
                <a:schemeClr val="tx1">
                  <a:lumMod val="75000"/>
                  <a:lumOff val="25000"/>
                </a:schemeClr>
              </a:solidFill>
            </a:endParaRPr>
          </a:p>
          <a:p>
            <a:pPr marL="457200" indent="-457200" algn="l">
              <a:buFont typeface="Wingdings" pitchFamily="2" charset="2"/>
              <a:buChar char="§"/>
            </a:pPr>
            <a:r>
              <a:rPr lang="en-US" dirty="0" smtClean="0">
                <a:solidFill>
                  <a:schemeClr val="tx1">
                    <a:lumMod val="75000"/>
                    <a:lumOff val="25000"/>
                  </a:schemeClr>
                </a:solidFill>
              </a:rPr>
              <a:t>This </a:t>
            </a:r>
            <a:r>
              <a:rPr lang="en-US" dirty="0">
                <a:solidFill>
                  <a:schemeClr val="tx1">
                    <a:lumMod val="75000"/>
                    <a:lumOff val="25000"/>
                  </a:schemeClr>
                </a:solidFill>
              </a:rPr>
              <a:t>is a redirection-based flow, which means that the application must be capable of interacting with the </a:t>
            </a:r>
            <a:r>
              <a:rPr lang="en-US" i="1" dirty="0">
                <a:solidFill>
                  <a:schemeClr val="tx1">
                    <a:lumMod val="75000"/>
                    <a:lumOff val="25000"/>
                  </a:schemeClr>
                </a:solidFill>
              </a:rPr>
              <a:t>user-agent</a:t>
            </a:r>
            <a:r>
              <a:rPr lang="en-US" dirty="0">
                <a:solidFill>
                  <a:schemeClr val="tx1">
                    <a:lumMod val="75000"/>
                    <a:lumOff val="25000"/>
                  </a:schemeClr>
                </a:solidFill>
              </a:rPr>
              <a:t> (i.e. the user's web browser) and receiving API authorization codes that are routed through the user-agent.</a:t>
            </a:r>
          </a:p>
          <a:p>
            <a:pPr marL="457200" indent="-457200" algn="l">
              <a:buFont typeface="Wingdings" pitchFamily="2" charset="2"/>
              <a:buChar char="§"/>
            </a:pPr>
            <a:r>
              <a:rPr lang="en-US" dirty="0">
                <a:solidFill>
                  <a:schemeClr val="tx1">
                    <a:lumMod val="75000"/>
                    <a:lumOff val="25000"/>
                  </a:schemeClr>
                </a:solidFill>
              </a:rPr>
              <a:t>Now we will describe the authorization code flow:</a:t>
            </a:r>
          </a:p>
          <a:p>
            <a:pPr marL="457200" indent="-457200" algn="l">
              <a:buFont typeface="Wingdings" pitchFamily="2"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10338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142999"/>
          </a:xfrm>
        </p:spPr>
        <p:txBody>
          <a:bodyPr/>
          <a:lstStyle/>
          <a:p>
            <a:endParaRPr lang="en-US" dirty="0"/>
          </a:p>
        </p:txBody>
      </p:sp>
      <p:sp>
        <p:nvSpPr>
          <p:cNvPr id="3" name="Subtitle 2"/>
          <p:cNvSpPr>
            <a:spLocks noGrp="1"/>
          </p:cNvSpPr>
          <p:nvPr>
            <p:ph type="subTitle" idx="1"/>
          </p:nvPr>
        </p:nvSpPr>
        <p:spPr>
          <a:xfrm>
            <a:off x="76200" y="1219200"/>
            <a:ext cx="8839200" cy="5486400"/>
          </a:xfrm>
        </p:spPr>
        <p:txBody>
          <a:bodyPr>
            <a:normAutofit/>
          </a:bodyPr>
          <a:lstStyle/>
          <a:p>
            <a:pPr marL="457200" indent="-457200" algn="l">
              <a:buFont typeface="Wingdings" pitchFamily="2" charset="2"/>
              <a:buChar char="§"/>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839199"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631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1315</Words>
  <Application>Microsoft Office PowerPoint</Application>
  <PresentationFormat>On-screen Show (4:3)</PresentationFormat>
  <Paragraphs>138</Paragraphs>
  <Slides>24</Slides>
  <Notes>13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AN INTRODUCTION TO OAUTH2</vt:lpstr>
      <vt:lpstr>PowerPoint Presentation</vt:lpstr>
      <vt:lpstr>PowerPoint Presentation</vt:lpstr>
      <vt:lpstr>PowerPoint Presentation</vt:lpstr>
      <vt:lpstr>PowerPoint Presentation</vt:lpstr>
      <vt:lpstr>AN INTRODUCTION TO OAUTH2</vt:lpstr>
      <vt:lpstr>PowerPoint Presentation</vt:lpstr>
      <vt:lpstr>PowerPoint Presentation</vt:lpstr>
      <vt:lpstr>PowerPoint Presentation</vt:lpstr>
      <vt:lpstr>PowerPoint Presentation</vt:lpstr>
      <vt:lpstr>PowerPoint Presentation</vt:lpstr>
      <vt:lpstr>PowerPoint Presentation</vt:lpstr>
      <vt:lpstr>AN INTRODUCTION TO OAUTH2</vt:lpstr>
      <vt:lpstr>PowerPoint Presentation</vt:lpstr>
      <vt:lpstr>PowerPoint Presentation</vt:lpstr>
      <vt:lpstr>AN INTRODUCTION TO OAUTH2</vt:lpstr>
      <vt:lpstr>AN INTRODUCTION TO OAUTH2</vt:lpstr>
      <vt:lpstr>AN INTRODUCTION TO OAUTH2</vt:lpstr>
      <vt:lpstr>AN INTRODUCTION TO OAUTH2</vt:lpstr>
      <vt:lpstr>AN INTRODUCTION TO OAUTH2</vt:lpstr>
      <vt:lpstr>AN INTRODUCTION TO OAUTH2</vt:lpstr>
      <vt:lpstr>AN INTRODUCTION TO OAUTH2</vt:lpstr>
      <vt:lpstr>AN INTRODUCTION TO OAUTH2</vt:lpstr>
      <vt:lpstr>AN INTRODUCTION TO OAUTH2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OAUTH2</dc:title>
  <dc:creator>Admin</dc:creator>
  <cp:lastModifiedBy>Admin</cp:lastModifiedBy>
  <cp:revision>11</cp:revision>
  <dcterms:created xsi:type="dcterms:W3CDTF">2018-07-06T14:45:24Z</dcterms:created>
  <dcterms:modified xsi:type="dcterms:W3CDTF">2018-07-11T08:03:22Z</dcterms:modified>
</cp:coreProperties>
</file>