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Internationalization, port number, urls, Heap size?? Db urls &amp; credentials?? </a:t>
            </a:r>
            <a:r>
              <a:rPr b="0" i="0" lang="en-US" sz="1200">
                <a:solidFill>
                  <a:schemeClr val="dk1"/>
                </a:solidFill>
                <a:latin typeface="Calibri"/>
                <a:ea typeface="Calibri"/>
                <a:cs typeface="Calibri"/>
                <a:sym typeface="Calibri"/>
              </a:rPr>
              <a:t>install subset of modules/features</a:t>
            </a:r>
            <a:endParaRPr/>
          </a:p>
          <a:p>
            <a:pPr indent="0" lvl="0" marL="0" rtl="0" algn="l">
              <a:spcBef>
                <a:spcPts val="0"/>
              </a:spcBef>
              <a:spcAft>
                <a:spcPts val="0"/>
              </a:spcAft>
              <a:buNone/>
            </a:pPr>
            <a:r>
              <a:t/>
            </a:r>
            <a:endParaRPr/>
          </a:p>
        </p:txBody>
      </p:sp>
      <p:sp>
        <p:nvSpPr>
          <p:cNvPr id="153" name="Google Shape;15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Internationalization, port number, urls, Heap size?? Db urls &amp; credentials?? </a:t>
            </a:r>
            <a:r>
              <a:rPr b="0" i="0" lang="en-US" sz="1200">
                <a:solidFill>
                  <a:schemeClr val="dk1"/>
                </a:solidFill>
                <a:latin typeface="Calibri"/>
                <a:ea typeface="Calibri"/>
                <a:cs typeface="Calibri"/>
                <a:sym typeface="Calibri"/>
              </a:rPr>
              <a:t>install subset of modules/features</a:t>
            </a:r>
            <a:endParaRPr/>
          </a:p>
          <a:p>
            <a:pPr indent="0" lvl="0" marL="0" rtl="0" algn="l">
              <a:spcBef>
                <a:spcPts val="0"/>
              </a:spcBef>
              <a:spcAft>
                <a:spcPts val="0"/>
              </a:spcAft>
              <a:buNone/>
            </a:pPr>
            <a:r>
              <a:t/>
            </a:r>
            <a:endParaRPr/>
          </a:p>
        </p:txBody>
      </p:sp>
      <p:sp>
        <p:nvSpPr>
          <p:cNvPr id="160" name="Google Shape;16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Internationalization, port number, urls, Heap size?? Db urls &amp; credentials?? </a:t>
            </a:r>
            <a:r>
              <a:rPr b="0" i="0" lang="en-US" sz="1200">
                <a:solidFill>
                  <a:schemeClr val="dk1"/>
                </a:solidFill>
                <a:latin typeface="Calibri"/>
                <a:ea typeface="Calibri"/>
                <a:cs typeface="Calibri"/>
                <a:sym typeface="Calibri"/>
              </a:rPr>
              <a:t>install subset of modules/features</a:t>
            </a:r>
            <a:endParaRPr/>
          </a:p>
          <a:p>
            <a:pPr indent="0" lvl="0" marL="0" rtl="0" algn="l">
              <a:spcBef>
                <a:spcPts val="0"/>
              </a:spcBef>
              <a:spcAft>
                <a:spcPts val="0"/>
              </a:spcAft>
              <a:buNone/>
            </a:pPr>
            <a:r>
              <a:t/>
            </a:r>
            <a:endParaRPr/>
          </a:p>
        </p:txBody>
      </p:sp>
      <p:sp>
        <p:nvSpPr>
          <p:cNvPr id="167" name="Google Shape;16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Internationalization, port number, urls, Heap size?? Db urls &amp; credentials?? </a:t>
            </a:r>
            <a:r>
              <a:rPr b="0" i="0" lang="en-US" sz="1200">
                <a:solidFill>
                  <a:schemeClr val="dk1"/>
                </a:solidFill>
                <a:latin typeface="Calibri"/>
                <a:ea typeface="Calibri"/>
                <a:cs typeface="Calibri"/>
                <a:sym typeface="Calibri"/>
              </a:rPr>
              <a:t>install subset of modules/features</a:t>
            </a:r>
            <a:endParaRPr/>
          </a:p>
          <a:p>
            <a:pPr indent="0" lvl="0" marL="0" rtl="0" algn="l">
              <a:spcBef>
                <a:spcPts val="0"/>
              </a:spcBef>
              <a:spcAft>
                <a:spcPts val="0"/>
              </a:spcAft>
              <a:buNone/>
            </a:pPr>
            <a:r>
              <a:t/>
            </a:r>
            <a:endParaRPr/>
          </a:p>
        </p:txBody>
      </p:sp>
      <p:sp>
        <p:nvSpPr>
          <p:cNvPr id="175" name="Google Shape;17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Internationalization, port number, urls, Heap size?? Db urls &amp; credentials??</a:t>
            </a:r>
            <a:endParaRPr/>
          </a:p>
          <a:p>
            <a:pPr indent="0" lvl="0" marL="0" rtl="0" algn="l">
              <a:spcBef>
                <a:spcPts val="0"/>
              </a:spcBef>
              <a:spcAft>
                <a:spcPts val="0"/>
              </a:spcAft>
              <a:buNone/>
            </a:pPr>
            <a:r>
              <a:t/>
            </a:r>
            <a:endParaRPr/>
          </a:p>
        </p:txBody>
      </p:sp>
      <p:sp>
        <p:nvSpPr>
          <p:cNvPr id="182" name="Google Shape;18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d320d9ad8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5d320d9ad8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20" name="Google Shape;20;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2" name="Google Shape;32;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javacodegeeks.com/2018/02/create-spring-boot-project-spring-initializer.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drive.google.com/open?id=14kf_bn6gZ8r1-Y5EAksDn-EsU_Y1ZdxQ"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https://en.wikipedia.org/wiki/Lightweight_Directory_Access_Protoc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hyperlink" Target="http://activemq.apache.org/activemq-5130-release.html" TargetMode="External"/><Relationship Id="rId4" Type="http://schemas.openxmlformats.org/officeDocument/2006/relationships/image" Target="../media/image13.png"/><Relationship Id="rId5" Type="http://schemas.openxmlformats.org/officeDocument/2006/relationships/hyperlink" Target="http://localhost:8161/admin/" TargetMode="External"/><Relationship Id="rId6"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hyperlink" Target="https://docs.spring.io/spring-boot/docs/current/reference/html/common-application-properties.html" TargetMode="External"/><Relationship Id="rId4" Type="http://schemas.openxmlformats.org/officeDocument/2006/relationships/hyperlink" Target="https://docs.spring.io/spring-boot/docs/1.1.6.RELEASE/reference/html/common-application-properties.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Boot Configuration</a:t>
            </a:r>
            <a:endParaRPr/>
          </a:p>
        </p:txBody>
      </p:sp>
      <p:sp>
        <p:nvSpPr>
          <p:cNvPr id="91" name="Google Shape;91;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ctrTitle"/>
          </p:nvPr>
        </p:nvSpPr>
        <p:spPr>
          <a:xfrm>
            <a:off x="228600" y="76200"/>
            <a:ext cx="7772400" cy="9366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3600"/>
              <a:t>Spring Boot First App</a:t>
            </a:r>
            <a:endParaRPr sz="3600"/>
          </a:p>
        </p:txBody>
      </p:sp>
      <p:sp>
        <p:nvSpPr>
          <p:cNvPr id="149" name="Google Shape;149;p22"/>
          <p:cNvSpPr txBox="1"/>
          <p:nvPr>
            <p:ph idx="1" type="subTitle"/>
          </p:nvPr>
        </p:nvSpPr>
        <p:spPr>
          <a:xfrm>
            <a:off x="152400" y="990600"/>
            <a:ext cx="85344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 simple Bean can also be created using @Bean.</a:t>
            </a:r>
            <a:endParaRPr/>
          </a:p>
          <a:p>
            <a:pPr indent="0" lvl="0" marL="0" rtl="0" algn="l">
              <a:spcBef>
                <a:spcPts val="400"/>
              </a:spcBef>
              <a:spcAft>
                <a:spcPts val="0"/>
              </a:spcAft>
              <a:buSzPts val="2000"/>
              <a:buNone/>
            </a:pPr>
            <a:r>
              <a:rPr lang="en-US"/>
              <a:t>Spring @Bean annotation tells that a method produces a bean to be managed by the Spring container. It is a method-level annotation. During Java configuration (@Configuration), the method is executed and its return value is registered as a bean within a BeanFactory.</a:t>
            </a:r>
            <a:endParaRPr/>
          </a:p>
          <a:p>
            <a:pPr indent="0" lvl="0" marL="0" rtl="0" algn="l">
              <a:spcBef>
                <a:spcPts val="400"/>
              </a:spcBef>
              <a:spcAft>
                <a:spcPts val="0"/>
              </a:spcAft>
              <a:buSzPts val="2000"/>
              <a:buNone/>
            </a:pPr>
            <a:br>
              <a:rPr lang="en-US"/>
            </a:br>
            <a:endParaRPr/>
          </a:p>
          <a:p>
            <a:pPr indent="0" lvl="0" marL="0" rtl="0" algn="l">
              <a:spcBef>
                <a:spcPts val="400"/>
              </a:spcBef>
              <a:spcAft>
                <a:spcPts val="0"/>
              </a:spcAft>
              <a:buSzPts val="2000"/>
              <a:buNone/>
            </a:pP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ctrTitle"/>
          </p:nvPr>
        </p:nvSpPr>
        <p:spPr>
          <a:xfrm>
            <a:off x="152400" y="304800"/>
            <a:ext cx="96012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Manual Configurations in </a:t>
            </a:r>
            <a:br>
              <a:rPr lang="en-US" sz="4800"/>
            </a:br>
            <a:r>
              <a:rPr lang="en-US" sz="4800"/>
              <a:t>Traditional Spring F/W</a:t>
            </a:r>
            <a:endParaRPr sz="4800"/>
          </a:p>
        </p:txBody>
      </p:sp>
      <p:sp>
        <p:nvSpPr>
          <p:cNvPr id="156" name="Google Shape;156;p23"/>
          <p:cNvSpPr txBox="1"/>
          <p:nvPr>
            <p:ph idx="1" type="subTitle"/>
          </p:nvPr>
        </p:nvSpPr>
        <p:spPr>
          <a:xfrm>
            <a:off x="152400" y="1295400"/>
            <a:ext cx="8610600" cy="541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Spring Framework, all Configurations need to be provided by the developer, for example consider implementation of Spring MVC, developer need to provide InternalResourceViewResolver</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&lt;bean</a:t>
            </a:r>
            <a:endParaRPr/>
          </a:p>
          <a:p>
            <a:pPr indent="0" lvl="0" marL="0" rtl="0" algn="l">
              <a:spcBef>
                <a:spcPts val="400"/>
              </a:spcBef>
              <a:spcAft>
                <a:spcPts val="0"/>
              </a:spcAft>
              <a:buSzPts val="2000"/>
              <a:buNone/>
            </a:pPr>
            <a:r>
              <a:rPr lang="en-US"/>
              <a:t>class="org.springframework.web.servlet.view.InternalResourceViewResolver"&gt;</a:t>
            </a:r>
            <a:endParaRPr/>
          </a:p>
          <a:p>
            <a:pPr indent="0" lvl="0" marL="0" rtl="0" algn="l">
              <a:spcBef>
                <a:spcPts val="400"/>
              </a:spcBef>
              <a:spcAft>
                <a:spcPts val="0"/>
              </a:spcAft>
              <a:buSzPts val="2000"/>
              <a:buNone/>
            </a:pPr>
            <a:r>
              <a:rPr lang="en-US"/>
              <a:t>&lt;property name="prefix"&gt;</a:t>
            </a:r>
            <a:endParaRPr/>
          </a:p>
          <a:p>
            <a:pPr indent="0" lvl="0" marL="0" rtl="0" algn="l">
              <a:spcBef>
                <a:spcPts val="400"/>
              </a:spcBef>
              <a:spcAft>
                <a:spcPts val="0"/>
              </a:spcAft>
              <a:buSzPts val="2000"/>
              <a:buNone/>
            </a:pPr>
            <a:r>
              <a:rPr lang="en-US"/>
              <a:t>&lt;value&gt;/WEB-INF/views/&lt;/value&gt;</a:t>
            </a:r>
            <a:endParaRPr/>
          </a:p>
          <a:p>
            <a:pPr indent="0" lvl="0" marL="0" rtl="0" algn="l">
              <a:spcBef>
                <a:spcPts val="400"/>
              </a:spcBef>
              <a:spcAft>
                <a:spcPts val="0"/>
              </a:spcAft>
              <a:buSzPts val="2000"/>
              <a:buNone/>
            </a:pPr>
            <a:r>
              <a:rPr lang="en-US"/>
              <a:t>&lt;/property&gt;</a:t>
            </a:r>
            <a:endParaRPr/>
          </a:p>
          <a:p>
            <a:pPr indent="0" lvl="0" marL="0" rtl="0" algn="l">
              <a:spcBef>
                <a:spcPts val="400"/>
              </a:spcBef>
              <a:spcAft>
                <a:spcPts val="0"/>
              </a:spcAft>
              <a:buSzPts val="2000"/>
              <a:buNone/>
            </a:pPr>
            <a:r>
              <a:rPr lang="en-US"/>
              <a:t>&lt;property name="suffix"&gt;</a:t>
            </a:r>
            <a:endParaRPr/>
          </a:p>
          <a:p>
            <a:pPr indent="0" lvl="0" marL="0" rtl="0" algn="l">
              <a:spcBef>
                <a:spcPts val="400"/>
              </a:spcBef>
              <a:spcAft>
                <a:spcPts val="0"/>
              </a:spcAft>
              <a:buSzPts val="2000"/>
              <a:buNone/>
            </a:pPr>
            <a:r>
              <a:rPr lang="en-US"/>
              <a:t>&lt;value&gt;.jsp&lt;/value&gt;</a:t>
            </a:r>
            <a:endParaRPr/>
          </a:p>
          <a:p>
            <a:pPr indent="0" lvl="0" marL="0" rtl="0" algn="l">
              <a:spcBef>
                <a:spcPts val="400"/>
              </a:spcBef>
              <a:spcAft>
                <a:spcPts val="0"/>
              </a:spcAft>
              <a:buSzPts val="2000"/>
              <a:buNone/>
            </a:pPr>
            <a:r>
              <a:rPr lang="en-US"/>
              <a:t>&lt;/property&gt;</a:t>
            </a:r>
            <a:endParaRPr/>
          </a:p>
          <a:p>
            <a:pPr indent="0" lvl="0" marL="0" rtl="0" algn="l">
              <a:spcBef>
                <a:spcPts val="400"/>
              </a:spcBef>
              <a:spcAft>
                <a:spcPts val="0"/>
              </a:spcAft>
              <a:buSzPts val="2000"/>
              <a:buNone/>
            </a:pPr>
            <a:r>
              <a:rPr lang="en-US"/>
              <a:t>&lt;/bean&gt;</a:t>
            </a:r>
            <a:endParaRPr/>
          </a:p>
          <a:p>
            <a:pPr indent="0" lvl="0" marL="0" rtl="0" algn="l">
              <a:spcBef>
                <a:spcPts val="400"/>
              </a:spcBef>
              <a:spcAft>
                <a:spcPts val="0"/>
              </a:spcAft>
              <a:buSzPts val="2000"/>
              <a:buNone/>
            </a:pPr>
            <a:r>
              <a:rPr lang="en-US"/>
              <a:t>&lt;mvc:resources mapping="/webjars/**" location="/webjars/"/&gt;</a:t>
            </a:r>
            <a:endParaRPr/>
          </a:p>
          <a:p>
            <a:pPr indent="0" lvl="0" marL="0" rtl="0" algn="l">
              <a:spcBef>
                <a:spcPts val="40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ctrTitle"/>
          </p:nvPr>
        </p:nvSpPr>
        <p:spPr>
          <a:xfrm>
            <a:off x="152400" y="304800"/>
            <a:ext cx="96012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Manual Configurations in </a:t>
            </a:r>
            <a:br>
              <a:rPr lang="en-US" sz="4800"/>
            </a:br>
            <a:r>
              <a:rPr lang="en-US" sz="4800"/>
              <a:t>Traditional Spring F/W</a:t>
            </a:r>
            <a:endParaRPr sz="4800"/>
          </a:p>
        </p:txBody>
      </p:sp>
      <p:sp>
        <p:nvSpPr>
          <p:cNvPr id="163" name="Google Shape;163;p24"/>
          <p:cNvSpPr txBox="1"/>
          <p:nvPr>
            <p:ph idx="1" type="subTitle"/>
          </p:nvPr>
        </p:nvSpPr>
        <p:spPr>
          <a:xfrm>
            <a:off x="152400" y="1295400"/>
            <a:ext cx="8610600" cy="541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And when Hibernate is used, below configurations need to be provided</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So, whats problem with this Manual Configurations,</a:t>
            </a:r>
            <a:endParaRPr/>
          </a:p>
          <a:p>
            <a:pPr indent="-457200" lvl="0" marL="457200" rtl="0" algn="l">
              <a:spcBef>
                <a:spcPts val="400"/>
              </a:spcBef>
              <a:spcAft>
                <a:spcPts val="0"/>
              </a:spcAft>
              <a:buSzPts val="2000"/>
              <a:buFont typeface="Cambria"/>
              <a:buAutoNum type="arabicPeriod"/>
            </a:pPr>
            <a:r>
              <a:rPr lang="en-US"/>
              <a:t>Waste of Developer’s time</a:t>
            </a:r>
            <a:endParaRPr/>
          </a:p>
          <a:p>
            <a:pPr indent="-457200" lvl="0" marL="457200" rtl="0" algn="l">
              <a:spcBef>
                <a:spcPts val="400"/>
              </a:spcBef>
              <a:spcAft>
                <a:spcPts val="0"/>
              </a:spcAft>
              <a:buSzPts val="2000"/>
              <a:buFont typeface="Cambria"/>
              <a:buAutoNum type="arabicPeriod"/>
            </a:pPr>
            <a:r>
              <a:rPr lang="en-US"/>
              <a:t>Error prone</a:t>
            </a:r>
            <a:endParaRPr/>
          </a:p>
          <a:p>
            <a:pPr indent="-457200" lvl="0" marL="457200" rtl="0" algn="l">
              <a:spcBef>
                <a:spcPts val="400"/>
              </a:spcBef>
              <a:spcAft>
                <a:spcPts val="0"/>
              </a:spcAft>
              <a:buSzPts val="2000"/>
              <a:buFont typeface="Cambria"/>
              <a:buAutoNum type="arabicPeriod"/>
            </a:pPr>
            <a:r>
              <a:rPr lang="en-US"/>
              <a:t>And most of the configurations remain same…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Spring Boot has relieved us from this Brutal effort, by providing </a:t>
            </a:r>
            <a:r>
              <a:rPr b="1" lang="en-US"/>
              <a:t>Auto Configurations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ctrTitle"/>
          </p:nvPr>
        </p:nvSpPr>
        <p:spPr>
          <a:xfrm>
            <a:off x="152400" y="304800"/>
            <a:ext cx="96012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Spring Boot Auto Configuration</a:t>
            </a:r>
            <a:endParaRPr sz="4800"/>
          </a:p>
        </p:txBody>
      </p:sp>
      <p:sp>
        <p:nvSpPr>
          <p:cNvPr id="170" name="Google Shape;170;p25"/>
          <p:cNvSpPr txBox="1"/>
          <p:nvPr>
            <p:ph idx="1" type="subTitle"/>
          </p:nvPr>
        </p:nvSpPr>
        <p:spPr>
          <a:xfrm>
            <a:off x="277090" y="4357254"/>
            <a:ext cx="7876309" cy="25007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Spring Boot looks at </a:t>
            </a:r>
            <a:endParaRPr/>
          </a:p>
          <a:p>
            <a:pPr indent="-457200" lvl="0" marL="457200" rtl="0" algn="l">
              <a:spcBef>
                <a:spcPts val="400"/>
              </a:spcBef>
              <a:spcAft>
                <a:spcPts val="0"/>
              </a:spcAft>
              <a:buSzPts val="2000"/>
              <a:buAutoNum type="alphaLcParenR"/>
            </a:pPr>
            <a:r>
              <a:rPr lang="en-US"/>
              <a:t>Frameworks available on the CLASSPATH </a:t>
            </a:r>
            <a:endParaRPr/>
          </a:p>
          <a:p>
            <a:pPr indent="-457200" lvl="0" marL="457200" rtl="0" algn="l">
              <a:spcBef>
                <a:spcPts val="400"/>
              </a:spcBef>
              <a:spcAft>
                <a:spcPts val="0"/>
              </a:spcAft>
              <a:buSzPts val="2000"/>
              <a:buAutoNum type="alphaLcParenR"/>
            </a:pPr>
            <a:r>
              <a:rPr lang="en-US"/>
              <a:t>Existing configuration for the application. </a:t>
            </a:r>
            <a:endParaRPr/>
          </a:p>
          <a:p>
            <a:pPr indent="0" lvl="0" marL="0" rtl="0" algn="l">
              <a:spcBef>
                <a:spcPts val="400"/>
              </a:spcBef>
              <a:spcAft>
                <a:spcPts val="0"/>
              </a:spcAft>
              <a:buSzPts val="2000"/>
              <a:buNone/>
            </a:pPr>
            <a:r>
              <a:rPr lang="en-US"/>
              <a:t>Based on these, Spring Boot provides basic configuration needed to configure the application with these frameworks. </a:t>
            </a:r>
            <a:endParaRPr/>
          </a:p>
          <a:p>
            <a:pPr indent="0" lvl="0" marL="0" rtl="0" algn="l">
              <a:spcBef>
                <a:spcPts val="400"/>
              </a:spcBef>
              <a:spcAft>
                <a:spcPts val="0"/>
              </a:spcAft>
              <a:buSzPts val="2000"/>
              <a:buNone/>
            </a:pPr>
            <a:r>
              <a:rPr lang="en-US"/>
              <a:t>This is called </a:t>
            </a:r>
            <a:r>
              <a:rPr b="1" lang="en-US"/>
              <a:t>Auto Configuration</a:t>
            </a:r>
            <a:r>
              <a:rPr lang="en-US"/>
              <a:t>.</a:t>
            </a:r>
            <a:endParaRPr/>
          </a:p>
        </p:txBody>
      </p:sp>
      <p:pic>
        <p:nvPicPr>
          <p:cNvPr id="171" name="Google Shape;171;p25"/>
          <p:cNvPicPr preferRelativeResize="0"/>
          <p:nvPr/>
        </p:nvPicPr>
        <p:blipFill rotWithShape="1">
          <a:blip r:embed="rId3">
            <a:alphaModFix/>
          </a:blip>
          <a:srcRect b="0" l="0" r="0" t="0"/>
          <a:stretch/>
        </p:blipFill>
        <p:spPr>
          <a:xfrm>
            <a:off x="304800" y="990600"/>
            <a:ext cx="7305675" cy="335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ctrTitle"/>
          </p:nvPr>
        </p:nvSpPr>
        <p:spPr>
          <a:xfrm>
            <a:off x="152400" y="30480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Spring Boot Configuration</a:t>
            </a:r>
            <a:endParaRPr sz="4800"/>
          </a:p>
        </p:txBody>
      </p:sp>
      <p:sp>
        <p:nvSpPr>
          <p:cNvPr id="178" name="Google Shape;178;p26"/>
          <p:cNvSpPr txBox="1"/>
          <p:nvPr>
            <p:ph idx="1" type="subTitle"/>
          </p:nvPr>
        </p:nvSpPr>
        <p:spPr>
          <a:xfrm>
            <a:off x="228600" y="990600"/>
            <a:ext cx="8610600" cy="556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t>Though Spring Boot Auto configures, developer can provide additional configurations, which are External Configurations.</a:t>
            </a:r>
            <a:endParaRPr/>
          </a:p>
          <a:p>
            <a:pPr indent="0" lvl="0" marL="0" rtl="0" algn="l">
              <a:lnSpc>
                <a:spcPct val="90000"/>
              </a:lnSpc>
              <a:spcBef>
                <a:spcPts val="400"/>
              </a:spcBef>
              <a:spcAft>
                <a:spcPts val="0"/>
              </a:spcAft>
              <a:buSzPts val="2000"/>
              <a:buNone/>
            </a:pPr>
            <a:r>
              <a:t/>
            </a:r>
            <a:endParaRPr/>
          </a:p>
          <a:p>
            <a:pPr indent="0" lvl="0" marL="0" rtl="0" algn="l">
              <a:lnSpc>
                <a:spcPct val="90000"/>
              </a:lnSpc>
              <a:spcBef>
                <a:spcPts val="400"/>
              </a:spcBef>
              <a:spcAft>
                <a:spcPts val="0"/>
              </a:spcAft>
              <a:buSzPts val="2000"/>
              <a:buNone/>
            </a:pPr>
            <a:r>
              <a:rPr lang="en-US"/>
              <a:t>Configuration properties can be provided in two different ways</a:t>
            </a:r>
            <a:endParaRPr/>
          </a:p>
          <a:p>
            <a:pPr indent="-514350" lvl="0" marL="514350" rtl="0" algn="l">
              <a:lnSpc>
                <a:spcPct val="90000"/>
              </a:lnSpc>
              <a:spcBef>
                <a:spcPts val="400"/>
              </a:spcBef>
              <a:spcAft>
                <a:spcPts val="0"/>
              </a:spcAft>
              <a:buSzPts val="2000"/>
              <a:buAutoNum type="arabicPeriod"/>
            </a:pPr>
            <a:r>
              <a:rPr lang="en-US"/>
              <a:t>Auto or internal Configuration</a:t>
            </a:r>
            <a:endParaRPr/>
          </a:p>
          <a:p>
            <a:pPr indent="-514350" lvl="0" marL="514350" rtl="0" algn="l">
              <a:lnSpc>
                <a:spcPct val="90000"/>
              </a:lnSpc>
              <a:spcBef>
                <a:spcPts val="400"/>
              </a:spcBef>
              <a:spcAft>
                <a:spcPts val="0"/>
              </a:spcAft>
              <a:buSzPts val="2000"/>
              <a:buAutoNum type="arabicPeriod"/>
            </a:pPr>
            <a:r>
              <a:rPr lang="en-US"/>
              <a:t>External Configuration</a:t>
            </a:r>
            <a:endParaRPr/>
          </a:p>
          <a:p>
            <a:pPr indent="0" lvl="0" marL="0" rtl="0" algn="l">
              <a:lnSpc>
                <a:spcPct val="90000"/>
              </a:lnSpc>
              <a:spcBef>
                <a:spcPts val="400"/>
              </a:spcBef>
              <a:spcAft>
                <a:spcPts val="0"/>
              </a:spcAft>
              <a:buSzPts val="2000"/>
              <a:buNone/>
            </a:pPr>
            <a:r>
              <a:rPr lang="en-US"/>
              <a:t>Auto Configuration are the ones, which are implicitly provided by Spring Boot, whenever a dependency artifact id is specified in pom.xml, Spring Framework implicitly invokes XyzAutoConfiguration, where Xyz is name of Artifact ID.</a:t>
            </a:r>
            <a:endParaRPr/>
          </a:p>
          <a:p>
            <a:pPr indent="0" lvl="0" marL="0" rtl="0" algn="l">
              <a:lnSpc>
                <a:spcPct val="90000"/>
              </a:lnSpc>
              <a:spcBef>
                <a:spcPts val="400"/>
              </a:spcBef>
              <a:spcAft>
                <a:spcPts val="0"/>
              </a:spcAft>
              <a:buSzPts val="2000"/>
              <a:buNone/>
            </a:pPr>
            <a:r>
              <a:t/>
            </a:r>
            <a:endParaRPr/>
          </a:p>
          <a:p>
            <a:pPr indent="0" lvl="0" marL="0" rtl="0" algn="l">
              <a:lnSpc>
                <a:spcPct val="90000"/>
              </a:lnSpc>
              <a:spcBef>
                <a:spcPts val="400"/>
              </a:spcBef>
              <a:spcAft>
                <a:spcPts val="0"/>
              </a:spcAft>
              <a:buSzPts val="2000"/>
              <a:buNone/>
            </a:pPr>
            <a:r>
              <a:t/>
            </a:r>
            <a:endParaRPr/>
          </a:p>
          <a:p>
            <a:pPr indent="0" lvl="0" marL="0" rtl="0" algn="l">
              <a:lnSpc>
                <a:spcPct val="90000"/>
              </a:lnSpc>
              <a:spcBef>
                <a:spcPts val="400"/>
              </a:spcBef>
              <a:spcAft>
                <a:spcPts val="0"/>
              </a:spcAft>
              <a:buSzPts val="2000"/>
              <a:buNone/>
            </a:pPr>
            <a:r>
              <a:rPr lang="en-US"/>
              <a:t>What is the need for Configurations in a Project? Any realtime examples?</a:t>
            </a:r>
            <a:endParaRPr/>
          </a:p>
          <a:p>
            <a:pPr indent="0" lvl="0" marL="0" rtl="0" algn="l">
              <a:lnSpc>
                <a:spcPct val="90000"/>
              </a:lnSpc>
              <a:spcBef>
                <a:spcPts val="400"/>
              </a:spcBef>
              <a:spcAft>
                <a:spcPts val="0"/>
              </a:spcAft>
              <a:buSzPts val="2000"/>
              <a:buNone/>
            </a:pPr>
            <a:r>
              <a:t/>
            </a:r>
            <a:endParaRPr/>
          </a:p>
          <a:p>
            <a:pPr indent="0" lvl="0" marL="0" rtl="0" algn="l">
              <a:lnSpc>
                <a:spcPct val="90000"/>
              </a:lnSpc>
              <a:spcBef>
                <a:spcPts val="400"/>
              </a:spcBef>
              <a:spcAft>
                <a:spcPts val="0"/>
              </a:spcAft>
              <a:buSzPts val="2000"/>
              <a:buNone/>
            </a:pPr>
            <a:r>
              <a:rPr lang="en-US"/>
              <a:t>Observe Effective POM?</a:t>
            </a:r>
            <a:endParaRPr/>
          </a:p>
          <a:p>
            <a:pPr indent="0" lvl="0" marL="0" rtl="0" algn="l">
              <a:lnSpc>
                <a:spcPct val="90000"/>
              </a:lnSpc>
              <a:spcBef>
                <a:spcPts val="400"/>
              </a:spcBef>
              <a:spcAft>
                <a:spcPts val="0"/>
              </a:spcAft>
              <a:buSzPts val="2000"/>
              <a:buNone/>
            </a:pPr>
            <a:r>
              <a:t/>
            </a:r>
            <a:endParaRPr/>
          </a:p>
          <a:p>
            <a:pPr indent="0" lvl="0" marL="0" rtl="0" algn="l">
              <a:lnSpc>
                <a:spcPct val="90000"/>
              </a:lnSpc>
              <a:spcBef>
                <a:spcPts val="400"/>
              </a:spcBef>
              <a:spcAft>
                <a:spcPts val="0"/>
              </a:spcAft>
              <a:buSzPts val="2000"/>
              <a:buNone/>
            </a:pPr>
            <a:r>
              <a:rPr lang="en-US"/>
              <a:t>Create a simple Controller using Spring Boot…</a:t>
            </a:r>
            <a:endParaRPr/>
          </a:p>
          <a:p>
            <a:pPr indent="0" lvl="0" marL="0" rtl="0" algn="l">
              <a:lnSpc>
                <a:spcPct val="90000"/>
              </a:lnSpc>
              <a:spcBef>
                <a:spcPts val="400"/>
              </a:spcBef>
              <a:spcAft>
                <a:spcPts val="0"/>
              </a:spcAft>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ctrTitle"/>
          </p:nvPr>
        </p:nvSpPr>
        <p:spPr>
          <a:xfrm>
            <a:off x="0" y="0"/>
            <a:ext cx="7772400" cy="7810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Component Annotations</a:t>
            </a:r>
            <a:endParaRPr/>
          </a:p>
        </p:txBody>
      </p:sp>
      <p:sp>
        <p:nvSpPr>
          <p:cNvPr id="185" name="Google Shape;185;p27"/>
          <p:cNvSpPr txBox="1"/>
          <p:nvPr>
            <p:ph idx="1" type="subTitle"/>
          </p:nvPr>
        </p:nvSpPr>
        <p:spPr>
          <a:xfrm>
            <a:off x="0" y="762000"/>
            <a:ext cx="8991600"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@Component, @Service, and @Controller. @Component is a generic stereotype for any Spring-managed component. </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@Repository, @Service, and @Controller are specializations of @Component for more specific use cases, for example, in the persistence, service, and presentation layers, respectively.</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Therefore, you can annotate your component classes with @Component, but by annotating them with @Repository, @Service, or @Controller instead, your classes are more properly suited for processing by tools or associating with aspects. For example, these stereotype annotations make ideal targets for pointcuts.</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Thus, if you are choosing between using @Component or @Service for your service layer, @Service is clearly the better choice.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0" y="0"/>
            <a:ext cx="9525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Spring Boot External Configuration</a:t>
            </a:r>
            <a:endParaRPr sz="4800"/>
          </a:p>
        </p:txBody>
      </p:sp>
      <p:sp>
        <p:nvSpPr>
          <p:cNvPr id="191" name="Google Shape;191;p28"/>
          <p:cNvSpPr txBox="1"/>
          <p:nvPr>
            <p:ph idx="1" type="subTitle"/>
          </p:nvPr>
        </p:nvSpPr>
        <p:spPr>
          <a:xfrm>
            <a:off x="228600" y="838200"/>
            <a:ext cx="8610600" cy="57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It is a standard practice that during our production deployments, our application loads property files from external locations. </a:t>
            </a:r>
            <a:endParaRPr/>
          </a:p>
          <a:p>
            <a:pPr indent="0" lvl="0" marL="0" rtl="0" algn="l">
              <a:spcBef>
                <a:spcPts val="400"/>
              </a:spcBef>
              <a:spcAft>
                <a:spcPts val="0"/>
              </a:spcAft>
              <a:buSzPts val="2000"/>
              <a:buNone/>
            </a:pPr>
            <a:r>
              <a:rPr lang="en-US"/>
              <a:t>This helps us to change our configurations without changing our code. Let us see how to load external property files into Spring Boot application.</a:t>
            </a:r>
            <a:endParaRPr/>
          </a:p>
          <a:p>
            <a:pPr indent="0" lvl="0" marL="0" rtl="0" algn="l">
              <a:spcBef>
                <a:spcPts val="400"/>
              </a:spcBef>
              <a:spcAft>
                <a:spcPts val="0"/>
              </a:spcAft>
              <a:buSzPts val="2000"/>
              <a:buNone/>
            </a:pPr>
            <a:r>
              <a:rPr lang="en-US"/>
              <a:t>By default, Spring Boot look for externalized default property file </a:t>
            </a:r>
            <a:r>
              <a:rPr lang="en-US">
                <a:solidFill>
                  <a:srgbClr val="FF0000"/>
                </a:solidFill>
              </a:rPr>
              <a:t>application.properties</a:t>
            </a:r>
            <a:r>
              <a:rPr lang="en-US"/>
              <a:t> into given below predetermined locations:</a:t>
            </a:r>
            <a:endParaRPr/>
          </a:p>
          <a:p>
            <a:pPr indent="0" lvl="0" marL="0" rtl="0" algn="l">
              <a:spcBef>
                <a:spcPts val="400"/>
              </a:spcBef>
              <a:spcAft>
                <a:spcPts val="0"/>
              </a:spcAft>
              <a:buSzPts val="2000"/>
              <a:buNone/>
            </a:pPr>
            <a:r>
              <a:rPr lang="en-US"/>
              <a:t> -- In the classpath root.</a:t>
            </a:r>
            <a:endParaRPr/>
          </a:p>
          <a:p>
            <a:pPr indent="0" lvl="0" marL="0" rtl="0" algn="l">
              <a:spcBef>
                <a:spcPts val="400"/>
              </a:spcBef>
              <a:spcAft>
                <a:spcPts val="0"/>
              </a:spcAft>
              <a:buSzPts val="2000"/>
              <a:buNone/>
            </a:pPr>
            <a:r>
              <a:rPr lang="en-US"/>
              <a:t> -- In the package "/config" in classpath.</a:t>
            </a:r>
            <a:endParaRPr/>
          </a:p>
          <a:p>
            <a:pPr indent="0" lvl="0" marL="0" rtl="0" algn="l">
              <a:spcBef>
                <a:spcPts val="400"/>
              </a:spcBef>
              <a:spcAft>
                <a:spcPts val="0"/>
              </a:spcAft>
              <a:buSzPts val="2000"/>
              <a:buNone/>
            </a:pPr>
            <a:r>
              <a:rPr lang="en-US"/>
              <a:t> -- In the current directory.</a:t>
            </a:r>
            <a:endParaRPr/>
          </a:p>
          <a:p>
            <a:pPr indent="0" lvl="0" marL="0" rtl="0" algn="l">
              <a:spcBef>
                <a:spcPts val="400"/>
              </a:spcBef>
              <a:spcAft>
                <a:spcPts val="0"/>
              </a:spcAft>
              <a:buSzPts val="2000"/>
              <a:buNone/>
            </a:pPr>
            <a:r>
              <a:rPr lang="en-US"/>
              <a:t> -- In the "/config" directory of current folder.</a:t>
            </a:r>
            <a:endParaRPr/>
          </a:p>
          <a:p>
            <a:pPr indent="0" lvl="0" marL="0" rtl="0" algn="l">
              <a:spcBef>
                <a:spcPts val="400"/>
              </a:spcBef>
              <a:spcAft>
                <a:spcPts val="0"/>
              </a:spcAft>
              <a:buSzPts val="2000"/>
              <a:buNone/>
            </a:pPr>
            <a:r>
              <a:rPr lang="en-US"/>
              <a:t>Now lets say, your application requires externalized properties like </a:t>
            </a:r>
            <a:r>
              <a:rPr lang="en-US">
                <a:solidFill>
                  <a:srgbClr val="FF0000"/>
                </a:solidFill>
              </a:rPr>
              <a:t>application.properties</a:t>
            </a:r>
            <a:r>
              <a:rPr lang="en-US"/>
              <a:t> and another property file </a:t>
            </a:r>
            <a:r>
              <a:rPr lang="en-US">
                <a:solidFill>
                  <a:srgbClr val="FF0000"/>
                </a:solidFill>
              </a:rPr>
              <a:t>myapp.properties</a:t>
            </a:r>
            <a:r>
              <a:rPr lang="en-US"/>
              <a:t>. The both properties can be in the same folder or they can be in different folder. </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There are 3 ways of doing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ctrTitle"/>
          </p:nvPr>
        </p:nvSpPr>
        <p:spPr>
          <a:xfrm>
            <a:off x="152400" y="304800"/>
            <a:ext cx="10287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Spring Boot External Configuration</a:t>
            </a:r>
            <a:endParaRPr sz="4800"/>
          </a:p>
        </p:txBody>
      </p:sp>
      <p:sp>
        <p:nvSpPr>
          <p:cNvPr id="197" name="Google Shape;197;p29"/>
          <p:cNvSpPr txBox="1"/>
          <p:nvPr>
            <p:ph idx="1" type="subTitle"/>
          </p:nvPr>
        </p:nvSpPr>
        <p:spPr>
          <a:xfrm>
            <a:off x="152400" y="1524000"/>
            <a:ext cx="86106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java -jar myapp.jar --spring.config.name=application,myapp</a:t>
            </a:r>
            <a:endParaRPr sz="1600"/>
          </a:p>
          <a:p>
            <a:pPr indent="0" lvl="0" marL="0" rtl="0" algn="l">
              <a:spcBef>
                <a:spcPts val="320"/>
              </a:spcBef>
              <a:spcAft>
                <a:spcPts val="0"/>
              </a:spcAft>
              <a:buSzPts val="1600"/>
              <a:buNone/>
            </a:pPr>
            <a:r>
              <a:rPr lang="en-US" sz="1600"/>
              <a:t>--spring.config.location=classpath:/data/myapp/config,classpath:/data/myapp/external/config</a:t>
            </a:r>
            <a:endParaRPr sz="1600"/>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In above command, property file name is passed thru "--spring.config.name" variable and folder location thru "--spring.config.location" variable.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-Dspring.config.location="C:\\spring_boot_training\\abcd.properties"</a:t>
            </a:r>
            <a:endParaRPr/>
          </a:p>
        </p:txBody>
      </p:sp>
      <p:sp>
        <p:nvSpPr>
          <p:cNvPr id="198" name="Google Shape;198;p29"/>
          <p:cNvSpPr/>
          <p:nvPr/>
        </p:nvSpPr>
        <p:spPr>
          <a:xfrm>
            <a:off x="152400" y="1034350"/>
            <a:ext cx="3352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Command Line arguments</a:t>
            </a:r>
            <a:endParaRPr b="1"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400"/>
              <a:buFont typeface="Cambria"/>
              <a:buNone/>
            </a:pPr>
            <a:r>
              <a:rPr lang="en-US" sz="4400"/>
              <a:t>Spring Boot External Configuration</a:t>
            </a:r>
            <a:endParaRPr sz="4400"/>
          </a:p>
        </p:txBody>
      </p:sp>
      <p:sp>
        <p:nvSpPr>
          <p:cNvPr id="204" name="Google Shape;204;p30"/>
          <p:cNvSpPr txBox="1"/>
          <p:nvPr>
            <p:ph idx="1" type="subTitle"/>
          </p:nvPr>
        </p:nvSpPr>
        <p:spPr>
          <a:xfrm>
            <a:off x="131618" y="1274434"/>
            <a:ext cx="89154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t/>
            </a:r>
            <a:endParaRPr sz="1600"/>
          </a:p>
          <a:p>
            <a:pPr indent="0" lvl="0" marL="0" rtl="0" algn="l">
              <a:spcBef>
                <a:spcPts val="320"/>
              </a:spcBef>
              <a:spcAft>
                <a:spcPts val="0"/>
              </a:spcAft>
              <a:buSzPts val="1600"/>
              <a:buNone/>
            </a:pPr>
            <a:r>
              <a:rPr lang="en-US" sz="1600"/>
              <a:t>set SPRING_CONFIG_NAME=application,myapp</a:t>
            </a:r>
            <a:endParaRPr sz="1600"/>
          </a:p>
          <a:p>
            <a:pPr indent="0" lvl="0" marL="0" rtl="0" algn="l">
              <a:spcBef>
                <a:spcPts val="320"/>
              </a:spcBef>
              <a:spcAft>
                <a:spcPts val="0"/>
              </a:spcAft>
              <a:buSzPts val="1600"/>
              <a:buNone/>
            </a:pPr>
            <a:r>
              <a:rPr lang="en-US" sz="1600"/>
              <a:t> </a:t>
            </a:r>
            <a:endParaRPr/>
          </a:p>
          <a:p>
            <a:pPr indent="0" lvl="0" marL="0" rtl="0" algn="l">
              <a:spcBef>
                <a:spcPts val="320"/>
              </a:spcBef>
              <a:spcAft>
                <a:spcPts val="0"/>
              </a:spcAft>
              <a:buSzPts val="1600"/>
              <a:buNone/>
            </a:pPr>
            <a:r>
              <a:rPr lang="en-US" sz="1600"/>
              <a:t>Set SPRING_CONFIG_LOCATION=classpath:/data/myapp/config,classpath:/data/myapp/external/config</a:t>
            </a:r>
            <a:endParaRPr sz="1600"/>
          </a:p>
          <a:p>
            <a:pPr indent="0" lvl="0" marL="0" rtl="0" algn="l">
              <a:spcBef>
                <a:spcPts val="320"/>
              </a:spcBef>
              <a:spcAft>
                <a:spcPts val="0"/>
              </a:spcAft>
              <a:buSzPts val="1600"/>
              <a:buNone/>
            </a:pPr>
            <a:r>
              <a:rPr lang="en-US" sz="1600"/>
              <a:t> </a:t>
            </a:r>
            <a:endParaRPr/>
          </a:p>
          <a:p>
            <a:pPr indent="0" lvl="0" marL="0" rtl="0" algn="l">
              <a:spcBef>
                <a:spcPts val="320"/>
              </a:spcBef>
              <a:spcAft>
                <a:spcPts val="0"/>
              </a:spcAft>
              <a:buSzPts val="1600"/>
              <a:buNone/>
            </a:pPr>
            <a:r>
              <a:rPr lang="en-US" sz="1600"/>
              <a:t>java -jar myapp.jar</a:t>
            </a:r>
            <a:endParaRPr/>
          </a:p>
        </p:txBody>
      </p:sp>
      <p:sp>
        <p:nvSpPr>
          <p:cNvPr id="205" name="Google Shape;205;p30"/>
          <p:cNvSpPr/>
          <p:nvPr/>
        </p:nvSpPr>
        <p:spPr>
          <a:xfrm>
            <a:off x="152400" y="870466"/>
            <a:ext cx="3352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Environment Variables</a:t>
            </a:r>
            <a:endParaRPr b="1"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ctrTitle"/>
          </p:nvPr>
        </p:nvSpPr>
        <p:spPr>
          <a:xfrm>
            <a:off x="0" y="0"/>
            <a:ext cx="98298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400"/>
              <a:buFont typeface="Cambria"/>
              <a:buNone/>
            </a:pPr>
            <a:r>
              <a:rPr lang="en-US" sz="4400"/>
              <a:t>Spring Boot External Configuration</a:t>
            </a:r>
            <a:endParaRPr sz="4400"/>
          </a:p>
        </p:txBody>
      </p:sp>
      <p:sp>
        <p:nvSpPr>
          <p:cNvPr id="211" name="Google Shape;211;p31"/>
          <p:cNvSpPr txBox="1"/>
          <p:nvPr>
            <p:ph idx="1" type="subTitle"/>
          </p:nvPr>
        </p:nvSpPr>
        <p:spPr>
          <a:xfrm>
            <a:off x="131618" y="1274434"/>
            <a:ext cx="9317182"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2400"/>
              <a:t>ConfigurableApplicationContext applicationContext = new SpringApplicationBuilder(SpringBootWebApplication.class)</a:t>
            </a:r>
            <a:endParaRPr sz="2400"/>
          </a:p>
          <a:p>
            <a:pPr indent="0" lvl="0" marL="0" rtl="0" algn="l">
              <a:spcBef>
                <a:spcPts val="320"/>
              </a:spcBef>
              <a:spcAft>
                <a:spcPts val="0"/>
              </a:spcAft>
              <a:buSzPts val="1600"/>
              <a:buNone/>
            </a:pPr>
            <a:r>
              <a:rPr lang="en-US" sz="2400"/>
              <a:t>                .</a:t>
            </a:r>
            <a:r>
              <a:rPr b="1" lang="en-US" sz="2400"/>
              <a:t>properties("spring.config.name:application,myapp",</a:t>
            </a:r>
            <a:endParaRPr sz="2400"/>
          </a:p>
          <a:p>
            <a:pPr indent="0" lvl="0" marL="0" rtl="0" algn="l">
              <a:spcBef>
                <a:spcPts val="320"/>
              </a:spcBef>
              <a:spcAft>
                <a:spcPts val="0"/>
              </a:spcAft>
              <a:buSzPts val="1600"/>
              <a:buNone/>
            </a:pPr>
            <a:r>
              <a:rPr b="1" lang="en-US" sz="2400"/>
              <a:t>                   "spring.config.location:classpath:/data/myapp/config,classpath:/data/myapp/external/config")</a:t>
            </a:r>
            <a:endParaRPr sz="2400"/>
          </a:p>
          <a:p>
            <a:pPr indent="0" lvl="0" marL="0" rtl="0" algn="l">
              <a:spcBef>
                <a:spcPts val="320"/>
              </a:spcBef>
              <a:spcAft>
                <a:spcPts val="0"/>
              </a:spcAft>
              <a:buSzPts val="1600"/>
              <a:buNone/>
            </a:pPr>
            <a:r>
              <a:rPr lang="en-US" sz="2400"/>
              <a:t>                .build().run(args);</a:t>
            </a:r>
            <a:endParaRPr sz="2400"/>
          </a:p>
        </p:txBody>
      </p:sp>
      <p:sp>
        <p:nvSpPr>
          <p:cNvPr id="212" name="Google Shape;212;p31"/>
          <p:cNvSpPr/>
          <p:nvPr/>
        </p:nvSpPr>
        <p:spPr>
          <a:xfrm>
            <a:off x="152400" y="870466"/>
            <a:ext cx="4800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Programmatically Load Configurations</a:t>
            </a:r>
            <a:endParaRPr b="1"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304800" y="228601"/>
            <a:ext cx="77724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Why Spring Boot?</a:t>
            </a:r>
            <a:endParaRPr/>
          </a:p>
        </p:txBody>
      </p:sp>
      <p:sp>
        <p:nvSpPr>
          <p:cNvPr id="97" name="Google Shape;97;p14"/>
          <p:cNvSpPr txBox="1"/>
          <p:nvPr>
            <p:ph idx="1" type="subTitle"/>
          </p:nvPr>
        </p:nvSpPr>
        <p:spPr>
          <a:xfrm>
            <a:off x="0" y="1143000"/>
            <a:ext cx="8991600" cy="54864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400"/>
              <a:buFont typeface="Arial"/>
              <a:buChar char="•"/>
            </a:pPr>
            <a:r>
              <a:rPr lang="en-US" sz="2400"/>
              <a:t>Relieves Programmer from multiple manual configurations – spring boot provides </a:t>
            </a:r>
            <a:r>
              <a:rPr b="1" lang="en-US" sz="2400"/>
              <a:t>auto configurations</a:t>
            </a:r>
            <a:endParaRPr b="1"/>
          </a:p>
          <a:p>
            <a:pPr indent="-457200" lvl="0" marL="457200" rtl="0" algn="l">
              <a:spcBef>
                <a:spcPts val="480"/>
              </a:spcBef>
              <a:spcAft>
                <a:spcPts val="0"/>
              </a:spcAft>
              <a:buSzPts val="2400"/>
              <a:buFont typeface="Arial"/>
              <a:buChar char="•"/>
            </a:pPr>
            <a:r>
              <a:rPr lang="en-US" sz="2400"/>
              <a:t>Lets programmer easily develop production ready applications, with minimal effort </a:t>
            </a:r>
            <a:endParaRPr sz="2400"/>
          </a:p>
          <a:p>
            <a:pPr indent="-457200" lvl="0" marL="457200" rtl="0" algn="l">
              <a:spcBef>
                <a:spcPts val="480"/>
              </a:spcBef>
              <a:spcAft>
                <a:spcPts val="0"/>
              </a:spcAft>
              <a:buSzPts val="2400"/>
              <a:buFont typeface="Arial"/>
              <a:buChar char="•"/>
            </a:pPr>
            <a:r>
              <a:rPr lang="en-US" sz="2400"/>
              <a:t>It makes it easier to integrate the Spring Boot Application with the Spring that majorly includes Spring ORM, Spring JDBC, Spring Security, Spring Data and many other things.</a:t>
            </a:r>
            <a:endParaRPr/>
          </a:p>
          <a:p>
            <a:pPr indent="-457200" lvl="0" marL="457200" rtl="0" algn="l">
              <a:spcBef>
                <a:spcPts val="480"/>
              </a:spcBef>
              <a:spcAft>
                <a:spcPts val="0"/>
              </a:spcAft>
              <a:buSzPts val="2400"/>
              <a:buFont typeface="Arial"/>
              <a:buChar char="•"/>
            </a:pPr>
            <a:r>
              <a:rPr lang="en-US" sz="2400"/>
              <a:t>Provides Dev tools(</a:t>
            </a:r>
            <a:r>
              <a:rPr i="1" lang="en-US" sz="2400"/>
              <a:t>spring-boot-devtools</a:t>
            </a:r>
            <a:r>
              <a:rPr lang="en-US" sz="2400"/>
              <a:t>), helpful in remote debugging</a:t>
            </a:r>
            <a:endParaRPr sz="2400"/>
          </a:p>
          <a:p>
            <a:pPr indent="-457200" lvl="0" marL="457200" rtl="0" algn="l">
              <a:spcBef>
                <a:spcPts val="480"/>
              </a:spcBef>
              <a:spcAft>
                <a:spcPts val="0"/>
              </a:spcAft>
              <a:buSzPts val="2400"/>
              <a:buFont typeface="Arial"/>
              <a:buChar char="•"/>
            </a:pPr>
            <a:r>
              <a:rPr lang="en-US" sz="2400"/>
              <a:t>It tests the web applications easily with the help of different Embedded HTTP servers that includes Tomcat, Jetty and many others.</a:t>
            </a:r>
            <a:endParaRPr/>
          </a:p>
          <a:p>
            <a:pPr indent="-304800" lvl="0" marL="457200" rtl="0" algn="l">
              <a:spcBef>
                <a:spcPts val="480"/>
              </a:spcBef>
              <a:spcAft>
                <a:spcPts val="0"/>
              </a:spcAft>
              <a:buSzPts val="2400"/>
              <a:buFont typeface="Arial"/>
              <a:buNone/>
            </a:pPr>
            <a:r>
              <a:t/>
            </a:r>
            <a:endParaRPr sz="2400"/>
          </a:p>
          <a:p>
            <a:pPr indent="0" lvl="0" marL="0" rtl="0" algn="l">
              <a:spcBef>
                <a:spcPts val="480"/>
              </a:spcBef>
              <a:spcAft>
                <a:spcPts val="0"/>
              </a:spcAft>
              <a:buSzPts val="2400"/>
              <a:buNone/>
            </a:pPr>
            <a:r>
              <a:rPr lang="en-US" sz="2400"/>
              <a:t>However Spring Boot carries all advantages of Spring as well.</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ctrTitle"/>
          </p:nvPr>
        </p:nvSpPr>
        <p:spPr>
          <a:xfrm>
            <a:off x="0" y="38100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@Configuration Properties in Spring Boot</a:t>
            </a:r>
            <a:endParaRPr sz="4800"/>
          </a:p>
        </p:txBody>
      </p:sp>
      <p:sp>
        <p:nvSpPr>
          <p:cNvPr id="218" name="Google Shape;218;p32"/>
          <p:cNvSpPr txBox="1"/>
          <p:nvPr>
            <p:ph idx="1" type="subTitle"/>
          </p:nvPr>
        </p:nvSpPr>
        <p:spPr>
          <a:xfrm>
            <a:off x="-20782" y="1676400"/>
            <a:ext cx="89154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Spring Boot, the @ConfigurationProperties annotation allows us to map the resource files such as properties or YAML files to Java Bean object.</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This annotation is applied to a class or a @Bean method in a @Configuration class to map or validate the external properties or YAML files.</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@EnableConfigurationProperties</a:t>
            </a:r>
            <a:endParaRPr/>
          </a:p>
          <a:p>
            <a:pPr indent="0" lvl="0" marL="0" rtl="0" algn="l">
              <a:spcBef>
                <a:spcPts val="400"/>
              </a:spcBef>
              <a:spcAft>
                <a:spcPts val="0"/>
              </a:spcAft>
              <a:buSzPts val="2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Spring Boot Property Configuration order - External Configurations</a:t>
            </a:r>
            <a:endParaRPr sz="4000"/>
          </a:p>
        </p:txBody>
      </p:sp>
      <p:sp>
        <p:nvSpPr>
          <p:cNvPr id="224" name="Google Shape;224;p3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225" name="Google Shape;225;p33"/>
          <p:cNvPicPr preferRelativeResize="0"/>
          <p:nvPr/>
        </p:nvPicPr>
        <p:blipFill rotWithShape="1">
          <a:blip r:embed="rId3">
            <a:alphaModFix/>
          </a:blip>
          <a:srcRect b="0" l="0" r="0" t="0"/>
          <a:stretch/>
        </p:blipFill>
        <p:spPr>
          <a:xfrm>
            <a:off x="152399" y="1524000"/>
            <a:ext cx="8781925" cy="41290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3600"/>
              <a:t>Spring Boot Profiles - External Configurations</a:t>
            </a:r>
            <a:endParaRPr sz="3600"/>
          </a:p>
        </p:txBody>
      </p:sp>
      <p:sp>
        <p:nvSpPr>
          <p:cNvPr id="231" name="Google Shape;231;p34"/>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A profile is a set of settings that can be configured to override settings from application.properties.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Each profile is contained in a file named application-</a:t>
            </a:r>
            <a:r>
              <a:rPr b="1" lang="en-US" sz="2400">
                <a:solidFill>
                  <a:srgbClr val="FF0000"/>
                </a:solidFill>
              </a:rPr>
              <a:t>profilename</a:t>
            </a:r>
            <a:r>
              <a:rPr b="1" lang="en-US" sz="2400"/>
              <a:t>.properties </a:t>
            </a:r>
            <a:r>
              <a:rPr lang="en-US" sz="2400"/>
              <a:t>where </a:t>
            </a:r>
            <a:r>
              <a:rPr b="1" lang="en-US" sz="2400"/>
              <a:t>profilename</a:t>
            </a:r>
            <a:r>
              <a:rPr lang="en-US" sz="2400"/>
              <a:t> is the name of the profile. </a:t>
            </a:r>
            <a:endParaRPr sz="2400"/>
          </a:p>
          <a:p>
            <a:pPr indent="0" lvl="0" marL="0" rtl="0" algn="l">
              <a:spcBef>
                <a:spcPts val="480"/>
              </a:spcBef>
              <a:spcAft>
                <a:spcPts val="0"/>
              </a:spcAft>
              <a:buSzPts val="2400"/>
              <a:buNone/>
            </a:pPr>
            <a:r>
              <a:rPr lang="en-US" sz="2400"/>
              <a:t>Now, a profile could configure anything you want, however for most projects it is proposed to have the following profiles:</a:t>
            </a:r>
            <a:endParaRPr/>
          </a:p>
          <a:p>
            <a:pPr indent="0" lvl="0" marL="0" rtl="0" algn="l">
              <a:spcBef>
                <a:spcPts val="480"/>
              </a:spcBef>
              <a:spcAft>
                <a:spcPts val="0"/>
              </a:spcAft>
              <a:buSzPts val="2400"/>
              <a:buNone/>
            </a:pPr>
            <a:r>
              <a:rPr b="1" lang="en-US" sz="2400"/>
              <a:t>dev</a:t>
            </a:r>
            <a:r>
              <a:rPr lang="en-US" sz="2400"/>
              <a:t> for your local development settings</a:t>
            </a:r>
            <a:endParaRPr/>
          </a:p>
          <a:p>
            <a:pPr indent="0" lvl="0" marL="0" rtl="0" algn="l">
              <a:spcBef>
                <a:spcPts val="480"/>
              </a:spcBef>
              <a:spcAft>
                <a:spcPts val="0"/>
              </a:spcAft>
              <a:buSzPts val="2400"/>
              <a:buNone/>
            </a:pPr>
            <a:r>
              <a:rPr b="1" lang="en-US" sz="2400"/>
              <a:t>staging</a:t>
            </a:r>
            <a:r>
              <a:rPr lang="en-US" sz="2400"/>
              <a:t> for your staging server settings</a:t>
            </a:r>
            <a:endParaRPr/>
          </a:p>
          <a:p>
            <a:pPr indent="0" lvl="0" marL="0" rtl="0" algn="l">
              <a:spcBef>
                <a:spcPts val="480"/>
              </a:spcBef>
              <a:spcAft>
                <a:spcPts val="0"/>
              </a:spcAft>
              <a:buSzPts val="2400"/>
              <a:buNone/>
            </a:pPr>
            <a:r>
              <a:rPr b="1" lang="en-US" sz="2400"/>
              <a:t>prod</a:t>
            </a:r>
            <a:r>
              <a:rPr lang="en-US" sz="2400"/>
              <a:t> for your production settings</a:t>
            </a:r>
            <a:endParaRPr/>
          </a:p>
          <a:p>
            <a:pPr indent="0" lvl="0" marL="0" rtl="0" algn="l">
              <a:spcBef>
                <a:spcPts val="480"/>
              </a:spcBef>
              <a:spcAft>
                <a:spcPts val="0"/>
              </a:spcAft>
              <a:buSzPts val="2400"/>
              <a:buNone/>
            </a:pPr>
            <a:r>
              <a:rPr b="1" lang="en-US" sz="2400"/>
              <a:t>test</a:t>
            </a:r>
            <a:r>
              <a:rPr lang="en-US" sz="2400"/>
              <a:t> for running your tests</a:t>
            </a:r>
            <a:endParaRPr/>
          </a:p>
          <a:p>
            <a:pPr indent="0" lvl="0" marL="0" rtl="0" algn="l">
              <a:spcBef>
                <a:spcPts val="480"/>
              </a:spcBef>
              <a:spcAft>
                <a:spcPts val="0"/>
              </a:spcAft>
              <a:buSzPts val="2400"/>
              <a:buNone/>
            </a:pPr>
            <a:r>
              <a:rPr lang="en-US" sz="2400"/>
              <a:t>Whether you have all above environment in your application or not, you must have a dev, a prod and a test profile. The configuration for these environments needs to be different for obvious reasons. </a:t>
            </a:r>
            <a:endParaRPr/>
          </a:p>
          <a:p>
            <a:pPr indent="0" lvl="0" marL="0" rtl="0" algn="l">
              <a:spcBef>
                <a:spcPts val="480"/>
              </a:spcBef>
              <a:spcAft>
                <a:spcPts val="0"/>
              </a:spcAft>
              <a:buSzPts val="2400"/>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5"/>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Boot Profiles</a:t>
            </a:r>
            <a:endParaRPr sz="5940"/>
          </a:p>
        </p:txBody>
      </p:sp>
      <p:sp>
        <p:nvSpPr>
          <p:cNvPr id="237" name="Google Shape;237;p35"/>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How to Set an Active profile?</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Once you have profile specific configuration, you would need to set the active profile in an environment.</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There are multiple ways of doing this</a:t>
            </a:r>
            <a:endParaRPr/>
          </a:p>
          <a:p>
            <a:pPr indent="-342900" lvl="0" marL="342900" rtl="0" algn="l">
              <a:spcBef>
                <a:spcPts val="480"/>
              </a:spcBef>
              <a:spcAft>
                <a:spcPts val="0"/>
              </a:spcAft>
              <a:buSzPts val="2400"/>
              <a:buFont typeface="Arial"/>
              <a:buChar char="•"/>
            </a:pPr>
            <a:r>
              <a:rPr lang="en-US" sz="2400"/>
              <a:t>Using </a:t>
            </a:r>
            <a:r>
              <a:rPr b="1" lang="en-US" sz="2400"/>
              <a:t>-Dspring.profiles.active=prod</a:t>
            </a:r>
            <a:r>
              <a:rPr lang="en-US" sz="2400"/>
              <a:t> in VM Arguments</a:t>
            </a:r>
            <a:endParaRPr/>
          </a:p>
          <a:p>
            <a:pPr indent="-342900" lvl="0" marL="342900" rtl="0" algn="l">
              <a:spcBef>
                <a:spcPts val="480"/>
              </a:spcBef>
              <a:spcAft>
                <a:spcPts val="0"/>
              </a:spcAft>
              <a:buSzPts val="2400"/>
              <a:buFont typeface="Arial"/>
              <a:buChar char="•"/>
            </a:pPr>
            <a:r>
              <a:rPr lang="en-US" sz="2400"/>
              <a:t>Use </a:t>
            </a:r>
            <a:r>
              <a:rPr b="1" lang="en-US" sz="2400"/>
              <a:t>spring.profiles.active=prod</a:t>
            </a:r>
            <a:r>
              <a:rPr lang="en-US" sz="2400"/>
              <a:t> in application.properties</a:t>
            </a:r>
            <a:endParaRPr sz="2400"/>
          </a:p>
          <a:p>
            <a:pPr indent="-190500" lvl="0" marL="342900" rtl="0" algn="l">
              <a:spcBef>
                <a:spcPts val="480"/>
              </a:spcBef>
              <a:spcAft>
                <a:spcPts val="0"/>
              </a:spcAft>
              <a:buSzPts val="2400"/>
              <a:buFont typeface="Arial"/>
              <a:buNone/>
            </a:pPr>
            <a:r>
              <a:t/>
            </a:r>
            <a:endParaRPr sz="2400"/>
          </a:p>
          <a:p>
            <a:pPr indent="0" lvl="0" marL="0" rtl="0" algn="l">
              <a:spcBef>
                <a:spcPts val="480"/>
              </a:spcBef>
              <a:spcAft>
                <a:spcPts val="0"/>
              </a:spcAft>
              <a:buSzPts val="2400"/>
              <a:buNone/>
            </a:pPr>
            <a:r>
              <a:rPr lang="en-US" sz="2400"/>
              <a:t>Lets set it in application.properties by add another property to application.properties</a:t>
            </a:r>
            <a:endParaRPr sz="2400"/>
          </a:p>
          <a:p>
            <a:pPr indent="0" lvl="0" marL="0" rtl="0" algn="l">
              <a:spcBef>
                <a:spcPts val="480"/>
              </a:spcBef>
              <a:spcAft>
                <a:spcPts val="0"/>
              </a:spcAft>
              <a:buSzPts val="2400"/>
              <a:buNone/>
            </a:pPr>
            <a:r>
              <a:rPr lang="en-US" sz="2400"/>
              <a:t>spring.profiles.active=dev</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Boot Profiles</a:t>
            </a:r>
            <a:endParaRPr sz="5940"/>
          </a:p>
        </p:txBody>
      </p:sp>
      <p:sp>
        <p:nvSpPr>
          <p:cNvPr id="243" name="Google Shape;243;p36"/>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Profiles may not be only limited to dev, qa, prod etc…. Depending on nature of product there can be multiple production deployments it self based on the load it expects…Demo, small, medium, big, for example consider AppDynamics Software</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http://start.spring.io/</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@value Annotation</a:t>
            </a:r>
            <a:endParaRPr sz="2400"/>
          </a:p>
        </p:txBody>
      </p:sp>
      <p:sp>
        <p:nvSpPr>
          <p:cNvPr id="244" name="Google Shape;244;p36"/>
          <p:cNvSpPr txBox="1"/>
          <p:nvPr/>
        </p:nvSpPr>
        <p:spPr>
          <a:xfrm>
            <a:off x="118250" y="3975875"/>
            <a:ext cx="8291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solidFill>
                  <a:schemeClr val="hlink"/>
                </a:solidFill>
                <a:hlinkClick r:id="rId3"/>
              </a:rPr>
              <a:t>https://www.javacodegeeks.com/2018/02/create-spring-boot-project-spring-initializer.html</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250" name="Google Shape;250;p37"/>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Spring Boot has simplified the deployment of Java-based web/API applications drastically. It has eliminated the process of deploying a WAR file into the web container provided by Tomcat or any other application servers. </a:t>
            </a:r>
            <a:endParaRPr/>
          </a:p>
          <a:p>
            <a:pPr indent="0" lvl="0" marL="0" rtl="0" algn="l">
              <a:spcBef>
                <a:spcPts val="480"/>
              </a:spcBef>
              <a:spcAft>
                <a:spcPts val="0"/>
              </a:spcAft>
              <a:buSzPts val="2400"/>
              <a:buNone/>
            </a:pPr>
            <a:r>
              <a:rPr lang="en-US" sz="2400"/>
              <a:t>It has brought in a new paradigm shift where the container libraries (like Tomcat/Ubuntu/Jetty) are themselves embedded along with application classes/JAR within the fat Spring Boot JAR — thus making it a truly standalone application and a candidate for microservice development.</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This saves Server setup time, into production, you just have only jar file which need to be deployed.</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But, there are few minor challenges, which a spring boot developer would face, when deploying the Spring boot application.</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256" name="Google Shape;256;p38"/>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 How do we ship the external configuration files like  application.properties, configuration XML files, etc. along with the Spring Boot JAR?</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How can we copy the start-up script with VMs and other parameters to start the application to deployment environments?</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Should we manually create log directories in the new environment and make the changes in the log4j.xml/log4j.properties of the application to point to the log directory?</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262" name="Google Shape;262;p39"/>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All the above would need manual configuration changes. Once we address the above concerns, the following questions would be addressed, automatically</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Deploying the application to DEV/SIT/UAT/PROD environments via Continuous Integration/Continuous Deployment (CI/CD) infrastructure like Jenkins without any additional configuration in the deployment nodes.</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Ship microservices with external configurations or dependencies, packed into one deployable artifact to any new developer, who can just run it by using a startup script.</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268" name="Google Shape;268;p40"/>
          <p:cNvSpPr txBox="1"/>
          <p:nvPr>
            <p:ph idx="1" type="subTitle"/>
          </p:nvPr>
        </p:nvSpPr>
        <p:spPr>
          <a:xfrm>
            <a:off x="34636" y="838200"/>
            <a:ext cx="4156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Maven has the ability to bundle all the artifacts into a directory and create a .zip or a .tar file for easy shipment using the maven-assembly-plugin. We will have to leverage this feature to programmatically organize the dependent artifacts to support the Spring Boot JAR to run seamlessly.</a:t>
            </a:r>
            <a:endParaRPr sz="2400"/>
          </a:p>
        </p:txBody>
      </p:sp>
      <p:pic>
        <p:nvPicPr>
          <p:cNvPr id="269" name="Google Shape;269;p40"/>
          <p:cNvPicPr preferRelativeResize="0"/>
          <p:nvPr/>
        </p:nvPicPr>
        <p:blipFill rotWithShape="1">
          <a:blip r:embed="rId3">
            <a:alphaModFix/>
          </a:blip>
          <a:srcRect b="0" l="0" r="0" t="0"/>
          <a:stretch/>
        </p:blipFill>
        <p:spPr>
          <a:xfrm>
            <a:off x="4343398" y="1143000"/>
            <a:ext cx="4788623" cy="579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1"/>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275" name="Google Shape;275;p41"/>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Step 3: Add Configuration Files to the Project</a:t>
            </a:r>
            <a:endParaRPr/>
          </a:p>
          <a:p>
            <a:pPr indent="0" lvl="0" marL="0" rtl="0" algn="l">
              <a:spcBef>
                <a:spcPts val="480"/>
              </a:spcBef>
              <a:spcAft>
                <a:spcPts val="0"/>
              </a:spcAft>
              <a:buSzPts val="2400"/>
              <a:buNone/>
            </a:pPr>
            <a:r>
              <a:rPr lang="en-US" sz="2400"/>
              <a:t>We will add additional configuration files and modify code to demonstrate the usage of configuration files and later externalize them from the gs-spring-boot project.</a:t>
            </a:r>
            <a:endParaRPr/>
          </a:p>
          <a:p>
            <a:pPr indent="0" lvl="0" marL="0" rtl="0" algn="l">
              <a:spcBef>
                <a:spcPts val="480"/>
              </a:spcBef>
              <a:spcAft>
                <a:spcPts val="0"/>
              </a:spcAft>
              <a:buSzPts val="2400"/>
              <a:buNone/>
            </a:pPr>
            <a:r>
              <a:rPr lang="en-US" sz="2400"/>
              <a:t>a) Add common configuration files under src/main/resources</a:t>
            </a:r>
            <a:endParaRPr/>
          </a:p>
          <a:p>
            <a:pPr indent="0" lvl="0" marL="0" rtl="0" algn="l">
              <a:spcBef>
                <a:spcPts val="480"/>
              </a:spcBef>
              <a:spcAft>
                <a:spcPts val="0"/>
              </a:spcAft>
              <a:buSzPts val="2400"/>
              <a:buNone/>
            </a:pPr>
            <a:r>
              <a:rPr lang="en-US" sz="2400"/>
              <a:t>   i) application.properties [redefine server ports and other configurations].</a:t>
            </a:r>
            <a:endParaRPr/>
          </a:p>
          <a:p>
            <a:pPr indent="0" lvl="0" marL="0" rtl="0" algn="l">
              <a:spcBef>
                <a:spcPts val="480"/>
              </a:spcBef>
              <a:spcAft>
                <a:spcPts val="0"/>
              </a:spcAft>
              <a:buSzPts val="2400"/>
              <a:buNone/>
            </a:pPr>
            <a:r>
              <a:rPr lang="en-US" sz="2400"/>
              <a:t>   ii) log4j2.xml [logging configurations].</a:t>
            </a:r>
            <a:endParaRPr/>
          </a:p>
          <a:p>
            <a:pPr indent="0" lvl="0" marL="0" rtl="0" algn="l">
              <a:spcBef>
                <a:spcPts val="480"/>
              </a:spcBef>
              <a:spcAft>
                <a:spcPts val="0"/>
              </a:spcAft>
              <a:buSzPts val="2400"/>
              <a:buNone/>
            </a:pPr>
            <a:r>
              <a:rPr lang="en-US" sz="2400"/>
              <a:t>   iii) messages_en.properties [greetings message of the sample application externalized].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304800" y="228601"/>
            <a:ext cx="7772400" cy="914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3600"/>
              <a:t>Spring Boot First App</a:t>
            </a:r>
            <a:endParaRPr sz="3600"/>
          </a:p>
        </p:txBody>
      </p:sp>
      <p:sp>
        <p:nvSpPr>
          <p:cNvPr id="103" name="Google Shape;103;p15"/>
          <p:cNvSpPr txBox="1"/>
          <p:nvPr>
            <p:ph idx="1" type="subTitle"/>
          </p:nvPr>
        </p:nvSpPr>
        <p:spPr>
          <a:xfrm>
            <a:off x="152400" y="1066800"/>
            <a:ext cx="8610600" cy="548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a:t>1. Create POM file:</a:t>
            </a:r>
            <a:r>
              <a:rPr lang="en-US"/>
              <a:t>  You can see that </a:t>
            </a:r>
            <a:r>
              <a:rPr b="1" lang="en-US"/>
              <a:t>spring-boot-starter-parent</a:t>
            </a:r>
            <a:r>
              <a:rPr lang="en-US"/>
              <a:t> provides no dependencies by itself. To add the necessary dependencies, edit your pom.xml and add the </a:t>
            </a:r>
            <a:r>
              <a:rPr b="1" lang="en-US"/>
              <a:t>spring-boot-starter-web</a:t>
            </a:r>
            <a:r>
              <a:rPr lang="en-US"/>
              <a:t> dependency immediately below the parent section:</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b="1" lang="en-US"/>
              <a:t>2.Create class file</a:t>
            </a:r>
            <a:r>
              <a:rPr lang="en-US"/>
              <a:t> and annotate with @SpringBootApplication</a:t>
            </a:r>
            <a:endParaRPr/>
          </a:p>
          <a:p>
            <a:pPr indent="0" lvl="0" marL="0" rtl="0" algn="l">
              <a:spcBef>
                <a:spcPts val="400"/>
              </a:spcBef>
              <a:spcAft>
                <a:spcPts val="0"/>
              </a:spcAft>
              <a:buSzPts val="2000"/>
              <a:buNone/>
            </a:pPr>
            <a:r>
              <a:rPr lang="en-US"/>
              <a:t>@SpringBootApplication annotation is equivalent to using @Configuration, @EnableAutoConfiguration and @ComponentScan with their default attributes:</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b="1" lang="en-US"/>
              <a:t>3.Application.properties:</a:t>
            </a:r>
            <a:r>
              <a:rPr lang="en-US"/>
              <a:t> this file is optional can be placed and under folder </a:t>
            </a:r>
            <a:r>
              <a:rPr b="1" lang="en-US"/>
              <a:t>resources</a:t>
            </a:r>
            <a:r>
              <a:rPr lang="en-US"/>
              <a:t>. Custom configurations are specified in this file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Develop any other functionality...say </a:t>
            </a:r>
            <a:r>
              <a:rPr b="1" lang="en-US"/>
              <a:t>RestControllers </a:t>
            </a:r>
            <a:r>
              <a:rPr lang="en-US"/>
              <a:t>or which ever</a:t>
            </a:r>
            <a:endParaRPr/>
          </a:p>
          <a:p>
            <a:pPr indent="0" lvl="0" marL="0" rtl="0" algn="l">
              <a:spcBef>
                <a:spcPts val="400"/>
              </a:spcBef>
              <a:spcAft>
                <a:spcPts val="0"/>
              </a:spcAft>
              <a:buSzPts val="2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2"/>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281" name="Google Shape;281;p42"/>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b) Add environment specific configurations. E.g. Database connection details. Create an env directory under src/main/resources. Create the directories dev, qa, uat, and prod inside env. Place environment-specific files in each of the directories. In our example, it's env-config.properties, this has database connection pool details.</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Setting the environment specific file in startup script will be illustrated, later.</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3"/>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287" name="Google Shape;287;p43"/>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c) Configuration file contents</a:t>
            </a:r>
            <a:endParaRPr/>
          </a:p>
          <a:p>
            <a:pPr indent="0" lvl="0" marL="0" rtl="0" algn="l">
              <a:spcBef>
                <a:spcPts val="480"/>
              </a:spcBef>
              <a:spcAft>
                <a:spcPts val="0"/>
              </a:spcAft>
              <a:buSzPts val="2400"/>
              <a:buNone/>
            </a:pPr>
            <a:r>
              <a:rPr lang="en-US" sz="2400"/>
              <a:t>i) application.properties</a:t>
            </a:r>
            <a:endParaRPr sz="2400"/>
          </a:p>
          <a:p>
            <a:pPr indent="0" lvl="0" marL="0" rtl="0" algn="l">
              <a:spcBef>
                <a:spcPts val="480"/>
              </a:spcBef>
              <a:spcAft>
                <a:spcPts val="0"/>
              </a:spcAft>
              <a:buSzPts val="2400"/>
              <a:buNone/>
            </a:pPr>
            <a:r>
              <a:rPr lang="en-US" sz="2400"/>
              <a:t>ii) messages_en.properties</a:t>
            </a:r>
            <a:endParaRPr sz="2400"/>
          </a:p>
          <a:p>
            <a:pPr indent="0" lvl="0" marL="0" rtl="0" algn="l">
              <a:spcBef>
                <a:spcPts val="480"/>
              </a:spcBef>
              <a:spcAft>
                <a:spcPts val="0"/>
              </a:spcAft>
              <a:buSzPts val="2400"/>
              <a:buNone/>
            </a:pPr>
            <a:r>
              <a:rPr lang="en-US" sz="2400"/>
              <a:t>iii) log4j2.xml</a:t>
            </a:r>
            <a:endParaRPr/>
          </a:p>
          <a:p>
            <a:pPr indent="0" lvl="0" marL="0" rtl="0" algn="l">
              <a:spcBef>
                <a:spcPts val="480"/>
              </a:spcBef>
              <a:spcAft>
                <a:spcPts val="0"/>
              </a:spcAft>
              <a:buSzPts val="2400"/>
              <a:buNone/>
            </a:pPr>
            <a:r>
              <a:rPr lang="en-US" sz="2400"/>
              <a:t>iv) env-config.properties and some more</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Step 4: Modify the Code to Leverage Externalized Configuration Properties</a:t>
            </a:r>
            <a:endParaRPr/>
          </a:p>
          <a:p>
            <a:pPr indent="0" lvl="0" marL="0" rtl="0" algn="l">
              <a:spcBef>
                <a:spcPts val="480"/>
              </a:spcBef>
              <a:spcAft>
                <a:spcPts val="0"/>
              </a:spcAft>
              <a:buSzPts val="2400"/>
              <a:buNone/>
            </a:pPr>
            <a:r>
              <a:t/>
            </a:r>
            <a:endParaRPr sz="2400"/>
          </a:p>
        </p:txBody>
      </p:sp>
      <p:pic>
        <p:nvPicPr>
          <p:cNvPr id="288" name="Google Shape;288;p43"/>
          <p:cNvPicPr preferRelativeResize="0"/>
          <p:nvPr/>
        </p:nvPicPr>
        <p:blipFill rotWithShape="1">
          <a:blip r:embed="rId3">
            <a:alphaModFix/>
          </a:blip>
          <a:srcRect b="0" l="0" r="0" t="0"/>
          <a:stretch/>
        </p:blipFill>
        <p:spPr>
          <a:xfrm>
            <a:off x="5791200" y="1828800"/>
            <a:ext cx="3190875" cy="4400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4"/>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294" name="Google Shape;294;p44"/>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Step 5: Create Startup scripts, for Windows, Linux/Mac platforms</a:t>
            </a:r>
            <a:endParaRPr/>
          </a:p>
          <a:p>
            <a:pPr indent="0" lvl="0" marL="0" rtl="0" algn="l">
              <a:spcBef>
                <a:spcPts val="480"/>
              </a:spcBef>
              <a:spcAft>
                <a:spcPts val="0"/>
              </a:spcAft>
              <a:buSzPts val="2400"/>
              <a:buNone/>
            </a:pPr>
            <a:r>
              <a:rPr lang="en-US" sz="2400"/>
              <a:t>Create a directory </a:t>
            </a:r>
            <a:r>
              <a:rPr b="1" lang="en-US" sz="2400"/>
              <a:t>bin </a:t>
            </a:r>
            <a:r>
              <a:rPr lang="en-US" sz="2400"/>
              <a:t>under </a:t>
            </a:r>
            <a:r>
              <a:rPr b="1" lang="en-US" sz="2400"/>
              <a:t>src/main/resources </a:t>
            </a:r>
            <a:r>
              <a:rPr lang="en-US" sz="2400"/>
              <a:t>and add the startup scripts.</a:t>
            </a:r>
            <a:endParaRPr/>
          </a:p>
          <a:p>
            <a:pPr indent="0" lvl="0" marL="0" rtl="0" algn="l">
              <a:spcBef>
                <a:spcPts val="480"/>
              </a:spcBef>
              <a:spcAft>
                <a:spcPts val="0"/>
              </a:spcAft>
              <a:buSzPts val="2400"/>
              <a:buNone/>
            </a:pPr>
            <a:r>
              <a:rPr lang="en-US" sz="2400"/>
              <a:t>a) start.bat</a:t>
            </a:r>
            <a:endParaRPr/>
          </a:p>
          <a:p>
            <a:pPr indent="0" lvl="0" marL="0" rtl="0" algn="l">
              <a:spcBef>
                <a:spcPts val="480"/>
              </a:spcBef>
              <a:spcAft>
                <a:spcPts val="0"/>
              </a:spcAft>
              <a:buSzPts val="2400"/>
              <a:buNone/>
            </a:pPr>
            <a:r>
              <a:rPr lang="en-US" sz="2400"/>
              <a:t>b) start.sh</a:t>
            </a:r>
            <a:endParaRPr/>
          </a:p>
          <a:p>
            <a:pPr indent="0" lvl="0" marL="0" rtl="0" algn="l">
              <a:spcBef>
                <a:spcPts val="480"/>
              </a:spcBef>
              <a:spcAft>
                <a:spcPts val="0"/>
              </a:spcAft>
              <a:buSzPts val="2400"/>
              <a:buNone/>
            </a:pPr>
            <a:r>
              <a:rPr b="1" lang="en-US" sz="2400"/>
              <a:t>Step 6: Package the Application Using the Maven-Assembly-Plugin</a:t>
            </a:r>
            <a:endParaRPr/>
          </a:p>
          <a:p>
            <a:pPr indent="0" lvl="0" marL="0" rtl="0" algn="l">
              <a:spcBef>
                <a:spcPts val="480"/>
              </a:spcBef>
              <a:spcAft>
                <a:spcPts val="0"/>
              </a:spcAft>
              <a:buSzPts val="2400"/>
              <a:buNone/>
            </a:pPr>
            <a:r>
              <a:rPr lang="en-US" sz="2400"/>
              <a:t>a) Create the distribution, assembly file.</a:t>
            </a:r>
            <a:endParaRPr/>
          </a:p>
          <a:p>
            <a:pPr indent="0" lvl="0" marL="0" rtl="0" algn="l">
              <a:spcBef>
                <a:spcPts val="480"/>
              </a:spcBef>
              <a:spcAft>
                <a:spcPts val="0"/>
              </a:spcAft>
              <a:buSzPts val="2400"/>
              <a:buNone/>
            </a:pPr>
            <a:r>
              <a:rPr lang="en-US" sz="2400"/>
              <a:t>Create a </a:t>
            </a:r>
            <a:r>
              <a:rPr b="1" lang="en-US" sz="2400"/>
              <a:t>distribution</a:t>
            </a:r>
            <a:r>
              <a:rPr lang="en-US" sz="2400"/>
              <a:t> directory under </a:t>
            </a:r>
            <a:r>
              <a:rPr b="1" lang="en-US" sz="2400"/>
              <a:t>src/main/resources. </a:t>
            </a:r>
            <a:r>
              <a:rPr lang="en-US" sz="2400"/>
              <a:t>Place the assembly xml, </a:t>
            </a:r>
            <a:r>
              <a:rPr b="1" lang="en-US" sz="2400"/>
              <a:t>gs-spring-boot- distribution.xml</a:t>
            </a:r>
            <a:r>
              <a:rPr lang="en-US" sz="2400"/>
              <a:t> in it.</a:t>
            </a:r>
            <a:endParaRPr/>
          </a:p>
          <a:p>
            <a:pPr indent="0" lvl="0" marL="0" rtl="0" algn="l">
              <a:spcBef>
                <a:spcPts val="480"/>
              </a:spcBef>
              <a:spcAft>
                <a:spcPts val="0"/>
              </a:spcAft>
              <a:buSzPts val="2400"/>
              <a:buNone/>
            </a:pPr>
            <a:r>
              <a:rPr lang="en-US" sz="2400"/>
              <a:t>Step 6: The </a:t>
            </a:r>
            <a:r>
              <a:rPr b="1" lang="en-US" sz="2400"/>
              <a:t>gs-spring-boot-distribution.xml </a:t>
            </a:r>
            <a:r>
              <a:rPr lang="en-US" sz="2400"/>
              <a:t>has the instructions to assemble the Application by creating dependent directories (config, lib, bin and logs) and copying respective files into them. It finally creates a </a:t>
            </a:r>
            <a:r>
              <a:rPr b="1" lang="en-US" sz="2400"/>
              <a:t>tar</a:t>
            </a:r>
            <a:r>
              <a:rPr lang="en-US" sz="2400"/>
              <a:t> and a </a:t>
            </a:r>
            <a:r>
              <a:rPr b="1" lang="en-US" sz="2400"/>
              <a:t>zip</a:t>
            </a:r>
            <a:r>
              <a:rPr lang="en-US" sz="2400"/>
              <a:t> file for distribution.</a:t>
            </a:r>
            <a:endParaRPr/>
          </a:p>
          <a:p>
            <a:pPr indent="0" lvl="0" marL="0" rtl="0" algn="l">
              <a:spcBef>
                <a:spcPts val="480"/>
              </a:spcBef>
              <a:spcAft>
                <a:spcPts val="0"/>
              </a:spcAft>
              <a:buSzPts val="2400"/>
              <a:buNone/>
            </a:pPr>
            <a:r>
              <a:rPr lang="en-US" sz="2400"/>
              <a:t>b) Modify </a:t>
            </a:r>
            <a:r>
              <a:rPr b="1" lang="en-US" sz="2400"/>
              <a:t>pom.xml</a:t>
            </a:r>
            <a:r>
              <a:rPr lang="en-US" sz="2400"/>
              <a:t> to configure the assembly plugin.</a:t>
            </a:r>
            <a:endParaRPr/>
          </a:p>
          <a:p>
            <a:pPr indent="0" lvl="0" marL="0" rtl="0" algn="l">
              <a:spcBef>
                <a:spcPts val="480"/>
              </a:spcBef>
              <a:spcAft>
                <a:spcPts val="0"/>
              </a:spcAft>
              <a:buSzPts val="2400"/>
              <a:buNone/>
            </a:pPr>
            <a:r>
              <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300" name="Google Shape;300;p45"/>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Step 7: Build the Maven Project</a:t>
            </a:r>
            <a:endParaRPr/>
          </a:p>
          <a:p>
            <a:pPr indent="0" lvl="0" marL="0" rtl="0" algn="l">
              <a:spcBef>
                <a:spcPts val="480"/>
              </a:spcBef>
              <a:spcAft>
                <a:spcPts val="0"/>
              </a:spcAft>
              <a:buSzPts val="2400"/>
              <a:buNone/>
            </a:pPr>
            <a:r>
              <a:rPr lang="en-US" sz="2400"/>
              <a:t>Build the Maven project and you will see the distributions files (</a:t>
            </a:r>
            <a:r>
              <a:rPr b="1" lang="en-US" sz="2400"/>
              <a:t>gs-spring-boot-distribution.tar </a:t>
            </a:r>
            <a:r>
              <a:rPr lang="en-US" sz="2400"/>
              <a:t>and </a:t>
            </a:r>
            <a:r>
              <a:rPr b="1" lang="en-US" sz="2400"/>
              <a:t>gs-spring-boot-distribution.zip) </a:t>
            </a:r>
            <a:r>
              <a:rPr lang="en-US" sz="2400"/>
              <a:t>under </a:t>
            </a:r>
            <a:r>
              <a:rPr b="1" lang="en-US" sz="2400"/>
              <a:t>target</a:t>
            </a:r>
            <a:r>
              <a:rPr lang="en-US" sz="2400"/>
              <a:t> directory. The following image shows the extracted ZIP/TAR file</a:t>
            </a:r>
            <a:endParaRPr/>
          </a:p>
          <a:p>
            <a:pPr indent="0" lvl="0" marL="0" rtl="0" algn="l">
              <a:spcBef>
                <a:spcPts val="480"/>
              </a:spcBef>
              <a:spcAft>
                <a:spcPts val="0"/>
              </a:spcAft>
              <a:buSzPts val="2400"/>
              <a:buNone/>
            </a:pPr>
            <a:r>
              <a:rPr b="1" lang="en-US" sz="2400"/>
              <a:t>Step 8: Running the Application</a:t>
            </a:r>
            <a:endParaRPr/>
          </a:p>
          <a:p>
            <a:pPr indent="0" lvl="0" marL="0" rtl="0" algn="l">
              <a:spcBef>
                <a:spcPts val="480"/>
              </a:spcBef>
              <a:spcAft>
                <a:spcPts val="0"/>
              </a:spcAft>
              <a:buSzPts val="2400"/>
              <a:buNone/>
            </a:pPr>
            <a:r>
              <a:rPr lang="en-US" sz="2400"/>
              <a:t>Developers can run the self-contained application by performing three simple steps in any environment.</a:t>
            </a:r>
            <a:endParaRPr/>
          </a:p>
          <a:p>
            <a:pPr indent="0" lvl="0" marL="0" rtl="0" algn="l">
              <a:spcBef>
                <a:spcPts val="480"/>
              </a:spcBef>
              <a:spcAft>
                <a:spcPts val="0"/>
              </a:spcAft>
              <a:buSzPts val="2400"/>
              <a:buNone/>
            </a:pPr>
            <a:r>
              <a:rPr lang="en-US" sz="2400"/>
              <a:t>1) Copy the TAR/ZIP file to the deployable node instance (DEV/SIT/UAT/PROD).</a:t>
            </a:r>
            <a:endParaRPr/>
          </a:p>
          <a:p>
            <a:pPr indent="0" lvl="0" marL="0" rtl="0" algn="l">
              <a:spcBef>
                <a:spcPts val="480"/>
              </a:spcBef>
              <a:spcAft>
                <a:spcPts val="0"/>
              </a:spcAft>
              <a:buSzPts val="2400"/>
              <a:buNone/>
            </a:pPr>
            <a:r>
              <a:rPr lang="en-US" sz="2400"/>
              <a:t>2) Untar the TAR file by issuing the following command.</a:t>
            </a:r>
            <a:endParaRPr/>
          </a:p>
          <a:p>
            <a:pPr indent="0" lvl="0" marL="0" rtl="0" algn="l">
              <a:spcBef>
                <a:spcPts val="480"/>
              </a:spcBef>
              <a:spcAft>
                <a:spcPts val="0"/>
              </a:spcAft>
              <a:buSzPts val="2400"/>
              <a:buNone/>
            </a:pPr>
            <a:r>
              <a:rPr lang="en-US" sz="2400"/>
              <a:t>tar –xvf gs-spring-boot-distribution.tar </a:t>
            </a:r>
            <a:r>
              <a:rPr b="1" lang="en-US" sz="2400"/>
              <a:t>            </a:t>
            </a:r>
            <a:endParaRPr sz="2400"/>
          </a:p>
          <a:p>
            <a:pPr indent="0" lvl="0" marL="0" rtl="0" algn="l">
              <a:spcBef>
                <a:spcPts val="480"/>
              </a:spcBef>
              <a:spcAft>
                <a:spcPts val="0"/>
              </a:spcAft>
              <a:buSzPts val="2400"/>
              <a:buNone/>
            </a:pPr>
            <a:r>
              <a:rPr lang="en-US" sz="2400"/>
              <a:t> For windows, unzip the </a:t>
            </a:r>
            <a:r>
              <a:rPr b="1" lang="en-US" sz="2400"/>
              <a:t>gs-spring-boot-distribution.zip</a:t>
            </a:r>
            <a:r>
              <a:rPr lang="en-US" sz="2400"/>
              <a:t> file</a:t>
            </a:r>
            <a:endParaRPr/>
          </a:p>
          <a:p>
            <a:pPr indent="0" lvl="0" marL="0" rtl="0" algn="l">
              <a:spcBef>
                <a:spcPts val="480"/>
              </a:spcBef>
              <a:spcAft>
                <a:spcPts val="0"/>
              </a:spcAft>
              <a:buSzPts val="2400"/>
              <a:buNone/>
            </a:pPr>
            <a:r>
              <a:rPr lang="en-US" sz="2400"/>
              <a:t> 3) Go to the </a:t>
            </a:r>
            <a:r>
              <a:rPr b="1" lang="en-US" sz="2400"/>
              <a:t>bin</a:t>
            </a:r>
            <a:r>
              <a:rPr lang="en-US" sz="2400"/>
              <a:t> directory and invoke the </a:t>
            </a:r>
            <a:r>
              <a:rPr b="1" lang="en-US" sz="2400"/>
              <a:t>start.sh</a:t>
            </a:r>
            <a:r>
              <a:rPr lang="en-US" sz="2400"/>
              <a:t> file to run the application, bypassing the right environment as command line parameter.</a:t>
            </a:r>
            <a:endParaRPr/>
          </a:p>
          <a:p>
            <a:pPr indent="0" lvl="0" marL="0" rtl="0" algn="l">
              <a:spcBef>
                <a:spcPts val="480"/>
              </a:spcBef>
              <a:spcAft>
                <a:spcPts val="0"/>
              </a:spcAft>
              <a:buSzPts val="2400"/>
              <a:buNone/>
            </a:pPr>
            <a:r>
              <a:rPr lang="en-US" sz="2400"/>
              <a:t>The above steps can be </a:t>
            </a:r>
            <a:r>
              <a:rPr b="1" lang="en-US" sz="2400"/>
              <a:t>automated</a:t>
            </a:r>
            <a:r>
              <a:rPr lang="en-US" sz="2400"/>
              <a:t> through </a:t>
            </a:r>
            <a:r>
              <a:rPr b="1" lang="en-US" sz="2400"/>
              <a:t>CI</a:t>
            </a:r>
            <a:r>
              <a:rPr lang="en-US" sz="2400"/>
              <a:t> (Jenkins/Hudson).</a:t>
            </a:r>
            <a:endParaRPr/>
          </a:p>
          <a:p>
            <a:pPr indent="0" lvl="0" marL="0" rtl="0" algn="l">
              <a:spcBef>
                <a:spcPts val="480"/>
              </a:spcBef>
              <a:spcAft>
                <a:spcPts val="0"/>
              </a:spcAft>
              <a:buSzPts val="2400"/>
              <a:buNone/>
            </a:pPr>
            <a:r>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6"/>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lang="en-US" sz="4800"/>
              <a:t>Packaging Spring Boot Application</a:t>
            </a:r>
            <a:endParaRPr sz="4800"/>
          </a:p>
        </p:txBody>
      </p:sp>
      <p:sp>
        <p:nvSpPr>
          <p:cNvPr id="306" name="Google Shape;306;p46"/>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Side note: </a:t>
            </a:r>
            <a:r>
              <a:rPr lang="en-US" sz="2400"/>
              <a:t>All the external configuration files will be packaged in the JAR file, too. But the configuration files in the externalized </a:t>
            </a:r>
            <a:r>
              <a:rPr b="1" lang="en-US" sz="2400"/>
              <a:t>config</a:t>
            </a:r>
            <a:r>
              <a:rPr lang="en-US" sz="2400"/>
              <a:t> directory are always considered by the ClassLoader as they are passed as the system parameter in the startup script, using the system parameter,</a:t>
            </a:r>
            <a:endParaRPr/>
          </a:p>
          <a:p>
            <a:pPr indent="0" lvl="0" marL="0" rtl="0" algn="l">
              <a:spcBef>
                <a:spcPts val="480"/>
              </a:spcBef>
              <a:spcAft>
                <a:spcPts val="0"/>
              </a:spcAft>
              <a:buSzPts val="2400"/>
              <a:buNone/>
            </a:pPr>
            <a:r>
              <a:rPr lang="en-US" sz="2400"/>
              <a:t> </a:t>
            </a:r>
            <a:r>
              <a:rPr b="1" lang="en-US" sz="2400"/>
              <a:t>-Dspring.config.location</a:t>
            </a:r>
            <a:r>
              <a:rPr lang="en-US" sz="2400"/>
              <a:t>.</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On the downside, you will not be able to run the application from Eclipse, just by running </a:t>
            </a:r>
            <a:r>
              <a:rPr b="1" lang="en-US" sz="2400"/>
              <a:t>“Application.java”</a:t>
            </a:r>
            <a:r>
              <a:rPr lang="en-US" sz="2400"/>
              <a:t> because the configuration files will not be copied to the </a:t>
            </a:r>
            <a:r>
              <a:rPr b="1" lang="en-US" sz="2400"/>
              <a:t>target/classes</a:t>
            </a:r>
            <a:r>
              <a:rPr lang="en-US" sz="2400"/>
              <a:t>directory. However, exclusion of files can be ignored.</a:t>
            </a:r>
            <a:endParaRPr/>
          </a:p>
        </p:txBody>
      </p:sp>
      <p:pic>
        <p:nvPicPr>
          <p:cNvPr id="307" name="Google Shape;307;p46"/>
          <p:cNvPicPr preferRelativeResize="0"/>
          <p:nvPr/>
        </p:nvPicPr>
        <p:blipFill rotWithShape="1">
          <a:blip r:embed="rId3">
            <a:alphaModFix/>
          </a:blip>
          <a:srcRect b="0" l="0" r="0" t="0"/>
          <a:stretch/>
        </p:blipFill>
        <p:spPr>
          <a:xfrm>
            <a:off x="5791200" y="4495800"/>
            <a:ext cx="2819400" cy="220753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7"/>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Boot – Create War</a:t>
            </a:r>
            <a:endParaRPr sz="5940"/>
          </a:p>
        </p:txBody>
      </p:sp>
      <p:sp>
        <p:nvSpPr>
          <p:cNvPr id="313" name="Google Shape;313;p47"/>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Until now for webapp jar was created, which had embedded web server. However in few cases we may want to use Spring Boot, and still deploy onto an external Web Server, this is possible by following below Steps</a:t>
            </a:r>
            <a:endParaRPr/>
          </a:p>
          <a:p>
            <a:pPr indent="0" lvl="0" marL="0" rtl="0" algn="l">
              <a:spcBef>
                <a:spcPts val="480"/>
              </a:spcBef>
              <a:spcAft>
                <a:spcPts val="0"/>
              </a:spcAft>
              <a:buSzPts val="2400"/>
              <a:buNone/>
            </a:pPr>
            <a:r>
              <a:rPr lang="en-US" sz="2400"/>
              <a:t>For Spring Boot WAR deployment to external Tomcat, you need to do below 4 steps:</a:t>
            </a:r>
            <a:endParaRPr/>
          </a:p>
          <a:p>
            <a:pPr indent="0" lvl="0" marL="0" rtl="0" algn="l">
              <a:spcBef>
                <a:spcPts val="480"/>
              </a:spcBef>
              <a:spcAft>
                <a:spcPts val="0"/>
              </a:spcAft>
              <a:buSzPts val="2400"/>
              <a:buNone/>
            </a:pPr>
            <a:r>
              <a:rPr lang="en-US" sz="2400"/>
              <a:t>#1. extend Bootmain app from SpringBootServletInitializer</a:t>
            </a:r>
            <a:endParaRPr sz="2400"/>
          </a:p>
          <a:p>
            <a:pPr indent="0" lvl="0" marL="0" rtl="0" algn="l">
              <a:spcBef>
                <a:spcPts val="480"/>
              </a:spcBef>
              <a:spcAft>
                <a:spcPts val="0"/>
              </a:spcAft>
              <a:buSzPts val="2400"/>
              <a:buNone/>
            </a:pPr>
            <a:r>
              <a:rPr lang="en-US" sz="2400"/>
              <a:t> @SpringBootApplication</a:t>
            </a:r>
            <a:endParaRPr sz="2400"/>
          </a:p>
          <a:p>
            <a:pPr indent="0" lvl="0" marL="0" rtl="0" algn="l">
              <a:spcBef>
                <a:spcPts val="480"/>
              </a:spcBef>
              <a:spcAft>
                <a:spcPts val="0"/>
              </a:spcAft>
              <a:buSzPts val="2400"/>
              <a:buNone/>
            </a:pPr>
            <a:r>
              <a:rPr lang="en-US" sz="2400"/>
              <a:t>public class SpringBootWebApplication extends SpringBootServletInitializer {</a:t>
            </a:r>
            <a:endParaRPr/>
          </a:p>
          <a:p>
            <a:pPr indent="0" lvl="0" marL="0" rtl="0" algn="l">
              <a:spcBef>
                <a:spcPts val="480"/>
              </a:spcBef>
              <a:spcAft>
                <a:spcPts val="0"/>
              </a:spcAft>
              <a:buSzPts val="2400"/>
              <a:buNone/>
            </a:pPr>
            <a:r>
              <a:rPr lang="en-US" sz="2400"/>
              <a:t>#2. Marked the embedded servlet container as provided in pom.xml (Provided means that you need the JAR for compiling, but at run time there is already a JAR provided by the environment so you don't need it packaged with your app.)</a:t>
            </a:r>
            <a:endParaRPr/>
          </a:p>
          <a:p>
            <a:pPr indent="0" lvl="0" marL="0" rtl="0" algn="l">
              <a:spcBef>
                <a:spcPts val="480"/>
              </a:spcBef>
              <a:spcAft>
                <a:spcPts val="0"/>
              </a:spcAft>
              <a:buSzPts val="2400"/>
              <a:buNone/>
            </a:pPr>
            <a:r>
              <a:rPr lang="en-US" sz="2400"/>
              <a:t>#3. Update packaging to war in pom.xml</a:t>
            </a:r>
            <a:endParaRPr/>
          </a:p>
          <a:p>
            <a:pPr indent="0" lvl="0" marL="0" rtl="0" algn="l">
              <a:spcBef>
                <a:spcPts val="480"/>
              </a:spcBef>
              <a:spcAft>
                <a:spcPts val="0"/>
              </a:spcAft>
              <a:buSzPts val="24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8"/>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Boot – Create War</a:t>
            </a:r>
            <a:endParaRPr sz="5940"/>
          </a:p>
        </p:txBody>
      </p:sp>
      <p:sp>
        <p:nvSpPr>
          <p:cNvPr id="319" name="Google Shape;319;p48"/>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#1. Project(spring-boot-web-jsp.zip) uploaded to Misc folder in below location:</a:t>
            </a:r>
            <a:endParaRPr/>
          </a:p>
          <a:p>
            <a:pPr indent="0" lvl="0" marL="0" rtl="0" algn="l">
              <a:spcBef>
                <a:spcPts val="480"/>
              </a:spcBef>
              <a:spcAft>
                <a:spcPts val="0"/>
              </a:spcAft>
              <a:buSzPts val="2400"/>
              <a:buNone/>
            </a:pPr>
            <a:r>
              <a:rPr lang="en-US" sz="2400" u="sng">
                <a:solidFill>
                  <a:schemeClr val="hlink"/>
                </a:solidFill>
                <a:hlinkClick r:id="rId3"/>
              </a:rPr>
              <a:t>https://drive.google.com/open?id=14kf_bn6gZ8r1-Y5EAksDn-EsU_Y1ZdxQ</a:t>
            </a:r>
            <a:endParaRPr sz="2400"/>
          </a:p>
          <a:p>
            <a:pPr indent="0" lvl="0" marL="0" rtl="0" algn="l">
              <a:spcBef>
                <a:spcPts val="480"/>
              </a:spcBef>
              <a:spcAft>
                <a:spcPts val="0"/>
              </a:spcAft>
              <a:buSzPts val="2400"/>
              <a:buNone/>
            </a:pPr>
            <a:r>
              <a:rPr lang="en-US" sz="2400"/>
              <a:t> </a:t>
            </a:r>
            <a:endParaRPr/>
          </a:p>
          <a:p>
            <a:pPr indent="0" lvl="0" marL="0" rtl="0" algn="l">
              <a:spcBef>
                <a:spcPts val="480"/>
              </a:spcBef>
              <a:spcAft>
                <a:spcPts val="0"/>
              </a:spcAft>
              <a:buSzPts val="2400"/>
              <a:buNone/>
            </a:pPr>
            <a:r>
              <a:rPr lang="en-US" sz="2400"/>
              <a:t>#2. Download &amp; import above project to Spring Tool Suite IDE</a:t>
            </a:r>
            <a:endParaRPr/>
          </a:p>
          <a:p>
            <a:pPr indent="0" lvl="0" marL="0" rtl="0" algn="l">
              <a:spcBef>
                <a:spcPts val="480"/>
              </a:spcBef>
              <a:spcAft>
                <a:spcPts val="0"/>
              </a:spcAft>
              <a:buSzPts val="2400"/>
              <a:buNone/>
            </a:pPr>
            <a:r>
              <a:rPr lang="en-US" sz="2400"/>
              <a:t> </a:t>
            </a:r>
            <a:endParaRPr/>
          </a:p>
          <a:p>
            <a:pPr indent="0" lvl="0" marL="0" rtl="0" algn="l">
              <a:spcBef>
                <a:spcPts val="480"/>
              </a:spcBef>
              <a:spcAft>
                <a:spcPts val="0"/>
              </a:spcAft>
              <a:buSzPts val="2400"/>
              <a:buNone/>
            </a:pPr>
            <a:r>
              <a:rPr lang="en-US" sz="2400"/>
              <a:t>#3. Download  Apache Tomcat:</a:t>
            </a:r>
            <a:endParaRPr/>
          </a:p>
          <a:p>
            <a:pPr indent="0" lvl="0" marL="0" rtl="0" algn="l">
              <a:spcBef>
                <a:spcPts val="480"/>
              </a:spcBef>
              <a:spcAft>
                <a:spcPts val="0"/>
              </a:spcAft>
              <a:buSzPts val="2400"/>
              <a:buNone/>
            </a:pPr>
            <a:r>
              <a:rPr lang="en-US" sz="2400"/>
              <a:t> </a:t>
            </a:r>
            <a:endParaRPr/>
          </a:p>
          <a:p>
            <a:pPr indent="0" lvl="0" marL="0" rtl="0" algn="l">
              <a:spcBef>
                <a:spcPts val="480"/>
              </a:spcBef>
              <a:spcAft>
                <a:spcPts val="0"/>
              </a:spcAft>
              <a:buSzPts val="2400"/>
              <a:buNone/>
            </a:pPr>
            <a:r>
              <a:rPr lang="en-US" sz="2400"/>
              <a:t>#4. From STS Run as on Server(Configrue Apache Tomcat).</a:t>
            </a:r>
            <a:endParaRPr/>
          </a:p>
          <a:p>
            <a:pPr indent="0" lvl="0" marL="0" rtl="0" algn="l">
              <a:spcBef>
                <a:spcPts val="480"/>
              </a:spcBef>
              <a:spcAft>
                <a:spcPts val="0"/>
              </a:spcAft>
              <a:buSzPts val="2400"/>
              <a:buNone/>
            </a:pPr>
            <a:r>
              <a:rPr lang="en-US" sz="2400"/>
              <a:t>(You may also manually package to war using maven command, and can manually deploy to tomcat)</a:t>
            </a:r>
            <a:endParaRPr/>
          </a:p>
          <a:p>
            <a:pPr indent="0" lvl="0" marL="0" rtl="0" algn="l">
              <a:spcBef>
                <a:spcPts val="480"/>
              </a:spcBef>
              <a:spcAft>
                <a:spcPts val="0"/>
              </a:spcAft>
              <a:buSzPts val="2400"/>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9"/>
          <p:cNvSpPr txBox="1"/>
          <p:nvPr>
            <p:ph type="ctrTitle"/>
          </p:nvPr>
        </p:nvSpPr>
        <p:spPr>
          <a:xfrm>
            <a:off x="0" y="0"/>
            <a:ext cx="9144000" cy="1085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Boot Security</a:t>
            </a:r>
            <a:endParaRPr sz="5940"/>
          </a:p>
        </p:txBody>
      </p:sp>
      <p:sp>
        <p:nvSpPr>
          <p:cNvPr id="325" name="Google Shape;325;p49"/>
          <p:cNvSpPr txBox="1"/>
          <p:nvPr>
            <p:ph idx="1" type="subTitle"/>
          </p:nvPr>
        </p:nvSpPr>
        <p:spPr>
          <a:xfrm>
            <a:off x="34636" y="8382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Spring security is the highly customizable authentication and access-control framework. Spring Security is a framework that focuses on providing both authentication and authorization to Java applications.</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“Authentication” is the process of establishing a principal is who they claim to be (a “principal” generally means a user, device or some other system which can perform an action in your application).</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“Authorization” refers to the process of deciding whether a principal is allowed to perform an action within your application. To arrive at the point where an authorization decision is needed, the identity of the principal has already been established by the authentication process. </a:t>
            </a:r>
            <a:endParaRPr b="1" sz="2400"/>
          </a:p>
          <a:p>
            <a:pPr indent="0" lvl="0" marL="0" rtl="0" algn="l">
              <a:spcBef>
                <a:spcPts val="480"/>
              </a:spcBef>
              <a:spcAft>
                <a:spcPts val="0"/>
              </a:spcAft>
              <a:buSzPts val="2400"/>
              <a:buNone/>
            </a:pPr>
            <a:r>
              <a:t/>
            </a:r>
            <a:endParaRPr b="1"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0"/>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Security Modules</a:t>
            </a:r>
            <a:endParaRPr sz="5940"/>
          </a:p>
        </p:txBody>
      </p:sp>
      <p:sp>
        <p:nvSpPr>
          <p:cNvPr id="331" name="Google Shape;331;p50"/>
          <p:cNvSpPr txBox="1"/>
          <p:nvPr>
            <p:ph idx="1" type="subTitle"/>
          </p:nvPr>
        </p:nvSpPr>
        <p:spPr>
          <a:xfrm>
            <a:off x="0" y="6096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Spring Security 3.0, the codebase has been sub-divided into separate jars which more clearly separate different functionality areas and third-party dependencies. </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Core (spring-security-core.jar) – APIs for basic authentication and access-control related mechanism. This is mandatory for ant spring security applications.</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Web (spring-security-web.jar) – APIs for servlet filters and any web based authentication like access restriction for URLs. Any web application would require this module.</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Config (spring-security-config.jar) – Contains the security namespace parsing code &amp; Java configuration code. You need it if you are using the Spring Security XML namespace for configuration. If you are not using XML configurations, you can ignore this module.</a:t>
            </a:r>
            <a:endParaRPr b="1"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1"/>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Security Modules</a:t>
            </a:r>
            <a:endParaRPr sz="5940"/>
          </a:p>
        </p:txBody>
      </p:sp>
      <p:sp>
        <p:nvSpPr>
          <p:cNvPr id="337" name="Google Shape;337;p51"/>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LDAP (spring-security-ldap.jar)– Required if you need to use LDAP authentication or manage LDAP user entries.</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ACL (spring-security-acl.jar) – Specialized domain object ACL implementation. Used to apply security to specific domain object instances within your application.</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CAS (spring-security-cas.jar) – Spring Security’s CAS client integration. If you want to use Spring Security web authentication with a CAS single sign-on server.</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OpenID (pring-security-openid.jar) – OpenID web authentication support. Used to authenticate users against an external OpenID server.</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Test (spring-security-test.jar)– Support for testing with Spring Security.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228600" y="76200"/>
            <a:ext cx="7772400" cy="9366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sz="3600"/>
              <a:t>Spring Boot First App</a:t>
            </a:r>
            <a:endParaRPr sz="3600"/>
          </a:p>
        </p:txBody>
      </p:sp>
      <p:sp>
        <p:nvSpPr>
          <p:cNvPr id="109" name="Google Shape;109;p16"/>
          <p:cNvSpPr txBox="1"/>
          <p:nvPr>
            <p:ph idx="1" type="subTitle"/>
          </p:nvPr>
        </p:nvSpPr>
        <p:spPr>
          <a:xfrm>
            <a:off x="152400" y="990600"/>
            <a:ext cx="85344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&lt;parent&gt; </a:t>
            </a:r>
            <a:endParaRPr/>
          </a:p>
          <a:p>
            <a:pPr indent="0" lvl="0" marL="0" rtl="0" algn="l">
              <a:spcBef>
                <a:spcPts val="400"/>
              </a:spcBef>
              <a:spcAft>
                <a:spcPts val="0"/>
              </a:spcAft>
              <a:buSzPts val="2000"/>
              <a:buNone/>
            </a:pPr>
            <a:r>
              <a:rPr lang="en-US"/>
              <a:t>&lt;groupId&gt;org.springframework.boot&lt;/groupId&gt; </a:t>
            </a:r>
            <a:endParaRPr/>
          </a:p>
          <a:p>
            <a:pPr indent="0" lvl="0" marL="0" rtl="0" algn="l">
              <a:spcBef>
                <a:spcPts val="400"/>
              </a:spcBef>
              <a:spcAft>
                <a:spcPts val="0"/>
              </a:spcAft>
              <a:buSzPts val="2000"/>
              <a:buNone/>
            </a:pPr>
            <a:r>
              <a:rPr lang="en-US"/>
              <a:t>&lt;artifactId&gt;spring-boot-starter-parent&lt;/artifactId&gt; &lt;version&gt;</a:t>
            </a:r>
            <a:r>
              <a:rPr b="1" lang="en-US"/>
              <a:t>1.5.2.RELEASE</a:t>
            </a:r>
            <a:r>
              <a:rPr lang="en-US"/>
              <a:t>&lt;/version&gt; </a:t>
            </a:r>
            <a:endParaRPr/>
          </a:p>
          <a:p>
            <a:pPr indent="0" lvl="0" marL="0" rtl="0" algn="l">
              <a:spcBef>
                <a:spcPts val="400"/>
              </a:spcBef>
              <a:spcAft>
                <a:spcPts val="0"/>
              </a:spcAft>
              <a:buSzPts val="2000"/>
              <a:buNone/>
            </a:pPr>
            <a:r>
              <a:rPr lang="en-US"/>
              <a:t>&lt;/parent&gt; </a:t>
            </a:r>
            <a:endParaRPr/>
          </a:p>
          <a:p>
            <a:pPr indent="0" lvl="0" marL="0" rtl="0" algn="l">
              <a:spcBef>
                <a:spcPts val="400"/>
              </a:spcBef>
              <a:spcAft>
                <a:spcPts val="0"/>
              </a:spcAft>
              <a:buSzPts val="2000"/>
              <a:buNone/>
            </a:pPr>
            <a:r>
              <a:rPr lang="en-US"/>
              <a:t>&lt;dependencies&gt; </a:t>
            </a:r>
            <a:endParaRPr/>
          </a:p>
          <a:p>
            <a:pPr indent="0" lvl="0" marL="0" rtl="0" algn="l">
              <a:spcBef>
                <a:spcPts val="400"/>
              </a:spcBef>
              <a:spcAft>
                <a:spcPts val="0"/>
              </a:spcAft>
              <a:buSzPts val="2000"/>
              <a:buNone/>
            </a:pPr>
            <a:r>
              <a:rPr lang="en-US"/>
              <a:t>&lt;dependency&gt; &lt;groupId&gt;org.springframework.boot&lt;/groupId&gt; &lt;artifactId&gt;</a:t>
            </a:r>
            <a:r>
              <a:rPr b="1" lang="en-US"/>
              <a:t>spring-boot-starter</a:t>
            </a:r>
            <a:r>
              <a:rPr lang="en-US"/>
              <a:t>&lt;/artifactId&gt; </a:t>
            </a:r>
            <a:endParaRPr/>
          </a:p>
          <a:p>
            <a:pPr indent="0" lvl="0" marL="0" rtl="0" algn="l">
              <a:spcBef>
                <a:spcPts val="400"/>
              </a:spcBef>
              <a:spcAft>
                <a:spcPts val="0"/>
              </a:spcAft>
              <a:buSzPts val="2000"/>
              <a:buNone/>
            </a:pPr>
            <a:r>
              <a:rPr lang="en-US"/>
              <a:t>&lt;/dependency&gt; </a:t>
            </a:r>
            <a:endParaRPr/>
          </a:p>
          <a:p>
            <a:pPr indent="0" lvl="0" marL="0" rtl="0" algn="l">
              <a:spcBef>
                <a:spcPts val="400"/>
              </a:spcBef>
              <a:spcAft>
                <a:spcPts val="0"/>
              </a:spcAft>
              <a:buSzPts val="2000"/>
              <a:buNone/>
            </a:pPr>
            <a:r>
              <a:rPr lang="en-US"/>
              <a:t>&lt;/dependencies&gt; </a:t>
            </a:r>
            <a:endParaRPr/>
          </a:p>
        </p:txBody>
      </p:sp>
      <p:sp>
        <p:nvSpPr>
          <p:cNvPr id="110" name="Google Shape;110;p16"/>
          <p:cNvSpPr/>
          <p:nvPr/>
        </p:nvSpPr>
        <p:spPr>
          <a:xfrm>
            <a:off x="6798875" y="937425"/>
            <a:ext cx="1887900" cy="13155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Latest Spring Boot version is 2.x</a:t>
            </a:r>
            <a:endParaRPr sz="1800"/>
          </a:p>
        </p:txBody>
      </p:sp>
      <p:cxnSp>
        <p:nvCxnSpPr>
          <p:cNvPr id="111" name="Google Shape;111;p16"/>
          <p:cNvCxnSpPr/>
          <p:nvPr/>
        </p:nvCxnSpPr>
        <p:spPr>
          <a:xfrm flipH="1" rot="10800000">
            <a:off x="2379600" y="2001550"/>
            <a:ext cx="4434000" cy="2661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6"/>
          <p:cNvSpPr/>
          <p:nvPr/>
        </p:nvSpPr>
        <p:spPr>
          <a:xfrm>
            <a:off x="6300950" y="4104975"/>
            <a:ext cx="1887900" cy="13155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Basic starter for Spring Boot App</a:t>
            </a:r>
            <a:endParaRPr sz="1800"/>
          </a:p>
        </p:txBody>
      </p:sp>
      <p:cxnSp>
        <p:nvCxnSpPr>
          <p:cNvPr id="113" name="Google Shape;113;p16"/>
          <p:cNvCxnSpPr>
            <a:endCxn id="112" idx="1"/>
          </p:cNvCxnSpPr>
          <p:nvPr/>
        </p:nvCxnSpPr>
        <p:spPr>
          <a:xfrm>
            <a:off x="2630750" y="3730725"/>
            <a:ext cx="3670200" cy="103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2"/>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Security Core Components</a:t>
            </a:r>
            <a:endParaRPr sz="5940"/>
          </a:p>
        </p:txBody>
      </p:sp>
      <p:sp>
        <p:nvSpPr>
          <p:cNvPr id="343" name="Google Shape;343;p52"/>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LDAP (spring-security-ldap.jar)– Required if you need to use LDAP authentication or manage LDAP user entries.</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ACL (spring-security-acl.jar) – Specialized domain object ACL implementation. Used to apply security to specific domain object instances within your application.</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CAS (spring-security-cas.jar) – Spring Security’s CAS client integration. If you want to use Spring Security web authentication with a CAS single sign-on server.</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OpenID (pring-security-openid.jar) – OpenID web authentication support. Used to authenticate users against an external OpenID server.</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Test (spring-security-test.jar)– Support for testing with Spring Security.</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3"/>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Security pom.xml</a:t>
            </a:r>
            <a:endParaRPr sz="5940"/>
          </a:p>
        </p:txBody>
      </p:sp>
      <p:sp>
        <p:nvSpPr>
          <p:cNvPr id="349" name="Google Shape;349;p53"/>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&lt;dependencies&gt;</a:t>
            </a:r>
            <a:endParaRPr/>
          </a:p>
          <a:p>
            <a:pPr indent="0" lvl="0" marL="0" rtl="0" algn="l">
              <a:spcBef>
                <a:spcPts val="480"/>
              </a:spcBef>
              <a:spcAft>
                <a:spcPts val="0"/>
              </a:spcAft>
              <a:buSzPts val="2400"/>
              <a:buNone/>
            </a:pPr>
            <a:r>
              <a:rPr b="1" lang="en-US" sz="2400"/>
              <a:t> &lt;!-- ... other dependency elements ... --&gt; &lt;dependency&gt; &lt;groupId&gt;org.springframework.security&lt;/groupId&gt;</a:t>
            </a:r>
            <a:endParaRPr/>
          </a:p>
          <a:p>
            <a:pPr indent="0" lvl="0" marL="0" rtl="0" algn="l">
              <a:spcBef>
                <a:spcPts val="480"/>
              </a:spcBef>
              <a:spcAft>
                <a:spcPts val="0"/>
              </a:spcAft>
              <a:buSzPts val="2400"/>
              <a:buNone/>
            </a:pPr>
            <a:r>
              <a:rPr b="1" lang="en-US" sz="2400"/>
              <a:t> &lt;artifactId&gt;spring-security-web&lt;/artifactId&gt; &lt;version&gt;4.0.2.RELEASE&lt;/version&gt; </a:t>
            </a:r>
            <a:endParaRPr b="1" sz="2400"/>
          </a:p>
          <a:p>
            <a:pPr indent="0" lvl="0" marL="0" rtl="0" algn="l">
              <a:spcBef>
                <a:spcPts val="480"/>
              </a:spcBef>
              <a:spcAft>
                <a:spcPts val="0"/>
              </a:spcAft>
              <a:buSzPts val="2400"/>
              <a:buNone/>
            </a:pPr>
            <a:r>
              <a:rPr b="1" lang="en-US" sz="2400"/>
              <a:t>&lt;/dependency&gt; </a:t>
            </a:r>
            <a:endParaRPr b="1" sz="2400"/>
          </a:p>
          <a:p>
            <a:pPr indent="0" lvl="0" marL="0" rtl="0" algn="l">
              <a:spcBef>
                <a:spcPts val="480"/>
              </a:spcBef>
              <a:spcAft>
                <a:spcPts val="0"/>
              </a:spcAft>
              <a:buSzPts val="2400"/>
              <a:buNone/>
            </a:pPr>
            <a:r>
              <a:rPr b="1" lang="en-US" sz="2400"/>
              <a:t>&lt;dependency&gt; </a:t>
            </a:r>
            <a:endParaRPr b="1" sz="2400"/>
          </a:p>
          <a:p>
            <a:pPr indent="0" lvl="0" marL="0" rtl="0" algn="l">
              <a:spcBef>
                <a:spcPts val="480"/>
              </a:spcBef>
              <a:spcAft>
                <a:spcPts val="0"/>
              </a:spcAft>
              <a:buSzPts val="2400"/>
              <a:buNone/>
            </a:pPr>
            <a:r>
              <a:rPr b="1" lang="en-US" sz="2400"/>
              <a:t>&lt;groupId&gt;org.springframework.security&lt;/groupId&gt; </a:t>
            </a:r>
            <a:endParaRPr b="1" sz="2400"/>
          </a:p>
          <a:p>
            <a:pPr indent="0" lvl="0" marL="0" rtl="0" algn="l">
              <a:spcBef>
                <a:spcPts val="480"/>
              </a:spcBef>
              <a:spcAft>
                <a:spcPts val="0"/>
              </a:spcAft>
              <a:buSzPts val="2400"/>
              <a:buNone/>
            </a:pPr>
            <a:r>
              <a:rPr b="1" lang="en-US" sz="2400"/>
              <a:t>&lt;artifactId&gt;spring-security-config&lt;/artifactId&gt; &lt;version&gt;4.0.2.RELEASE&lt;/version&gt;</a:t>
            </a:r>
            <a:endParaRPr/>
          </a:p>
          <a:p>
            <a:pPr indent="0" lvl="0" marL="0" rtl="0" algn="l">
              <a:spcBef>
                <a:spcPts val="480"/>
              </a:spcBef>
              <a:spcAft>
                <a:spcPts val="0"/>
              </a:spcAft>
              <a:buSzPts val="2400"/>
              <a:buNone/>
            </a:pPr>
            <a:r>
              <a:rPr b="1" lang="en-US" sz="2400"/>
              <a:t> &lt;/dependency&gt; </a:t>
            </a:r>
            <a:endParaRPr b="1" sz="2400"/>
          </a:p>
          <a:p>
            <a:pPr indent="0" lvl="0" marL="0" rtl="0" algn="l">
              <a:spcBef>
                <a:spcPts val="480"/>
              </a:spcBef>
              <a:spcAft>
                <a:spcPts val="0"/>
              </a:spcAft>
              <a:buSzPts val="2400"/>
              <a:buNone/>
            </a:pPr>
            <a:r>
              <a:rPr b="1" lang="en-US" sz="2400"/>
              <a:t>&lt;/dependencies&gt;</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4"/>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Security Filter &amp; Filter Chains</a:t>
            </a:r>
            <a:endParaRPr sz="5940"/>
          </a:p>
        </p:txBody>
      </p:sp>
      <p:sp>
        <p:nvSpPr>
          <p:cNvPr id="355" name="Google Shape;355;p54"/>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Spring Security in the web tier (for UIs and HTTP back ends) is based on Servlet Filters. The picture below shows the typical layering of the handlers for a single HTTP request.</a:t>
            </a:r>
            <a:endParaRPr/>
          </a:p>
        </p:txBody>
      </p:sp>
      <p:pic>
        <p:nvPicPr>
          <p:cNvPr id="356" name="Google Shape;356;p54"/>
          <p:cNvPicPr preferRelativeResize="0"/>
          <p:nvPr/>
        </p:nvPicPr>
        <p:blipFill rotWithShape="1">
          <a:blip r:embed="rId3">
            <a:alphaModFix/>
          </a:blip>
          <a:srcRect b="0" l="0" r="0" t="0"/>
          <a:stretch/>
        </p:blipFill>
        <p:spPr>
          <a:xfrm>
            <a:off x="6629400" y="1752600"/>
            <a:ext cx="1724025" cy="2762250"/>
          </a:xfrm>
          <a:prstGeom prst="rect">
            <a:avLst/>
          </a:prstGeom>
          <a:noFill/>
          <a:ln>
            <a:noFill/>
          </a:ln>
        </p:spPr>
      </p:pic>
      <p:sp>
        <p:nvSpPr>
          <p:cNvPr id="357" name="Google Shape;357;p54"/>
          <p:cNvSpPr txBox="1"/>
          <p:nvPr/>
        </p:nvSpPr>
        <p:spPr>
          <a:xfrm>
            <a:off x="152400" y="1905000"/>
            <a:ext cx="6629400"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client sends a request to the app, and the container decides which filters and which servlet apply to it based on the path of the request URI. At most one servlet can handle a single request, but filters form a chain, so they are ordered, and in fact a filter can veto the rest of the chain if it wants to handle the request itself. A filter can also modify the request and/or the response used in the downstream filters and servlet. The order of the filter chain is very important, and Spring Boot manages it through 2 mechanisms: one is that @Beans of type Filter can have an @Order or implement Ordered, and the other is that they can be part of a FilterRegistrationBean that itself has an order as part of its API.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5"/>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Security Filter &amp; Filter Chains</a:t>
            </a:r>
            <a:endParaRPr sz="5940"/>
          </a:p>
        </p:txBody>
      </p:sp>
      <p:sp>
        <p:nvSpPr>
          <p:cNvPr id="363" name="Google Shape;363;p55"/>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Spring Security is installed as a single Filter in the chain, and its concerete type is FilterChainProxy, for reasons that will become apparent soon. In a Spring Boot app the security filter is a @Bean in the ApplicationContext</a:t>
            </a:r>
            <a:endParaRPr sz="2400"/>
          </a:p>
        </p:txBody>
      </p:sp>
      <p:pic>
        <p:nvPicPr>
          <p:cNvPr id="364" name="Google Shape;364;p55"/>
          <p:cNvPicPr preferRelativeResize="0"/>
          <p:nvPr/>
        </p:nvPicPr>
        <p:blipFill rotWithShape="1">
          <a:blip r:embed="rId3">
            <a:alphaModFix/>
          </a:blip>
          <a:srcRect b="0" l="0" r="0" t="0"/>
          <a:stretch/>
        </p:blipFill>
        <p:spPr>
          <a:xfrm>
            <a:off x="5343525" y="2819400"/>
            <a:ext cx="3800475" cy="2705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6"/>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Security Filter &amp; Filter Chains</a:t>
            </a:r>
            <a:endParaRPr sz="5940"/>
          </a:p>
        </p:txBody>
      </p:sp>
      <p:sp>
        <p:nvSpPr>
          <p:cNvPr id="370" name="Google Shape;370;p56"/>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There can be multiple filter chains all managed by Spring Security in the same top level FilterChainProxy and all unknown to the container. The Spring Security filter contains a list of filter chains, and dispatches a request to the first chain that matches it. The picture below shows the dispatch happening based on matching the request path (/foo/** matches before /**).</a:t>
            </a:r>
            <a:endParaRPr/>
          </a:p>
        </p:txBody>
      </p:sp>
      <p:pic>
        <p:nvPicPr>
          <p:cNvPr id="371" name="Google Shape;371;p56"/>
          <p:cNvPicPr preferRelativeResize="0"/>
          <p:nvPr/>
        </p:nvPicPr>
        <p:blipFill rotWithShape="1">
          <a:blip r:embed="rId3">
            <a:alphaModFix/>
          </a:blip>
          <a:srcRect b="0" l="0" r="0" t="0"/>
          <a:stretch/>
        </p:blipFill>
        <p:spPr>
          <a:xfrm>
            <a:off x="5200650" y="2895600"/>
            <a:ext cx="3943350" cy="2600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7"/>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Creating &amp; Customizing Filter Chains</a:t>
            </a:r>
            <a:endParaRPr sz="5940"/>
          </a:p>
        </p:txBody>
      </p:sp>
      <p:sp>
        <p:nvSpPr>
          <p:cNvPr id="377" name="Google Shape;377;p57"/>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The default fallback filter chain in a Spring Boot app (the one with the /** request matcher) has a predefined order of </a:t>
            </a:r>
            <a:r>
              <a:rPr lang="en-US" sz="2400">
                <a:solidFill>
                  <a:srgbClr val="FF0000"/>
                </a:solidFill>
              </a:rPr>
              <a:t>SecurityProperties.BASIC_AUTH_ORDER</a:t>
            </a:r>
            <a:r>
              <a:rPr lang="en-US" sz="2400"/>
              <a:t>. You can switch it off completely by setting </a:t>
            </a:r>
            <a:r>
              <a:rPr lang="en-US" sz="2400">
                <a:solidFill>
                  <a:srgbClr val="FF0000"/>
                </a:solidFill>
              </a:rPr>
              <a:t>security.basic.enabled=false</a:t>
            </a:r>
            <a:r>
              <a:rPr lang="en-US" sz="2400"/>
              <a:t>, or you can use it as a fallback and just define other rules with a lower order. To do that just add a @Bean of type WebSecurityConfigurerAdapter (or WebSecurityConfigurer) and decorate the class with @Order</a:t>
            </a:r>
            <a:endParaRPr/>
          </a:p>
        </p:txBody>
      </p:sp>
      <p:pic>
        <p:nvPicPr>
          <p:cNvPr id="378" name="Google Shape;378;p57"/>
          <p:cNvPicPr preferRelativeResize="0"/>
          <p:nvPr/>
        </p:nvPicPr>
        <p:blipFill rotWithShape="1">
          <a:blip r:embed="rId3">
            <a:alphaModFix/>
          </a:blip>
          <a:srcRect b="0" l="0" r="0" t="0"/>
          <a:stretch/>
        </p:blipFill>
        <p:spPr>
          <a:xfrm>
            <a:off x="135308" y="3352800"/>
            <a:ext cx="9015619" cy="2667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8"/>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Security Basic Configuration</a:t>
            </a:r>
            <a:endParaRPr sz="5940"/>
          </a:p>
        </p:txBody>
      </p:sp>
      <p:sp>
        <p:nvSpPr>
          <p:cNvPr id="384" name="Google Shape;384;p58"/>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Basic example of a Spring Security Java configuration:</a:t>
            </a:r>
            <a:endParaRPr/>
          </a:p>
          <a:p>
            <a:pPr indent="0" lvl="0" marL="0" rtl="0" algn="l">
              <a:spcBef>
                <a:spcPts val="480"/>
              </a:spcBef>
              <a:spcAft>
                <a:spcPts val="0"/>
              </a:spcAft>
              <a:buSzPts val="2400"/>
              <a:buNone/>
            </a:pPr>
            <a:r>
              <a:t/>
            </a:r>
            <a:endParaRPr sz="2400"/>
          </a:p>
          <a:p>
            <a:pPr indent="0" lvl="0" marL="0" rtl="0" algn="l">
              <a:spcBef>
                <a:spcPts val="400"/>
              </a:spcBef>
              <a:spcAft>
                <a:spcPts val="0"/>
              </a:spcAft>
              <a:buSzPts val="2000"/>
              <a:buNone/>
            </a:pPr>
            <a:r>
              <a:rPr lang="en-US" sz="2000"/>
              <a:t>@EnableWebSecurity</a:t>
            </a:r>
            <a:endParaRPr sz="2000"/>
          </a:p>
          <a:p>
            <a:pPr indent="0" lvl="0" marL="0" rtl="0" algn="l">
              <a:spcBef>
                <a:spcPts val="400"/>
              </a:spcBef>
              <a:spcAft>
                <a:spcPts val="0"/>
              </a:spcAft>
              <a:buSzPts val="2000"/>
              <a:buNone/>
            </a:pPr>
            <a:r>
              <a:rPr lang="en-US" sz="2000"/>
              <a:t>public class SecurityConfig extends WebSecurityConfigurerAdapter {</a:t>
            </a:r>
            <a:endParaRPr sz="2000"/>
          </a:p>
          <a:p>
            <a:pPr indent="0" lvl="0" marL="0" rtl="0" algn="l">
              <a:spcBef>
                <a:spcPts val="400"/>
              </a:spcBef>
              <a:spcAft>
                <a:spcPts val="0"/>
              </a:spcAft>
              <a:buSzPts val="2000"/>
              <a:buNone/>
            </a:pPr>
            <a:r>
              <a:rPr lang="en-US" sz="2000"/>
              <a:t>    @Autowired</a:t>
            </a:r>
            <a:endParaRPr sz="2000"/>
          </a:p>
          <a:p>
            <a:pPr indent="0" lvl="0" marL="0" rtl="0" algn="l">
              <a:spcBef>
                <a:spcPts val="400"/>
              </a:spcBef>
              <a:spcAft>
                <a:spcPts val="0"/>
              </a:spcAft>
              <a:buSzPts val="2000"/>
              <a:buNone/>
            </a:pPr>
            <a:r>
              <a:rPr lang="en-US" sz="2000"/>
              <a:t>    public void configureGlobal(AuthenticationManagerBuilder auth) </a:t>
            </a:r>
            <a:endParaRPr/>
          </a:p>
          <a:p>
            <a:pPr indent="0" lvl="0" marL="0" rtl="0" algn="l">
              <a:spcBef>
                <a:spcPts val="400"/>
              </a:spcBef>
              <a:spcAft>
                <a:spcPts val="0"/>
              </a:spcAft>
              <a:buSzPts val="2000"/>
              <a:buNone/>
            </a:pPr>
            <a:r>
              <a:rPr lang="en-US" sz="2000"/>
              <a:t>      throws Exception {</a:t>
            </a:r>
            <a:endParaRPr/>
          </a:p>
          <a:p>
            <a:pPr indent="0" lvl="0" marL="0" rtl="0" algn="l">
              <a:spcBef>
                <a:spcPts val="400"/>
              </a:spcBef>
              <a:spcAft>
                <a:spcPts val="0"/>
              </a:spcAft>
              <a:buSzPts val="2000"/>
              <a:buNone/>
            </a:pPr>
            <a:r>
              <a:rPr lang="en-US" sz="2000"/>
              <a:t>        auth.inMemoryAuthentication() .withUser("user").password("password").roles("USER")</a:t>
            </a:r>
            <a:endParaRPr/>
          </a:p>
          <a:p>
            <a:pPr indent="0" lvl="0" marL="0" rtl="0" algn="l">
              <a:spcBef>
                <a:spcPts val="400"/>
              </a:spcBef>
              <a:spcAft>
                <a:spcPts val="0"/>
              </a:spcAft>
              <a:buSzPts val="2000"/>
              <a:buNone/>
            </a:pPr>
            <a:r>
              <a:rPr lang="en-US" sz="2000"/>
              <a:t>.and()</a:t>
            </a:r>
            <a:endParaRPr/>
          </a:p>
          <a:p>
            <a:pPr indent="0" lvl="0" marL="0" rtl="0" algn="l">
              <a:spcBef>
                <a:spcPts val="400"/>
              </a:spcBef>
              <a:spcAft>
                <a:spcPts val="0"/>
              </a:spcAft>
              <a:buSzPts val="2000"/>
              <a:buNone/>
            </a:pPr>
            <a:r>
              <a:rPr lang="en-US" sz="2000"/>
              <a:t>.withUser("admin").password("password").roles("USER", "ADMIN");</a:t>
            </a:r>
            <a:endParaRPr/>
          </a:p>
          <a:p>
            <a:pPr indent="0" lvl="0" marL="0" rtl="0" algn="l">
              <a:spcBef>
                <a:spcPts val="400"/>
              </a:spcBef>
              <a:spcAft>
                <a:spcPts val="0"/>
              </a:spcAft>
              <a:buSzPts val="2000"/>
              <a:buNone/>
            </a:pPr>
            <a:r>
              <a:rPr lang="en-US" sz="2000"/>
              <a:t>    }</a:t>
            </a:r>
            <a:endParaRPr/>
          </a:p>
          <a:p>
            <a:pPr indent="0" lvl="0" marL="0" rtl="0" algn="l">
              <a:spcBef>
                <a:spcPts val="400"/>
              </a:spcBef>
              <a:spcAft>
                <a:spcPts val="0"/>
              </a:spcAft>
              <a:buSzPts val="2000"/>
              <a:buNone/>
            </a:pPr>
            <a:r>
              <a:rPr lang="en-US" sz="2000"/>
              <a:t>}</a:t>
            </a:r>
            <a:endParaRPr/>
          </a:p>
          <a:p>
            <a:pPr indent="0" lvl="0" marL="0" rtl="0" algn="l">
              <a:spcBef>
                <a:spcPts val="480"/>
              </a:spcBef>
              <a:spcAft>
                <a:spcPts val="0"/>
              </a:spcAft>
              <a:buSzPts val="2400"/>
              <a:buNone/>
            </a:pPr>
            <a:r>
              <a:rPr lang="en-US" sz="2400"/>
              <a:t>Above configuration sets up a basic in-memory authentication config.</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TBD: Which all methods exist in WebSecurityConfigurerAdapter  class</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9"/>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Http Security</a:t>
            </a:r>
            <a:endParaRPr sz="5940"/>
          </a:p>
        </p:txBody>
      </p:sp>
      <p:sp>
        <p:nvSpPr>
          <p:cNvPr id="390" name="Google Shape;390;p59"/>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To enable HTTP Security in Spring, we need to extend the WebSecurityConfigurerAdapter to provide a default configuration in the configure(HttpSecurity http) method:</a:t>
            </a:r>
            <a:endParaRPr sz="2400"/>
          </a:p>
          <a:p>
            <a:pPr indent="0" lvl="0" marL="0" rtl="0" algn="l">
              <a:spcBef>
                <a:spcPts val="400"/>
              </a:spcBef>
              <a:spcAft>
                <a:spcPts val="0"/>
              </a:spcAft>
              <a:buSzPts val="2000"/>
              <a:buNone/>
            </a:pPr>
            <a:r>
              <a:rPr lang="en-US" sz="2000"/>
              <a:t>protected void configure(HttpSecurity http) throws Exception {</a:t>
            </a:r>
            <a:endParaRPr/>
          </a:p>
          <a:p>
            <a:pPr indent="0" lvl="0" marL="0" rtl="0" algn="l">
              <a:spcBef>
                <a:spcPts val="400"/>
              </a:spcBef>
              <a:spcAft>
                <a:spcPts val="0"/>
              </a:spcAft>
              <a:buSzPts val="2000"/>
              <a:buNone/>
            </a:pPr>
            <a:r>
              <a:rPr lang="en-US" sz="2000"/>
              <a:t>    http.authorizeRequests()</a:t>
            </a:r>
            <a:endParaRPr/>
          </a:p>
          <a:p>
            <a:pPr indent="0" lvl="0" marL="0" rtl="0" algn="l">
              <a:spcBef>
                <a:spcPts val="400"/>
              </a:spcBef>
              <a:spcAft>
                <a:spcPts val="0"/>
              </a:spcAft>
              <a:buSzPts val="2000"/>
              <a:buNone/>
            </a:pPr>
            <a:r>
              <a:rPr lang="en-US" sz="2000"/>
              <a:t>      .anyRequest().authenticated()</a:t>
            </a:r>
            <a:endParaRPr/>
          </a:p>
          <a:p>
            <a:pPr indent="0" lvl="0" marL="0" rtl="0" algn="l">
              <a:spcBef>
                <a:spcPts val="400"/>
              </a:spcBef>
              <a:spcAft>
                <a:spcPts val="0"/>
              </a:spcAft>
              <a:buSzPts val="2000"/>
              <a:buNone/>
            </a:pPr>
            <a:r>
              <a:rPr lang="en-US" sz="2000"/>
              <a:t>      .and().httpBasic();</a:t>
            </a:r>
            <a:endParaRPr/>
          </a:p>
          <a:p>
            <a:pPr indent="0" lvl="0" marL="0" rtl="0" algn="l">
              <a:spcBef>
                <a:spcPts val="400"/>
              </a:spcBef>
              <a:spcAft>
                <a:spcPts val="0"/>
              </a:spcAft>
              <a:buSzPts val="2000"/>
              <a:buNone/>
            </a:pPr>
            <a:r>
              <a:rPr lang="en-US" sz="2000"/>
              <a:t>}</a:t>
            </a:r>
            <a:endParaRPr/>
          </a:p>
          <a:p>
            <a:pPr indent="0" lvl="0" marL="0" rtl="0" algn="l">
              <a:spcBef>
                <a:spcPts val="400"/>
              </a:spcBef>
              <a:spcAft>
                <a:spcPts val="0"/>
              </a:spcAft>
              <a:buSzPts val="2000"/>
              <a:buNone/>
            </a:pPr>
            <a:r>
              <a:rPr lang="en-US" sz="2000"/>
              <a:t>https://docs.spring.io/spring-security/site/docs/4.2.4.RELEASE/apidocs/org/springframework/security/config/annotation/web/builders/HttpSecurity.html</a:t>
            </a:r>
            <a:endParaRPr/>
          </a:p>
          <a:p>
            <a:pPr indent="0" lvl="0" marL="0" rtl="0" algn="l">
              <a:spcBef>
                <a:spcPts val="480"/>
              </a:spcBef>
              <a:spcAft>
                <a:spcPts val="0"/>
              </a:spcAft>
              <a:buSzPts val="2400"/>
              <a:buNone/>
            </a:pPr>
            <a:r>
              <a:rPr lang="en-US" sz="2400"/>
              <a:t>The above default configuration makes sure any request to the application is authenticated with form based login or HTTP basic authentication. Also, it is exactly similar to the following XML configuration:</a:t>
            </a:r>
            <a:endParaRPr sz="2400"/>
          </a:p>
          <a:p>
            <a:pPr indent="0" lvl="0" marL="0" rtl="0" algn="l">
              <a:spcBef>
                <a:spcPts val="400"/>
              </a:spcBef>
              <a:spcAft>
                <a:spcPts val="0"/>
              </a:spcAft>
              <a:buSzPts val="2000"/>
              <a:buNone/>
            </a:pPr>
            <a:r>
              <a:rPr lang="en-US" sz="2000"/>
              <a:t>&lt;http&gt;</a:t>
            </a:r>
            <a:endParaRPr/>
          </a:p>
          <a:p>
            <a:pPr indent="0" lvl="0" marL="0" rtl="0" algn="l">
              <a:spcBef>
                <a:spcPts val="400"/>
              </a:spcBef>
              <a:spcAft>
                <a:spcPts val="0"/>
              </a:spcAft>
              <a:buSzPts val="2000"/>
              <a:buNone/>
            </a:pPr>
            <a:r>
              <a:rPr lang="en-US" sz="2000"/>
              <a:t>    &lt;intercept-url pattern="/**" access="authenticated"/&gt;</a:t>
            </a:r>
            <a:endParaRPr/>
          </a:p>
          <a:p>
            <a:pPr indent="0" lvl="0" marL="0" rtl="0" algn="l">
              <a:spcBef>
                <a:spcPts val="400"/>
              </a:spcBef>
              <a:spcAft>
                <a:spcPts val="0"/>
              </a:spcAft>
              <a:buSzPts val="2000"/>
              <a:buNone/>
            </a:pPr>
            <a:r>
              <a:rPr lang="en-US" sz="2000"/>
              <a:t>    &lt;form-login /&gt;</a:t>
            </a:r>
            <a:endParaRPr/>
          </a:p>
          <a:p>
            <a:pPr indent="0" lvl="0" marL="0" rtl="0" algn="l">
              <a:spcBef>
                <a:spcPts val="400"/>
              </a:spcBef>
              <a:spcAft>
                <a:spcPts val="0"/>
              </a:spcAft>
              <a:buSzPts val="2000"/>
              <a:buNone/>
            </a:pPr>
            <a:r>
              <a:rPr lang="en-US" sz="2000"/>
              <a:t>    &lt;http-basic /&gt;</a:t>
            </a:r>
            <a:endParaRPr/>
          </a:p>
          <a:p>
            <a:pPr indent="0" lvl="0" marL="0" rtl="0" algn="l">
              <a:spcBef>
                <a:spcPts val="400"/>
              </a:spcBef>
              <a:spcAft>
                <a:spcPts val="0"/>
              </a:spcAft>
              <a:buSzPts val="2000"/>
              <a:buNone/>
            </a:pPr>
            <a:r>
              <a:rPr lang="en-US" sz="2000"/>
              <a:t>&lt;/http&gt;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0"/>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Form Login</a:t>
            </a:r>
            <a:endParaRPr sz="5940"/>
          </a:p>
        </p:txBody>
      </p:sp>
      <p:sp>
        <p:nvSpPr>
          <p:cNvPr id="396" name="Google Shape;396;p60"/>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Spring Security generates a login page automatically, based on the features that are enabled and using standard values for the URL which processes the submitted login:</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protected void configure(HttpSecurity http) throws Exception {</a:t>
            </a:r>
            <a:endParaRPr/>
          </a:p>
          <a:p>
            <a:pPr indent="0" lvl="0" marL="0" rtl="0" algn="l">
              <a:spcBef>
                <a:spcPts val="480"/>
              </a:spcBef>
              <a:spcAft>
                <a:spcPts val="0"/>
              </a:spcAft>
              <a:buSzPts val="2400"/>
              <a:buNone/>
            </a:pPr>
            <a:r>
              <a:rPr lang="en-US" sz="2400"/>
              <a:t>    http.authorizeRequests()</a:t>
            </a:r>
            <a:endParaRPr/>
          </a:p>
          <a:p>
            <a:pPr indent="0" lvl="0" marL="0" rtl="0" algn="l">
              <a:spcBef>
                <a:spcPts val="480"/>
              </a:spcBef>
              <a:spcAft>
                <a:spcPts val="0"/>
              </a:spcAft>
              <a:buSzPts val="2400"/>
              <a:buNone/>
            </a:pPr>
            <a:r>
              <a:rPr lang="en-US" sz="2400"/>
              <a:t>      .anyRequest().authenticated()</a:t>
            </a:r>
            <a:endParaRPr/>
          </a:p>
          <a:p>
            <a:pPr indent="0" lvl="0" marL="0" rtl="0" algn="l">
              <a:spcBef>
                <a:spcPts val="480"/>
              </a:spcBef>
              <a:spcAft>
                <a:spcPts val="0"/>
              </a:spcAft>
              <a:buSzPts val="2400"/>
              <a:buNone/>
            </a:pPr>
            <a:r>
              <a:rPr lang="en-US" sz="2400"/>
              <a:t>      .and().formLogin()</a:t>
            </a:r>
            <a:endParaRPr/>
          </a:p>
          <a:p>
            <a:pPr indent="0" lvl="0" marL="0" rtl="0" algn="l">
              <a:spcBef>
                <a:spcPts val="480"/>
              </a:spcBef>
              <a:spcAft>
                <a:spcPts val="0"/>
              </a:spcAft>
              <a:buSzPts val="2400"/>
              <a:buNone/>
            </a:pPr>
            <a:r>
              <a:rPr lang="en-US" sz="2400"/>
              <a:t>      .loginPage("/login").permitAll();</a:t>
            </a:r>
            <a:endParaRPr/>
          </a:p>
          <a:p>
            <a:pPr indent="0" lvl="0" marL="0" rtl="0" algn="l">
              <a:spcBef>
                <a:spcPts val="480"/>
              </a:spcBef>
              <a:spcAft>
                <a:spcPts val="0"/>
              </a:spcAft>
              <a:buSzPts val="2400"/>
              <a:buNone/>
            </a:pPr>
            <a:r>
              <a:rPr lang="en-US" sz="2400"/>
              <a:t>}</a:t>
            </a:r>
            <a:endParaRPr/>
          </a:p>
          <a:p>
            <a:pPr indent="0" lvl="0" marL="0" rtl="0" algn="l">
              <a:spcBef>
                <a:spcPts val="480"/>
              </a:spcBef>
              <a:spcAft>
                <a:spcPts val="0"/>
              </a:spcAft>
              <a:buSzPts val="2400"/>
              <a:buNone/>
            </a:pPr>
            <a:r>
              <a:rPr lang="en-US" sz="2400"/>
              <a:t>Above automatically generated login page is convenient to get up and running quickly.</a:t>
            </a:r>
            <a:endParaRPr/>
          </a:p>
          <a:p>
            <a:pPr indent="0" lvl="0" marL="0" rtl="0" algn="l">
              <a:spcBef>
                <a:spcPts val="480"/>
              </a:spcBef>
              <a:spcAft>
                <a:spcPts val="0"/>
              </a:spcAft>
              <a:buSzPts val="2400"/>
              <a:buNone/>
            </a:pPr>
            <a:r>
              <a:rPr lang="en-US" sz="2400"/>
              <a:t>usernameParameter(), passwordParameter()</a:t>
            </a:r>
            <a:endParaRPr sz="2400"/>
          </a:p>
          <a:p>
            <a:pPr indent="0" lvl="0" marL="0" rtl="0" algn="l">
              <a:spcBef>
                <a:spcPts val="480"/>
              </a:spcBef>
              <a:spcAft>
                <a:spcPts val="0"/>
              </a:spcAft>
              <a:buSzPts val="2400"/>
              <a:buNone/>
            </a:pPr>
            <a:r>
              <a:rPr lang="en-US" sz="2400"/>
              <a:t>TBD: How to use customized login page</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1"/>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LDAP Authentication</a:t>
            </a:r>
            <a:endParaRPr sz="5940"/>
          </a:p>
        </p:txBody>
      </p:sp>
      <p:sp>
        <p:nvSpPr>
          <p:cNvPr id="402" name="Google Shape;402;p61"/>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LDAP authentication is one of the widely used approach in enterprise grade applications.  </a:t>
            </a:r>
            <a:r>
              <a:rPr lang="en-US" sz="2400" u="sng">
                <a:solidFill>
                  <a:schemeClr val="hlink"/>
                </a:solidFill>
                <a:hlinkClick r:id="rId3"/>
              </a:rPr>
              <a:t>LDAP</a:t>
            </a:r>
            <a:r>
              <a:rPr lang="en-US" sz="2400"/>
              <a:t> is used as central repository for user information and applications will connect to this repository for user searches and authentication.</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Pom.xml snippet</a:t>
            </a:r>
            <a:endParaRPr/>
          </a:p>
          <a:p>
            <a:pPr indent="0" lvl="0" marL="0" rtl="0" algn="l">
              <a:spcBef>
                <a:spcPts val="400"/>
              </a:spcBef>
              <a:spcAft>
                <a:spcPts val="0"/>
              </a:spcAft>
              <a:buSzPts val="2000"/>
              <a:buNone/>
            </a:pPr>
            <a:r>
              <a:rPr lang="en-US" sz="2000"/>
              <a:t>&lt;dependency&gt;</a:t>
            </a:r>
            <a:endParaRPr/>
          </a:p>
          <a:p>
            <a:pPr indent="0" lvl="0" marL="0" rtl="0" algn="l">
              <a:spcBef>
                <a:spcPts val="400"/>
              </a:spcBef>
              <a:spcAft>
                <a:spcPts val="0"/>
              </a:spcAft>
              <a:buSzPts val="2000"/>
              <a:buNone/>
            </a:pPr>
            <a:r>
              <a:rPr lang="en-US" sz="2000"/>
              <a:t>&lt;groupId&gt;org.springframework.ldap&lt;/groupId&gt;</a:t>
            </a:r>
            <a:endParaRPr/>
          </a:p>
          <a:p>
            <a:pPr indent="0" lvl="0" marL="0" rtl="0" algn="l">
              <a:spcBef>
                <a:spcPts val="400"/>
              </a:spcBef>
              <a:spcAft>
                <a:spcPts val="0"/>
              </a:spcAft>
              <a:buSzPts val="2000"/>
              <a:buNone/>
            </a:pPr>
            <a:r>
              <a:rPr lang="en-US" sz="2000"/>
              <a:t>&lt;artifactId&gt;spring-</a:t>
            </a:r>
            <a:r>
              <a:rPr lang="en-US" sz="2000" u="sng"/>
              <a:t>ldap-core&lt;/artifactId&gt;</a:t>
            </a:r>
            <a:endParaRPr/>
          </a:p>
          <a:p>
            <a:pPr indent="0" lvl="0" marL="0" rtl="0" algn="l">
              <a:spcBef>
                <a:spcPts val="400"/>
              </a:spcBef>
              <a:spcAft>
                <a:spcPts val="0"/>
              </a:spcAft>
              <a:buSzPts val="2000"/>
              <a:buNone/>
            </a:pPr>
            <a:r>
              <a:rPr lang="en-US" sz="2000"/>
              <a:t>&lt;/dependency&gt;</a:t>
            </a:r>
            <a:endParaRPr/>
          </a:p>
          <a:p>
            <a:pPr indent="0" lvl="0" marL="0" rtl="0" algn="l">
              <a:spcBef>
                <a:spcPts val="400"/>
              </a:spcBef>
              <a:spcAft>
                <a:spcPts val="0"/>
              </a:spcAft>
              <a:buSzPts val="2000"/>
              <a:buNone/>
            </a:pPr>
            <a:r>
              <a:rPr lang="en-US" sz="2000"/>
              <a:t>&lt;dependency&gt;</a:t>
            </a:r>
            <a:endParaRPr/>
          </a:p>
          <a:p>
            <a:pPr indent="0" lvl="0" marL="0" rtl="0" algn="l">
              <a:spcBef>
                <a:spcPts val="400"/>
              </a:spcBef>
              <a:spcAft>
                <a:spcPts val="0"/>
              </a:spcAft>
              <a:buSzPts val="2000"/>
              <a:buNone/>
            </a:pPr>
            <a:r>
              <a:rPr lang="en-US" sz="2000"/>
              <a:t>&lt;groupId&gt;org.springframework.security&lt;/groupId&gt;</a:t>
            </a:r>
            <a:endParaRPr/>
          </a:p>
          <a:p>
            <a:pPr indent="0" lvl="0" marL="0" rtl="0" algn="l">
              <a:spcBef>
                <a:spcPts val="400"/>
              </a:spcBef>
              <a:spcAft>
                <a:spcPts val="0"/>
              </a:spcAft>
              <a:buSzPts val="2000"/>
              <a:buNone/>
            </a:pPr>
            <a:r>
              <a:rPr lang="en-US" sz="2000"/>
              <a:t>&lt;artifactId&gt;spring-security-</a:t>
            </a:r>
            <a:r>
              <a:rPr lang="en-US" sz="2000" u="sng"/>
              <a:t>ldap&lt;/artifactId&gt;</a:t>
            </a:r>
            <a:endParaRPr/>
          </a:p>
          <a:p>
            <a:pPr indent="0" lvl="0" marL="0" rtl="0" algn="l">
              <a:spcBef>
                <a:spcPts val="400"/>
              </a:spcBef>
              <a:spcAft>
                <a:spcPts val="0"/>
              </a:spcAft>
              <a:buSzPts val="2000"/>
              <a:buNone/>
            </a:pPr>
            <a:r>
              <a:rPr lang="en-US" sz="2000"/>
              <a:t>&lt;/dependency&gt;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ctrTitle"/>
          </p:nvPr>
        </p:nvSpPr>
        <p:spPr>
          <a:xfrm>
            <a:off x="228600" y="228600"/>
            <a:ext cx="7772400" cy="8604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Cambria"/>
              <a:buNone/>
            </a:pPr>
            <a:r>
              <a:rPr lang="en-US" sz="3600"/>
              <a:t>Spring-boot-starter-parent</a:t>
            </a:r>
            <a:endParaRPr sz="3600"/>
          </a:p>
        </p:txBody>
      </p:sp>
      <p:sp>
        <p:nvSpPr>
          <p:cNvPr id="119" name="Google Shape;119;p17"/>
          <p:cNvSpPr txBox="1"/>
          <p:nvPr>
            <p:ph idx="1" type="subTitle"/>
          </p:nvPr>
        </p:nvSpPr>
        <p:spPr>
          <a:xfrm>
            <a:off x="27709" y="1066800"/>
            <a:ext cx="85344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 spring-boot-starter-parent is the core starter that includes auto-configuration support, logging, and YAML. The application is packaged into a JAR file. It includes</a:t>
            </a:r>
            <a:endParaRPr/>
          </a:p>
          <a:p>
            <a:pPr indent="-457200" lvl="0" marL="457200" rtl="0" algn="l">
              <a:spcBef>
                <a:spcPts val="400"/>
              </a:spcBef>
              <a:spcAft>
                <a:spcPts val="0"/>
              </a:spcAft>
              <a:buSzPts val="2000"/>
              <a:buFont typeface="Cambria"/>
              <a:buAutoNum type="arabicPeriod"/>
            </a:pPr>
            <a:r>
              <a:rPr lang="en-US"/>
              <a:t>Configuration - Java Version and Other Properties</a:t>
            </a:r>
            <a:endParaRPr/>
          </a:p>
          <a:p>
            <a:pPr indent="-457200" lvl="0" marL="457200" rtl="0" algn="l">
              <a:spcBef>
                <a:spcPts val="400"/>
              </a:spcBef>
              <a:spcAft>
                <a:spcPts val="0"/>
              </a:spcAft>
              <a:buSzPts val="2000"/>
              <a:buFont typeface="Cambria"/>
              <a:buAutoNum type="arabicPeriod"/>
            </a:pPr>
            <a:r>
              <a:rPr lang="en-US"/>
              <a:t>Dependency Management - Version of dependencies</a:t>
            </a:r>
            <a:endParaRPr/>
          </a:p>
          <a:p>
            <a:pPr indent="0" lvl="0" marL="0" rtl="0" algn="l">
              <a:spcBef>
                <a:spcPts val="400"/>
              </a:spcBef>
              <a:spcAft>
                <a:spcPts val="0"/>
              </a:spcAft>
              <a:buSzPts val="2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2"/>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OAuth2 Authentication</a:t>
            </a:r>
            <a:endParaRPr sz="5940"/>
          </a:p>
        </p:txBody>
      </p:sp>
      <p:sp>
        <p:nvSpPr>
          <p:cNvPr id="408" name="Google Shape;408;p62"/>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OAuth2.0 is an open authorization protocol, which allows accessing the resources of the resource owner by enabling the client applications on HTTP services such as Facebook, GitHub, etc. It allows sharing of resources stored on one site to another site without using their credentials. It uses username and password tokens instead.</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OAuth 2.0 is a simple protocol that allows to access resources of the user without sharing passwords.</a:t>
            </a:r>
            <a:endParaRPr/>
          </a:p>
          <a:p>
            <a:pPr indent="0" lvl="0" marL="0" rtl="0" algn="l">
              <a:spcBef>
                <a:spcPts val="480"/>
              </a:spcBef>
              <a:spcAft>
                <a:spcPts val="0"/>
              </a:spcAft>
              <a:buSzPts val="2400"/>
              <a:buNone/>
            </a:pPr>
            <a:r>
              <a:rPr lang="en-US" sz="2400"/>
              <a:t>It provides user agent flows for running clients application using a scripting language, such as JavaScript. Typically, a browser is a user agent.</a:t>
            </a:r>
            <a:endParaRPr/>
          </a:p>
          <a:p>
            <a:pPr indent="0" lvl="0" marL="0" rtl="0" algn="l">
              <a:spcBef>
                <a:spcPts val="480"/>
              </a:spcBef>
              <a:spcAft>
                <a:spcPts val="0"/>
              </a:spcAft>
              <a:buSzPts val="2400"/>
              <a:buNone/>
            </a:pPr>
            <a:r>
              <a:rPr lang="en-US" sz="2400"/>
              <a:t>It accesses the data using tokens instead of using their credentials and stores data in online file system of the user such as Google Docs or Dropbox account.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3"/>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OAuth2 Architecture</a:t>
            </a:r>
            <a:endParaRPr sz="5940"/>
          </a:p>
        </p:txBody>
      </p:sp>
      <p:sp>
        <p:nvSpPr>
          <p:cNvPr id="414" name="Google Shape;414;p6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415" name="Google Shape;415;p63"/>
          <p:cNvPicPr preferRelativeResize="0"/>
          <p:nvPr/>
        </p:nvPicPr>
        <p:blipFill rotWithShape="1">
          <a:blip r:embed="rId3">
            <a:alphaModFix/>
          </a:blip>
          <a:srcRect b="0" l="0" r="0" t="0"/>
          <a:stretch/>
        </p:blipFill>
        <p:spPr>
          <a:xfrm>
            <a:off x="457200" y="678872"/>
            <a:ext cx="7689273" cy="606843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4"/>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Authorization</a:t>
            </a:r>
            <a:endParaRPr sz="5940"/>
          </a:p>
        </p:txBody>
      </p:sp>
      <p:sp>
        <p:nvSpPr>
          <p:cNvPr id="421" name="Google Shape;421;p64"/>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Lets configure some simple authorization on each URL using roles:</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protected void configure(HttpSecurity http) throws Exception {</a:t>
            </a:r>
            <a:endParaRPr/>
          </a:p>
          <a:p>
            <a:pPr indent="0" lvl="0" marL="0" rtl="0" algn="l">
              <a:spcBef>
                <a:spcPts val="480"/>
              </a:spcBef>
              <a:spcAft>
                <a:spcPts val="0"/>
              </a:spcAft>
              <a:buSzPts val="2400"/>
              <a:buNone/>
            </a:pPr>
            <a:r>
              <a:rPr lang="en-US" sz="2400"/>
              <a:t>    http.authorizeRequests()</a:t>
            </a:r>
            <a:endParaRPr/>
          </a:p>
          <a:p>
            <a:pPr indent="0" lvl="0" marL="0" rtl="0" algn="l">
              <a:spcBef>
                <a:spcPts val="480"/>
              </a:spcBef>
              <a:spcAft>
                <a:spcPts val="0"/>
              </a:spcAft>
              <a:buSzPts val="2400"/>
              <a:buNone/>
            </a:pPr>
            <a:r>
              <a:rPr lang="en-US" sz="2400"/>
              <a:t>      .antMatchers("/", "/home").access("hasRole('USER')")</a:t>
            </a:r>
            <a:endParaRPr/>
          </a:p>
          <a:p>
            <a:pPr indent="0" lvl="0" marL="0" rtl="0" algn="l">
              <a:spcBef>
                <a:spcPts val="480"/>
              </a:spcBef>
              <a:spcAft>
                <a:spcPts val="0"/>
              </a:spcAft>
              <a:buSzPts val="2400"/>
              <a:buNone/>
            </a:pPr>
            <a:r>
              <a:rPr lang="en-US" sz="2400"/>
              <a:t>      .antMatchers("/admin/**").hasRole("ADMIN")</a:t>
            </a:r>
            <a:endParaRPr/>
          </a:p>
          <a:p>
            <a:pPr indent="0" lvl="0" marL="0" rtl="0" algn="l">
              <a:spcBef>
                <a:spcPts val="480"/>
              </a:spcBef>
              <a:spcAft>
                <a:spcPts val="0"/>
              </a:spcAft>
              <a:buSzPts val="2400"/>
              <a:buNone/>
            </a:pPr>
            <a:r>
              <a:rPr lang="en-US" sz="2400"/>
              <a:t>      .and()</a:t>
            </a:r>
            <a:endParaRPr/>
          </a:p>
          <a:p>
            <a:pPr indent="0" lvl="0" marL="0" rtl="0" algn="l">
              <a:spcBef>
                <a:spcPts val="480"/>
              </a:spcBef>
              <a:spcAft>
                <a:spcPts val="0"/>
              </a:spcAft>
              <a:buSzPts val="2400"/>
              <a:buNone/>
            </a:pPr>
            <a:r>
              <a:rPr lang="en-US" sz="2400"/>
              <a:t>      // some more method calls</a:t>
            </a:r>
            <a:endParaRPr/>
          </a:p>
          <a:p>
            <a:pPr indent="0" lvl="0" marL="0" rtl="0" algn="l">
              <a:spcBef>
                <a:spcPts val="480"/>
              </a:spcBef>
              <a:spcAft>
                <a:spcPts val="0"/>
              </a:spcAft>
              <a:buSzPts val="2400"/>
              <a:buNone/>
            </a:pPr>
            <a:r>
              <a:rPr lang="en-US" sz="2400"/>
              <a:t>      .formLogin();</a:t>
            </a:r>
            <a:endParaRPr/>
          </a:p>
          <a:p>
            <a:pPr indent="0" lvl="0" marL="0" rtl="0" algn="l">
              <a:spcBef>
                <a:spcPts val="480"/>
              </a:spcBef>
              <a:spcAft>
                <a:spcPts val="0"/>
              </a:spcAft>
              <a:buSzPts val="2400"/>
              <a:buNone/>
            </a:pPr>
            <a:r>
              <a:rPr lang="en-US" sz="2400"/>
              <a:t>}</a:t>
            </a:r>
            <a:endParaRPr/>
          </a:p>
          <a:p>
            <a:pPr indent="0" lvl="0" marL="0" rtl="0" algn="l">
              <a:spcBef>
                <a:spcPts val="480"/>
              </a:spcBef>
              <a:spcAft>
                <a:spcPts val="0"/>
              </a:spcAft>
              <a:buSzPts val="2400"/>
              <a:buNone/>
            </a:pPr>
            <a:r>
              <a:rPr lang="en-US" sz="2400"/>
              <a:t>hasRole() – but also the expression based API, via access.</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5"/>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Logout</a:t>
            </a:r>
            <a:endParaRPr sz="5940"/>
          </a:p>
        </p:txBody>
      </p:sp>
      <p:sp>
        <p:nvSpPr>
          <p:cNvPr id="427" name="Google Shape;427;p65"/>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As many other aspects of Spring Security, logout has some great defaults provided by the framework.</a:t>
            </a:r>
            <a:endParaRPr sz="2400"/>
          </a:p>
          <a:p>
            <a:pPr indent="0" lvl="0" marL="0" rtl="0" algn="l">
              <a:spcBef>
                <a:spcPts val="480"/>
              </a:spcBef>
              <a:spcAft>
                <a:spcPts val="0"/>
              </a:spcAft>
              <a:buSzPts val="2400"/>
              <a:buNone/>
            </a:pPr>
            <a:r>
              <a:rPr lang="en-US" sz="2400"/>
              <a:t>By default, a logout request invalidates the session, clears any authentication caches, clears the SecurityContextHolder and redirects to login page.</a:t>
            </a:r>
            <a:endParaRPr sz="2400"/>
          </a:p>
          <a:p>
            <a:pPr indent="0" lvl="0" marL="0" rtl="0" algn="l">
              <a:spcBef>
                <a:spcPts val="480"/>
              </a:spcBef>
              <a:spcAft>
                <a:spcPts val="0"/>
              </a:spcAft>
              <a:buSzPts val="2400"/>
              <a:buNone/>
            </a:pPr>
            <a:r>
              <a:rPr lang="en-US" sz="2400"/>
              <a:t>Here is a simple logout config:</a:t>
            </a:r>
            <a:endParaRPr sz="2400"/>
          </a:p>
          <a:p>
            <a:pPr indent="0" lvl="0" marL="0" rtl="0" algn="l">
              <a:spcBef>
                <a:spcPts val="400"/>
              </a:spcBef>
              <a:spcAft>
                <a:spcPts val="0"/>
              </a:spcAft>
              <a:buSzPts val="2000"/>
              <a:buNone/>
            </a:pPr>
            <a:r>
              <a:rPr lang="en-US" sz="2000"/>
              <a:t>protected void configure(HttpSecurity http) throws Exception {</a:t>
            </a:r>
            <a:endParaRPr/>
          </a:p>
          <a:p>
            <a:pPr indent="0" lvl="0" marL="0" rtl="0" algn="l">
              <a:spcBef>
                <a:spcPts val="400"/>
              </a:spcBef>
              <a:spcAft>
                <a:spcPts val="0"/>
              </a:spcAft>
              <a:buSzPts val="2000"/>
              <a:buNone/>
            </a:pPr>
            <a:r>
              <a:rPr lang="en-US" sz="2000"/>
              <a:t>    http.logout();</a:t>
            </a:r>
            <a:endParaRPr/>
          </a:p>
          <a:p>
            <a:pPr indent="0" lvl="0" marL="0" rtl="0" algn="l">
              <a:spcBef>
                <a:spcPts val="400"/>
              </a:spcBef>
              <a:spcAft>
                <a:spcPts val="0"/>
              </a:spcAft>
              <a:buSzPts val="2000"/>
              <a:buNone/>
            </a:pPr>
            <a:r>
              <a:rPr lang="en-US" sz="2000"/>
              <a:t>}</a:t>
            </a:r>
            <a:endParaRPr/>
          </a:p>
          <a:p>
            <a:pPr indent="0" lvl="0" marL="0" rtl="0" algn="l">
              <a:spcBef>
                <a:spcPts val="480"/>
              </a:spcBef>
              <a:spcAft>
                <a:spcPts val="0"/>
              </a:spcAft>
              <a:buSzPts val="2400"/>
              <a:buNone/>
            </a:pPr>
            <a:r>
              <a:rPr lang="en-US" sz="2400"/>
              <a:t>However, if you want to get more control over the available handlers, here’s what a more complete implementation will look like:</a:t>
            </a:r>
            <a:endParaRPr sz="2400"/>
          </a:p>
          <a:p>
            <a:pPr indent="0" lvl="0" marL="0" rtl="0" algn="l">
              <a:spcBef>
                <a:spcPts val="400"/>
              </a:spcBef>
              <a:spcAft>
                <a:spcPts val="0"/>
              </a:spcAft>
              <a:buSzPts val="2000"/>
              <a:buNone/>
            </a:pPr>
            <a:r>
              <a:rPr lang="en-US" sz="2000"/>
              <a:t>protected void configure(HttpSecurity http) throws Exception {</a:t>
            </a:r>
            <a:endParaRPr/>
          </a:p>
          <a:p>
            <a:pPr indent="0" lvl="0" marL="0" rtl="0" algn="l">
              <a:spcBef>
                <a:spcPts val="400"/>
              </a:spcBef>
              <a:spcAft>
                <a:spcPts val="0"/>
              </a:spcAft>
              <a:buSzPts val="2000"/>
              <a:buNone/>
            </a:pPr>
            <a:r>
              <a:rPr lang="en-US" sz="2000"/>
              <a:t>    http.logout().logoutUrl("/my/logout")</a:t>
            </a:r>
            <a:endParaRPr/>
          </a:p>
          <a:p>
            <a:pPr indent="0" lvl="0" marL="0" rtl="0" algn="l">
              <a:spcBef>
                <a:spcPts val="400"/>
              </a:spcBef>
              <a:spcAft>
                <a:spcPts val="0"/>
              </a:spcAft>
              <a:buSzPts val="2000"/>
              <a:buNone/>
            </a:pPr>
            <a:r>
              <a:rPr lang="en-US" sz="2000"/>
              <a:t>      .logoutSuccessUrl("/my/index")</a:t>
            </a:r>
            <a:endParaRPr/>
          </a:p>
          <a:p>
            <a:pPr indent="0" lvl="0" marL="0" rtl="0" algn="l">
              <a:spcBef>
                <a:spcPts val="400"/>
              </a:spcBef>
              <a:spcAft>
                <a:spcPts val="0"/>
              </a:spcAft>
              <a:buSzPts val="2000"/>
              <a:buNone/>
            </a:pPr>
            <a:r>
              <a:rPr lang="en-US" sz="2000"/>
              <a:t>      .logoutSuccessHandler(logoutSuccessHandler) </a:t>
            </a:r>
            <a:endParaRPr/>
          </a:p>
          <a:p>
            <a:pPr indent="0" lvl="0" marL="0" rtl="0" algn="l">
              <a:spcBef>
                <a:spcPts val="400"/>
              </a:spcBef>
              <a:spcAft>
                <a:spcPts val="0"/>
              </a:spcAft>
              <a:buSzPts val="2000"/>
              <a:buNone/>
            </a:pPr>
            <a:r>
              <a:rPr lang="en-US" sz="2000"/>
              <a:t>      .invalidateHttpSession(true)</a:t>
            </a:r>
            <a:endParaRPr/>
          </a:p>
          <a:p>
            <a:pPr indent="0" lvl="0" marL="0" rtl="0" algn="l">
              <a:spcBef>
                <a:spcPts val="400"/>
              </a:spcBef>
              <a:spcAft>
                <a:spcPts val="0"/>
              </a:spcAft>
              <a:buSzPts val="2000"/>
              <a:buNone/>
            </a:pPr>
            <a:r>
              <a:rPr lang="en-US" sz="2000"/>
              <a:t>      .addLogoutHandler(logoutHandler)</a:t>
            </a:r>
            <a:endParaRPr/>
          </a:p>
          <a:p>
            <a:pPr indent="0" lvl="0" marL="0" rtl="0" algn="l">
              <a:spcBef>
                <a:spcPts val="400"/>
              </a:spcBef>
              <a:spcAft>
                <a:spcPts val="0"/>
              </a:spcAft>
              <a:buSzPts val="2000"/>
              <a:buNone/>
            </a:pPr>
            <a:r>
              <a:rPr lang="en-US" sz="2000"/>
              <a:t>      .deleteCookies(cookieNamesToClear)</a:t>
            </a:r>
            <a:endParaRPr/>
          </a:p>
          <a:p>
            <a:pPr indent="0" lvl="0" marL="0" rtl="0" algn="l">
              <a:spcBef>
                <a:spcPts val="400"/>
              </a:spcBef>
              <a:spcAft>
                <a:spcPts val="0"/>
              </a:spcAft>
              <a:buSzPts val="2000"/>
              <a:buNone/>
            </a:pPr>
            <a:r>
              <a:rPr lang="en-US" sz="2000"/>
              <a:t>      .and()</a:t>
            </a:r>
            <a:endParaRPr/>
          </a:p>
          <a:p>
            <a:pPr indent="0" lvl="0" marL="0" rtl="0" algn="l">
              <a:spcBef>
                <a:spcPts val="400"/>
              </a:spcBef>
              <a:spcAft>
                <a:spcPts val="0"/>
              </a:spcAft>
              <a:buSzPts val="2000"/>
              <a:buNone/>
            </a:pPr>
            <a:r>
              <a:rPr lang="en-US" sz="2000"/>
              <a:t>      // some other method calls</a:t>
            </a:r>
            <a:endParaRPr/>
          </a:p>
          <a:p>
            <a:pPr indent="0" lvl="0" marL="0" rtl="0" algn="l">
              <a:spcBef>
                <a:spcPts val="400"/>
              </a:spcBef>
              <a:spcAft>
                <a:spcPts val="0"/>
              </a:spcAft>
              <a:buSzPts val="2000"/>
              <a:buNone/>
            </a:pPr>
            <a:r>
              <a:rPr lang="en-US" sz="2000"/>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6"/>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Logout</a:t>
            </a:r>
            <a:endParaRPr sz="5940"/>
          </a:p>
        </p:txBody>
      </p:sp>
      <p:sp>
        <p:nvSpPr>
          <p:cNvPr id="433" name="Google Shape;433;p66"/>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As many other aspects of Spring Security, logout has some great defaults provided by the framework.</a:t>
            </a:r>
            <a:endParaRPr sz="2400"/>
          </a:p>
          <a:p>
            <a:pPr indent="0" lvl="0" marL="0" rtl="0" algn="l">
              <a:spcBef>
                <a:spcPts val="480"/>
              </a:spcBef>
              <a:spcAft>
                <a:spcPts val="0"/>
              </a:spcAft>
              <a:buSzPts val="2400"/>
              <a:buNone/>
            </a:pPr>
            <a:r>
              <a:rPr lang="en-US" sz="2400"/>
              <a:t>By default, a logout request invalidates the session, clears any authentication caches, clears the SecurityContextHolder and redirects to login page.</a:t>
            </a:r>
            <a:endParaRPr sz="2400"/>
          </a:p>
          <a:p>
            <a:pPr indent="0" lvl="0" marL="0" rtl="0" algn="l">
              <a:spcBef>
                <a:spcPts val="480"/>
              </a:spcBef>
              <a:spcAft>
                <a:spcPts val="0"/>
              </a:spcAft>
              <a:buSzPts val="2400"/>
              <a:buNone/>
            </a:pPr>
            <a:r>
              <a:rPr lang="en-US" sz="2400"/>
              <a:t>Here is a simple logout config:</a:t>
            </a:r>
            <a:endParaRPr sz="2400"/>
          </a:p>
          <a:p>
            <a:pPr indent="0" lvl="0" marL="0" rtl="0" algn="l">
              <a:spcBef>
                <a:spcPts val="400"/>
              </a:spcBef>
              <a:spcAft>
                <a:spcPts val="0"/>
              </a:spcAft>
              <a:buSzPts val="2000"/>
              <a:buNone/>
            </a:pPr>
            <a:r>
              <a:rPr lang="en-US" sz="2000"/>
              <a:t>protected void configure(HttpSecurity http) throws Exception {</a:t>
            </a:r>
            <a:endParaRPr/>
          </a:p>
          <a:p>
            <a:pPr indent="0" lvl="0" marL="0" rtl="0" algn="l">
              <a:spcBef>
                <a:spcPts val="400"/>
              </a:spcBef>
              <a:spcAft>
                <a:spcPts val="0"/>
              </a:spcAft>
              <a:buSzPts val="2000"/>
              <a:buNone/>
            </a:pPr>
            <a:r>
              <a:rPr lang="en-US" sz="2000"/>
              <a:t>    http.logout();</a:t>
            </a:r>
            <a:endParaRPr/>
          </a:p>
          <a:p>
            <a:pPr indent="0" lvl="0" marL="0" rtl="0" algn="l">
              <a:spcBef>
                <a:spcPts val="400"/>
              </a:spcBef>
              <a:spcAft>
                <a:spcPts val="0"/>
              </a:spcAft>
              <a:buSzPts val="2000"/>
              <a:buNone/>
            </a:pPr>
            <a:r>
              <a:rPr lang="en-US" sz="2000"/>
              <a:t>}</a:t>
            </a:r>
            <a:endParaRPr/>
          </a:p>
          <a:p>
            <a:pPr indent="0" lvl="0" marL="0" rtl="0" algn="l">
              <a:spcBef>
                <a:spcPts val="480"/>
              </a:spcBef>
              <a:spcAft>
                <a:spcPts val="0"/>
              </a:spcAft>
              <a:buSzPts val="2400"/>
              <a:buNone/>
            </a:pPr>
            <a:r>
              <a:rPr lang="en-US" sz="2400"/>
              <a:t>However, if you want to get more control over the available handlers, here’s what a more complete implementation will look like:</a:t>
            </a:r>
            <a:endParaRPr sz="2400"/>
          </a:p>
          <a:p>
            <a:pPr indent="0" lvl="0" marL="0" rtl="0" algn="l">
              <a:spcBef>
                <a:spcPts val="400"/>
              </a:spcBef>
              <a:spcAft>
                <a:spcPts val="0"/>
              </a:spcAft>
              <a:buSzPts val="2000"/>
              <a:buNone/>
            </a:pPr>
            <a:r>
              <a:rPr lang="en-US" sz="2000"/>
              <a:t>protected void configure(HttpSecurity http) throws Exception {</a:t>
            </a:r>
            <a:endParaRPr/>
          </a:p>
          <a:p>
            <a:pPr indent="0" lvl="0" marL="0" rtl="0" algn="l">
              <a:spcBef>
                <a:spcPts val="400"/>
              </a:spcBef>
              <a:spcAft>
                <a:spcPts val="0"/>
              </a:spcAft>
              <a:buSzPts val="2000"/>
              <a:buNone/>
            </a:pPr>
            <a:r>
              <a:rPr lang="en-US" sz="2000"/>
              <a:t>    http.logout().logoutUrl("/my/logout")</a:t>
            </a:r>
            <a:endParaRPr/>
          </a:p>
          <a:p>
            <a:pPr indent="0" lvl="0" marL="0" rtl="0" algn="l">
              <a:spcBef>
                <a:spcPts val="400"/>
              </a:spcBef>
              <a:spcAft>
                <a:spcPts val="0"/>
              </a:spcAft>
              <a:buSzPts val="2000"/>
              <a:buNone/>
            </a:pPr>
            <a:r>
              <a:rPr lang="en-US" sz="2000"/>
              <a:t>      .logoutSuccessUrl("/my/index")</a:t>
            </a:r>
            <a:endParaRPr/>
          </a:p>
          <a:p>
            <a:pPr indent="0" lvl="0" marL="0" rtl="0" algn="l">
              <a:spcBef>
                <a:spcPts val="400"/>
              </a:spcBef>
              <a:spcAft>
                <a:spcPts val="0"/>
              </a:spcAft>
              <a:buSzPts val="2000"/>
              <a:buNone/>
            </a:pPr>
            <a:r>
              <a:rPr lang="en-US" sz="2000"/>
              <a:t>      .logoutSuccessHandler(logoutSuccessHandler) </a:t>
            </a:r>
            <a:endParaRPr/>
          </a:p>
          <a:p>
            <a:pPr indent="0" lvl="0" marL="0" rtl="0" algn="l">
              <a:spcBef>
                <a:spcPts val="400"/>
              </a:spcBef>
              <a:spcAft>
                <a:spcPts val="0"/>
              </a:spcAft>
              <a:buSzPts val="2000"/>
              <a:buNone/>
            </a:pPr>
            <a:r>
              <a:rPr lang="en-US" sz="2000"/>
              <a:t>      .invalidateHttpSession(true)</a:t>
            </a:r>
            <a:endParaRPr/>
          </a:p>
          <a:p>
            <a:pPr indent="0" lvl="0" marL="0" rtl="0" algn="l">
              <a:spcBef>
                <a:spcPts val="400"/>
              </a:spcBef>
              <a:spcAft>
                <a:spcPts val="0"/>
              </a:spcAft>
              <a:buSzPts val="2000"/>
              <a:buNone/>
            </a:pPr>
            <a:r>
              <a:rPr lang="en-US" sz="2000"/>
              <a:t>      .addLogoutHandler(logoutHandler)</a:t>
            </a:r>
            <a:endParaRPr/>
          </a:p>
          <a:p>
            <a:pPr indent="0" lvl="0" marL="0" rtl="0" algn="l">
              <a:spcBef>
                <a:spcPts val="400"/>
              </a:spcBef>
              <a:spcAft>
                <a:spcPts val="0"/>
              </a:spcAft>
              <a:buSzPts val="2000"/>
              <a:buNone/>
            </a:pPr>
            <a:r>
              <a:rPr lang="en-US" sz="2000"/>
              <a:t>      .deleteCookies(cookieNamesToClear)</a:t>
            </a:r>
            <a:endParaRPr/>
          </a:p>
          <a:p>
            <a:pPr indent="0" lvl="0" marL="0" rtl="0" algn="l">
              <a:spcBef>
                <a:spcPts val="400"/>
              </a:spcBef>
              <a:spcAft>
                <a:spcPts val="0"/>
              </a:spcAft>
              <a:buSzPts val="2000"/>
              <a:buNone/>
            </a:pPr>
            <a:r>
              <a:rPr lang="en-US" sz="2000"/>
              <a:t>      .and()</a:t>
            </a:r>
            <a:endParaRPr/>
          </a:p>
          <a:p>
            <a:pPr indent="0" lvl="0" marL="0" rtl="0" algn="l">
              <a:spcBef>
                <a:spcPts val="400"/>
              </a:spcBef>
              <a:spcAft>
                <a:spcPts val="0"/>
              </a:spcAft>
              <a:buSzPts val="2000"/>
              <a:buNone/>
            </a:pPr>
            <a:r>
              <a:rPr lang="en-US" sz="2000"/>
              <a:t>      // some other method calls</a:t>
            </a:r>
            <a:endParaRPr/>
          </a:p>
          <a:p>
            <a:pPr indent="0" lvl="0" marL="0" rtl="0" algn="l">
              <a:spcBef>
                <a:spcPts val="400"/>
              </a:spcBef>
              <a:spcAft>
                <a:spcPts val="0"/>
              </a:spcAft>
              <a:buSzPts val="2000"/>
              <a:buNone/>
            </a:pPr>
            <a:r>
              <a:rPr lang="en-US" sz="2000"/>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7"/>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JDBC Authentication</a:t>
            </a:r>
            <a:endParaRPr sz="5940"/>
          </a:p>
        </p:txBody>
      </p:sp>
      <p:sp>
        <p:nvSpPr>
          <p:cNvPr id="439" name="Google Shape;439;p67"/>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To move that to JDBC, all you have to do is to define a data source within the application – and use that directly: //TBD</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@Autowired</a:t>
            </a:r>
            <a:endParaRPr sz="2400"/>
          </a:p>
          <a:p>
            <a:pPr indent="0" lvl="0" marL="0" rtl="0" algn="l">
              <a:spcBef>
                <a:spcPts val="480"/>
              </a:spcBef>
              <a:spcAft>
                <a:spcPts val="0"/>
              </a:spcAft>
              <a:buSzPts val="2400"/>
              <a:buNone/>
            </a:pPr>
            <a:r>
              <a:rPr lang="en-US" sz="2400"/>
              <a:t>private DataSource dataSource;</a:t>
            </a:r>
            <a:endParaRPr sz="2400"/>
          </a:p>
          <a:p>
            <a:pPr indent="0" lvl="0" marL="0" rtl="0" algn="l">
              <a:spcBef>
                <a:spcPts val="480"/>
              </a:spcBef>
              <a:spcAft>
                <a:spcPts val="0"/>
              </a:spcAft>
              <a:buSzPts val="2400"/>
              <a:buNone/>
            </a:pPr>
            <a:r>
              <a:rPr lang="en-US" sz="2400"/>
              <a:t>@Autowired</a:t>
            </a:r>
            <a:endParaRPr sz="2400"/>
          </a:p>
          <a:p>
            <a:pPr indent="0" lvl="0" marL="0" rtl="0" algn="l">
              <a:spcBef>
                <a:spcPts val="480"/>
              </a:spcBef>
              <a:spcAft>
                <a:spcPts val="0"/>
              </a:spcAft>
              <a:buSzPts val="2400"/>
              <a:buNone/>
            </a:pPr>
            <a:r>
              <a:rPr lang="en-US" sz="2400"/>
              <a:t>public void configureGlobal(AuthenticationManagerBuilder auth) </a:t>
            </a:r>
            <a:endParaRPr/>
          </a:p>
          <a:p>
            <a:pPr indent="0" lvl="0" marL="0" rtl="0" algn="l">
              <a:spcBef>
                <a:spcPts val="480"/>
              </a:spcBef>
              <a:spcAft>
                <a:spcPts val="0"/>
              </a:spcAft>
              <a:buSzPts val="2400"/>
              <a:buNone/>
            </a:pPr>
            <a:r>
              <a:rPr lang="en-US" sz="2400"/>
              <a:t>  throws Exception {</a:t>
            </a:r>
            <a:endParaRPr/>
          </a:p>
          <a:p>
            <a:pPr indent="0" lvl="0" marL="0" rtl="0" algn="l">
              <a:spcBef>
                <a:spcPts val="480"/>
              </a:spcBef>
              <a:spcAft>
                <a:spcPts val="0"/>
              </a:spcAft>
              <a:buSzPts val="2400"/>
              <a:buNone/>
            </a:pPr>
            <a:r>
              <a:rPr lang="en-US" sz="2400"/>
              <a:t>    auth.jdbcAuthentication().dataSource(dataSource)</a:t>
            </a:r>
            <a:endParaRPr/>
          </a:p>
          <a:p>
            <a:pPr indent="0" lvl="0" marL="0" rtl="0" algn="l">
              <a:spcBef>
                <a:spcPts val="480"/>
              </a:spcBef>
              <a:spcAft>
                <a:spcPts val="0"/>
              </a:spcAft>
              <a:buSzPts val="2400"/>
              <a:buNone/>
            </a:pPr>
            <a:r>
              <a:rPr lang="en-US" sz="2400"/>
              <a:t>      .withDefaultSchema()</a:t>
            </a:r>
            <a:endParaRPr/>
          </a:p>
          <a:p>
            <a:pPr indent="0" lvl="0" marL="0" rtl="0" algn="l">
              <a:spcBef>
                <a:spcPts val="480"/>
              </a:spcBef>
              <a:spcAft>
                <a:spcPts val="0"/>
              </a:spcAft>
              <a:buSzPts val="2400"/>
              <a:buNone/>
            </a:pPr>
            <a:r>
              <a:rPr lang="en-US" sz="2400"/>
              <a:t>      .withUser("user").password("password").roles("USER")</a:t>
            </a:r>
            <a:endParaRPr/>
          </a:p>
          <a:p>
            <a:pPr indent="0" lvl="0" marL="0" rtl="0" algn="l">
              <a:spcBef>
                <a:spcPts val="480"/>
              </a:spcBef>
              <a:spcAft>
                <a:spcPts val="0"/>
              </a:spcAft>
              <a:buSzPts val="2400"/>
              <a:buNone/>
            </a:pPr>
            <a:r>
              <a:rPr lang="en-US" sz="2400"/>
              <a:t>      .and()</a:t>
            </a:r>
            <a:endParaRPr/>
          </a:p>
          <a:p>
            <a:pPr indent="0" lvl="0" marL="0" rtl="0" algn="l">
              <a:spcBef>
                <a:spcPts val="480"/>
              </a:spcBef>
              <a:spcAft>
                <a:spcPts val="0"/>
              </a:spcAft>
              <a:buSzPts val="2400"/>
              <a:buNone/>
            </a:pPr>
            <a:r>
              <a:rPr lang="en-US" sz="2400"/>
              <a:t>      .withUser("admin").password("password").roles("USER", "ADMIN");</a:t>
            </a:r>
            <a:endParaRPr/>
          </a:p>
          <a:p>
            <a:pPr indent="0" lvl="0" marL="0" rtl="0" algn="l">
              <a:spcBef>
                <a:spcPts val="480"/>
              </a:spcBef>
              <a:spcAft>
                <a:spcPts val="0"/>
              </a:spcAft>
              <a:buSzPts val="2400"/>
              <a:buNone/>
            </a:pPr>
            <a:r>
              <a:rPr lang="en-US" sz="2400"/>
              <a:t>}</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8"/>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Creating &amp; Customizing Filter Chains</a:t>
            </a:r>
            <a:endParaRPr sz="5940"/>
          </a:p>
        </p:txBody>
      </p:sp>
      <p:sp>
        <p:nvSpPr>
          <p:cNvPr id="445" name="Google Shape;445;p68"/>
          <p:cNvSpPr txBox="1"/>
          <p:nvPr>
            <p:ph idx="1" type="subTitle"/>
          </p:nvPr>
        </p:nvSpPr>
        <p:spPr>
          <a:xfrm>
            <a:off x="34636" y="533400"/>
            <a:ext cx="9033164"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Spring Security offers support for applying access rules to Java method executions. The first step is to enable method security, for example in the top level configuration for our app:</a:t>
            </a:r>
            <a:endParaRPr/>
          </a:p>
        </p:txBody>
      </p:sp>
      <p:pic>
        <p:nvPicPr>
          <p:cNvPr id="446" name="Google Shape;446;p68"/>
          <p:cNvPicPr preferRelativeResize="0"/>
          <p:nvPr/>
        </p:nvPicPr>
        <p:blipFill rotWithShape="1">
          <a:blip r:embed="rId3">
            <a:alphaModFix/>
          </a:blip>
          <a:srcRect b="0" l="0" r="0" t="0"/>
          <a:stretch/>
        </p:blipFill>
        <p:spPr>
          <a:xfrm>
            <a:off x="1295400" y="1645226"/>
            <a:ext cx="3733800" cy="771525"/>
          </a:xfrm>
          <a:prstGeom prst="rect">
            <a:avLst/>
          </a:prstGeom>
          <a:noFill/>
          <a:ln>
            <a:noFill/>
          </a:ln>
        </p:spPr>
      </p:pic>
      <p:sp>
        <p:nvSpPr>
          <p:cNvPr id="447" name="Google Shape;447;p68"/>
          <p:cNvSpPr txBox="1"/>
          <p:nvPr/>
        </p:nvSpPr>
        <p:spPr>
          <a:xfrm>
            <a:off x="266700" y="2416750"/>
            <a:ext cx="5791200" cy="21976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C8B8A"/>
              </a:buClr>
              <a:buSzPts val="2400"/>
              <a:buFont typeface="Arial"/>
              <a:buNone/>
            </a:pPr>
            <a:r>
              <a:rPr lang="en-US" sz="2400">
                <a:solidFill>
                  <a:srgbClr val="8C8B8A"/>
                </a:solidFill>
                <a:latin typeface="Calibri"/>
                <a:ea typeface="Calibri"/>
                <a:cs typeface="Calibri"/>
                <a:sym typeface="Calibri"/>
              </a:rPr>
              <a:t>Then we can decorate the method resources directly, as shown beside</a:t>
            </a:r>
            <a:endParaRPr sz="2400">
              <a:solidFill>
                <a:srgbClr val="8C8B8A"/>
              </a:solidFill>
              <a:latin typeface="Calibri"/>
              <a:ea typeface="Calibri"/>
              <a:cs typeface="Calibri"/>
              <a:sym typeface="Calibri"/>
            </a:endParaRPr>
          </a:p>
          <a:p>
            <a:pPr indent="0" lvl="0" marL="0" marR="0" rtl="0" algn="ctr">
              <a:spcBef>
                <a:spcPts val="480"/>
              </a:spcBef>
              <a:spcAft>
                <a:spcPts val="0"/>
              </a:spcAft>
              <a:buClr>
                <a:srgbClr val="8C8B8A"/>
              </a:buClr>
              <a:buSzPts val="2400"/>
              <a:buFont typeface="Arial"/>
              <a:buNone/>
            </a:pPr>
            <a:br>
              <a:rPr lang="en-US" sz="2400">
                <a:solidFill>
                  <a:srgbClr val="8C8B8A"/>
                </a:solidFill>
                <a:latin typeface="Calibri"/>
                <a:ea typeface="Calibri"/>
                <a:cs typeface="Calibri"/>
                <a:sym typeface="Calibri"/>
              </a:rPr>
            </a:br>
            <a:endParaRPr sz="2400">
              <a:solidFill>
                <a:srgbClr val="8C8B8A"/>
              </a:solidFill>
              <a:latin typeface="Calibri"/>
              <a:ea typeface="Calibri"/>
              <a:cs typeface="Calibri"/>
              <a:sym typeface="Calibri"/>
            </a:endParaRPr>
          </a:p>
        </p:txBody>
      </p:sp>
      <p:pic>
        <p:nvPicPr>
          <p:cNvPr id="448" name="Google Shape;448;p68"/>
          <p:cNvPicPr preferRelativeResize="0"/>
          <p:nvPr/>
        </p:nvPicPr>
        <p:blipFill rotWithShape="1">
          <a:blip r:embed="rId4">
            <a:alphaModFix/>
          </a:blip>
          <a:srcRect b="0" l="0" r="0" t="0"/>
          <a:stretch/>
        </p:blipFill>
        <p:spPr>
          <a:xfrm>
            <a:off x="6705600" y="2286000"/>
            <a:ext cx="2324100" cy="1733550"/>
          </a:xfrm>
          <a:prstGeom prst="rect">
            <a:avLst/>
          </a:prstGeom>
          <a:noFill/>
          <a:ln>
            <a:noFill/>
          </a:ln>
        </p:spPr>
      </p:pic>
      <p:sp>
        <p:nvSpPr>
          <p:cNvPr id="449" name="Google Shape;449;p68"/>
          <p:cNvSpPr txBox="1"/>
          <p:nvPr/>
        </p:nvSpPr>
        <p:spPr>
          <a:xfrm>
            <a:off x="138545" y="4191000"/>
            <a:ext cx="86868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sample is a service with a secure method. If Spring creates a @Bean of this type then it will be proxied and callers will have to go through a security interceptor before the method is actually executed. If the access is denied the caller will get an AccessDeniedException instead of the actual method result.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There are other annotations that can be used on methods to enforce security constraints, notably @PreAuthorize and @PostAuthorize, which allow you to write expressions containing references to method parameters and return values respectively.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9"/>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CORS</a:t>
            </a:r>
            <a:endParaRPr sz="5940"/>
          </a:p>
        </p:txBody>
      </p:sp>
      <p:sp>
        <p:nvSpPr>
          <p:cNvPr id="455" name="Google Shape;455;p69"/>
          <p:cNvSpPr txBox="1"/>
          <p:nvPr>
            <p:ph idx="1" type="subTitle"/>
          </p:nvPr>
        </p:nvSpPr>
        <p:spPr>
          <a:xfrm>
            <a:off x="34636" y="533400"/>
            <a:ext cx="9109364" cy="2438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Lets configure some simple authorization on each URL using roles:</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protected void configure(HttpSecurity http) throws Exception {</a:t>
            </a:r>
            <a:endParaRPr/>
          </a:p>
          <a:p>
            <a:pPr indent="0" lvl="0" marL="0" rtl="0" algn="l">
              <a:spcBef>
                <a:spcPts val="480"/>
              </a:spcBef>
              <a:spcAft>
                <a:spcPts val="0"/>
              </a:spcAft>
              <a:buSzPts val="2400"/>
              <a:buNone/>
            </a:pPr>
            <a:r>
              <a:rPr lang="en-US" sz="2400"/>
              <a:t>    http.authorizeRequests()</a:t>
            </a:r>
            <a:endParaRPr/>
          </a:p>
          <a:p>
            <a:pPr indent="0" lvl="0" marL="0" rtl="0" algn="l">
              <a:spcBef>
                <a:spcPts val="480"/>
              </a:spcBef>
              <a:spcAft>
                <a:spcPts val="0"/>
              </a:spcAft>
              <a:buSzPts val="2400"/>
              <a:buNone/>
            </a:pPr>
            <a:r>
              <a:rPr lang="en-US" sz="2400"/>
              <a:t>      .antMatchers("/", "/home").access("hasRole('USER')")</a:t>
            </a:r>
            <a:endParaRPr/>
          </a:p>
          <a:p>
            <a:pPr indent="0" lvl="0" marL="0" rtl="0" algn="l">
              <a:spcBef>
                <a:spcPts val="480"/>
              </a:spcBef>
              <a:spcAft>
                <a:spcPts val="0"/>
              </a:spcAft>
              <a:buSzPts val="2400"/>
              <a:buNone/>
            </a:pPr>
            <a:r>
              <a:rPr lang="en-US" sz="2400"/>
              <a:t>      .antMatchers("/admin/**").hasRole("ADMIN")</a:t>
            </a:r>
            <a:endParaRPr sz="2400"/>
          </a:p>
        </p:txBody>
      </p:sp>
      <p:sp>
        <p:nvSpPr>
          <p:cNvPr id="456" name="Google Shape;456;p69"/>
          <p:cNvSpPr txBox="1"/>
          <p:nvPr/>
        </p:nvSpPr>
        <p:spPr>
          <a:xfrm>
            <a:off x="13855" y="3429000"/>
            <a:ext cx="91440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Cambria"/>
              <a:buNone/>
            </a:pPr>
            <a:r>
              <a:rPr lang="en-US" sz="3959">
                <a:solidFill>
                  <a:schemeClr val="dk1"/>
                </a:solidFill>
                <a:latin typeface="Cambria"/>
                <a:ea typeface="Cambria"/>
                <a:cs typeface="Cambria"/>
                <a:sym typeface="Cambria"/>
              </a:rPr>
              <a:t>Exceptions</a:t>
            </a:r>
            <a:endParaRPr sz="3959">
              <a:solidFill>
                <a:schemeClr val="dk1"/>
              </a:solidFill>
              <a:latin typeface="Cambria"/>
              <a:ea typeface="Cambria"/>
              <a:cs typeface="Cambria"/>
              <a:sym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70"/>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How to disable Security?</a:t>
            </a:r>
            <a:endParaRPr sz="5940"/>
          </a:p>
        </p:txBody>
      </p:sp>
      <p:sp>
        <p:nvSpPr>
          <p:cNvPr id="462" name="Google Shape;462;p70"/>
          <p:cNvSpPr txBox="1"/>
          <p:nvPr>
            <p:ph idx="1" type="subTitle"/>
          </p:nvPr>
        </p:nvSpPr>
        <p:spPr>
          <a:xfrm>
            <a:off x="34636" y="533400"/>
            <a:ext cx="9109364" cy="2438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 Add below lines to application.properties :</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security.basic.enabled=false </a:t>
            </a:r>
            <a:endParaRPr sz="2400"/>
          </a:p>
          <a:p>
            <a:pPr indent="0" lvl="0" marL="0" rtl="0" algn="l">
              <a:spcBef>
                <a:spcPts val="480"/>
              </a:spcBef>
              <a:spcAft>
                <a:spcPts val="0"/>
              </a:spcAft>
              <a:buSzPts val="2400"/>
              <a:buNone/>
            </a:pPr>
            <a:r>
              <a:rPr lang="en-US" sz="2400"/>
              <a:t>management.security.enabled=false</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1"/>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JMS</a:t>
            </a:r>
            <a:endParaRPr sz="5940"/>
          </a:p>
        </p:txBody>
      </p:sp>
      <p:sp>
        <p:nvSpPr>
          <p:cNvPr id="468" name="Google Shape;468;p71"/>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JMS (Java Message Service) is a Java Message Oriented Middleware used to send messages between clients and works by sending messages to a message queue which are then taken when possible to execute a transaction. This post will focus on implementing JMS with Spring Boot, which doesn’t take long at all to setup.</a:t>
            </a:r>
            <a:endParaRPr/>
          </a:p>
          <a:p>
            <a:pPr indent="0" lvl="0" marL="0" rtl="0" algn="l">
              <a:spcBef>
                <a:spcPts val="480"/>
              </a:spcBef>
              <a:spcAft>
                <a:spcPts val="0"/>
              </a:spcAft>
              <a:buSzPts val="2400"/>
              <a:buNone/>
            </a:pPr>
            <a:r>
              <a:rPr lang="en-US" sz="2400"/>
              <a:t>JMS and message queues, in general, bring some certain advantages over using RESTful services such as:</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Loose coupling: The services do not interact directly and only know where the message queue is, where one service sends messages(Publisher) and the other(Subscribers) receives them. Subscribers/Publishers can be added/removed dynamically.</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ctrTitle"/>
          </p:nvPr>
        </p:nvSpPr>
        <p:spPr>
          <a:xfrm>
            <a:off x="228600" y="0"/>
            <a:ext cx="7772400" cy="860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Cambria"/>
              <a:buNone/>
            </a:pPr>
            <a:r>
              <a:rPr lang="en-US" sz="3600"/>
              <a:t>Spring Boot Starters</a:t>
            </a:r>
            <a:endParaRPr sz="3600"/>
          </a:p>
        </p:txBody>
      </p:sp>
      <p:sp>
        <p:nvSpPr>
          <p:cNvPr id="125" name="Google Shape;125;p18"/>
          <p:cNvSpPr txBox="1"/>
          <p:nvPr>
            <p:ph idx="1" type="subTitle"/>
          </p:nvPr>
        </p:nvSpPr>
        <p:spPr>
          <a:xfrm>
            <a:off x="0" y="860400"/>
            <a:ext cx="8722200" cy="5539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None/>
            </a:pPr>
            <a:r>
              <a:rPr lang="en-US" sz="2400">
                <a:solidFill>
                  <a:srgbClr val="000000"/>
                </a:solidFill>
                <a:latin typeface="Verdana"/>
                <a:ea typeface="Verdana"/>
                <a:cs typeface="Verdana"/>
                <a:sym typeface="Verdana"/>
              </a:rPr>
              <a:t>Starters are a set of convenient dependency descriptors which we can include in our application.</a:t>
            </a:r>
            <a:endParaRPr sz="2400">
              <a:solidFill>
                <a:srgbClr val="000000"/>
              </a:solidFill>
              <a:latin typeface="Verdana"/>
              <a:ea typeface="Verdana"/>
              <a:cs typeface="Verdana"/>
              <a:sym typeface="Verdana"/>
            </a:endParaRPr>
          </a:p>
          <a:p>
            <a:pPr indent="0" lvl="0" marL="0" rtl="0" algn="l">
              <a:spcBef>
                <a:spcPts val="400"/>
              </a:spcBef>
              <a:spcAft>
                <a:spcPts val="0"/>
              </a:spcAft>
              <a:buNone/>
            </a:pPr>
            <a:r>
              <a:t/>
            </a:r>
            <a:endParaRPr sz="2400">
              <a:solidFill>
                <a:srgbClr val="000000"/>
              </a:solidFill>
              <a:latin typeface="Verdana"/>
              <a:ea typeface="Verdana"/>
              <a:cs typeface="Verdana"/>
              <a:sym typeface="Verdana"/>
            </a:endParaRPr>
          </a:p>
          <a:p>
            <a:pPr indent="0" lvl="0" marL="0" rtl="0" algn="l">
              <a:spcBef>
                <a:spcPts val="400"/>
              </a:spcBef>
              <a:spcAft>
                <a:spcPts val="0"/>
              </a:spcAft>
              <a:buNone/>
            </a:pPr>
            <a:r>
              <a:rPr lang="en-US" sz="2400">
                <a:solidFill>
                  <a:srgbClr val="000000"/>
                </a:solidFill>
                <a:latin typeface="Verdana"/>
                <a:ea typeface="Verdana"/>
                <a:cs typeface="Verdana"/>
                <a:sym typeface="Verdana"/>
              </a:rPr>
              <a:t>Spring Boot provides built-in starters which makes development easier and rapid. </a:t>
            </a:r>
            <a:endParaRPr sz="2400">
              <a:solidFill>
                <a:srgbClr val="000000"/>
              </a:solidFill>
              <a:latin typeface="Verdana"/>
              <a:ea typeface="Verdana"/>
              <a:cs typeface="Verdana"/>
              <a:sym typeface="Verdana"/>
            </a:endParaRPr>
          </a:p>
          <a:p>
            <a:pPr indent="0" lvl="0" marL="0" rtl="0" algn="l">
              <a:spcBef>
                <a:spcPts val="400"/>
              </a:spcBef>
              <a:spcAft>
                <a:spcPts val="0"/>
              </a:spcAft>
              <a:buNone/>
            </a:pPr>
            <a:r>
              <a:t/>
            </a:r>
            <a:endParaRPr sz="2400">
              <a:solidFill>
                <a:srgbClr val="000000"/>
              </a:solidFill>
              <a:latin typeface="Verdana"/>
              <a:ea typeface="Verdana"/>
              <a:cs typeface="Verdana"/>
              <a:sym typeface="Verdana"/>
            </a:endParaRPr>
          </a:p>
          <a:p>
            <a:pPr indent="0" lvl="0" marL="0" rtl="0" algn="l">
              <a:spcBef>
                <a:spcPts val="400"/>
              </a:spcBef>
              <a:spcAft>
                <a:spcPts val="0"/>
              </a:spcAft>
              <a:buNone/>
            </a:pPr>
            <a:r>
              <a:rPr lang="en-US" sz="2400">
                <a:solidFill>
                  <a:srgbClr val="000000"/>
                </a:solidFill>
                <a:latin typeface="Verdana"/>
                <a:ea typeface="Verdana"/>
                <a:cs typeface="Verdana"/>
                <a:sym typeface="Verdana"/>
              </a:rPr>
              <a:t>For example, if we want to get started using Spring and JPA for database access, just include the </a:t>
            </a:r>
            <a:r>
              <a:rPr b="1" lang="en-US" sz="2400">
                <a:solidFill>
                  <a:srgbClr val="000000"/>
                </a:solidFill>
                <a:latin typeface="Verdana"/>
                <a:ea typeface="Verdana"/>
                <a:cs typeface="Verdana"/>
                <a:sym typeface="Verdana"/>
              </a:rPr>
              <a:t>spring-boot-starter-data-jpa</a:t>
            </a:r>
            <a:r>
              <a:rPr lang="en-US" sz="2400">
                <a:solidFill>
                  <a:srgbClr val="000000"/>
                </a:solidFill>
                <a:latin typeface="Verdana"/>
                <a:ea typeface="Verdana"/>
                <a:cs typeface="Verdana"/>
                <a:sym typeface="Verdana"/>
              </a:rPr>
              <a:t> dependency in your project.</a:t>
            </a:r>
            <a:endParaRPr sz="2400">
              <a:solidFill>
                <a:srgbClr val="000000"/>
              </a:solidFill>
              <a:latin typeface="Verdana"/>
              <a:ea typeface="Verdana"/>
              <a:cs typeface="Verdana"/>
              <a:sym typeface="Verdana"/>
            </a:endParaRPr>
          </a:p>
          <a:p>
            <a:pPr indent="0" lvl="0" marL="0" rtl="0" algn="l">
              <a:spcBef>
                <a:spcPts val="400"/>
              </a:spcBef>
              <a:spcAft>
                <a:spcPts val="0"/>
              </a:spcAft>
              <a:buNone/>
            </a:pPr>
            <a:r>
              <a:t/>
            </a:r>
            <a:endParaRPr sz="2400">
              <a:solidFill>
                <a:srgbClr val="000000"/>
              </a:solidFill>
              <a:latin typeface="Verdana"/>
              <a:ea typeface="Verdana"/>
              <a:cs typeface="Verdana"/>
              <a:sym typeface="Verdana"/>
            </a:endParaRPr>
          </a:p>
          <a:p>
            <a:pPr indent="0" lvl="0" marL="0" rtl="0" algn="l">
              <a:spcBef>
                <a:spcPts val="400"/>
              </a:spcBef>
              <a:spcAft>
                <a:spcPts val="0"/>
              </a:spcAft>
              <a:buNone/>
            </a:pPr>
            <a:r>
              <a:rPr lang="en-US" sz="2400">
                <a:solidFill>
                  <a:srgbClr val="000000"/>
                </a:solidFill>
                <a:latin typeface="Verdana"/>
                <a:ea typeface="Verdana"/>
                <a:cs typeface="Verdana"/>
                <a:sym typeface="Verdana"/>
              </a:rPr>
              <a:t>Starter should follow a naming pattern like: </a:t>
            </a:r>
            <a:r>
              <a:rPr b="1" lang="en-US" sz="2400">
                <a:solidFill>
                  <a:srgbClr val="000000"/>
                </a:solidFill>
                <a:latin typeface="Verdana"/>
                <a:ea typeface="Verdana"/>
                <a:cs typeface="Verdana"/>
                <a:sym typeface="Verdana"/>
              </a:rPr>
              <a:t>spring-boot-starter</a:t>
            </a:r>
            <a:r>
              <a:rPr lang="en-US" sz="2400">
                <a:solidFill>
                  <a:srgbClr val="000000"/>
                </a:solidFill>
                <a:latin typeface="Verdana"/>
                <a:ea typeface="Verdana"/>
                <a:cs typeface="Verdana"/>
                <a:sym typeface="Verdana"/>
              </a:rPr>
              <a:t>-*, where * is a particular type of application.</a:t>
            </a:r>
            <a:endParaRPr sz="2400">
              <a:solidFill>
                <a:srgbClr val="000000"/>
              </a:solidFill>
              <a:latin typeface="Verdana"/>
              <a:ea typeface="Verdana"/>
              <a:cs typeface="Verdana"/>
              <a:sym typeface="Verdana"/>
            </a:endParaRPr>
          </a:p>
          <a:p>
            <a:pPr indent="0" lvl="0" marL="0" rtl="0" algn="l">
              <a:spcBef>
                <a:spcPts val="400"/>
              </a:spcBef>
              <a:spcAft>
                <a:spcPts val="0"/>
              </a:spcAft>
              <a:buSzPts val="2000"/>
              <a:buNone/>
            </a:pPr>
            <a:r>
              <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72"/>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JMS</a:t>
            </a:r>
            <a:endParaRPr sz="5940"/>
          </a:p>
        </p:txBody>
      </p:sp>
      <p:sp>
        <p:nvSpPr>
          <p:cNvPr id="474" name="Google Shape;474;p72"/>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t/>
            </a:r>
            <a:endParaRPr sz="2400"/>
          </a:p>
          <a:p>
            <a:pPr indent="0" lvl="0" marL="0" rtl="0" algn="l">
              <a:spcBef>
                <a:spcPts val="480"/>
              </a:spcBef>
              <a:spcAft>
                <a:spcPts val="0"/>
              </a:spcAft>
              <a:buSzPts val="2400"/>
              <a:buNone/>
            </a:pPr>
            <a:r>
              <a:rPr lang="en-US" sz="2400"/>
              <a:t>Asynchronous messaging: As the process time of the message cannot be guaranteed, the client that sent the message can carry on asynchronously to the completion of the transaction. Due to this, the queue should be used to write data (POST if you're thinking in a RESTful mindset).</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Redundancy: A message must confirm that it has completed its transaction and that it can now be removed from the queue, but if the transaction fails it can be reprocessed. The messages can also be stored in a database allowing them to continue later on even if the server stops.</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73"/>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JMS</a:t>
            </a:r>
            <a:endParaRPr sz="5940"/>
          </a:p>
        </p:txBody>
      </p:sp>
      <p:sp>
        <p:nvSpPr>
          <p:cNvPr id="480" name="Google Shape;480;p73"/>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Pom.xml Dependencies</a:t>
            </a:r>
            <a:endParaRPr/>
          </a:p>
          <a:p>
            <a:pPr indent="0" lvl="0" marL="0" rtl="0" algn="l">
              <a:spcBef>
                <a:spcPts val="240"/>
              </a:spcBef>
              <a:spcAft>
                <a:spcPts val="0"/>
              </a:spcAft>
              <a:buSzPts val="1200"/>
              <a:buNone/>
            </a:pPr>
            <a:r>
              <a:rPr lang="en-US" sz="1200"/>
              <a:t>&lt;dependency&gt;</a:t>
            </a:r>
            <a:endParaRPr/>
          </a:p>
          <a:p>
            <a:pPr indent="0" lvl="0" marL="0" rtl="0" algn="l">
              <a:spcBef>
                <a:spcPts val="240"/>
              </a:spcBef>
              <a:spcAft>
                <a:spcPts val="0"/>
              </a:spcAft>
              <a:buSzPts val="1200"/>
              <a:buNone/>
            </a:pPr>
            <a:r>
              <a:rPr lang="en-US" sz="1200"/>
              <a:t>&lt;groupId&gt;org.springframework.boot&lt;/groupId&gt;</a:t>
            </a:r>
            <a:endParaRPr/>
          </a:p>
          <a:p>
            <a:pPr indent="0" lvl="0" marL="0" rtl="0" algn="l">
              <a:spcBef>
                <a:spcPts val="240"/>
              </a:spcBef>
              <a:spcAft>
                <a:spcPts val="0"/>
              </a:spcAft>
              <a:buSzPts val="1200"/>
              <a:buNone/>
            </a:pPr>
            <a:r>
              <a:rPr lang="en-US" sz="1200"/>
              <a:t>&lt;artifactId&gt;spring-boot-starter-</a:t>
            </a:r>
            <a:r>
              <a:rPr lang="en-US" sz="1200" u="sng"/>
              <a:t>activemq&lt;/artifactId&gt;</a:t>
            </a:r>
            <a:endParaRPr/>
          </a:p>
          <a:p>
            <a:pPr indent="0" lvl="0" marL="0" rtl="0" algn="l">
              <a:spcBef>
                <a:spcPts val="240"/>
              </a:spcBef>
              <a:spcAft>
                <a:spcPts val="0"/>
              </a:spcAft>
              <a:buSzPts val="1200"/>
              <a:buNone/>
            </a:pPr>
            <a:r>
              <a:rPr lang="en-US" sz="1200"/>
              <a:t>&lt;/dependency&gt;</a:t>
            </a:r>
            <a:endParaRPr sz="1200"/>
          </a:p>
          <a:p>
            <a:pPr indent="0" lvl="0" marL="0" rtl="0" algn="l">
              <a:spcBef>
                <a:spcPts val="240"/>
              </a:spcBef>
              <a:spcAft>
                <a:spcPts val="0"/>
              </a:spcAft>
              <a:buSzPts val="1200"/>
              <a:buNone/>
            </a:pPr>
            <a:r>
              <a:rPr lang="en-US" sz="1200"/>
              <a:t>&lt;dependency&gt;</a:t>
            </a:r>
            <a:endParaRPr/>
          </a:p>
          <a:p>
            <a:pPr indent="0" lvl="0" marL="0" rtl="0" algn="l">
              <a:spcBef>
                <a:spcPts val="240"/>
              </a:spcBef>
              <a:spcAft>
                <a:spcPts val="0"/>
              </a:spcAft>
              <a:buSzPts val="1200"/>
              <a:buNone/>
            </a:pPr>
            <a:r>
              <a:rPr lang="en-US" sz="1200"/>
              <a:t>            &lt;groupId&gt;com.fasterxml.jackson.core&lt;/groupId&gt;</a:t>
            </a:r>
            <a:endParaRPr/>
          </a:p>
          <a:p>
            <a:pPr indent="0" lvl="0" marL="0" rtl="0" algn="l">
              <a:spcBef>
                <a:spcPts val="240"/>
              </a:spcBef>
              <a:spcAft>
                <a:spcPts val="0"/>
              </a:spcAft>
              <a:buSzPts val="1200"/>
              <a:buNone/>
            </a:pPr>
            <a:r>
              <a:rPr lang="en-US" sz="1200"/>
              <a:t>            &lt;artifactId&gt;</a:t>
            </a:r>
            <a:r>
              <a:rPr lang="en-US" sz="1200" u="sng"/>
              <a:t>jackson-databind&lt;/artifactId&gt;</a:t>
            </a:r>
            <a:endParaRPr/>
          </a:p>
          <a:p>
            <a:pPr indent="0" lvl="0" marL="0" rtl="0" algn="l">
              <a:spcBef>
                <a:spcPts val="240"/>
              </a:spcBef>
              <a:spcAft>
                <a:spcPts val="0"/>
              </a:spcAft>
              <a:buSzPts val="1200"/>
              <a:buNone/>
            </a:pPr>
            <a:r>
              <a:rPr lang="en-US" sz="1200"/>
              <a:t>&lt;/dependency&gt;</a:t>
            </a:r>
            <a:endParaRPr sz="1200"/>
          </a:p>
          <a:p>
            <a:pPr indent="0" lvl="0" marL="0" rtl="0" algn="l">
              <a:spcBef>
                <a:spcPts val="240"/>
              </a:spcBef>
              <a:spcAft>
                <a:spcPts val="0"/>
              </a:spcAft>
              <a:buSzPts val="1200"/>
              <a:buNone/>
            </a:pPr>
            <a:r>
              <a:rPr lang="en-US" sz="1200"/>
              <a:t>dependency&gt;</a:t>
            </a:r>
            <a:endParaRPr/>
          </a:p>
          <a:p>
            <a:pPr indent="0" lvl="0" marL="0" rtl="0" algn="l">
              <a:spcBef>
                <a:spcPts val="240"/>
              </a:spcBef>
              <a:spcAft>
                <a:spcPts val="0"/>
              </a:spcAft>
              <a:buSzPts val="1200"/>
              <a:buNone/>
            </a:pPr>
            <a:r>
              <a:rPr lang="en-US" sz="1200"/>
              <a:t>&lt;groupId&gt;org.json&lt;/groupId&gt;</a:t>
            </a:r>
            <a:endParaRPr/>
          </a:p>
          <a:p>
            <a:pPr indent="0" lvl="0" marL="0" rtl="0" algn="l">
              <a:spcBef>
                <a:spcPts val="240"/>
              </a:spcBef>
              <a:spcAft>
                <a:spcPts val="0"/>
              </a:spcAft>
              <a:buSzPts val="1200"/>
              <a:buNone/>
            </a:pPr>
            <a:r>
              <a:rPr lang="en-US" sz="1200"/>
              <a:t>&lt;artifactId&gt;</a:t>
            </a:r>
            <a:r>
              <a:rPr lang="en-US" sz="1200" u="sng"/>
              <a:t>json&lt;/artifactId&gt;</a:t>
            </a:r>
            <a:endParaRPr/>
          </a:p>
          <a:p>
            <a:pPr indent="0" lvl="0" marL="0" rtl="0" algn="l">
              <a:spcBef>
                <a:spcPts val="240"/>
              </a:spcBef>
              <a:spcAft>
                <a:spcPts val="0"/>
              </a:spcAft>
              <a:buSzPts val="1200"/>
              <a:buNone/>
            </a:pPr>
            <a:r>
              <a:rPr lang="en-US" sz="1200"/>
              <a:t>&lt;/dependency&gt;</a:t>
            </a:r>
            <a:endParaRPr/>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rPr lang="en-US" sz="1600"/>
              <a:t>Publisher</a:t>
            </a:r>
            <a:endParaRPr/>
          </a:p>
          <a:p>
            <a:pPr indent="0" lvl="0" marL="0" rtl="0" algn="l">
              <a:spcBef>
                <a:spcPts val="320"/>
              </a:spcBef>
              <a:spcAft>
                <a:spcPts val="0"/>
              </a:spcAft>
              <a:buSzPts val="1600"/>
              <a:buNone/>
            </a:pPr>
            <a:r>
              <a:rPr lang="en-US" sz="1600"/>
              <a:t> //Get JMS template bean reference</a:t>
            </a:r>
            <a:endParaRPr/>
          </a:p>
          <a:p>
            <a:pPr indent="0" lvl="0" marL="0" rtl="0" algn="l">
              <a:spcBef>
                <a:spcPts val="320"/>
              </a:spcBef>
              <a:spcAft>
                <a:spcPts val="0"/>
              </a:spcAft>
              <a:buSzPts val="1600"/>
              <a:buNone/>
            </a:pPr>
            <a:r>
              <a:rPr lang="en-US" sz="1600"/>
              <a:t>JmsTemplate jmsTemplate = context.getBean(JmsTemplate.class);</a:t>
            </a:r>
            <a:endParaRPr sz="1600"/>
          </a:p>
          <a:p>
            <a:pPr indent="0" lvl="0" marL="0" rtl="0" algn="l">
              <a:spcBef>
                <a:spcPts val="320"/>
              </a:spcBef>
              <a:spcAft>
                <a:spcPts val="0"/>
              </a:spcAft>
              <a:buSzPts val="1600"/>
              <a:buNone/>
            </a:pPr>
            <a:r>
              <a:rPr lang="en-US" sz="1600"/>
              <a:t> // Send a message</a:t>
            </a:r>
            <a:endParaRPr/>
          </a:p>
          <a:p>
            <a:pPr indent="0" lvl="0" marL="0" rtl="0" algn="l">
              <a:spcBef>
                <a:spcPts val="320"/>
              </a:spcBef>
              <a:spcAft>
                <a:spcPts val="0"/>
              </a:spcAft>
              <a:buSzPts val="1600"/>
              <a:buNone/>
            </a:pPr>
            <a:r>
              <a:rPr lang="en-US" sz="1600"/>
              <a:t>System.out.println("Sending a message.");</a:t>
            </a:r>
            <a:endParaRPr/>
          </a:p>
          <a:p>
            <a:pPr indent="0" lvl="0" marL="0" rtl="0" algn="l">
              <a:spcBef>
                <a:spcPts val="320"/>
              </a:spcBef>
              <a:spcAft>
                <a:spcPts val="0"/>
              </a:spcAft>
              <a:buSzPts val="1600"/>
              <a:buNone/>
            </a:pPr>
            <a:r>
              <a:rPr lang="en-US" sz="1600"/>
              <a:t> jmsTemplate.convertAndSend("jms.message.endpoint", new Message(1001L, "test body", new Date()));</a:t>
            </a:r>
            <a:endParaRPr/>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4"/>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JMS</a:t>
            </a:r>
            <a:endParaRPr sz="5940"/>
          </a:p>
        </p:txBody>
      </p:sp>
      <p:sp>
        <p:nvSpPr>
          <p:cNvPr id="486" name="Google Shape;486;p74"/>
          <p:cNvSpPr txBox="1"/>
          <p:nvPr>
            <p:ph idx="1" type="subTitle"/>
          </p:nvPr>
        </p:nvSpPr>
        <p:spPr>
          <a:xfrm>
            <a:off x="34636" y="533400"/>
            <a:ext cx="9109364" cy="32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Subscriber: </a:t>
            </a:r>
            <a:r>
              <a:rPr b="1" lang="en-US" sz="2400"/>
              <a:t>JMS Message Receiver with @JmsListener</a:t>
            </a:r>
            <a:endParaRPr b="1" sz="2400"/>
          </a:p>
          <a:p>
            <a:pPr indent="0" lvl="0" marL="0" rtl="0" algn="l">
              <a:spcBef>
                <a:spcPts val="480"/>
              </a:spcBef>
              <a:spcAft>
                <a:spcPts val="0"/>
              </a:spcAft>
              <a:buSzPts val="2400"/>
              <a:buNone/>
            </a:pPr>
            <a:br>
              <a:rPr lang="en-US" sz="2400"/>
            </a:br>
            <a:r>
              <a:rPr lang="en-US" sz="2400"/>
              <a:t>Message receiver class ispretty much simple class with single method with annotation @JmsListener. @JmsListener allows you to expose a method of a managed bean as a JMS listener endpoint.</a:t>
            </a:r>
            <a:endParaRPr/>
          </a:p>
          <a:p>
            <a:pPr indent="0" lvl="0" marL="0" rtl="0" algn="l">
              <a:spcBef>
                <a:spcPts val="480"/>
              </a:spcBef>
              <a:spcAft>
                <a:spcPts val="0"/>
              </a:spcAft>
              <a:buSzPts val="2400"/>
              <a:buNone/>
            </a:pPr>
            <a:r>
              <a:rPr lang="en-US" sz="2400"/>
              <a:t>So whenever any message is available on configured queue (in this example queue name is “jms.message.endpoint”), annotated method (i.e. receiveMessage) will be invoked.</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p:txBody>
      </p:sp>
      <p:pic>
        <p:nvPicPr>
          <p:cNvPr id="487" name="Google Shape;487;p74"/>
          <p:cNvPicPr preferRelativeResize="0"/>
          <p:nvPr/>
        </p:nvPicPr>
        <p:blipFill rotWithShape="1">
          <a:blip r:embed="rId3">
            <a:alphaModFix/>
          </a:blip>
          <a:srcRect b="0" l="0" r="0" t="0"/>
          <a:stretch/>
        </p:blipFill>
        <p:spPr>
          <a:xfrm>
            <a:off x="1905000" y="3733800"/>
            <a:ext cx="5325731" cy="29241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5"/>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JMS</a:t>
            </a:r>
            <a:endParaRPr sz="5940"/>
          </a:p>
        </p:txBody>
      </p:sp>
      <p:sp>
        <p:nvSpPr>
          <p:cNvPr id="493" name="Google Shape;493;p75"/>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application.properties file</a:t>
            </a:r>
            <a:endParaRPr/>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rPr lang="en-US" sz="1600" u="sng"/>
              <a:t>jsa.activemq.broker.url=tcp://localhost:61616</a:t>
            </a:r>
            <a:endParaRPr/>
          </a:p>
          <a:p>
            <a:pPr indent="0" lvl="0" marL="0" rtl="0" algn="l">
              <a:spcBef>
                <a:spcPts val="320"/>
              </a:spcBef>
              <a:spcAft>
                <a:spcPts val="0"/>
              </a:spcAft>
              <a:buSzPts val="1600"/>
              <a:buNone/>
            </a:pPr>
            <a:r>
              <a:rPr lang="en-US" sz="1600" u="sng"/>
              <a:t>jsa.activemq.borker.username=admin</a:t>
            </a:r>
            <a:endParaRPr/>
          </a:p>
          <a:p>
            <a:pPr indent="0" lvl="0" marL="0" rtl="0" algn="l">
              <a:spcBef>
                <a:spcPts val="320"/>
              </a:spcBef>
              <a:spcAft>
                <a:spcPts val="0"/>
              </a:spcAft>
              <a:buSzPts val="1600"/>
              <a:buNone/>
            </a:pPr>
            <a:r>
              <a:rPr lang="en-US" sz="1600" u="sng"/>
              <a:t>jsa.activemq.borker.password=admin</a:t>
            </a:r>
            <a:endParaRPr/>
          </a:p>
          <a:p>
            <a:pPr indent="0" lvl="0" marL="0" rtl="0" algn="l">
              <a:spcBef>
                <a:spcPts val="320"/>
              </a:spcBef>
              <a:spcAft>
                <a:spcPts val="0"/>
              </a:spcAft>
              <a:buSzPts val="1600"/>
              <a:buNone/>
            </a:pPr>
            <a:r>
              <a:rPr lang="en-US" sz="1600" u="sng"/>
              <a:t>jsa.activemq.topic=jsa-topic</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76"/>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Boot JMS</a:t>
            </a:r>
            <a:endParaRPr sz="5940"/>
          </a:p>
        </p:txBody>
      </p:sp>
      <p:sp>
        <p:nvSpPr>
          <p:cNvPr id="499" name="Google Shape;499;p76"/>
          <p:cNvSpPr txBox="1"/>
          <p:nvPr>
            <p:ph idx="1" type="subTitle"/>
          </p:nvPr>
        </p:nvSpPr>
        <p:spPr>
          <a:xfrm>
            <a:off x="34636" y="533400"/>
            <a:ext cx="9109364"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ActiveMq</a:t>
            </a:r>
            <a:r>
              <a:rPr lang="en-US" sz="2400"/>
              <a:t> provides the </a:t>
            </a:r>
            <a:r>
              <a:rPr b="1" lang="en-US" sz="2400"/>
              <a:t>Publish-Subscribe</a:t>
            </a:r>
            <a:r>
              <a:rPr lang="en-US" sz="2400"/>
              <a:t> pattern (pub-sub) for building Jms message distributed systems.</a:t>
            </a:r>
            <a:br>
              <a:rPr lang="en-US" sz="2400"/>
            </a:br>
            <a:r>
              <a:rPr b="1" lang="en-US" sz="2400"/>
              <a:t>How it work</a:t>
            </a:r>
            <a:r>
              <a:rPr lang="en-US" sz="2400"/>
              <a:t>? -&gt; When you publish a messages, all active subscribers will receive a copy of the message.</a:t>
            </a:r>
            <a:endParaRPr/>
          </a:p>
          <a:p>
            <a:pPr indent="0" lvl="0" marL="0" rtl="0" algn="l">
              <a:spcBef>
                <a:spcPts val="480"/>
              </a:spcBef>
              <a:spcAft>
                <a:spcPts val="0"/>
              </a:spcAft>
              <a:buSzPts val="2400"/>
              <a:buNone/>
            </a:pPr>
            <a:r>
              <a:rPr lang="en-US" sz="2400"/>
              <a:t>Home page of ActiveMQ - http://activemq.apache.org/</a:t>
            </a:r>
            <a:endParaRPr/>
          </a:p>
        </p:txBody>
      </p:sp>
      <p:pic>
        <p:nvPicPr>
          <p:cNvPr id="500" name="Google Shape;500;p76"/>
          <p:cNvPicPr preferRelativeResize="0"/>
          <p:nvPr/>
        </p:nvPicPr>
        <p:blipFill rotWithShape="1">
          <a:blip r:embed="rId3">
            <a:alphaModFix/>
          </a:blip>
          <a:srcRect b="0" l="0" r="0" t="0"/>
          <a:stretch/>
        </p:blipFill>
        <p:spPr>
          <a:xfrm>
            <a:off x="990600" y="2590800"/>
            <a:ext cx="6553200" cy="3629003"/>
          </a:xfrm>
          <a:prstGeom prst="rect">
            <a:avLst/>
          </a:prstGeom>
          <a:noFill/>
          <a:ln>
            <a:noFill/>
          </a:ln>
        </p:spPr>
      </p:pic>
      <p:sp>
        <p:nvSpPr>
          <p:cNvPr id="501" name="Google Shape;501;p76"/>
          <p:cNvSpPr/>
          <p:nvPr/>
        </p:nvSpPr>
        <p:spPr>
          <a:xfrm rot="5400000">
            <a:off x="6529176" y="5237150"/>
            <a:ext cx="200003" cy="1843098"/>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76"/>
          <p:cNvSpPr txBox="1"/>
          <p:nvPr/>
        </p:nvSpPr>
        <p:spPr>
          <a:xfrm>
            <a:off x="5410200" y="6233237"/>
            <a:ext cx="3048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Any Language/Platform</a:t>
            </a:r>
            <a:endParaRPr sz="1800">
              <a:solidFill>
                <a:schemeClr val="dk1"/>
              </a:solidFill>
              <a:latin typeface="Calibri"/>
              <a:ea typeface="Calibri"/>
              <a:cs typeface="Calibri"/>
              <a:sym typeface="Calibri"/>
            </a:endParaRPr>
          </a:p>
        </p:txBody>
      </p:sp>
      <p:sp>
        <p:nvSpPr>
          <p:cNvPr id="503" name="Google Shape;503;p76"/>
          <p:cNvSpPr txBox="1"/>
          <p:nvPr/>
        </p:nvSpPr>
        <p:spPr>
          <a:xfrm>
            <a:off x="803118" y="5256911"/>
            <a:ext cx="3048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Any Language/Platform</a:t>
            </a:r>
            <a:endParaRPr sz="1800">
              <a:solidFill>
                <a:schemeClr val="dk1"/>
              </a:solidFill>
              <a:latin typeface="Calibri"/>
              <a:ea typeface="Calibri"/>
              <a:cs typeface="Calibri"/>
              <a:sym typeface="Calibri"/>
            </a:endParaRPr>
          </a:p>
        </p:txBody>
      </p:sp>
      <p:sp>
        <p:nvSpPr>
          <p:cNvPr id="504" name="Google Shape;504;p76"/>
          <p:cNvSpPr/>
          <p:nvPr/>
        </p:nvSpPr>
        <p:spPr>
          <a:xfrm rot="5400000">
            <a:off x="1652598" y="4260050"/>
            <a:ext cx="200003" cy="1843098"/>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77"/>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Boot JMS</a:t>
            </a:r>
            <a:endParaRPr sz="5940"/>
          </a:p>
        </p:txBody>
      </p:sp>
      <p:sp>
        <p:nvSpPr>
          <p:cNvPr id="510" name="Google Shape;510;p77"/>
          <p:cNvSpPr txBox="1"/>
          <p:nvPr>
            <p:ph idx="1" type="subTitle"/>
          </p:nvPr>
        </p:nvSpPr>
        <p:spPr>
          <a:xfrm>
            <a:off x="34636" y="533400"/>
            <a:ext cx="9109364"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Download and install ActiveMQ from URL </a:t>
            </a:r>
            <a:r>
              <a:rPr b="1" lang="en-US" sz="2400" u="sng">
                <a:solidFill>
                  <a:schemeClr val="hlink"/>
                </a:solidFill>
                <a:hlinkClick r:id="rId3"/>
              </a:rPr>
              <a:t>http://activemq.apache.org/activemq-5130-release.html</a:t>
            </a:r>
            <a:endParaRPr b="1" sz="2400"/>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lang="en-US" sz="2400"/>
              <a:t>After downloading ActiveMQ, you can start ActiveMQ, as below</a:t>
            </a:r>
            <a:endParaRPr sz="2400"/>
          </a:p>
        </p:txBody>
      </p:sp>
      <p:pic>
        <p:nvPicPr>
          <p:cNvPr id="511" name="Google Shape;511;p77"/>
          <p:cNvPicPr preferRelativeResize="0"/>
          <p:nvPr/>
        </p:nvPicPr>
        <p:blipFill rotWithShape="1">
          <a:blip r:embed="rId4">
            <a:alphaModFix/>
          </a:blip>
          <a:srcRect b="0" l="0" r="0" t="0"/>
          <a:stretch/>
        </p:blipFill>
        <p:spPr>
          <a:xfrm>
            <a:off x="304800" y="2286000"/>
            <a:ext cx="5257800" cy="1552575"/>
          </a:xfrm>
          <a:prstGeom prst="rect">
            <a:avLst/>
          </a:prstGeom>
          <a:noFill/>
          <a:ln>
            <a:noFill/>
          </a:ln>
        </p:spPr>
      </p:pic>
      <p:sp>
        <p:nvSpPr>
          <p:cNvPr id="512" name="Google Shape;512;p77"/>
          <p:cNvSpPr txBox="1"/>
          <p:nvPr/>
        </p:nvSpPr>
        <p:spPr>
          <a:xfrm>
            <a:off x="34636" y="3962400"/>
            <a:ext cx="9109364" cy="129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C8B8A"/>
              </a:buClr>
              <a:buSzPts val="2400"/>
              <a:buFont typeface="Arial"/>
              <a:buNone/>
            </a:pPr>
            <a:r>
              <a:rPr lang="en-US" sz="2400">
                <a:solidFill>
                  <a:srgbClr val="8C8B8A"/>
                </a:solidFill>
                <a:latin typeface="Calibri"/>
                <a:ea typeface="Calibri"/>
                <a:cs typeface="Calibri"/>
                <a:sym typeface="Calibri"/>
              </a:rPr>
              <a:t>Once ActiveMQ is started successfully, open the ActiveMQ Admin URL </a:t>
            </a:r>
            <a:r>
              <a:rPr lang="en-US" sz="2400" u="sng">
                <a:solidFill>
                  <a:schemeClr val="hlink"/>
                </a:solidFill>
                <a:latin typeface="Calibri"/>
                <a:ea typeface="Calibri"/>
                <a:cs typeface="Calibri"/>
                <a:sym typeface="Calibri"/>
                <a:hlinkClick r:id="rId5"/>
              </a:rPr>
              <a:t>http://localhost:8161/admin/</a:t>
            </a:r>
            <a:endParaRPr sz="2400">
              <a:solidFill>
                <a:srgbClr val="8C8B8A"/>
              </a:solidFill>
              <a:latin typeface="Calibri"/>
              <a:ea typeface="Calibri"/>
              <a:cs typeface="Calibri"/>
              <a:sym typeface="Calibri"/>
            </a:endParaRPr>
          </a:p>
          <a:p>
            <a:pPr indent="0" lvl="0" marL="0" marR="0" rtl="0" algn="l">
              <a:spcBef>
                <a:spcPts val="480"/>
              </a:spcBef>
              <a:spcAft>
                <a:spcPts val="0"/>
              </a:spcAft>
              <a:buClr>
                <a:srgbClr val="8C8B8A"/>
              </a:buClr>
              <a:buSzPts val="2400"/>
              <a:buFont typeface="Arial"/>
              <a:buNone/>
            </a:pPr>
            <a:r>
              <a:rPr lang="en-US" sz="2400">
                <a:solidFill>
                  <a:srgbClr val="8C8B8A"/>
                </a:solidFill>
                <a:latin typeface="Calibri"/>
                <a:ea typeface="Calibri"/>
                <a:cs typeface="Calibri"/>
                <a:sym typeface="Calibri"/>
              </a:rPr>
              <a:t>You can access Subscribers from its tab</a:t>
            </a:r>
            <a:endParaRPr sz="2400">
              <a:solidFill>
                <a:srgbClr val="8C8B8A"/>
              </a:solidFill>
              <a:latin typeface="Calibri"/>
              <a:ea typeface="Calibri"/>
              <a:cs typeface="Calibri"/>
              <a:sym typeface="Calibri"/>
            </a:endParaRPr>
          </a:p>
        </p:txBody>
      </p:sp>
      <p:pic>
        <p:nvPicPr>
          <p:cNvPr id="513" name="Google Shape;513;p77"/>
          <p:cNvPicPr preferRelativeResize="0"/>
          <p:nvPr/>
        </p:nvPicPr>
        <p:blipFill rotWithShape="1">
          <a:blip r:embed="rId6">
            <a:alphaModFix/>
          </a:blip>
          <a:srcRect b="0" l="0" r="0" t="0"/>
          <a:stretch/>
        </p:blipFill>
        <p:spPr>
          <a:xfrm>
            <a:off x="685800" y="5410200"/>
            <a:ext cx="5276850" cy="12287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78"/>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ActiveMQ with REST</a:t>
            </a:r>
            <a:endParaRPr sz="5940"/>
          </a:p>
        </p:txBody>
      </p:sp>
      <p:sp>
        <p:nvSpPr>
          <p:cNvPr id="519" name="Google Shape;519;p78"/>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520" name="Google Shape;520;p78"/>
          <p:cNvPicPr preferRelativeResize="0"/>
          <p:nvPr/>
        </p:nvPicPr>
        <p:blipFill rotWithShape="1">
          <a:blip r:embed="rId3">
            <a:alphaModFix/>
          </a:blip>
          <a:srcRect b="0" l="0" r="0" t="0"/>
          <a:stretch/>
        </p:blipFill>
        <p:spPr>
          <a:xfrm>
            <a:off x="457200" y="838200"/>
            <a:ext cx="8013700" cy="4038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79"/>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ActiveMQ</a:t>
            </a:r>
            <a:endParaRPr sz="5940"/>
          </a:p>
        </p:txBody>
      </p:sp>
      <p:sp>
        <p:nvSpPr>
          <p:cNvPr id="526" name="Google Shape;526;p79"/>
          <p:cNvSpPr txBox="1"/>
          <p:nvPr>
            <p:ph idx="1" type="subTitle"/>
          </p:nvPr>
        </p:nvSpPr>
        <p:spPr>
          <a:xfrm>
            <a:off x="34636" y="533400"/>
            <a:ext cx="9109364" cy="67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RabbitMQ</a:t>
            </a:r>
            <a:r>
              <a:rPr lang="en-US" sz="2400"/>
              <a:t>, </a:t>
            </a:r>
            <a:r>
              <a:rPr b="1" lang="en-US" sz="2400"/>
              <a:t>Kafka</a:t>
            </a:r>
            <a:r>
              <a:rPr lang="en-US" sz="2400"/>
              <a:t>, and </a:t>
            </a:r>
            <a:r>
              <a:rPr b="1" lang="en-US" sz="2400"/>
              <a:t>ActiveMQ</a:t>
            </a:r>
            <a:r>
              <a:rPr lang="en-US" sz="2400"/>
              <a:t> are all messaging technologies used to provide asynchronous communication and decouple processes (detaching the sender and receiver of a message). They are called message queues, message brokers, or messaging tools. RabbitMQ, Kafka, and ActiveMQ all serve the same basic purpose, but can go about their jobs differently. Kafka is a high-throughput distributed messaging system. RabbitMQ is an AMQP based reliable message broker. ActiveMQ and Kafka are both Apache products, and both written in Java; RabbitMQ is written in Erlang.</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Apache ActiveMQ is fast, supports many Cross Language Clients and Protocols, comes with easy to use Enterprise Integration Patterns and many advanced features while fully supporting JMS 1.1 and J2EE 1.4. Apache ActiveMQ is released under the Apache 2.0 License.</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Kafka is a distributed, partitioned, replicated commit log service. It provides the functionality of a messaging system, but with a unique design.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80"/>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ActiveMQ – Cross Language Clients</a:t>
            </a:r>
            <a:endParaRPr sz="5940"/>
          </a:p>
        </p:txBody>
      </p:sp>
      <p:sp>
        <p:nvSpPr>
          <p:cNvPr id="532" name="Google Shape;532;p80"/>
          <p:cNvSpPr txBox="1"/>
          <p:nvPr>
            <p:ph idx="1" type="subTitle"/>
          </p:nvPr>
        </p:nvSpPr>
        <p:spPr>
          <a:xfrm>
            <a:off x="34636" y="533400"/>
            <a:ext cx="7051964"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Apache ActiveMQ is a message broker written in Java with JMS, REST and WebSocket interfaces, however it supports protocols like AMQP, MQTT, OpenWire and STOMP that can be used by applications in different languages.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Examples on how to use Publishers/Subscribers of different Languages:</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http://activemq.apache.org/cross-language-clients.html</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t/>
            </a:r>
            <a:endParaRPr sz="2400"/>
          </a:p>
        </p:txBody>
      </p:sp>
      <p:pic>
        <p:nvPicPr>
          <p:cNvPr id="533" name="Google Shape;533;p80"/>
          <p:cNvPicPr preferRelativeResize="0"/>
          <p:nvPr/>
        </p:nvPicPr>
        <p:blipFill rotWithShape="1">
          <a:blip r:embed="rId3">
            <a:alphaModFix/>
          </a:blip>
          <a:srcRect b="0" l="0" r="0" t="0"/>
          <a:stretch/>
        </p:blipFill>
        <p:spPr>
          <a:xfrm>
            <a:off x="6768101" y="609600"/>
            <a:ext cx="2375899" cy="56388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1"/>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Characteristics of Topic</a:t>
            </a:r>
            <a:endParaRPr sz="5940"/>
          </a:p>
        </p:txBody>
      </p:sp>
      <p:sp>
        <p:nvSpPr>
          <p:cNvPr id="539" name="Google Shape;539;p81"/>
          <p:cNvSpPr txBox="1"/>
          <p:nvPr>
            <p:ph idx="1" type="subTitle"/>
          </p:nvPr>
        </p:nvSpPr>
        <p:spPr>
          <a:xfrm>
            <a:off x="34636" y="533400"/>
            <a:ext cx="9109364" cy="67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A JMS topic is the type of destination in a 1-to-many model of distribution. </a:t>
            </a:r>
            <a:endParaRPr b="1" sz="2400"/>
          </a:p>
          <a:p>
            <a:pPr indent="-342900" lvl="0" marL="342900" rtl="0" algn="l">
              <a:spcBef>
                <a:spcPts val="480"/>
              </a:spcBef>
              <a:spcAft>
                <a:spcPts val="0"/>
              </a:spcAft>
              <a:buSzPts val="2400"/>
              <a:buFont typeface="Noto Sans Symbols"/>
              <a:buChar char="⮚"/>
            </a:pPr>
            <a:r>
              <a:rPr b="1" lang="en-US" sz="2400"/>
              <a:t>The same published message is received by all consuming subscribers. </a:t>
            </a:r>
            <a:endParaRPr b="1" sz="2400"/>
          </a:p>
          <a:p>
            <a:pPr indent="-342900" lvl="0" marL="342900" rtl="0" algn="l">
              <a:spcBef>
                <a:spcPts val="480"/>
              </a:spcBef>
              <a:spcAft>
                <a:spcPts val="0"/>
              </a:spcAft>
              <a:buSzPts val="2400"/>
              <a:buFont typeface="Noto Sans Symbols"/>
              <a:buChar char="⮚"/>
            </a:pPr>
            <a:r>
              <a:rPr b="1" lang="en-US" sz="2400"/>
              <a:t>You can also call this the 'broadcast' model. </a:t>
            </a:r>
            <a:endParaRPr b="1" sz="2400"/>
          </a:p>
          <a:p>
            <a:pPr indent="-342900" lvl="0" marL="342900" rtl="0" algn="l">
              <a:spcBef>
                <a:spcPts val="480"/>
              </a:spcBef>
              <a:spcAft>
                <a:spcPts val="0"/>
              </a:spcAft>
              <a:buSzPts val="2400"/>
              <a:buFont typeface="Noto Sans Symbols"/>
              <a:buChar char="⮚"/>
            </a:pPr>
            <a:r>
              <a:rPr b="1" lang="en-US" sz="2400"/>
              <a:t>You can think of a topic as the equivalent of a Subject in an Observer design pattern for distributed computing. </a:t>
            </a:r>
            <a:endParaRPr b="1" sz="2400"/>
          </a:p>
          <a:p>
            <a:pPr indent="-342900" lvl="0" marL="342900" rtl="0" algn="l">
              <a:spcBef>
                <a:spcPts val="480"/>
              </a:spcBef>
              <a:spcAft>
                <a:spcPts val="0"/>
              </a:spcAft>
              <a:buSzPts val="2400"/>
              <a:buFont typeface="Noto Sans Symbols"/>
              <a:buChar char="⮚"/>
            </a:pPr>
            <a:r>
              <a:rPr b="1" lang="en-US" sz="2400"/>
              <a:t>Some JMS providers efficiently choose to implement this as UDP instead of TCP. </a:t>
            </a:r>
            <a:endParaRPr b="1" sz="2400"/>
          </a:p>
          <a:p>
            <a:pPr indent="-342900" lvl="0" marL="342900" rtl="0" algn="l">
              <a:spcBef>
                <a:spcPts val="480"/>
              </a:spcBef>
              <a:spcAft>
                <a:spcPts val="0"/>
              </a:spcAft>
              <a:buSzPts val="2400"/>
              <a:buFont typeface="Noto Sans Symbols"/>
              <a:buChar char="⮚"/>
            </a:pPr>
            <a:r>
              <a:rPr b="1" lang="en-US" sz="2400"/>
              <a:t>For topic's the message delivery is 'fire-and-forget' - if no one listens, the message just disappears. </a:t>
            </a:r>
            <a:endParaRPr b="1" sz="2400"/>
          </a:p>
          <a:p>
            <a:pPr indent="-342900" lvl="0" marL="342900" rtl="0" algn="l">
              <a:spcBef>
                <a:spcPts val="480"/>
              </a:spcBef>
              <a:spcAft>
                <a:spcPts val="0"/>
              </a:spcAft>
              <a:buSzPts val="2400"/>
              <a:buFont typeface="Noto Sans Symbols"/>
              <a:buChar char="⮚"/>
            </a:pPr>
            <a:r>
              <a:rPr b="1" lang="en-US" sz="2400"/>
              <a:t>If that's not what you want, you can use 'durable subscriptions'.</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228600" y="228600"/>
            <a:ext cx="7772400" cy="8604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Cambria"/>
              <a:buNone/>
            </a:pPr>
            <a:r>
              <a:rPr lang="en-US" sz="5400"/>
              <a:t>@Component  vs @Bean </a:t>
            </a:r>
            <a:endParaRPr/>
          </a:p>
        </p:txBody>
      </p:sp>
      <p:sp>
        <p:nvSpPr>
          <p:cNvPr id="131" name="Google Shape;131;p19"/>
          <p:cNvSpPr txBox="1"/>
          <p:nvPr>
            <p:ph idx="1" type="subTitle"/>
          </p:nvPr>
        </p:nvSpPr>
        <p:spPr>
          <a:xfrm>
            <a:off x="27708" y="1066800"/>
            <a:ext cx="8735291" cy="594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@Component (and @Service and @Repository) are used to auto-detect and auto-configure beans using classpath scanning. There's an implicit one-to-one mapping between the annotated class and the bean (i.e. one bean per class). Control of wiring is quite limited with this approach, since it's purely declarative.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@Bean is used to explicitly declare a single bean, rather than letting Spring do it automatically as above. It decouples the declaration of the bean from the class definition, and lets you create and configure beans exactly how you choose.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Sometimes automatic configuration is not an option. </a:t>
            </a:r>
            <a:r>
              <a:rPr b="1" lang="en-US"/>
              <a:t>When?</a:t>
            </a:r>
            <a:r>
              <a:rPr lang="en-US"/>
              <a:t> Let's imagine that you want to wire components from 3rd-party libraries (you don't have the source code so you can't annotate its classes with @Component), so automatic configuration is not possible.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The </a:t>
            </a:r>
            <a:r>
              <a:rPr b="1" lang="en-US"/>
              <a:t>@Bean</a:t>
            </a:r>
            <a:r>
              <a:rPr lang="en-US"/>
              <a:t> annotation </a:t>
            </a:r>
            <a:r>
              <a:rPr b="1" lang="en-US"/>
              <a:t>returns an object</a:t>
            </a:r>
            <a:r>
              <a:rPr lang="en-US"/>
              <a:t> that spring should register as bean in application context. The </a:t>
            </a:r>
            <a:r>
              <a:rPr b="1" lang="en-US"/>
              <a:t>body of the method</a:t>
            </a:r>
            <a:r>
              <a:rPr lang="en-US"/>
              <a:t> bears the logic responsible for creating the instance.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82"/>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Characteristics of Queue</a:t>
            </a:r>
            <a:endParaRPr sz="5940"/>
          </a:p>
        </p:txBody>
      </p:sp>
      <p:sp>
        <p:nvSpPr>
          <p:cNvPr id="545" name="Google Shape;545;p82"/>
          <p:cNvSpPr txBox="1"/>
          <p:nvPr>
            <p:ph idx="1" type="subTitle"/>
          </p:nvPr>
        </p:nvSpPr>
        <p:spPr>
          <a:xfrm>
            <a:off x="34636" y="533400"/>
            <a:ext cx="9109364" cy="67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A JMS queue is a 1-to-1 destination of messages. </a:t>
            </a:r>
            <a:endParaRPr b="1" sz="2400"/>
          </a:p>
          <a:p>
            <a:pPr indent="-342900" lvl="0" marL="342900" rtl="0" algn="l">
              <a:spcBef>
                <a:spcPts val="480"/>
              </a:spcBef>
              <a:spcAft>
                <a:spcPts val="0"/>
              </a:spcAft>
              <a:buSzPts val="2400"/>
              <a:buFont typeface="Noto Sans Symbols"/>
              <a:buChar char="⮚"/>
            </a:pPr>
            <a:r>
              <a:rPr b="1" lang="en-US" sz="2400"/>
              <a:t>The message is received by only one of the consuming receivers (please note: consistently using subscribers for 'topic client's and receivers for queue client's avoids confusion). </a:t>
            </a:r>
            <a:endParaRPr b="1" sz="2400"/>
          </a:p>
          <a:p>
            <a:pPr indent="-342900" lvl="0" marL="342900" rtl="0" algn="l">
              <a:spcBef>
                <a:spcPts val="480"/>
              </a:spcBef>
              <a:spcAft>
                <a:spcPts val="0"/>
              </a:spcAft>
              <a:buSzPts val="2400"/>
              <a:buFont typeface="Noto Sans Symbols"/>
              <a:buChar char="⮚"/>
            </a:pPr>
            <a:r>
              <a:rPr b="1" lang="en-US" sz="2400"/>
              <a:t>Messages sent to a queue are stored on disk or memory until someone picks it up or it expires. </a:t>
            </a:r>
            <a:endParaRPr b="1" sz="2400"/>
          </a:p>
          <a:p>
            <a:pPr indent="-342900" lvl="0" marL="342900" rtl="0" algn="l">
              <a:spcBef>
                <a:spcPts val="480"/>
              </a:spcBef>
              <a:spcAft>
                <a:spcPts val="0"/>
              </a:spcAft>
              <a:buSzPts val="2400"/>
              <a:buFont typeface="Noto Sans Symbols"/>
              <a:buChar char="⮚"/>
            </a:pPr>
            <a:r>
              <a:rPr b="1" lang="en-US" sz="2400"/>
              <a:t>So queues (and durable subscriptions) need some active storage management, you need to think about slow consumers.</a:t>
            </a:r>
            <a:endParaRPr/>
          </a:p>
          <a:p>
            <a:pPr indent="0" lvl="0" marL="0" rtl="0" algn="l">
              <a:spcBef>
                <a:spcPts val="480"/>
              </a:spcBef>
              <a:spcAft>
                <a:spcPts val="0"/>
              </a:spcAft>
              <a:buSzPts val="2400"/>
              <a:buNone/>
            </a:pPr>
            <a:r>
              <a:t/>
            </a:r>
            <a:endParaRPr b="1" sz="2400"/>
          </a:p>
          <a:p>
            <a:pPr indent="0" lvl="0" marL="0" rtl="0" algn="l">
              <a:spcBef>
                <a:spcPts val="480"/>
              </a:spcBef>
              <a:spcAft>
                <a:spcPts val="0"/>
              </a:spcAft>
              <a:buSzPts val="2400"/>
              <a:buNone/>
            </a:pPr>
            <a:r>
              <a:rPr b="1" lang="en-US" sz="2400"/>
              <a:t>In most environments, topics are the better choice because you can always add additional components without having to change the architecture. Added components could be monitoring, logging, analytics, etc. </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83"/>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Other Middleware Messaging Solutions</a:t>
            </a:r>
            <a:endParaRPr sz="5940"/>
          </a:p>
        </p:txBody>
      </p:sp>
      <p:sp>
        <p:nvSpPr>
          <p:cNvPr id="551" name="Google Shape;551;p83"/>
          <p:cNvSpPr txBox="1"/>
          <p:nvPr>
            <p:ph idx="1" type="subTitle"/>
          </p:nvPr>
        </p:nvSpPr>
        <p:spPr>
          <a:xfrm>
            <a:off x="34636" y="533400"/>
            <a:ext cx="9109364" cy="67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RabbitMQ</a:t>
            </a:r>
            <a:r>
              <a:rPr lang="en-US" sz="2400"/>
              <a:t>, </a:t>
            </a:r>
            <a:r>
              <a:rPr b="1" lang="en-US" sz="2400"/>
              <a:t>Kafka</a:t>
            </a:r>
            <a:r>
              <a:rPr lang="en-US" sz="2400"/>
              <a:t>, and </a:t>
            </a:r>
            <a:r>
              <a:rPr b="1" lang="en-US" sz="2400"/>
              <a:t>ActiveMQ</a:t>
            </a:r>
            <a:r>
              <a:rPr lang="en-US" sz="2400"/>
              <a:t> are all messaging technologies used to provide asynchronous communication and decouple processes (detaching the sender and receiver of a message). They are called message queues, message brokers, or messaging tools. RabbitMQ, Kafka, and ActiveMQ all serve the same basic purpose, but can go about their jobs differently. Kafka is a high-throughput distributed messaging system. RabbitMQ is an AMQP based reliable message broker. ActiveMQ and Kafka are both Apache products, and both written in Java; RabbitMQ is written in Erlang.</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Apache ActiveMQ is fast, supports many Cross Language Clients and Protocols, comes with easy to use Enterprise Integration Patterns and many advanced features while fully supporting JMS 1.1 and J2EE 1.4. Apache ActiveMQ is released under the Apache 2.0 License.</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Kafka is a distributed, partitioned, replicated commit log service. It provides the functionality of a messaging system, but with a unique design.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4"/>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Common App Properties</a:t>
            </a:r>
            <a:endParaRPr sz="5940"/>
          </a:p>
        </p:txBody>
      </p:sp>
      <p:sp>
        <p:nvSpPr>
          <p:cNvPr id="557" name="Google Shape;557;p84"/>
          <p:cNvSpPr txBox="1"/>
          <p:nvPr>
            <p:ph idx="1" type="subTitle"/>
          </p:nvPr>
        </p:nvSpPr>
        <p:spPr>
          <a:xfrm>
            <a:off x="34636" y="533400"/>
            <a:ext cx="9109364" cy="67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u="sng">
                <a:solidFill>
                  <a:schemeClr val="hlink"/>
                </a:solidFill>
                <a:hlinkClick r:id="rId3"/>
              </a:rPr>
              <a:t>https://docs.spring.io/spring-boot/docs/current/reference/html/common-application-properties.html</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Spring boot common app properties</a:t>
            </a:r>
            <a:endParaRPr/>
          </a:p>
          <a:p>
            <a:pPr indent="0" lvl="0" marL="0" rtl="0" algn="l">
              <a:spcBef>
                <a:spcPts val="480"/>
              </a:spcBef>
              <a:spcAft>
                <a:spcPts val="0"/>
              </a:spcAft>
              <a:buSzPts val="2400"/>
              <a:buNone/>
            </a:pPr>
            <a:r>
              <a:rPr lang="en-US" sz="2400" u="sng">
                <a:solidFill>
                  <a:schemeClr val="hlink"/>
                </a:solidFill>
                <a:hlinkClick r:id="rId4"/>
              </a:rPr>
              <a:t>https://docs.spring.io/spring-boot/docs/1.1.6.RELEASE/reference/html/common-application-properties.html</a:t>
            </a:r>
            <a:endParaRPr sz="2400"/>
          </a:p>
          <a:p>
            <a:pPr indent="0" lvl="0" marL="0" rtl="0" algn="l">
              <a:spcBef>
                <a:spcPts val="480"/>
              </a:spcBef>
              <a:spcAft>
                <a:spcPts val="0"/>
              </a:spcAft>
              <a:buSzPts val="2400"/>
              <a:buNone/>
            </a:pPr>
            <a:r>
              <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85"/>
          <p:cNvSpPr txBox="1"/>
          <p:nvPr>
            <p:ph type="ctr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Spring Boot REST Web</a:t>
            </a:r>
            <a:endParaRPr sz="5940"/>
          </a:p>
        </p:txBody>
      </p:sp>
      <p:sp>
        <p:nvSpPr>
          <p:cNvPr id="563" name="Google Shape;563;p85"/>
          <p:cNvSpPr txBox="1"/>
          <p:nvPr>
            <p:ph idx="1" type="subTitle"/>
          </p:nvPr>
        </p:nvSpPr>
        <p:spPr>
          <a:xfrm>
            <a:off x="34636" y="533400"/>
            <a:ext cx="9109364" cy="67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228600" y="228600"/>
            <a:ext cx="8915400" cy="8604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en-US" sz="3200"/>
              <a:t>@Component, @Repository, @Service and @Controller</a:t>
            </a:r>
            <a:endParaRPr/>
          </a:p>
        </p:txBody>
      </p:sp>
      <p:sp>
        <p:nvSpPr>
          <p:cNvPr id="137" name="Google Shape;137;p20"/>
          <p:cNvSpPr txBox="1"/>
          <p:nvPr>
            <p:ph idx="1" type="subTitle"/>
          </p:nvPr>
        </p:nvSpPr>
        <p:spPr>
          <a:xfrm>
            <a:off x="27708" y="1066800"/>
            <a:ext cx="8735291" cy="594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@Component annotation marks a java class as a bean so the component-scanning mechanism of spring can pick it up and pull it into the application context. </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 @Repository annotation is a specialization of the @Component annotation with similar use and functionality. In addition to importing the DAOs into the DI container, </a:t>
            </a:r>
            <a:r>
              <a:rPr b="1" lang="en-US"/>
              <a:t>it also makes the unchecked exceptions (thrown from DAO methods) eligible for translation</a:t>
            </a:r>
            <a:r>
              <a:rPr lang="en-US"/>
              <a:t> into Spring DataAccessException.</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@Service over @Component in service-layer classes because </a:t>
            </a:r>
            <a:r>
              <a:rPr b="1" lang="en-US"/>
              <a:t>it specifies intent better</a:t>
            </a:r>
            <a:r>
              <a:rPr lang="en-US"/>
              <a:t>. Additionally, tool support and additional behavior might rely on it in the future.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@Controller annotation marks a class as a Spring Web MVC controller. It too is a @Componentspecialization, so beans marked with it are automatically imported into the DI container. When you add the @Controller annotation to a class, you can use another annotation i.e. @RequestMapping; to map URLs to instance methods of a 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ctrTitle"/>
          </p:nvPr>
        </p:nvSpPr>
        <p:spPr>
          <a:xfrm>
            <a:off x="228600" y="228600"/>
            <a:ext cx="8915400" cy="8604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en-US" sz="3200"/>
              <a:t>Spring Bean Life Cycle - @PostConstruct and @PreDestroy</a:t>
            </a:r>
            <a:endParaRPr sz="3200"/>
          </a:p>
        </p:txBody>
      </p:sp>
      <p:sp>
        <p:nvSpPr>
          <p:cNvPr id="143" name="Google Shape;143;p21"/>
          <p:cNvSpPr txBox="1"/>
          <p:nvPr>
            <p:ph idx="1" type="subTitle"/>
          </p:nvPr>
        </p:nvSpPr>
        <p:spPr>
          <a:xfrm>
            <a:off x="27708" y="1066800"/>
            <a:ext cx="8735291" cy="594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Spring framework, we can manage lifecycle of a bean by using method-level annotations @PostConstruct and @PreDestroy.</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The @PostConstruct annotation is used on a method that needs to be executed after dependency injection is done to perform any initialization.</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The @PreDestroy annotation is used on methods as a callback notification to signal that the instance is in the process of being removed by the container.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