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C46D123-E9A2-45C7-B4B8-144BBF67650B}" type="datetimeFigureOut">
              <a:rPr lang="en-US" smtClean="0"/>
              <a:t>6/7/2018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A2BF60-CEAD-4E43-93DA-E4C3FD51B187}" type="slidenum">
              <a:rPr lang="en-US" smtClean="0"/>
              <a:t>‹#›</a:t>
            </a:fld>
            <a:endParaRPr lang="en-US"/>
          </a:p>
        </p:txBody>
      </p:sp>
    </p:spTree>
    <p:extLst>
      <p:ext uri="{BB962C8B-B14F-4D97-AF65-F5344CB8AC3E}">
        <p14:creationId xmlns:p14="http://schemas.microsoft.com/office/powerpoint/2010/main" val="18487209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C46D123-E9A2-45C7-B4B8-144BBF67650B}" type="datetimeFigureOut">
              <a:rPr lang="en-US" smtClean="0"/>
              <a:t>6/7/2018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A2BF60-CEAD-4E43-93DA-E4C3FD51B187}" type="slidenum">
              <a:rPr lang="en-US" smtClean="0"/>
              <a:t>‹#›</a:t>
            </a:fld>
            <a:endParaRPr lang="en-US"/>
          </a:p>
        </p:txBody>
      </p:sp>
    </p:spTree>
    <p:extLst>
      <p:ext uri="{BB962C8B-B14F-4D97-AF65-F5344CB8AC3E}">
        <p14:creationId xmlns:p14="http://schemas.microsoft.com/office/powerpoint/2010/main" val="11623323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C46D123-E9A2-45C7-B4B8-144BBF67650B}" type="datetimeFigureOut">
              <a:rPr lang="en-US" smtClean="0"/>
              <a:t>6/7/2018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A2BF60-CEAD-4E43-93DA-E4C3FD51B187}" type="slidenum">
              <a:rPr lang="en-US" smtClean="0"/>
              <a:t>‹#›</a:t>
            </a:fld>
            <a:endParaRPr lang="en-US"/>
          </a:p>
        </p:txBody>
      </p:sp>
    </p:spTree>
    <p:extLst>
      <p:ext uri="{BB962C8B-B14F-4D97-AF65-F5344CB8AC3E}">
        <p14:creationId xmlns:p14="http://schemas.microsoft.com/office/powerpoint/2010/main" val="3532880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C46D123-E9A2-45C7-B4B8-144BBF67650B}" type="datetimeFigureOut">
              <a:rPr lang="en-US" smtClean="0"/>
              <a:t>6/7/2018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A2BF60-CEAD-4E43-93DA-E4C3FD51B187}" type="slidenum">
              <a:rPr lang="en-US" smtClean="0"/>
              <a:t>‹#›</a:t>
            </a:fld>
            <a:endParaRPr lang="en-US"/>
          </a:p>
        </p:txBody>
      </p:sp>
    </p:spTree>
    <p:extLst>
      <p:ext uri="{BB962C8B-B14F-4D97-AF65-F5344CB8AC3E}">
        <p14:creationId xmlns:p14="http://schemas.microsoft.com/office/powerpoint/2010/main" val="2782852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C46D123-E9A2-45C7-B4B8-144BBF67650B}" type="datetimeFigureOut">
              <a:rPr lang="en-US" smtClean="0"/>
              <a:t>6/7/2018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A2BF60-CEAD-4E43-93DA-E4C3FD51B187}" type="slidenum">
              <a:rPr lang="en-US" smtClean="0"/>
              <a:t>‹#›</a:t>
            </a:fld>
            <a:endParaRPr lang="en-US"/>
          </a:p>
        </p:txBody>
      </p:sp>
    </p:spTree>
    <p:extLst>
      <p:ext uri="{BB962C8B-B14F-4D97-AF65-F5344CB8AC3E}">
        <p14:creationId xmlns:p14="http://schemas.microsoft.com/office/powerpoint/2010/main" val="24993754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C46D123-E9A2-45C7-B4B8-144BBF67650B}" type="datetimeFigureOut">
              <a:rPr lang="en-US" smtClean="0"/>
              <a:t>6/7/2018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A2BF60-CEAD-4E43-93DA-E4C3FD51B187}" type="slidenum">
              <a:rPr lang="en-US" smtClean="0"/>
              <a:t>‹#›</a:t>
            </a:fld>
            <a:endParaRPr lang="en-US"/>
          </a:p>
        </p:txBody>
      </p:sp>
    </p:spTree>
    <p:extLst>
      <p:ext uri="{BB962C8B-B14F-4D97-AF65-F5344CB8AC3E}">
        <p14:creationId xmlns:p14="http://schemas.microsoft.com/office/powerpoint/2010/main" val="42383317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C46D123-E9A2-45C7-B4B8-144BBF67650B}" type="datetimeFigureOut">
              <a:rPr lang="en-US" smtClean="0"/>
              <a:t>6/7/2018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A2BF60-CEAD-4E43-93DA-E4C3FD51B187}" type="slidenum">
              <a:rPr lang="en-US" smtClean="0"/>
              <a:t>‹#›</a:t>
            </a:fld>
            <a:endParaRPr lang="en-US"/>
          </a:p>
        </p:txBody>
      </p:sp>
    </p:spTree>
    <p:extLst>
      <p:ext uri="{BB962C8B-B14F-4D97-AF65-F5344CB8AC3E}">
        <p14:creationId xmlns:p14="http://schemas.microsoft.com/office/powerpoint/2010/main" val="12968293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C46D123-E9A2-45C7-B4B8-144BBF67650B}" type="datetimeFigureOut">
              <a:rPr lang="en-US" smtClean="0"/>
              <a:t>6/7/2018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A2BF60-CEAD-4E43-93DA-E4C3FD51B187}" type="slidenum">
              <a:rPr lang="en-US" smtClean="0"/>
              <a:t>‹#›</a:t>
            </a:fld>
            <a:endParaRPr lang="en-US"/>
          </a:p>
        </p:txBody>
      </p:sp>
    </p:spTree>
    <p:extLst>
      <p:ext uri="{BB962C8B-B14F-4D97-AF65-F5344CB8AC3E}">
        <p14:creationId xmlns:p14="http://schemas.microsoft.com/office/powerpoint/2010/main" val="36508446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46D123-E9A2-45C7-B4B8-144BBF67650B}" type="datetimeFigureOut">
              <a:rPr lang="en-US" smtClean="0"/>
              <a:t>6/7/2018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A2BF60-CEAD-4E43-93DA-E4C3FD51B187}" type="slidenum">
              <a:rPr lang="en-US" smtClean="0"/>
              <a:t>‹#›</a:t>
            </a:fld>
            <a:endParaRPr lang="en-US"/>
          </a:p>
        </p:txBody>
      </p:sp>
    </p:spTree>
    <p:extLst>
      <p:ext uri="{BB962C8B-B14F-4D97-AF65-F5344CB8AC3E}">
        <p14:creationId xmlns:p14="http://schemas.microsoft.com/office/powerpoint/2010/main" val="28740093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C46D123-E9A2-45C7-B4B8-144BBF67650B}" type="datetimeFigureOut">
              <a:rPr lang="en-US" smtClean="0"/>
              <a:t>6/7/2018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A2BF60-CEAD-4E43-93DA-E4C3FD51B187}" type="slidenum">
              <a:rPr lang="en-US" smtClean="0"/>
              <a:t>‹#›</a:t>
            </a:fld>
            <a:endParaRPr lang="en-US"/>
          </a:p>
        </p:txBody>
      </p:sp>
    </p:spTree>
    <p:extLst>
      <p:ext uri="{BB962C8B-B14F-4D97-AF65-F5344CB8AC3E}">
        <p14:creationId xmlns:p14="http://schemas.microsoft.com/office/powerpoint/2010/main" val="3028161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C46D123-E9A2-45C7-B4B8-144BBF67650B}" type="datetimeFigureOut">
              <a:rPr lang="en-US" smtClean="0"/>
              <a:t>6/7/2018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A2BF60-CEAD-4E43-93DA-E4C3FD51B187}" type="slidenum">
              <a:rPr lang="en-US" smtClean="0"/>
              <a:t>‹#›</a:t>
            </a:fld>
            <a:endParaRPr lang="en-US"/>
          </a:p>
        </p:txBody>
      </p:sp>
    </p:spTree>
    <p:extLst>
      <p:ext uri="{BB962C8B-B14F-4D97-AF65-F5344CB8AC3E}">
        <p14:creationId xmlns:p14="http://schemas.microsoft.com/office/powerpoint/2010/main" val="17829406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46D123-E9A2-45C7-B4B8-144BBF67650B}" type="datetimeFigureOut">
              <a:rPr lang="en-US" smtClean="0"/>
              <a:t>6/7/2018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A2BF60-CEAD-4E43-93DA-E4C3FD51B187}" type="slidenum">
              <a:rPr lang="en-US" smtClean="0"/>
              <a:t>‹#›</a:t>
            </a:fld>
            <a:endParaRPr lang="en-US"/>
          </a:p>
        </p:txBody>
      </p:sp>
    </p:spTree>
    <p:extLst>
      <p:ext uri="{BB962C8B-B14F-4D97-AF65-F5344CB8AC3E}">
        <p14:creationId xmlns:p14="http://schemas.microsoft.com/office/powerpoint/2010/main" val="8819189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localhost:8082/actuator/hystrix.stream" TargetMode="External"/><Relationship Id="rId2" Type="http://schemas.openxmlformats.org/officeDocument/2006/relationships/hyperlink" Target="http://localhost:8082/hystrix"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Netflix/Hystrix/wiki/How-it-Works"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Hystrix</a:t>
            </a:r>
            <a:r>
              <a:rPr lang="en-US" dirty="0" smtClean="0"/>
              <a:t> Circuit Breaker &amp; Dashboard</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8955003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28601"/>
            <a:ext cx="7315200" cy="685799"/>
          </a:xfrm>
        </p:spPr>
        <p:txBody>
          <a:bodyPr>
            <a:normAutofit fontScale="90000"/>
          </a:bodyPr>
          <a:lstStyle/>
          <a:p>
            <a:r>
              <a:rPr lang="en-US" dirty="0" smtClean="0"/>
              <a:t>Turbine</a:t>
            </a:r>
            <a:endParaRPr lang="en-US" dirty="0"/>
          </a:p>
        </p:txBody>
      </p:sp>
      <p:sp>
        <p:nvSpPr>
          <p:cNvPr id="3" name="Rectangle 2"/>
          <p:cNvSpPr/>
          <p:nvPr/>
        </p:nvSpPr>
        <p:spPr>
          <a:xfrm>
            <a:off x="34636" y="914400"/>
            <a:ext cx="8575964" cy="5909310"/>
          </a:xfrm>
          <a:prstGeom prst="rect">
            <a:avLst/>
          </a:prstGeom>
        </p:spPr>
        <p:txBody>
          <a:bodyPr wrap="square">
            <a:spAutoFit/>
          </a:bodyPr>
          <a:lstStyle/>
          <a:p>
            <a:r>
              <a:rPr lang="en-US" dirty="0"/>
              <a:t>Instead of having a separate dashboard for every service we can use </a:t>
            </a:r>
            <a:r>
              <a:rPr lang="en-US" b="1" dirty="0"/>
              <a:t>Turbine</a:t>
            </a:r>
            <a:r>
              <a:rPr lang="en-US" dirty="0"/>
              <a:t> to provide a unified view of all services in a single dashboard</a:t>
            </a:r>
            <a:r>
              <a:rPr lang="en-US" dirty="0" smtClean="0"/>
              <a:t>.</a:t>
            </a:r>
          </a:p>
          <a:p>
            <a:endParaRPr lang="en-US" dirty="0"/>
          </a:p>
          <a:p>
            <a:r>
              <a:rPr lang="en-US" dirty="0"/>
              <a:t>Turbine provides a way to aggregate this information across all installations of an application in a cluster. Integrating turbine into a Spring-Cloud based application is straightforward, all it requires is information on which clusters to expose information on and how to aggregate information about the specific clusters. </a:t>
            </a:r>
            <a:endParaRPr lang="en-US" dirty="0" smtClean="0"/>
          </a:p>
          <a:p>
            <a:endParaRPr lang="en-US" dirty="0"/>
          </a:p>
          <a:p>
            <a:r>
              <a:rPr lang="en-US" b="1" dirty="0" smtClean="0"/>
              <a:t>POM file:</a:t>
            </a:r>
          </a:p>
          <a:p>
            <a:r>
              <a:rPr lang="en-US" dirty="0"/>
              <a:t/>
            </a:r>
            <a:br>
              <a:rPr lang="en-US" dirty="0"/>
            </a:br>
            <a:r>
              <a:rPr lang="en-US" dirty="0"/>
              <a:t>&lt;dependency&gt;</a:t>
            </a:r>
          </a:p>
          <a:p>
            <a:r>
              <a:rPr lang="en-US" dirty="0"/>
              <a:t>&lt;</a:t>
            </a:r>
            <a:r>
              <a:rPr lang="en-US" dirty="0" err="1"/>
              <a:t>groupId</a:t>
            </a:r>
            <a:r>
              <a:rPr lang="en-US" dirty="0"/>
              <a:t>&gt;</a:t>
            </a:r>
            <a:r>
              <a:rPr lang="en-US" dirty="0" err="1"/>
              <a:t>org.springframework.cloud</a:t>
            </a:r>
            <a:r>
              <a:rPr lang="en-US" dirty="0"/>
              <a:t>&lt;/</a:t>
            </a:r>
            <a:r>
              <a:rPr lang="en-US" dirty="0" err="1"/>
              <a:t>groupId</a:t>
            </a:r>
            <a:r>
              <a:rPr lang="en-US" dirty="0"/>
              <a:t>&gt;</a:t>
            </a:r>
          </a:p>
          <a:p>
            <a:r>
              <a:rPr lang="en-US" dirty="0"/>
              <a:t>&lt;</a:t>
            </a:r>
            <a:r>
              <a:rPr lang="en-US" dirty="0" err="1"/>
              <a:t>artifactId</a:t>
            </a:r>
            <a:r>
              <a:rPr lang="en-US" dirty="0"/>
              <a:t>&gt;spring-cloud-starter-turbine&lt;/</a:t>
            </a:r>
            <a:r>
              <a:rPr lang="en-US" dirty="0" err="1"/>
              <a:t>artifactId</a:t>
            </a:r>
            <a:r>
              <a:rPr lang="en-US" dirty="0"/>
              <a:t>&gt;</a:t>
            </a:r>
          </a:p>
          <a:p>
            <a:r>
              <a:rPr lang="en-US" dirty="0"/>
              <a:t>&lt;exclusions&gt;</a:t>
            </a:r>
          </a:p>
          <a:p>
            <a:r>
              <a:rPr lang="en-US" dirty="0"/>
              <a:t>&lt;exclusion&gt;</a:t>
            </a:r>
          </a:p>
          <a:p>
            <a:r>
              <a:rPr lang="en-US" dirty="0"/>
              <a:t>&lt;</a:t>
            </a:r>
            <a:r>
              <a:rPr lang="en-US" dirty="0" err="1"/>
              <a:t>groupId</a:t>
            </a:r>
            <a:r>
              <a:rPr lang="en-US" dirty="0"/>
              <a:t>&gt;</a:t>
            </a:r>
            <a:r>
              <a:rPr lang="en-US" dirty="0" err="1"/>
              <a:t>javax.servlet</a:t>
            </a:r>
            <a:r>
              <a:rPr lang="en-US" dirty="0"/>
              <a:t>&lt;/</a:t>
            </a:r>
            <a:r>
              <a:rPr lang="en-US" dirty="0" err="1"/>
              <a:t>groupId</a:t>
            </a:r>
            <a:r>
              <a:rPr lang="en-US" dirty="0"/>
              <a:t>&gt;</a:t>
            </a:r>
          </a:p>
          <a:p>
            <a:r>
              <a:rPr lang="en-US" dirty="0"/>
              <a:t>&lt;</a:t>
            </a:r>
            <a:r>
              <a:rPr lang="en-US" dirty="0" err="1"/>
              <a:t>artifactId</a:t>
            </a:r>
            <a:r>
              <a:rPr lang="en-US" dirty="0"/>
              <a:t>&gt;servlet-</a:t>
            </a:r>
            <a:r>
              <a:rPr lang="en-US" dirty="0" err="1"/>
              <a:t>api</a:t>
            </a:r>
            <a:r>
              <a:rPr lang="en-US" dirty="0"/>
              <a:t>&lt;/</a:t>
            </a:r>
            <a:r>
              <a:rPr lang="en-US" dirty="0" err="1"/>
              <a:t>artifactId</a:t>
            </a:r>
            <a:r>
              <a:rPr lang="en-US" dirty="0"/>
              <a:t>&gt;</a:t>
            </a:r>
          </a:p>
          <a:p>
            <a:r>
              <a:rPr lang="en-US" dirty="0"/>
              <a:t>&lt;/exclusion&gt;</a:t>
            </a:r>
          </a:p>
          <a:p>
            <a:r>
              <a:rPr lang="en-US" dirty="0"/>
              <a:t>&lt;/exclusions&gt;</a:t>
            </a:r>
          </a:p>
          <a:p>
            <a:r>
              <a:rPr lang="en-US" dirty="0"/>
              <a:t>&lt;/dependency&gt;</a:t>
            </a:r>
          </a:p>
          <a:p>
            <a:endParaRPr lang="en-US" dirty="0"/>
          </a:p>
        </p:txBody>
      </p:sp>
    </p:spTree>
    <p:extLst>
      <p:ext uri="{BB962C8B-B14F-4D97-AF65-F5344CB8AC3E}">
        <p14:creationId xmlns:p14="http://schemas.microsoft.com/office/powerpoint/2010/main" val="22616910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28601"/>
            <a:ext cx="7315200" cy="685799"/>
          </a:xfrm>
        </p:spPr>
        <p:txBody>
          <a:bodyPr>
            <a:normAutofit fontScale="90000"/>
          </a:bodyPr>
          <a:lstStyle/>
          <a:p>
            <a:r>
              <a:rPr lang="en-US" dirty="0" smtClean="0"/>
              <a:t>Turbine</a:t>
            </a:r>
            <a:endParaRPr lang="en-US" dirty="0"/>
          </a:p>
        </p:txBody>
      </p:sp>
      <p:sp>
        <p:nvSpPr>
          <p:cNvPr id="3" name="Rectangle 2"/>
          <p:cNvSpPr/>
          <p:nvPr/>
        </p:nvSpPr>
        <p:spPr>
          <a:xfrm>
            <a:off x="34636" y="914400"/>
            <a:ext cx="8575964" cy="5909310"/>
          </a:xfrm>
          <a:prstGeom prst="rect">
            <a:avLst/>
          </a:prstGeom>
        </p:spPr>
        <p:txBody>
          <a:bodyPr wrap="square">
            <a:spAutoFit/>
          </a:bodyPr>
          <a:lstStyle/>
          <a:p>
            <a:r>
              <a:rPr lang="en-US" dirty="0"/>
              <a:t>Instead of having a separate dashboard for every service we can use </a:t>
            </a:r>
            <a:r>
              <a:rPr lang="en-US" b="1" dirty="0"/>
              <a:t>Turbine</a:t>
            </a:r>
            <a:r>
              <a:rPr lang="en-US" dirty="0"/>
              <a:t> to provide a unified view of all services in a single dashboard</a:t>
            </a:r>
            <a:r>
              <a:rPr lang="en-US" dirty="0" smtClean="0"/>
              <a:t>.</a:t>
            </a:r>
          </a:p>
          <a:p>
            <a:endParaRPr lang="en-US" dirty="0"/>
          </a:p>
          <a:p>
            <a:r>
              <a:rPr lang="en-US" dirty="0"/>
              <a:t>Turbine provides a way to aggregate this information across all installations of an application in a cluster. Integrating turbine into a Spring-Cloud based application is straightforward, all it requires is information on which clusters to expose information on and how to aggregate information about the specific clusters. </a:t>
            </a:r>
            <a:endParaRPr lang="en-US" dirty="0" smtClean="0"/>
          </a:p>
          <a:p>
            <a:endParaRPr lang="en-US" dirty="0"/>
          </a:p>
          <a:p>
            <a:r>
              <a:rPr lang="en-US" b="1" dirty="0" smtClean="0"/>
              <a:t>POM file:</a:t>
            </a:r>
          </a:p>
          <a:p>
            <a:r>
              <a:rPr lang="en-US" dirty="0"/>
              <a:t/>
            </a:r>
            <a:br>
              <a:rPr lang="en-US" dirty="0"/>
            </a:br>
            <a:r>
              <a:rPr lang="en-US" dirty="0"/>
              <a:t>&lt;dependency&gt;</a:t>
            </a:r>
          </a:p>
          <a:p>
            <a:r>
              <a:rPr lang="en-US" dirty="0"/>
              <a:t>&lt;</a:t>
            </a:r>
            <a:r>
              <a:rPr lang="en-US" dirty="0" err="1"/>
              <a:t>groupId</a:t>
            </a:r>
            <a:r>
              <a:rPr lang="en-US" dirty="0"/>
              <a:t>&gt;</a:t>
            </a:r>
            <a:r>
              <a:rPr lang="en-US" dirty="0" err="1"/>
              <a:t>org.springframework.cloud</a:t>
            </a:r>
            <a:r>
              <a:rPr lang="en-US" dirty="0"/>
              <a:t>&lt;/</a:t>
            </a:r>
            <a:r>
              <a:rPr lang="en-US" dirty="0" err="1"/>
              <a:t>groupId</a:t>
            </a:r>
            <a:r>
              <a:rPr lang="en-US" dirty="0"/>
              <a:t>&gt;</a:t>
            </a:r>
          </a:p>
          <a:p>
            <a:r>
              <a:rPr lang="en-US" dirty="0"/>
              <a:t>&lt;</a:t>
            </a:r>
            <a:r>
              <a:rPr lang="en-US" dirty="0" err="1"/>
              <a:t>artifactId</a:t>
            </a:r>
            <a:r>
              <a:rPr lang="en-US" dirty="0"/>
              <a:t>&gt;spring-cloud-starter-turbine&lt;/</a:t>
            </a:r>
            <a:r>
              <a:rPr lang="en-US" dirty="0" err="1"/>
              <a:t>artifactId</a:t>
            </a:r>
            <a:r>
              <a:rPr lang="en-US" dirty="0"/>
              <a:t>&gt;</a:t>
            </a:r>
          </a:p>
          <a:p>
            <a:r>
              <a:rPr lang="en-US" dirty="0"/>
              <a:t>&lt;exclusions&gt;</a:t>
            </a:r>
          </a:p>
          <a:p>
            <a:r>
              <a:rPr lang="en-US" dirty="0"/>
              <a:t>&lt;exclusion&gt;</a:t>
            </a:r>
          </a:p>
          <a:p>
            <a:r>
              <a:rPr lang="en-US" dirty="0"/>
              <a:t>&lt;</a:t>
            </a:r>
            <a:r>
              <a:rPr lang="en-US" dirty="0" err="1"/>
              <a:t>groupId</a:t>
            </a:r>
            <a:r>
              <a:rPr lang="en-US" dirty="0"/>
              <a:t>&gt;</a:t>
            </a:r>
            <a:r>
              <a:rPr lang="en-US" dirty="0" err="1"/>
              <a:t>javax.servlet</a:t>
            </a:r>
            <a:r>
              <a:rPr lang="en-US" dirty="0"/>
              <a:t>&lt;/</a:t>
            </a:r>
            <a:r>
              <a:rPr lang="en-US" dirty="0" err="1"/>
              <a:t>groupId</a:t>
            </a:r>
            <a:r>
              <a:rPr lang="en-US" dirty="0"/>
              <a:t>&gt;</a:t>
            </a:r>
          </a:p>
          <a:p>
            <a:r>
              <a:rPr lang="en-US" dirty="0"/>
              <a:t>&lt;</a:t>
            </a:r>
            <a:r>
              <a:rPr lang="en-US" dirty="0" err="1"/>
              <a:t>artifactId</a:t>
            </a:r>
            <a:r>
              <a:rPr lang="en-US" dirty="0"/>
              <a:t>&gt;servlet-</a:t>
            </a:r>
            <a:r>
              <a:rPr lang="en-US" dirty="0" err="1"/>
              <a:t>api</a:t>
            </a:r>
            <a:r>
              <a:rPr lang="en-US" dirty="0"/>
              <a:t>&lt;/</a:t>
            </a:r>
            <a:r>
              <a:rPr lang="en-US" dirty="0" err="1"/>
              <a:t>artifactId</a:t>
            </a:r>
            <a:r>
              <a:rPr lang="en-US" dirty="0"/>
              <a:t>&gt;</a:t>
            </a:r>
          </a:p>
          <a:p>
            <a:r>
              <a:rPr lang="en-US" dirty="0"/>
              <a:t>&lt;/exclusion&gt;</a:t>
            </a:r>
          </a:p>
          <a:p>
            <a:r>
              <a:rPr lang="en-US" dirty="0"/>
              <a:t>&lt;/exclusions&gt;</a:t>
            </a:r>
          </a:p>
          <a:p>
            <a:r>
              <a:rPr lang="en-US" dirty="0"/>
              <a:t>&lt;/dependency&gt;</a:t>
            </a:r>
          </a:p>
          <a:p>
            <a:endParaRPr lang="en-US" dirty="0"/>
          </a:p>
        </p:txBody>
      </p:sp>
    </p:spTree>
    <p:extLst>
      <p:ext uri="{BB962C8B-B14F-4D97-AF65-F5344CB8AC3E}">
        <p14:creationId xmlns:p14="http://schemas.microsoft.com/office/powerpoint/2010/main" val="31140119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28601"/>
            <a:ext cx="4191000" cy="914400"/>
          </a:xfrm>
        </p:spPr>
        <p:txBody>
          <a:bodyPr/>
          <a:lstStyle/>
          <a:p>
            <a:r>
              <a:rPr lang="en-US" dirty="0" smtClean="0"/>
              <a:t>What is </a:t>
            </a:r>
            <a:r>
              <a:rPr lang="en-US" dirty="0" err="1" smtClean="0"/>
              <a:t>Hystrix</a:t>
            </a:r>
            <a:r>
              <a:rPr lang="en-US" dirty="0" smtClean="0"/>
              <a:t>?</a:t>
            </a:r>
            <a:endParaRPr lang="en-US" dirty="0"/>
          </a:p>
        </p:txBody>
      </p:sp>
      <p:sp>
        <p:nvSpPr>
          <p:cNvPr id="3" name="Subtitle 2"/>
          <p:cNvSpPr>
            <a:spLocks noGrp="1"/>
          </p:cNvSpPr>
          <p:nvPr>
            <p:ph type="subTitle" idx="1"/>
          </p:nvPr>
        </p:nvSpPr>
        <p:spPr>
          <a:xfrm>
            <a:off x="685800" y="1295400"/>
            <a:ext cx="7086600" cy="4343400"/>
          </a:xfrm>
        </p:spPr>
        <p:txBody>
          <a:bodyPr>
            <a:normAutofit fontScale="92500" lnSpcReduction="10000"/>
          </a:bodyPr>
          <a:lstStyle/>
          <a:p>
            <a:r>
              <a:rPr lang="en-US" b="1" dirty="0" err="1"/>
              <a:t>Hystrix</a:t>
            </a:r>
            <a:r>
              <a:rPr lang="en-US" b="1" dirty="0"/>
              <a:t> is a latency and fault tolerance library designed to isolate points of access to remote systems, services and 3rd party libraries, stop cascading failure and enable resilience in complex distributed systems where failure is inevitable.</a:t>
            </a:r>
            <a:r>
              <a:rPr lang="en-US" dirty="0" smtClean="0"/>
              <a:t/>
            </a:r>
            <a:br>
              <a:rPr lang="en-US" dirty="0" smtClean="0"/>
            </a:br>
            <a:r>
              <a:rPr lang="en-US" dirty="0"/>
              <a:t>Usually for systems developed using </a:t>
            </a:r>
            <a:r>
              <a:rPr lang="en-US" dirty="0" err="1"/>
              <a:t>Microservices</a:t>
            </a:r>
            <a:r>
              <a:rPr lang="en-US" dirty="0"/>
              <a:t> architecture, there are many </a:t>
            </a:r>
            <a:r>
              <a:rPr lang="en-US" dirty="0" err="1"/>
              <a:t>microservices</a:t>
            </a:r>
            <a:r>
              <a:rPr lang="en-US" dirty="0"/>
              <a:t> involved. These </a:t>
            </a:r>
            <a:r>
              <a:rPr lang="en-US" dirty="0" err="1"/>
              <a:t>microservices</a:t>
            </a:r>
            <a:r>
              <a:rPr lang="en-US" dirty="0"/>
              <a:t> collaborate with each other.</a:t>
            </a:r>
          </a:p>
        </p:txBody>
      </p:sp>
    </p:spTree>
    <p:extLst>
      <p:ext uri="{BB962C8B-B14F-4D97-AF65-F5344CB8AC3E}">
        <p14:creationId xmlns:p14="http://schemas.microsoft.com/office/powerpoint/2010/main" val="15434448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28601"/>
            <a:ext cx="4191000" cy="914400"/>
          </a:xfrm>
        </p:spPr>
        <p:txBody>
          <a:bodyPr/>
          <a:lstStyle/>
          <a:p>
            <a:r>
              <a:rPr lang="en-US" dirty="0" smtClean="0"/>
              <a:t>What is </a:t>
            </a:r>
            <a:r>
              <a:rPr lang="en-US" dirty="0" err="1" smtClean="0"/>
              <a:t>Hystrix</a:t>
            </a:r>
            <a:r>
              <a:rPr lang="en-US" dirty="0" smtClean="0"/>
              <a:t>?</a:t>
            </a:r>
            <a:endParaRPr lang="en-US" dirty="0"/>
          </a:p>
        </p:txBody>
      </p:sp>
      <p:sp>
        <p:nvSpPr>
          <p:cNvPr id="3" name="Subtitle 2"/>
          <p:cNvSpPr>
            <a:spLocks noGrp="1"/>
          </p:cNvSpPr>
          <p:nvPr>
            <p:ph type="subTitle" idx="1"/>
          </p:nvPr>
        </p:nvSpPr>
        <p:spPr>
          <a:xfrm>
            <a:off x="685800" y="1295400"/>
            <a:ext cx="7086600" cy="1752600"/>
          </a:xfrm>
        </p:spPr>
        <p:txBody>
          <a:bodyPr>
            <a:normAutofit/>
          </a:bodyPr>
          <a:lstStyle/>
          <a:p>
            <a:r>
              <a:rPr lang="en-US" b="1" dirty="0" smtClean="0"/>
              <a:t>And it is difficult to find which </a:t>
            </a:r>
            <a:r>
              <a:rPr lang="en-US" b="1" dirty="0" err="1" smtClean="0"/>
              <a:t>MicroService</a:t>
            </a:r>
            <a:r>
              <a:rPr lang="en-US" b="1" dirty="0" smtClean="0"/>
              <a:t> is down or caused the problem.</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5438" y="3200400"/>
            <a:ext cx="5953125" cy="2476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524499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28601"/>
            <a:ext cx="4191000" cy="914400"/>
          </a:xfrm>
        </p:spPr>
        <p:txBody>
          <a:bodyPr/>
          <a:lstStyle/>
          <a:p>
            <a:r>
              <a:rPr lang="en-US" dirty="0" smtClean="0"/>
              <a:t>What is </a:t>
            </a:r>
            <a:r>
              <a:rPr lang="en-US" dirty="0" err="1" smtClean="0"/>
              <a:t>Hystrix</a:t>
            </a:r>
            <a:r>
              <a:rPr lang="en-US" dirty="0" smtClean="0"/>
              <a:t>?</a:t>
            </a:r>
            <a:endParaRPr lang="en-US" dirty="0"/>
          </a:p>
        </p:txBody>
      </p:sp>
      <p:sp>
        <p:nvSpPr>
          <p:cNvPr id="3" name="Subtitle 2"/>
          <p:cNvSpPr>
            <a:spLocks noGrp="1"/>
          </p:cNvSpPr>
          <p:nvPr>
            <p:ph type="subTitle" idx="1"/>
          </p:nvPr>
        </p:nvSpPr>
        <p:spPr>
          <a:xfrm>
            <a:off x="685800" y="1295400"/>
            <a:ext cx="7086600" cy="4343400"/>
          </a:xfrm>
        </p:spPr>
        <p:txBody>
          <a:bodyPr>
            <a:normAutofit fontScale="85000" lnSpcReduction="20000"/>
          </a:bodyPr>
          <a:lstStyle/>
          <a:p>
            <a:r>
              <a:rPr lang="en-US" dirty="0" smtClean="0"/>
              <a:t>suppose </a:t>
            </a:r>
            <a:r>
              <a:rPr lang="en-US" dirty="0"/>
              <a:t>if the </a:t>
            </a:r>
            <a:r>
              <a:rPr lang="en-US" dirty="0" err="1"/>
              <a:t>microservice</a:t>
            </a:r>
            <a:r>
              <a:rPr lang="en-US" dirty="0"/>
              <a:t> 9 in the above diagram failed, then using the traditional approach we will propagate an exception. But this will still cause the whole system to crash anyways.</a:t>
            </a:r>
            <a:r>
              <a:rPr lang="en-US" dirty="0" smtClean="0"/>
              <a:t/>
            </a:r>
            <a:br>
              <a:rPr lang="en-US" dirty="0" smtClean="0"/>
            </a:br>
            <a:r>
              <a:rPr lang="en-US" dirty="0"/>
              <a:t>This problem gets more complex as the number of </a:t>
            </a:r>
            <a:r>
              <a:rPr lang="en-US" dirty="0" err="1"/>
              <a:t>microservices</a:t>
            </a:r>
            <a:r>
              <a:rPr lang="en-US" dirty="0"/>
              <a:t> increase. The number of </a:t>
            </a:r>
            <a:r>
              <a:rPr lang="en-US" dirty="0" err="1"/>
              <a:t>microservices</a:t>
            </a:r>
            <a:r>
              <a:rPr lang="en-US" dirty="0"/>
              <a:t> can be as high as 1000. This is where </a:t>
            </a:r>
            <a:r>
              <a:rPr lang="en-US" dirty="0" err="1"/>
              <a:t>hystrix</a:t>
            </a:r>
            <a:r>
              <a:rPr lang="en-US" dirty="0"/>
              <a:t> comes into picture-</a:t>
            </a:r>
            <a:r>
              <a:rPr lang="en-US" dirty="0" smtClean="0"/>
              <a:t/>
            </a:r>
            <a:br>
              <a:rPr lang="en-US" dirty="0" smtClean="0"/>
            </a:br>
            <a:r>
              <a:rPr lang="en-US" dirty="0"/>
              <a:t>We will be using two features of </a:t>
            </a:r>
            <a:r>
              <a:rPr lang="en-US" dirty="0" err="1"/>
              <a:t>Hystrix</a:t>
            </a:r>
            <a:r>
              <a:rPr lang="en-US" dirty="0"/>
              <a:t>-Fallback method</a:t>
            </a:r>
          </a:p>
          <a:p>
            <a:r>
              <a:rPr lang="en-US" dirty="0"/>
              <a:t>Circuit Breaker</a:t>
            </a:r>
          </a:p>
        </p:txBody>
      </p:sp>
    </p:spTree>
    <p:extLst>
      <p:ext uri="{BB962C8B-B14F-4D97-AF65-F5344CB8AC3E}">
        <p14:creationId xmlns:p14="http://schemas.microsoft.com/office/powerpoint/2010/main" val="3973112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28601"/>
            <a:ext cx="4191000" cy="914400"/>
          </a:xfrm>
        </p:spPr>
        <p:txBody>
          <a:bodyPr/>
          <a:lstStyle/>
          <a:p>
            <a:r>
              <a:rPr lang="en-US" dirty="0" smtClean="0"/>
              <a:t>What is </a:t>
            </a:r>
            <a:r>
              <a:rPr lang="en-US" dirty="0" err="1" smtClean="0"/>
              <a:t>Hystrix</a:t>
            </a:r>
            <a:r>
              <a:rPr lang="en-US" dirty="0" smtClean="0"/>
              <a:t>?</a:t>
            </a:r>
            <a:endParaRPr lang="en-US" dirty="0"/>
          </a:p>
        </p:txBody>
      </p:sp>
      <p:sp>
        <p:nvSpPr>
          <p:cNvPr id="3" name="Subtitle 2"/>
          <p:cNvSpPr>
            <a:spLocks noGrp="1"/>
          </p:cNvSpPr>
          <p:nvPr>
            <p:ph type="subTitle" idx="1"/>
          </p:nvPr>
        </p:nvSpPr>
        <p:spPr>
          <a:xfrm>
            <a:off x="685800" y="1295400"/>
            <a:ext cx="7086600" cy="4343400"/>
          </a:xfrm>
        </p:spPr>
        <p:txBody>
          <a:bodyPr>
            <a:normAutofit fontScale="92500"/>
          </a:bodyPr>
          <a:lstStyle/>
          <a:p>
            <a:r>
              <a:rPr lang="en-US" dirty="0"/>
              <a:t>Now suppose due to some reason the employee-producer exposed service throws an exception. In this case using </a:t>
            </a:r>
            <a:r>
              <a:rPr lang="en-US" dirty="0" err="1"/>
              <a:t>Hystrix</a:t>
            </a:r>
            <a:r>
              <a:rPr lang="en-US" dirty="0"/>
              <a:t> we define a fallback method. This fallback method should have the same return type as the exposed service. In case of exception in the exposed service the fallback method will return some value.</a:t>
            </a:r>
            <a:br>
              <a:rPr lang="en-US" dirty="0"/>
            </a:br>
            <a:endParaRPr lang="en-US" dirty="0"/>
          </a:p>
        </p:txBody>
      </p:sp>
    </p:spTree>
    <p:extLst>
      <p:ext uri="{BB962C8B-B14F-4D97-AF65-F5344CB8AC3E}">
        <p14:creationId xmlns:p14="http://schemas.microsoft.com/office/powerpoint/2010/main" val="2124364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28601"/>
            <a:ext cx="7315200" cy="685799"/>
          </a:xfrm>
        </p:spPr>
        <p:txBody>
          <a:bodyPr>
            <a:normAutofit fontScale="90000"/>
          </a:bodyPr>
          <a:lstStyle/>
          <a:p>
            <a:r>
              <a:rPr lang="en-US" dirty="0" smtClean="0"/>
              <a:t>How to open Dashboard</a:t>
            </a:r>
            <a:endParaRPr lang="en-US" dirty="0"/>
          </a:p>
        </p:txBody>
      </p:sp>
      <p:sp>
        <p:nvSpPr>
          <p:cNvPr id="3" name="Subtitle 2"/>
          <p:cNvSpPr>
            <a:spLocks noGrp="1"/>
          </p:cNvSpPr>
          <p:nvPr>
            <p:ph type="subTitle" idx="1"/>
          </p:nvPr>
        </p:nvSpPr>
        <p:spPr>
          <a:xfrm>
            <a:off x="152400" y="990600"/>
            <a:ext cx="8763000" cy="5334000"/>
          </a:xfrm>
        </p:spPr>
        <p:txBody>
          <a:bodyPr>
            <a:normAutofit fontScale="85000" lnSpcReduction="20000"/>
          </a:bodyPr>
          <a:lstStyle/>
          <a:p>
            <a:pPr algn="l" fontAlgn="base"/>
            <a:r>
              <a:rPr lang="en-US" dirty="0"/>
              <a:t>For those who are using spring boot 2, the </a:t>
            </a:r>
            <a:r>
              <a:rPr lang="en-US" dirty="0" err="1"/>
              <a:t>hystrix.stream</a:t>
            </a:r>
            <a:r>
              <a:rPr lang="en-US" dirty="0"/>
              <a:t> endpoint has been moved to /actuator/</a:t>
            </a:r>
            <a:r>
              <a:rPr lang="en-US" dirty="0" err="1"/>
              <a:t>hystrix.stream</a:t>
            </a:r>
            <a:r>
              <a:rPr lang="en-US" dirty="0" smtClean="0"/>
              <a:t>.</a:t>
            </a:r>
          </a:p>
          <a:p>
            <a:pPr algn="l" fontAlgn="base"/>
            <a:r>
              <a:rPr lang="en-US" dirty="0" smtClean="0"/>
              <a:t>Give below URL in Browser</a:t>
            </a:r>
            <a:endParaRPr lang="en-US" dirty="0" smtClean="0">
              <a:hlinkClick r:id="rId2"/>
            </a:endParaRPr>
          </a:p>
          <a:p>
            <a:pPr algn="l" fontAlgn="base"/>
            <a:r>
              <a:rPr lang="en-US" dirty="0" smtClean="0">
                <a:hlinkClick r:id="rId2"/>
              </a:rPr>
              <a:t>http://localhost:8082/hystrix</a:t>
            </a:r>
            <a:endParaRPr lang="en-US" dirty="0" smtClean="0"/>
          </a:p>
          <a:p>
            <a:pPr algn="l" fontAlgn="base"/>
            <a:endParaRPr lang="en-US" dirty="0" smtClean="0"/>
          </a:p>
          <a:p>
            <a:pPr algn="l" fontAlgn="base"/>
            <a:r>
              <a:rPr lang="en-US" dirty="0" smtClean="0"/>
              <a:t>Then give below URL in text box in form</a:t>
            </a:r>
            <a:endParaRPr lang="en-US" dirty="0"/>
          </a:p>
          <a:p>
            <a:pPr algn="l" fontAlgn="base"/>
            <a:r>
              <a:rPr lang="en-US" dirty="0" smtClean="0">
                <a:hlinkClick r:id="rId3"/>
              </a:rPr>
              <a:t>http</a:t>
            </a:r>
            <a:r>
              <a:rPr lang="en-US" dirty="0">
                <a:hlinkClick r:id="rId3"/>
              </a:rPr>
              <a:t>://</a:t>
            </a:r>
            <a:r>
              <a:rPr lang="en-US" dirty="0" smtClean="0">
                <a:hlinkClick r:id="rId3"/>
              </a:rPr>
              <a:t>localhost:8082/actuator/hystrix.stream</a:t>
            </a:r>
            <a:endParaRPr lang="en-US" dirty="0" smtClean="0"/>
          </a:p>
          <a:p>
            <a:pPr algn="l" fontAlgn="base"/>
            <a:endParaRPr lang="en-US" dirty="0"/>
          </a:p>
          <a:p>
            <a:pPr algn="l" fontAlgn="base"/>
            <a:r>
              <a:rPr lang="en-US" dirty="0" smtClean="0"/>
              <a:t>And, </a:t>
            </a:r>
            <a:r>
              <a:rPr lang="en-US" dirty="0"/>
              <a:t>have this actuator endpoint enabled via following </a:t>
            </a:r>
            <a:r>
              <a:rPr lang="en-US" dirty="0" smtClean="0"/>
              <a:t>property(in </a:t>
            </a:r>
            <a:r>
              <a:rPr lang="en-US" dirty="0" err="1" smtClean="0"/>
              <a:t>application.properties</a:t>
            </a:r>
            <a:r>
              <a:rPr lang="en-US" dirty="0" smtClean="0"/>
              <a:t> file):</a:t>
            </a:r>
            <a:endParaRPr lang="en-US" dirty="0"/>
          </a:p>
          <a:p>
            <a:pPr algn="l"/>
            <a:r>
              <a:rPr lang="en-US" dirty="0" err="1"/>
              <a:t>management.endpoints.web.exposure.include</a:t>
            </a:r>
            <a:r>
              <a:rPr lang="en-US" dirty="0"/>
              <a:t>=</a:t>
            </a:r>
            <a:r>
              <a:rPr lang="en-US" dirty="0" err="1"/>
              <a:t>hystrix.stream</a:t>
            </a:r>
            <a:endParaRPr lang="en-US" dirty="0"/>
          </a:p>
        </p:txBody>
      </p:sp>
    </p:spTree>
    <p:extLst>
      <p:ext uri="{BB962C8B-B14F-4D97-AF65-F5344CB8AC3E}">
        <p14:creationId xmlns:p14="http://schemas.microsoft.com/office/powerpoint/2010/main" val="32145313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28601"/>
            <a:ext cx="7315200" cy="685799"/>
          </a:xfrm>
        </p:spPr>
        <p:txBody>
          <a:bodyPr>
            <a:normAutofit fontScale="90000"/>
          </a:bodyPr>
          <a:lstStyle/>
          <a:p>
            <a:r>
              <a:rPr lang="en-US" dirty="0" smtClean="0"/>
              <a:t>Circuit Breaker, How it works?</a:t>
            </a:r>
            <a:endParaRPr lang="en-US" dirty="0"/>
          </a:p>
        </p:txBody>
      </p:sp>
      <p:sp>
        <p:nvSpPr>
          <p:cNvPr id="3" name="Subtitle 2"/>
          <p:cNvSpPr>
            <a:spLocks noGrp="1"/>
          </p:cNvSpPr>
          <p:nvPr>
            <p:ph type="subTitle" idx="1"/>
          </p:nvPr>
        </p:nvSpPr>
        <p:spPr>
          <a:xfrm>
            <a:off x="152400" y="990600"/>
            <a:ext cx="8763000" cy="5334000"/>
          </a:xfrm>
        </p:spPr>
        <p:txBody>
          <a:bodyPr>
            <a:normAutofit fontScale="70000" lnSpcReduction="20000"/>
          </a:bodyPr>
          <a:lstStyle/>
          <a:p>
            <a:pPr algn="l" fontAlgn="base"/>
            <a:r>
              <a:rPr lang="en-US" dirty="0" smtClean="0">
                <a:hlinkClick r:id="rId2"/>
              </a:rPr>
              <a:t>https://github.com/Netflix/Hystrix/wiki/How-it-Works</a:t>
            </a:r>
            <a:endParaRPr lang="en-US" dirty="0" smtClean="0"/>
          </a:p>
          <a:p>
            <a:pPr algn="l" fontAlgn="base"/>
            <a:endParaRPr lang="en-US" dirty="0"/>
          </a:p>
          <a:p>
            <a:pPr algn="l" fontAlgn="base"/>
            <a:r>
              <a:rPr lang="en-US" dirty="0"/>
              <a:t>A service failure in the lower level of services can cause cascading failure all the way up to the user. When calls to a particular service exceed </a:t>
            </a:r>
            <a:r>
              <a:rPr lang="en-US" dirty="0" err="1" smtClean="0"/>
              <a:t>circuitBreaker.requestVolumeThreshold</a:t>
            </a:r>
            <a:r>
              <a:rPr lang="en-US" dirty="0"/>
              <a:t> (default: 20 requests) and the failure percentage is greater than </a:t>
            </a:r>
            <a:r>
              <a:rPr lang="en-US" dirty="0" err="1" smtClean="0"/>
              <a:t>circuitBreaker.errorThresholdPercentage</a:t>
            </a:r>
            <a:r>
              <a:rPr lang="en-US" dirty="0"/>
              <a:t>(default: &gt;50%) in a rolling window defined by </a:t>
            </a:r>
            <a:r>
              <a:rPr lang="en-US" dirty="0" err="1" smtClean="0"/>
              <a:t>metrics.rollingStats.timeInMilliseconds</a:t>
            </a:r>
            <a:r>
              <a:rPr lang="en-US" dirty="0"/>
              <a:t> (default: 10 seconds), the circuit opens and the call is not made. In cases of error and an open circuit, a fallback can be provided by the developer</a:t>
            </a:r>
            <a:r>
              <a:rPr lang="en-US" dirty="0" smtClean="0"/>
              <a:t>.</a:t>
            </a:r>
          </a:p>
          <a:p>
            <a:pPr algn="l" fontAlgn="base"/>
            <a:endParaRPr lang="en-US" dirty="0"/>
          </a:p>
          <a:p>
            <a:r>
              <a:rPr lang="en-US" dirty="0"/>
              <a:t>Having an open circuit stops cascading failures and allows overwhelmed or failing services time to recover. The fallback can be another </a:t>
            </a:r>
            <a:r>
              <a:rPr lang="en-US" dirty="0" err="1"/>
              <a:t>Hystrix</a:t>
            </a:r>
            <a:r>
              <a:rPr lang="en-US" dirty="0"/>
              <a:t> protected call, static data, or a sensible empty value. Fallbacks may be chained so that the first fallback makes some other business call, which in turn falls back to static data</a:t>
            </a:r>
            <a:r>
              <a:rPr lang="en-US" dirty="0" smtClean="0"/>
              <a:t>.</a:t>
            </a:r>
            <a:endParaRPr lang="en-US" dirty="0"/>
          </a:p>
        </p:txBody>
      </p:sp>
    </p:spTree>
    <p:extLst>
      <p:ext uri="{BB962C8B-B14F-4D97-AF65-F5344CB8AC3E}">
        <p14:creationId xmlns:p14="http://schemas.microsoft.com/office/powerpoint/2010/main" val="5955993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28601"/>
            <a:ext cx="7315200" cy="685799"/>
          </a:xfrm>
        </p:spPr>
        <p:txBody>
          <a:bodyPr>
            <a:normAutofit fontScale="90000"/>
          </a:bodyPr>
          <a:lstStyle/>
          <a:p>
            <a:r>
              <a:rPr lang="en-US" dirty="0" smtClean="0"/>
              <a:t>How to Customize behavior of </a:t>
            </a:r>
            <a:r>
              <a:rPr lang="en-US" dirty="0" err="1" smtClean="0"/>
              <a:t>Hystrix</a:t>
            </a:r>
            <a:r>
              <a:rPr lang="en-US" dirty="0" smtClean="0"/>
              <a:t>?</a:t>
            </a:r>
            <a:endParaRPr lang="en-US" dirty="0"/>
          </a:p>
        </p:txBody>
      </p:sp>
      <p:sp>
        <p:nvSpPr>
          <p:cNvPr id="3" name="Subtitle 2"/>
          <p:cNvSpPr>
            <a:spLocks noGrp="1"/>
          </p:cNvSpPr>
          <p:nvPr>
            <p:ph type="subTitle" idx="1"/>
          </p:nvPr>
        </p:nvSpPr>
        <p:spPr>
          <a:xfrm>
            <a:off x="152400" y="990600"/>
            <a:ext cx="8763000" cy="5334000"/>
          </a:xfrm>
        </p:spPr>
        <p:txBody>
          <a:bodyPr>
            <a:normAutofit fontScale="70000" lnSpcReduction="20000"/>
          </a:bodyPr>
          <a:lstStyle/>
          <a:p>
            <a:pPr algn="l" fontAlgn="base"/>
            <a:r>
              <a:rPr lang="en-US" dirty="0" smtClean="0"/>
              <a:t>It is possible by using @</a:t>
            </a:r>
            <a:r>
              <a:rPr lang="en-US" dirty="0" err="1" smtClean="0"/>
              <a:t>HystrixProperty</a:t>
            </a:r>
            <a:r>
              <a:rPr lang="en-US" dirty="0" smtClean="0"/>
              <a:t> or thru </a:t>
            </a:r>
            <a:r>
              <a:rPr lang="en-US" dirty="0" err="1" smtClean="0"/>
              <a:t>application.properties</a:t>
            </a:r>
            <a:endParaRPr lang="en-US" dirty="0" smtClean="0"/>
          </a:p>
          <a:p>
            <a:pPr algn="l" fontAlgn="base"/>
            <a:endParaRPr lang="en-US" dirty="0"/>
          </a:p>
          <a:p>
            <a:pPr algn="l" fontAlgn="base"/>
            <a:r>
              <a:rPr lang="en-US" dirty="0"/>
              <a:t>@</a:t>
            </a:r>
            <a:r>
              <a:rPr lang="en-US" dirty="0" err="1"/>
              <a:t>HystrixCommand</a:t>
            </a:r>
            <a:r>
              <a:rPr lang="en-US" dirty="0"/>
              <a:t>(</a:t>
            </a:r>
            <a:r>
              <a:rPr lang="en-US" dirty="0" err="1"/>
              <a:t>fallbackMethod</a:t>
            </a:r>
            <a:r>
              <a:rPr lang="en-US" dirty="0"/>
              <a:t> = "</a:t>
            </a:r>
            <a:r>
              <a:rPr lang="en-US" dirty="0" err="1"/>
              <a:t>getDefaultProductInventoryByCode</a:t>
            </a:r>
            <a:r>
              <a:rPr lang="en-US" dirty="0"/>
              <a:t>",</a:t>
            </a:r>
          </a:p>
          <a:p>
            <a:pPr algn="l" fontAlgn="base"/>
            <a:r>
              <a:rPr lang="en-US" dirty="0"/>
              <a:t>    </a:t>
            </a:r>
            <a:r>
              <a:rPr lang="en-US" dirty="0" err="1"/>
              <a:t>commandProperties</a:t>
            </a:r>
            <a:r>
              <a:rPr lang="en-US" dirty="0"/>
              <a:t> = {</a:t>
            </a:r>
          </a:p>
          <a:p>
            <a:pPr algn="l" fontAlgn="base"/>
            <a:r>
              <a:rPr lang="en-US" dirty="0"/>
              <a:t>       @</a:t>
            </a:r>
            <a:r>
              <a:rPr lang="en-US" dirty="0" err="1"/>
              <a:t>HystrixProperty</a:t>
            </a:r>
            <a:r>
              <a:rPr lang="en-US" dirty="0"/>
              <a:t>(name = "</a:t>
            </a:r>
            <a:r>
              <a:rPr lang="en-US" dirty="0" err="1"/>
              <a:t>execution.isolation.thread.timeoutInMilliseconds</a:t>
            </a:r>
            <a:r>
              <a:rPr lang="en-US" dirty="0"/>
              <a:t>", value = "3000"),</a:t>
            </a:r>
          </a:p>
          <a:p>
            <a:pPr algn="l" fontAlgn="base"/>
            <a:r>
              <a:rPr lang="en-US" dirty="0"/>
              <a:t>       @</a:t>
            </a:r>
            <a:r>
              <a:rPr lang="en-US" dirty="0" err="1"/>
              <a:t>HystrixProperty</a:t>
            </a:r>
            <a:r>
              <a:rPr lang="en-US" dirty="0"/>
              <a:t>(name = "</a:t>
            </a:r>
            <a:r>
              <a:rPr lang="en-US" dirty="0" err="1"/>
              <a:t>circuitBreaker.errorThresholdPercentage</a:t>
            </a:r>
            <a:r>
              <a:rPr lang="en-US" dirty="0"/>
              <a:t>", value="60")</a:t>
            </a:r>
          </a:p>
          <a:p>
            <a:pPr algn="l" fontAlgn="base"/>
            <a:r>
              <a:rPr lang="en-US" dirty="0"/>
              <a:t>    }</a:t>
            </a:r>
          </a:p>
          <a:p>
            <a:pPr algn="l" fontAlgn="base"/>
            <a:r>
              <a:rPr lang="en-US" dirty="0"/>
              <a:t>)</a:t>
            </a:r>
          </a:p>
          <a:p>
            <a:pPr algn="l" fontAlgn="base"/>
            <a:r>
              <a:rPr lang="en-US" dirty="0"/>
              <a:t>public </a:t>
            </a:r>
            <a:r>
              <a:rPr lang="en-US" dirty="0" smtClean="0"/>
              <a:t>String </a:t>
            </a:r>
            <a:r>
              <a:rPr lang="en-US" dirty="0" err="1" smtClean="0"/>
              <a:t>getProductInventoryByCode</a:t>
            </a:r>
            <a:r>
              <a:rPr lang="en-US" dirty="0" smtClean="0"/>
              <a:t>(String </a:t>
            </a:r>
            <a:r>
              <a:rPr lang="en-US" dirty="0" err="1"/>
              <a:t>productCode</a:t>
            </a:r>
            <a:r>
              <a:rPr lang="en-US" dirty="0"/>
              <a:t>)</a:t>
            </a:r>
          </a:p>
          <a:p>
            <a:pPr algn="l" fontAlgn="base"/>
            <a:r>
              <a:rPr lang="en-US" dirty="0"/>
              <a:t>{</a:t>
            </a:r>
          </a:p>
          <a:p>
            <a:pPr algn="l" fontAlgn="base"/>
            <a:r>
              <a:rPr lang="en-US" dirty="0"/>
              <a:t>    ....</a:t>
            </a:r>
          </a:p>
          <a:p>
            <a:pPr algn="l" fontAlgn="base"/>
            <a:r>
              <a:rPr lang="en-US" dirty="0"/>
              <a:t>}</a:t>
            </a:r>
          </a:p>
          <a:p>
            <a:pPr algn="l" fontAlgn="base"/>
            <a:endParaRPr lang="en-US" dirty="0"/>
          </a:p>
        </p:txBody>
      </p:sp>
    </p:spTree>
    <p:extLst>
      <p:ext uri="{BB962C8B-B14F-4D97-AF65-F5344CB8AC3E}">
        <p14:creationId xmlns:p14="http://schemas.microsoft.com/office/powerpoint/2010/main" val="28243049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28601"/>
            <a:ext cx="7315200" cy="685799"/>
          </a:xfrm>
        </p:spPr>
        <p:txBody>
          <a:bodyPr>
            <a:normAutofit fontScale="90000"/>
          </a:bodyPr>
          <a:lstStyle/>
          <a:p>
            <a:r>
              <a:rPr lang="en-US" dirty="0" smtClean="0"/>
              <a:t>How to Customize behavior of </a:t>
            </a:r>
            <a:r>
              <a:rPr lang="en-US" dirty="0" err="1" smtClean="0"/>
              <a:t>Hystrix</a:t>
            </a:r>
            <a:r>
              <a:rPr lang="en-US" dirty="0" smtClean="0"/>
              <a:t>?</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4049463666"/>
              </p:ext>
            </p:extLst>
          </p:nvPr>
        </p:nvGraphicFramePr>
        <p:xfrm>
          <a:off x="476250" y="1752600"/>
          <a:ext cx="8191500" cy="1097280"/>
        </p:xfrm>
        <a:graphic>
          <a:graphicData uri="http://schemas.openxmlformats.org/drawingml/2006/table">
            <a:tbl>
              <a:tblPr/>
              <a:tblGrid>
                <a:gridCol w="381000"/>
                <a:gridCol w="7810500"/>
              </a:tblGrid>
              <a:tr h="0">
                <a:tc>
                  <a:txBody>
                    <a:bodyPr/>
                    <a:lstStyle/>
                    <a:p>
                      <a:pPr algn="r" rtl="0" fontAlgn="base"/>
                      <a:r>
                        <a:rPr lang="en-US" b="0" i="0" dirty="0">
                          <a:solidFill>
                            <a:srgbClr val="AFAFAF"/>
                          </a:solidFill>
                          <a:effectLst/>
                          <a:latin typeface="Monaco"/>
                        </a:rPr>
                        <a:t>1</a:t>
                      </a:r>
                    </a:p>
                    <a:p>
                      <a:pPr algn="r" rtl="0" fontAlgn="base"/>
                      <a:r>
                        <a:rPr lang="en-US" b="0" i="0" dirty="0">
                          <a:solidFill>
                            <a:srgbClr val="AFAFAF"/>
                          </a:solidFill>
                          <a:effectLst/>
                          <a:latin typeface="Monaco"/>
                        </a:rPr>
                        <a:t>2</a:t>
                      </a:r>
                    </a:p>
                  </a:txBody>
                  <a:tcPr marL="0" marR="0" marT="0" marB="0" anchor="ctr">
                    <a:lnL>
                      <a:noFill/>
                    </a:lnL>
                    <a:lnR>
                      <a:noFill/>
                    </a:lnR>
                    <a:lnT>
                      <a:noFill/>
                    </a:lnT>
                    <a:lnB>
                      <a:noFill/>
                    </a:lnB>
                  </a:tcPr>
                </a:tc>
                <a:tc>
                  <a:txBody>
                    <a:bodyPr/>
                    <a:lstStyle/>
                    <a:p>
                      <a:pPr algn="l" rtl="0" fontAlgn="base"/>
                      <a:r>
                        <a:rPr lang="en-US" b="0" i="0" dirty="0">
                          <a:effectLst/>
                          <a:latin typeface="Monaco"/>
                        </a:rPr>
                        <a:t>hystrix.command.getProductInventoryByCode.execution.isolation.thread.timeoutInMilliseconds=2000</a:t>
                      </a:r>
                    </a:p>
                    <a:p>
                      <a:pPr algn="l" rtl="0" fontAlgn="base"/>
                      <a:r>
                        <a:rPr lang="en-US" b="0" i="0" dirty="0">
                          <a:effectLst/>
                          <a:latin typeface="Monaco"/>
                        </a:rPr>
                        <a:t>hystrix.command.getProductInventoryByCode.circuitBreaker.errorThresholdPercentage=60</a:t>
                      </a:r>
                    </a:p>
                  </a:txBody>
                  <a:tcPr marL="0" marR="0" marT="0" marB="0" anchor="ctr">
                    <a:lnL>
                      <a:noFill/>
                    </a:lnL>
                    <a:lnR>
                      <a:noFill/>
                    </a:lnR>
                    <a:lnT>
                      <a:noFill/>
                    </a:lnT>
                    <a:lnB>
                      <a:noFill/>
                    </a:lnB>
                  </a:tcPr>
                </a:tc>
              </a:tr>
            </a:tbl>
          </a:graphicData>
        </a:graphic>
      </p:graphicFrame>
      <p:sp>
        <p:nvSpPr>
          <p:cNvPr id="7" name="Rectangle 2"/>
          <p:cNvSpPr>
            <a:spLocks noChangeArrowheads="1"/>
          </p:cNvSpPr>
          <p:nvPr/>
        </p:nvSpPr>
        <p:spPr bwMode="auto">
          <a:xfrm>
            <a:off x="76200" y="1219200"/>
            <a:ext cx="9144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rgbClr val="303030"/>
                </a:solidFill>
                <a:effectLst/>
                <a:latin typeface="gudea"/>
                <a:cs typeface="Arial" pitchFamily="34" charset="0"/>
              </a:rPr>
              <a:t>Instead of configuring these parameter values in the code we can configure them in </a:t>
            </a:r>
            <a:r>
              <a:rPr kumimoji="0" lang="en-US" sz="1300" b="1" i="0" u="none" strike="noStrike" cap="none" normalizeH="0" baseline="0" dirty="0" err="1" smtClean="0">
                <a:ln>
                  <a:noFill/>
                </a:ln>
                <a:solidFill>
                  <a:srgbClr val="303030"/>
                </a:solidFill>
                <a:effectLst/>
                <a:latin typeface="gudea"/>
                <a:cs typeface="Arial" pitchFamily="34" charset="0"/>
              </a:rPr>
              <a:t>bootstrap.properties</a:t>
            </a:r>
            <a:r>
              <a:rPr kumimoji="0" lang="en-US" sz="1300" b="1" i="0" u="none" strike="noStrike" cap="none" normalizeH="0" baseline="0" dirty="0" smtClean="0">
                <a:ln>
                  <a:noFill/>
                </a:ln>
                <a:solidFill>
                  <a:srgbClr val="303030"/>
                </a:solidFill>
                <a:effectLst/>
                <a:latin typeface="gudea"/>
                <a:cs typeface="Arial" pitchFamily="34" charset="0"/>
              </a:rPr>
              <a:t>/</a:t>
            </a:r>
            <a:r>
              <a:rPr kumimoji="0" lang="en-US" sz="1300" b="1" i="0" u="none" strike="noStrike" cap="none" normalizeH="0" baseline="0" dirty="0" err="1" smtClean="0">
                <a:ln>
                  <a:noFill/>
                </a:ln>
                <a:solidFill>
                  <a:srgbClr val="303030"/>
                </a:solidFill>
                <a:effectLst/>
                <a:latin typeface="gudea"/>
                <a:cs typeface="Arial" pitchFamily="34" charset="0"/>
              </a:rPr>
              <a:t>yml</a:t>
            </a:r>
            <a:r>
              <a:rPr kumimoji="0" lang="en-US" sz="1300" b="0" i="0" u="none" strike="noStrike" cap="none" normalizeH="0" baseline="0" dirty="0" smtClean="0">
                <a:ln>
                  <a:noFill/>
                </a:ln>
                <a:solidFill>
                  <a:srgbClr val="303030"/>
                </a:solidFill>
                <a:effectLst/>
                <a:latin typeface="gudea"/>
                <a:cs typeface="Arial" pitchFamily="34" charset="0"/>
              </a:rPr>
              <a:t> files as follows.</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3429000"/>
            <a:ext cx="4410075" cy="298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5833003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198</TotalTime>
  <Words>290</Words>
  <Application>Microsoft Office PowerPoint</Application>
  <PresentationFormat>On-screen Show (4:3)</PresentationFormat>
  <Paragraphs>77</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Hystrix Circuit Breaker &amp; Dashboard</vt:lpstr>
      <vt:lpstr>What is Hystrix?</vt:lpstr>
      <vt:lpstr>What is Hystrix?</vt:lpstr>
      <vt:lpstr>What is Hystrix?</vt:lpstr>
      <vt:lpstr>What is Hystrix?</vt:lpstr>
      <vt:lpstr>How to open Dashboard</vt:lpstr>
      <vt:lpstr>Circuit Breaker, How it works?</vt:lpstr>
      <vt:lpstr>How to Customize behavior of Hystrix?</vt:lpstr>
      <vt:lpstr>How to Customize behavior of Hystrix?</vt:lpstr>
      <vt:lpstr>Turbine</vt:lpstr>
      <vt:lpstr>Turbine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Hystrix Circuit Breaker &amp; Dashboard</dc:title>
  <dc:creator>Admin</dc:creator>
  <cp:lastModifiedBy>Admin</cp:lastModifiedBy>
  <cp:revision>17</cp:revision>
  <dcterms:created xsi:type="dcterms:W3CDTF">2018-06-07T13:17:53Z</dcterms:created>
  <dcterms:modified xsi:type="dcterms:W3CDTF">2018-06-07T17:12:47Z</dcterms:modified>
</cp:coreProperties>
</file>