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Raleway"/>
      <p:regular r:id="rId26"/>
      <p:bold r:id="rId27"/>
      <p:italic r:id="rId28"/>
      <p:boldItalic r:id="rId29"/>
    </p:embeddedFont>
    <p:embeddedFont>
      <p:font typeface="Source Code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59725EB-595F-4CCA-8AFE-314E514014FD}">
  <a:tblStyle styleId="{F59725EB-595F-4CCA-8AFE-314E514014F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ebed82c6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4ebed82c6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ebed82c6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4ebed82c6a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ebed82c6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4ebed82c6a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ebed82c6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4ebed82c6a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ebed82c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4ebed82c6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ebed82c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4ebed82c6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16" name="Google Shape;16;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 name="Google Shape;22;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28" name="Google Shape;28;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4" name="Google Shape;34;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5" name="Google Shape;35;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1" name="Google Shape;41;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2" name="Google Shape;42;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3" name="Google Shape;43;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4" name="Google Shape;44;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9" name="Google Shape;59;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7" name="Google Shape;67;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localhost:8080/actuator/" TargetMode="External"/><Relationship Id="rId4" Type="http://schemas.openxmlformats.org/officeDocument/2006/relationships/hyperlink" Target="https://docs.spring.io/spring-boot/docs/current/reference/html/production-ready-endpoint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localhost:8080/actuator/loggers/roo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docs.spring.io/spring-boot/docs/current/reference/html/production-ready-endpoints.html"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Actuator</a:t>
            </a:r>
            <a:endParaRPr/>
          </a:p>
        </p:txBody>
      </p:sp>
      <p:sp>
        <p:nvSpPr>
          <p:cNvPr id="87" name="Google Shape;87;p1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1.x</a:t>
            </a:r>
            <a:endParaRPr/>
          </a:p>
        </p:txBody>
      </p:sp>
      <p:sp>
        <p:nvSpPr>
          <p:cNvPr id="143" name="Google Shape;143;p22"/>
          <p:cNvSpPr/>
          <p:nvPr/>
        </p:nvSpPr>
        <p:spPr>
          <a:xfrm>
            <a:off x="152400" y="831273"/>
            <a:ext cx="8839200" cy="57861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In order to access this new endpoint, its id is used to map it, i.e. we could exercise it hitting /customEndpoint.</a:t>
            </a:r>
            <a:endParaRPr/>
          </a:p>
          <a:p>
            <a:pPr indent="0" lvl="0" marL="0" marR="0" rtl="0" algn="l">
              <a:spcBef>
                <a:spcPts val="0"/>
              </a:spcBef>
              <a:spcAft>
                <a:spcPts val="0"/>
              </a:spcAft>
              <a:buNone/>
            </a:pPr>
            <a:r>
              <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 "This is message 1", "This is message 2" ]</a:t>
            </a:r>
            <a:endParaRPr/>
          </a:p>
          <a:p>
            <a:pPr indent="0" lvl="0" marL="0" marR="0" rtl="0" algn="l">
              <a:spcBef>
                <a:spcPts val="0"/>
              </a:spcBef>
              <a:spcAft>
                <a:spcPts val="0"/>
              </a:spcAft>
              <a:buNone/>
            </a:pPr>
            <a:r>
              <a:t/>
            </a:r>
            <a:endParaRPr b="1" i="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4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400">
                <a:solidFill>
                  <a:schemeClr val="dk1"/>
                </a:solidFill>
                <a:latin typeface="Calibri"/>
                <a:ea typeface="Calibri"/>
                <a:cs typeface="Calibri"/>
                <a:sym typeface="Calibri"/>
              </a:rPr>
              <a:t>Further Customization(in application.properties file]:</a:t>
            </a:r>
            <a:endParaRPr/>
          </a:p>
          <a:p>
            <a:pPr indent="0" lvl="0" marL="0" marR="0" rtl="0" algn="l">
              <a:spcBef>
                <a:spcPts val="0"/>
              </a:spcBef>
              <a:spcAft>
                <a:spcPts val="0"/>
              </a:spcAft>
              <a:buNone/>
            </a:pPr>
            <a:r>
              <a:t/>
            </a:r>
            <a:endParaRPr b="1" i="1"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#port used to expose actuator</a:t>
            </a:r>
            <a:endParaRPr sz="2400"/>
          </a:p>
          <a:p>
            <a:pPr indent="0" lvl="0" marL="0" marR="0" rtl="0" algn="l">
              <a:spcBef>
                <a:spcPts val="0"/>
              </a:spcBef>
              <a:spcAft>
                <a:spcPts val="0"/>
              </a:spcAft>
              <a:buNone/>
            </a:pPr>
            <a:r>
              <a:rPr lang="en-US" sz="2400">
                <a:solidFill>
                  <a:schemeClr val="dk1"/>
                </a:solidFill>
                <a:latin typeface="Calibri"/>
                <a:ea typeface="Calibri"/>
                <a:cs typeface="Calibri"/>
                <a:sym typeface="Calibri"/>
              </a:rPr>
              <a:t>management.port=8081 </a:t>
            </a:r>
            <a:endParaRPr sz="2400"/>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p>
          <a:p>
            <a:pPr indent="0" lvl="0" marL="0" marR="0" rtl="0" algn="l">
              <a:spcBef>
                <a:spcPts val="0"/>
              </a:spcBef>
              <a:spcAft>
                <a:spcPts val="0"/>
              </a:spcAft>
              <a:buNone/>
            </a:pPr>
            <a:r>
              <a:rPr lang="en-US" sz="2400">
                <a:solidFill>
                  <a:schemeClr val="dk1"/>
                </a:solidFill>
                <a:latin typeface="Calibri"/>
                <a:ea typeface="Calibri"/>
                <a:cs typeface="Calibri"/>
                <a:sym typeface="Calibri"/>
              </a:rPr>
              <a:t>#CIDR allowed to hit actuator,  White listing, requests from only below IP addr are allowed</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management.address=127.0.0.1 </a:t>
            </a:r>
            <a:endParaRPr sz="2400"/>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#Whether security should be enabled or disabled altogether</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management.security.enabled=false</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If the application is using Spring Security – we can secure these endpoints by defining the default security properties – username, password, and role – in the application.properties file:</a:t>
            </a:r>
            <a:endParaRPr/>
          </a:p>
          <a:p>
            <a:pPr indent="0" lvl="0" marL="0" marR="0" rtl="0" algn="l">
              <a:spcBef>
                <a:spcPts val="0"/>
              </a:spcBef>
              <a:spcAft>
                <a:spcPts val="0"/>
              </a:spcAft>
              <a:buNone/>
            </a:pPr>
            <a:r>
              <a:t/>
            </a:r>
            <a:endParaRPr b="1" i="1"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security.user.name=admin</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security.user.password=secret</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management.security.role=SUPERUSER</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2.x</a:t>
            </a:r>
            <a:endParaRPr/>
          </a:p>
        </p:txBody>
      </p:sp>
      <p:sp>
        <p:nvSpPr>
          <p:cNvPr id="149" name="Google Shape;149;p23"/>
          <p:cNvSpPr/>
          <p:nvPr/>
        </p:nvSpPr>
        <p:spPr>
          <a:xfrm>
            <a:off x="152400" y="831273"/>
            <a:ext cx="8839200" cy="313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IN Spring Boot 2.x most of end points are disabled by default, you need to enable by using below</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management.endpoints.web.exposure.include=*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To include a specific end points use comma separated, as below</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190500" rtl="0" algn="l">
              <a:lnSpc>
                <a:spcPct val="170000"/>
              </a:lnSpc>
              <a:spcBef>
                <a:spcPts val="0"/>
              </a:spcBef>
              <a:spcAft>
                <a:spcPts val="0"/>
              </a:spcAft>
              <a:buSzPts val="1100"/>
              <a:buNone/>
            </a:pPr>
            <a:r>
              <a:rPr b="1" lang="en-US" sz="1800">
                <a:solidFill>
                  <a:srgbClr val="669900"/>
                </a:solidFill>
                <a:highlight>
                  <a:srgbClr val="F6F8FA"/>
                </a:highlight>
                <a:latin typeface="Courier New"/>
                <a:ea typeface="Courier New"/>
                <a:cs typeface="Courier New"/>
                <a:sym typeface="Courier New"/>
              </a:rPr>
              <a:t>management.endpoints.web.exposure.include</a:t>
            </a:r>
            <a:r>
              <a:rPr b="1" lang="en-US" sz="1800">
                <a:solidFill>
                  <a:srgbClr val="999999"/>
                </a:solidFill>
                <a:highlight>
                  <a:srgbClr val="F6F8FA"/>
                </a:highlight>
                <a:latin typeface="Courier New"/>
                <a:ea typeface="Courier New"/>
                <a:cs typeface="Courier New"/>
                <a:sym typeface="Courier New"/>
              </a:rPr>
              <a:t>=</a:t>
            </a:r>
            <a:r>
              <a:rPr b="1" lang="en-US" sz="1800">
                <a:solidFill>
                  <a:srgbClr val="0077AA"/>
                </a:solidFill>
                <a:highlight>
                  <a:srgbClr val="F6F8FA"/>
                </a:highlight>
                <a:latin typeface="Courier New"/>
                <a:ea typeface="Courier New"/>
                <a:cs typeface="Courier New"/>
                <a:sym typeface="Courier New"/>
              </a:rPr>
              <a:t>health,info</a:t>
            </a:r>
            <a:endParaRPr b="1" sz="1800">
              <a:solidFill>
                <a:srgbClr val="0077AA"/>
              </a:solidFill>
              <a:highlight>
                <a:srgbClr val="F6F8FA"/>
              </a:highlight>
              <a:latin typeface="Courier New"/>
              <a:ea typeface="Courier New"/>
              <a:cs typeface="Courier New"/>
              <a:sym typeface="Courier New"/>
            </a:endParaRPr>
          </a:p>
          <a:p>
            <a:pPr indent="0" lvl="0" marL="0" marR="190500" rtl="0" algn="l">
              <a:lnSpc>
                <a:spcPct val="170000"/>
              </a:lnSpc>
              <a:spcBef>
                <a:spcPts val="1100"/>
              </a:spcBef>
              <a:spcAft>
                <a:spcPts val="0"/>
              </a:spcAft>
              <a:buSzPts val="1100"/>
              <a:buNone/>
            </a:pPr>
            <a:r>
              <a:rPr lang="en-US" sz="1800">
                <a:solidFill>
                  <a:srgbClr val="0077AA"/>
                </a:solidFill>
                <a:highlight>
                  <a:srgbClr val="F6F8FA"/>
                </a:highlight>
                <a:latin typeface="Courier New"/>
                <a:ea typeface="Courier New"/>
                <a:cs typeface="Courier New"/>
                <a:sym typeface="Courier New"/>
              </a:rPr>
              <a:t>Check all enabled end points, using below URL</a:t>
            </a:r>
            <a:endParaRPr sz="1800">
              <a:solidFill>
                <a:srgbClr val="0077AA"/>
              </a:solidFill>
              <a:highlight>
                <a:srgbClr val="F6F8FA"/>
              </a:highlight>
              <a:latin typeface="Courier New"/>
              <a:ea typeface="Courier New"/>
              <a:cs typeface="Courier New"/>
              <a:sym typeface="Courier New"/>
            </a:endParaRPr>
          </a:p>
          <a:p>
            <a:pPr indent="0" lvl="0" marL="0" marR="190500" rtl="0" algn="l">
              <a:lnSpc>
                <a:spcPct val="170000"/>
              </a:lnSpc>
              <a:spcBef>
                <a:spcPts val="1100"/>
              </a:spcBef>
              <a:spcAft>
                <a:spcPts val="0"/>
              </a:spcAft>
              <a:buClr>
                <a:srgbClr val="000000"/>
              </a:buClr>
              <a:buSzPts val="1100"/>
              <a:buFont typeface="Arial"/>
              <a:buNone/>
            </a:pPr>
            <a:r>
              <a:rPr lang="en-US" sz="1800" u="sng">
                <a:solidFill>
                  <a:schemeClr val="hlink"/>
                </a:solidFill>
                <a:highlight>
                  <a:srgbClr val="F6F8FA"/>
                </a:highlight>
                <a:latin typeface="Courier New"/>
                <a:ea typeface="Courier New"/>
                <a:cs typeface="Courier New"/>
                <a:sym typeface="Courier New"/>
                <a:hlinkClick r:id="rId3"/>
              </a:rPr>
              <a:t>http://localhost:8080/actuator/</a:t>
            </a:r>
            <a:endParaRPr sz="1800">
              <a:solidFill>
                <a:srgbClr val="0077AA"/>
              </a:solidFill>
              <a:highlight>
                <a:srgbClr val="F6F8FA"/>
              </a:highlight>
              <a:latin typeface="Courier New"/>
              <a:ea typeface="Courier New"/>
              <a:cs typeface="Courier New"/>
              <a:sym typeface="Courier New"/>
            </a:endParaRPr>
          </a:p>
          <a:p>
            <a:pPr indent="0" lvl="0" marL="0" marR="190500" rtl="0" algn="l">
              <a:lnSpc>
                <a:spcPct val="170000"/>
              </a:lnSpc>
              <a:spcBef>
                <a:spcPts val="1100"/>
              </a:spcBef>
              <a:spcAft>
                <a:spcPts val="0"/>
              </a:spcAft>
              <a:buClr>
                <a:srgbClr val="000000"/>
              </a:buClr>
              <a:buSzPts val="1100"/>
              <a:buFont typeface="Arial"/>
              <a:buNone/>
            </a:pPr>
            <a:r>
              <a:rPr lang="en-US" sz="1800">
                <a:solidFill>
                  <a:srgbClr val="0077AA"/>
                </a:solidFill>
                <a:highlight>
                  <a:srgbClr val="F6F8FA"/>
                </a:highlight>
                <a:latin typeface="Courier New"/>
                <a:ea typeface="Courier New"/>
                <a:cs typeface="Courier New"/>
                <a:sym typeface="Courier New"/>
              </a:rPr>
              <a:t>All End points specified below</a:t>
            </a:r>
            <a:endParaRPr sz="1800">
              <a:solidFill>
                <a:srgbClr val="0077AA"/>
              </a:solidFill>
              <a:highlight>
                <a:srgbClr val="F6F8FA"/>
              </a:highlight>
              <a:latin typeface="Courier New"/>
              <a:ea typeface="Courier New"/>
              <a:cs typeface="Courier New"/>
              <a:sym typeface="Courier New"/>
            </a:endParaRPr>
          </a:p>
          <a:p>
            <a:pPr indent="0" lvl="0" marL="0" marR="190500" rtl="0" algn="l">
              <a:lnSpc>
                <a:spcPct val="170000"/>
              </a:lnSpc>
              <a:spcBef>
                <a:spcPts val="1100"/>
              </a:spcBef>
              <a:spcAft>
                <a:spcPts val="0"/>
              </a:spcAft>
              <a:buClr>
                <a:srgbClr val="000000"/>
              </a:buClr>
              <a:buSzPts val="1100"/>
              <a:buFont typeface="Arial"/>
              <a:buNone/>
            </a:pPr>
            <a:r>
              <a:rPr lang="en-US" sz="1800" u="sng">
                <a:solidFill>
                  <a:schemeClr val="hlink"/>
                </a:solidFill>
                <a:hlinkClick r:id="rId4"/>
              </a:rPr>
              <a:t>https://docs.spring.io/spring-boot/docs/current/reference/html/production-ready-endpoints.html</a:t>
            </a:r>
            <a:endParaRPr sz="1800">
              <a:solidFill>
                <a:srgbClr val="0077AA"/>
              </a:solidFill>
              <a:highlight>
                <a:srgbClr val="F6F8FA"/>
              </a:highlight>
              <a:latin typeface="Courier New"/>
              <a:ea typeface="Courier New"/>
              <a:cs typeface="Courier New"/>
              <a:sym typeface="Courier New"/>
            </a:endParaRPr>
          </a:p>
          <a:p>
            <a:pPr indent="0" lvl="0" marL="0" marR="190500" rtl="0" algn="l">
              <a:lnSpc>
                <a:spcPct val="170000"/>
              </a:lnSpc>
              <a:spcBef>
                <a:spcPts val="1100"/>
              </a:spcBef>
              <a:spcAft>
                <a:spcPts val="0"/>
              </a:spcAft>
              <a:buClr>
                <a:srgbClr val="000000"/>
              </a:buClr>
              <a:buSzPts val="1100"/>
              <a:buFont typeface="Arial"/>
              <a:buNone/>
            </a:pPr>
            <a:r>
              <a:rPr lang="en-US" sz="1800">
                <a:solidFill>
                  <a:srgbClr val="0077AA"/>
                </a:solidFill>
                <a:highlight>
                  <a:srgbClr val="F6F8FA"/>
                </a:highlight>
                <a:latin typeface="Courier New"/>
                <a:ea typeface="Courier New"/>
                <a:cs typeface="Courier New"/>
                <a:sym typeface="Courier New"/>
              </a:rPr>
              <a:t>NOTE: end point names need to be prefixed with /actuator, for eg</a:t>
            </a:r>
            <a:endParaRPr sz="1800">
              <a:solidFill>
                <a:srgbClr val="0077AA"/>
              </a:solidFill>
              <a:highlight>
                <a:srgbClr val="F6F8FA"/>
              </a:highlight>
              <a:latin typeface="Courier New"/>
              <a:ea typeface="Courier New"/>
              <a:cs typeface="Courier New"/>
              <a:sym typeface="Courier New"/>
            </a:endParaRPr>
          </a:p>
          <a:p>
            <a:pPr indent="0" lvl="0" marL="0" marR="190500" rtl="0" algn="l">
              <a:lnSpc>
                <a:spcPct val="170000"/>
              </a:lnSpc>
              <a:spcBef>
                <a:spcPts val="1100"/>
              </a:spcBef>
              <a:spcAft>
                <a:spcPts val="0"/>
              </a:spcAft>
              <a:buClr>
                <a:srgbClr val="000000"/>
              </a:buClr>
              <a:buSzPts val="1100"/>
              <a:buFont typeface="Arial"/>
              <a:buNone/>
            </a:pPr>
            <a:r>
              <a:rPr lang="en-US" sz="1800">
                <a:solidFill>
                  <a:srgbClr val="0077AA"/>
                </a:solidFill>
                <a:highlight>
                  <a:srgbClr val="F6F8FA"/>
                </a:highlight>
                <a:latin typeface="Courier New"/>
                <a:ea typeface="Courier New"/>
                <a:cs typeface="Courier New"/>
                <a:sym typeface="Courier New"/>
              </a:rPr>
              <a:t>http://localhost:8080/actuator/mappings</a:t>
            </a:r>
            <a:endParaRPr sz="1800">
              <a:solidFill>
                <a:srgbClr val="0077AA"/>
              </a:solidFill>
              <a:highlight>
                <a:srgbClr val="F6F8FA"/>
              </a:highlight>
              <a:latin typeface="Courier New"/>
              <a:ea typeface="Courier New"/>
              <a:cs typeface="Courier New"/>
              <a:sym typeface="Courier New"/>
            </a:endParaRPr>
          </a:p>
          <a:p>
            <a:pPr indent="0" lvl="0" marL="0" marR="0" rtl="0" algn="l">
              <a:spcBef>
                <a:spcPts val="110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2.x</a:t>
            </a:r>
            <a:endParaRPr/>
          </a:p>
        </p:txBody>
      </p:sp>
      <p:sp>
        <p:nvSpPr>
          <p:cNvPr id="155" name="Google Shape;155;p24"/>
          <p:cNvSpPr/>
          <p:nvPr/>
        </p:nvSpPr>
        <p:spPr>
          <a:xfrm>
            <a:off x="-73900" y="173098"/>
            <a:ext cx="9144000" cy="701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/beans </a:t>
            </a:r>
            <a:r>
              <a:rPr i="1" lang="en-US" sz="1800">
                <a:solidFill>
                  <a:schemeClr val="dk1"/>
                </a:solidFill>
                <a:latin typeface="Calibri"/>
                <a:ea typeface="Calibri"/>
                <a:cs typeface="Calibri"/>
                <a:sym typeface="Calibri"/>
              </a:rPr>
              <a:t>– returns all available beans in our BeanFactory. Unlike /auditevents, it doesn’t support filtering</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/conditions – formerly known as /autoconfig, builds a report of conditions around auto-configuration</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/httptrace</a:t>
            </a:r>
            <a:r>
              <a:rPr i="1" lang="en-US" sz="1800">
                <a:solidFill>
                  <a:schemeClr val="dk1"/>
                </a:solidFill>
                <a:latin typeface="Calibri"/>
                <a:ea typeface="Calibri"/>
                <a:cs typeface="Calibri"/>
                <a:sym typeface="Calibri"/>
              </a:rPr>
              <a:t> - to show last few HTTP requests</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/configprops</a:t>
            </a:r>
            <a:r>
              <a:rPr i="1" lang="en-US" sz="1800">
                <a:solidFill>
                  <a:schemeClr val="dk1"/>
                </a:solidFill>
                <a:latin typeface="Calibri"/>
                <a:ea typeface="Calibri"/>
                <a:cs typeface="Calibri"/>
                <a:sym typeface="Calibri"/>
              </a:rPr>
              <a:t> – allows us to fetch all @ConfigurationProperties beans</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/env</a:t>
            </a:r>
            <a:r>
              <a:rPr i="1" lang="en-US" sz="1800">
                <a:solidFill>
                  <a:schemeClr val="dk1"/>
                </a:solidFill>
                <a:latin typeface="Calibri"/>
                <a:ea typeface="Calibri"/>
                <a:cs typeface="Calibri"/>
                <a:sym typeface="Calibri"/>
              </a:rPr>
              <a:t> – returns the current environment properties. Additionally, we can retrieve single properties</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/flyway – provides details about our Flyway database migrations</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/health </a:t>
            </a:r>
            <a:r>
              <a:rPr i="1" lang="en-US" sz="1800">
                <a:solidFill>
                  <a:schemeClr val="dk1"/>
                </a:solidFill>
                <a:latin typeface="Calibri"/>
                <a:ea typeface="Calibri"/>
                <a:cs typeface="Calibri"/>
                <a:sym typeface="Calibri"/>
              </a:rPr>
              <a:t>– summarises the health status of our application</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/heapdump </a:t>
            </a:r>
            <a:r>
              <a:rPr i="1" lang="en-US" sz="1800">
                <a:solidFill>
                  <a:schemeClr val="dk1"/>
                </a:solidFill>
                <a:latin typeface="Calibri"/>
                <a:ea typeface="Calibri"/>
                <a:cs typeface="Calibri"/>
                <a:sym typeface="Calibri"/>
              </a:rPr>
              <a:t>– builds and returns a heap dump from the JVM used by our application</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/info</a:t>
            </a:r>
            <a:r>
              <a:rPr i="1" lang="en-US" sz="1800">
                <a:solidFill>
                  <a:schemeClr val="dk1"/>
                </a:solidFill>
                <a:latin typeface="Calibri"/>
                <a:ea typeface="Calibri"/>
                <a:cs typeface="Calibri"/>
                <a:sym typeface="Calibri"/>
              </a:rPr>
              <a:t> – returns general information. It might be custom data, build information or details about the latest commit /mappings</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/liquibase – behaves like /flyway but for Liquibase</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/logfile – returns ordinary application logs</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/mappings</a:t>
            </a:r>
            <a:r>
              <a:rPr i="1" lang="en-US" sz="1800">
                <a:solidFill>
                  <a:schemeClr val="dk1"/>
                </a:solidFill>
                <a:latin typeface="Calibri"/>
                <a:ea typeface="Calibri"/>
                <a:cs typeface="Calibri"/>
                <a:sym typeface="Calibri"/>
              </a:rPr>
              <a:t> - list of HTTP mapping end points</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/loggers</a:t>
            </a:r>
            <a:r>
              <a:rPr i="1" lang="en-US" sz="1800">
                <a:solidFill>
                  <a:schemeClr val="dk1"/>
                </a:solidFill>
                <a:latin typeface="Calibri"/>
                <a:ea typeface="Calibri"/>
                <a:cs typeface="Calibri"/>
                <a:sym typeface="Calibri"/>
              </a:rPr>
              <a:t> – enables us to query and modify the logging level of our application</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/metrics</a:t>
            </a:r>
            <a:r>
              <a:rPr i="1" lang="en-US" sz="1800">
                <a:solidFill>
                  <a:schemeClr val="dk1"/>
                </a:solidFill>
                <a:latin typeface="Calibri"/>
                <a:ea typeface="Calibri"/>
                <a:cs typeface="Calibri"/>
                <a:sym typeface="Calibri"/>
              </a:rPr>
              <a:t> – details metrics of our application. This might include generic metrics as well as custom ones</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/prometheus – returns metrics like the previous one, but formatted to work with a Prometheus server</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/scheduledtasks – provides details about every scheduled task within our application</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/sessions – lists HTTP sessions given we are using Spring Session</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/shutdown</a:t>
            </a:r>
            <a:r>
              <a:rPr i="1" lang="en-US" sz="1800">
                <a:solidFill>
                  <a:schemeClr val="dk1"/>
                </a:solidFill>
                <a:latin typeface="Calibri"/>
                <a:ea typeface="Calibri"/>
                <a:cs typeface="Calibri"/>
                <a:sym typeface="Calibri"/>
              </a:rPr>
              <a:t> – performs a graceful shutdown of the application - HTTP POST</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/threaddump </a:t>
            </a:r>
            <a:r>
              <a:rPr i="1" lang="en-US" sz="1800">
                <a:solidFill>
                  <a:schemeClr val="dk1"/>
                </a:solidFill>
                <a:latin typeface="Calibri"/>
                <a:ea typeface="Calibri"/>
                <a:cs typeface="Calibri"/>
                <a:sym typeface="Calibri"/>
              </a:rPr>
              <a:t>– dumps the thread information of the underlying JVM</a:t>
            </a:r>
            <a:endParaRPr sz="1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2.x</a:t>
            </a:r>
            <a:endParaRPr/>
          </a:p>
        </p:txBody>
      </p:sp>
      <p:sp>
        <p:nvSpPr>
          <p:cNvPr id="161" name="Google Shape;161;p25"/>
          <p:cNvSpPr/>
          <p:nvPr/>
        </p:nvSpPr>
        <p:spPr>
          <a:xfrm>
            <a:off x="152400" y="831277"/>
            <a:ext cx="8839200" cy="61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/shutdown endpoint: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Below properties need to be specified in app.properties file</a:t>
            </a:r>
            <a:endParaRPr sz="1800">
              <a:solidFill>
                <a:schemeClr val="dk1"/>
              </a:solidFill>
              <a:latin typeface="Calibri"/>
              <a:ea typeface="Calibri"/>
              <a:cs typeface="Calibri"/>
              <a:sym typeface="Calibri"/>
            </a:endParaRPr>
          </a:p>
          <a:p>
            <a:pPr indent="0" lvl="0" marL="0" marR="0" rtl="0" algn="l">
              <a:spcBef>
                <a:spcPts val="0"/>
              </a:spcBef>
              <a:spcAft>
                <a:spcPts val="0"/>
              </a:spcAft>
              <a:buClr>
                <a:srgbClr val="000000"/>
              </a:buClr>
              <a:buSzPts val="1100"/>
              <a:buFont typeface="Arial"/>
              <a:buNone/>
            </a:pPr>
            <a:r>
              <a:rPr lang="en-US" sz="1800">
                <a:solidFill>
                  <a:schemeClr val="dk1"/>
                </a:solidFill>
                <a:latin typeface="Calibri"/>
                <a:ea typeface="Calibri"/>
                <a:cs typeface="Calibri"/>
                <a:sym typeface="Calibri"/>
              </a:rPr>
              <a:t>management.endpoints.web.exposure.include=*</a:t>
            </a:r>
            <a:endParaRPr sz="1800">
              <a:solidFill>
                <a:schemeClr val="dk1"/>
              </a:solidFill>
              <a:latin typeface="Calibri"/>
              <a:ea typeface="Calibri"/>
              <a:cs typeface="Calibri"/>
              <a:sym typeface="Calibri"/>
            </a:endParaRPr>
          </a:p>
          <a:p>
            <a:pPr indent="0" lvl="0" marL="0" marR="0" rtl="0" algn="l">
              <a:spcBef>
                <a:spcPts val="0"/>
              </a:spcBef>
              <a:spcAft>
                <a:spcPts val="0"/>
              </a:spcAft>
              <a:buClr>
                <a:srgbClr val="000000"/>
              </a:buClr>
              <a:buSzPts val="1100"/>
              <a:buFont typeface="Arial"/>
              <a:buNone/>
            </a:pPr>
            <a:r>
              <a:rPr lang="en-US" sz="1800">
                <a:solidFill>
                  <a:schemeClr val="dk1"/>
                </a:solidFill>
                <a:latin typeface="Calibri"/>
                <a:ea typeface="Calibri"/>
                <a:cs typeface="Calibri"/>
                <a:sym typeface="Calibri"/>
              </a:rPr>
              <a:t>management.endpoint.shutdown.enabled=true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Supported as HTTP POST. Use Postman to send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request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/metrics endpoint: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t>
            </a:r>
            <a:endParaRPr b="1"/>
          </a:p>
          <a:p>
            <a:pPr indent="0" lvl="0" marL="0" marR="0" rtl="0" algn="l">
              <a:spcBef>
                <a:spcPts val="0"/>
              </a:spcBef>
              <a:spcAft>
                <a:spcPts val="0"/>
              </a:spcAft>
              <a:buNone/>
            </a:pPr>
            <a:r>
              <a:rPr b="1" lang="en-US" sz="1800">
                <a:solidFill>
                  <a:schemeClr val="dk1"/>
                </a:solidFill>
                <a:latin typeface="Calibri"/>
                <a:ea typeface="Calibri"/>
                <a:cs typeface="Calibri"/>
                <a:sym typeface="Calibri"/>
              </a:rPr>
              <a:t>  "names": [</a:t>
            </a:r>
            <a:endParaRPr b="1"/>
          </a:p>
          <a:p>
            <a:pPr indent="0" lvl="0" marL="0" marR="0" rtl="0" algn="l">
              <a:spcBef>
                <a:spcPts val="0"/>
              </a:spcBef>
              <a:spcAft>
                <a:spcPts val="0"/>
              </a:spcAft>
              <a:buNone/>
            </a:pPr>
            <a:r>
              <a:rPr b="1" lang="en-US" sz="1800">
                <a:solidFill>
                  <a:schemeClr val="dk1"/>
                </a:solidFill>
                <a:latin typeface="Calibri"/>
                <a:ea typeface="Calibri"/>
                <a:cs typeface="Calibri"/>
                <a:sym typeface="Calibri"/>
              </a:rPr>
              <a:t>    "jvm.gc.pause",</a:t>
            </a:r>
            <a:endParaRPr b="1"/>
          </a:p>
          <a:p>
            <a:pPr indent="0" lvl="0" marL="0" marR="0" rtl="0" algn="l">
              <a:spcBef>
                <a:spcPts val="0"/>
              </a:spcBef>
              <a:spcAft>
                <a:spcPts val="0"/>
              </a:spcAft>
              <a:buNone/>
            </a:pPr>
            <a:r>
              <a:rPr b="1" lang="en-US" sz="1800">
                <a:solidFill>
                  <a:schemeClr val="dk1"/>
                </a:solidFill>
                <a:latin typeface="Calibri"/>
                <a:ea typeface="Calibri"/>
                <a:cs typeface="Calibri"/>
                <a:sym typeface="Calibri"/>
              </a:rPr>
              <a:t>    "jvm.buffer.memory.used",</a:t>
            </a:r>
            <a:endParaRPr b="1"/>
          </a:p>
          <a:p>
            <a:pPr indent="0" lvl="0" marL="0" marR="0" rtl="0" algn="l">
              <a:spcBef>
                <a:spcPts val="0"/>
              </a:spcBef>
              <a:spcAft>
                <a:spcPts val="0"/>
              </a:spcAft>
              <a:buNone/>
            </a:pPr>
            <a:r>
              <a:rPr b="1" lang="en-US" sz="1800">
                <a:solidFill>
                  <a:schemeClr val="dk1"/>
                </a:solidFill>
                <a:latin typeface="Calibri"/>
                <a:ea typeface="Calibri"/>
                <a:cs typeface="Calibri"/>
                <a:sym typeface="Calibri"/>
              </a:rPr>
              <a:t>    "jvm.memory.used",</a:t>
            </a:r>
            <a:endParaRPr b="1"/>
          </a:p>
          <a:p>
            <a:pPr indent="0" lvl="0" marL="0" marR="0" rtl="0" algn="l">
              <a:spcBef>
                <a:spcPts val="0"/>
              </a:spcBef>
              <a:spcAft>
                <a:spcPts val="0"/>
              </a:spcAft>
              <a:buNone/>
            </a:pPr>
            <a:r>
              <a:rPr b="1" lang="en-US" sz="1800">
                <a:solidFill>
                  <a:schemeClr val="dk1"/>
                </a:solidFill>
                <a:latin typeface="Calibri"/>
                <a:ea typeface="Calibri"/>
                <a:cs typeface="Calibri"/>
                <a:sym typeface="Calibri"/>
              </a:rPr>
              <a:t>    "jvm.buffer.count",</a:t>
            </a:r>
            <a:endParaRPr b="1"/>
          </a:p>
          <a:p>
            <a:pPr indent="0" lvl="0" marL="0" marR="0" rtl="0" algn="l">
              <a:spcBef>
                <a:spcPts val="0"/>
              </a:spcBef>
              <a:spcAft>
                <a:spcPts val="0"/>
              </a:spcAft>
              <a:buNone/>
            </a:pPr>
            <a:r>
              <a:rPr b="1" lang="en-US" sz="1800">
                <a:solidFill>
                  <a:schemeClr val="dk1"/>
                </a:solidFill>
                <a:latin typeface="Calibri"/>
                <a:ea typeface="Calibri"/>
                <a:cs typeface="Calibri"/>
                <a:sym typeface="Calibri"/>
              </a:rPr>
              <a:t>    // ...</a:t>
            </a:r>
            <a:endParaRPr b="1"/>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b="1"/>
          </a:p>
          <a:p>
            <a:pPr indent="0" lvl="0" marL="0" marR="0" rtl="0" algn="l">
              <a:spcBef>
                <a:spcPts val="0"/>
              </a:spcBef>
              <a:spcAft>
                <a:spcPts val="0"/>
              </a:spcAft>
              <a:buNone/>
            </a:pPr>
            <a:r>
              <a:rPr b="1" lang="en-US"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p:txBody>
      </p:sp>
      <p:pic>
        <p:nvPicPr>
          <p:cNvPr id="162" name="Google Shape;162;p25"/>
          <p:cNvPicPr preferRelativeResize="0"/>
          <p:nvPr/>
        </p:nvPicPr>
        <p:blipFill>
          <a:blip r:embed="rId3">
            <a:alphaModFix/>
          </a:blip>
          <a:stretch>
            <a:fillRect/>
          </a:stretch>
        </p:blipFill>
        <p:spPr>
          <a:xfrm>
            <a:off x="4791063" y="1470475"/>
            <a:ext cx="4352925" cy="356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2.x</a:t>
            </a:r>
            <a:endParaRPr/>
          </a:p>
        </p:txBody>
      </p:sp>
      <p:sp>
        <p:nvSpPr>
          <p:cNvPr id="168" name="Google Shape;168;p26"/>
          <p:cNvSpPr/>
          <p:nvPr/>
        </p:nvSpPr>
        <p:spPr>
          <a:xfrm>
            <a:off x="152400" y="831277"/>
            <a:ext cx="8839200" cy="61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Enable LOggers for a specific component:</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rgbClr val="000000"/>
              </a:buClr>
              <a:buSzPts val="1100"/>
              <a:buFont typeface="Arial"/>
              <a:buNone/>
            </a:pPr>
            <a:r>
              <a:rPr lang="en-US" sz="2400"/>
              <a:t>To change the log level of the </a:t>
            </a:r>
            <a:r>
              <a:rPr lang="en-US" sz="2400">
                <a:highlight>
                  <a:srgbClr val="F6F8FA"/>
                </a:highlight>
                <a:latin typeface="Courier New"/>
                <a:ea typeface="Courier New"/>
                <a:cs typeface="Courier New"/>
                <a:sym typeface="Courier New"/>
              </a:rPr>
              <a:t>root</a:t>
            </a:r>
            <a:r>
              <a:rPr lang="en-US" sz="2400"/>
              <a:t> logger to </a:t>
            </a:r>
            <a:r>
              <a:rPr lang="en-US" sz="2400">
                <a:highlight>
                  <a:srgbClr val="F6F8FA"/>
                </a:highlight>
                <a:latin typeface="Courier New"/>
                <a:ea typeface="Courier New"/>
                <a:cs typeface="Courier New"/>
                <a:sym typeface="Courier New"/>
              </a:rPr>
              <a:t>DEBUG</a:t>
            </a:r>
            <a:r>
              <a:rPr lang="en-US" sz="2400"/>
              <a:t> at runtime, make a </a:t>
            </a:r>
            <a:r>
              <a:rPr lang="en-US" sz="2400">
                <a:highlight>
                  <a:srgbClr val="F6F8FA"/>
                </a:highlight>
                <a:latin typeface="Courier New"/>
                <a:ea typeface="Courier New"/>
                <a:cs typeface="Courier New"/>
                <a:sym typeface="Courier New"/>
              </a:rPr>
              <a:t>POST</a:t>
            </a:r>
            <a:r>
              <a:rPr lang="en-US" sz="2400"/>
              <a:t> request to the URL </a:t>
            </a:r>
            <a:r>
              <a:rPr lang="en-US" sz="2400" u="sng">
                <a:solidFill>
                  <a:srgbClr val="419BE8"/>
                </a:solidFill>
                <a:highlight>
                  <a:srgbClr val="F6F8FA"/>
                </a:highlight>
                <a:latin typeface="Courier New"/>
                <a:ea typeface="Courier New"/>
                <a:cs typeface="Courier New"/>
                <a:sym typeface="Courier New"/>
                <a:hlinkClick r:id="rId3"/>
              </a:rPr>
              <a:t>http://localhost:8080/actuator/loggers/root</a:t>
            </a:r>
            <a:r>
              <a:rPr lang="en-US" sz="2400"/>
              <a:t> with the following payload -</a:t>
            </a:r>
            <a:endParaRPr sz="2400"/>
          </a:p>
          <a:p>
            <a:pPr indent="0" lvl="0" marL="190500" marR="190500" rtl="0" algn="l">
              <a:lnSpc>
                <a:spcPct val="170000"/>
              </a:lnSpc>
              <a:spcBef>
                <a:spcPts val="1100"/>
              </a:spcBef>
              <a:spcAft>
                <a:spcPts val="0"/>
              </a:spcAft>
              <a:buSzPts val="1100"/>
              <a:buNone/>
            </a:pPr>
            <a:r>
              <a:rPr lang="en-US" sz="2400">
                <a:solidFill>
                  <a:srgbClr val="999999"/>
                </a:solidFill>
                <a:highlight>
                  <a:srgbClr val="F6F8FA"/>
                </a:highlight>
                <a:latin typeface="Courier New"/>
                <a:ea typeface="Courier New"/>
                <a:cs typeface="Courier New"/>
                <a:sym typeface="Courier New"/>
              </a:rPr>
              <a:t>{</a:t>
            </a:r>
            <a:br>
              <a:rPr lang="en-US" sz="2400">
                <a:highlight>
                  <a:srgbClr val="F6F8FA"/>
                </a:highlight>
                <a:latin typeface="Courier New"/>
                <a:ea typeface="Courier New"/>
                <a:cs typeface="Courier New"/>
                <a:sym typeface="Courier New"/>
              </a:rPr>
            </a:br>
            <a:r>
              <a:rPr lang="en-US" sz="2400">
                <a:highlight>
                  <a:srgbClr val="F6F8FA"/>
                </a:highlight>
                <a:latin typeface="Courier New"/>
                <a:ea typeface="Courier New"/>
                <a:cs typeface="Courier New"/>
                <a:sym typeface="Courier New"/>
              </a:rPr>
              <a:t>   </a:t>
            </a:r>
            <a:r>
              <a:rPr lang="en-US" sz="2400">
                <a:solidFill>
                  <a:srgbClr val="990055"/>
                </a:solidFill>
                <a:highlight>
                  <a:srgbClr val="F6F8FA"/>
                </a:highlight>
                <a:latin typeface="Courier New"/>
                <a:ea typeface="Courier New"/>
                <a:cs typeface="Courier New"/>
                <a:sym typeface="Courier New"/>
              </a:rPr>
              <a:t>"configuredLevel"</a:t>
            </a:r>
            <a:r>
              <a:rPr lang="en-US" sz="2400">
                <a:solidFill>
                  <a:srgbClr val="A67F59"/>
                </a:solidFill>
                <a:highlight>
                  <a:srgbClr val="F6F8FA"/>
                </a:highlight>
                <a:latin typeface="Courier New"/>
                <a:ea typeface="Courier New"/>
                <a:cs typeface="Courier New"/>
                <a:sym typeface="Courier New"/>
              </a:rPr>
              <a:t>:</a:t>
            </a:r>
            <a:r>
              <a:rPr lang="en-US" sz="2400">
                <a:highlight>
                  <a:srgbClr val="F6F8FA"/>
                </a:highlight>
                <a:latin typeface="Courier New"/>
                <a:ea typeface="Courier New"/>
                <a:cs typeface="Courier New"/>
                <a:sym typeface="Courier New"/>
              </a:rPr>
              <a:t> </a:t>
            </a:r>
            <a:r>
              <a:rPr lang="en-US" sz="2400">
                <a:solidFill>
                  <a:srgbClr val="669900"/>
                </a:solidFill>
                <a:highlight>
                  <a:srgbClr val="F6F8FA"/>
                </a:highlight>
                <a:latin typeface="Courier New"/>
                <a:ea typeface="Courier New"/>
                <a:cs typeface="Courier New"/>
                <a:sym typeface="Courier New"/>
              </a:rPr>
              <a:t>"DEBUG"</a:t>
            </a:r>
            <a:br>
              <a:rPr lang="en-US" sz="2400">
                <a:highlight>
                  <a:srgbClr val="F6F8FA"/>
                </a:highlight>
                <a:latin typeface="Courier New"/>
                <a:ea typeface="Courier New"/>
                <a:cs typeface="Courier New"/>
                <a:sym typeface="Courier New"/>
              </a:rPr>
            </a:br>
            <a:r>
              <a:rPr lang="en-US" sz="2400">
                <a:solidFill>
                  <a:srgbClr val="999999"/>
                </a:solidFill>
                <a:highlight>
                  <a:srgbClr val="F6F8FA"/>
                </a:highlight>
                <a:latin typeface="Courier New"/>
                <a:ea typeface="Courier New"/>
                <a:cs typeface="Courier New"/>
                <a:sym typeface="Courier New"/>
              </a:rPr>
              <a:t>}</a:t>
            </a:r>
            <a:endParaRPr sz="2400">
              <a:solidFill>
                <a:srgbClr val="999999"/>
              </a:solidFill>
              <a:highlight>
                <a:srgbClr val="F6F8FA"/>
              </a:highlight>
              <a:latin typeface="Courier New"/>
              <a:ea typeface="Courier New"/>
              <a:cs typeface="Courier New"/>
              <a:sym typeface="Courier New"/>
            </a:endParaRPr>
          </a:p>
          <a:p>
            <a:pPr indent="0" lvl="0" marL="190500" marR="190500" rtl="0" algn="l">
              <a:lnSpc>
                <a:spcPct val="170000"/>
              </a:lnSpc>
              <a:spcBef>
                <a:spcPts val="1100"/>
              </a:spcBef>
              <a:spcAft>
                <a:spcPts val="0"/>
              </a:spcAft>
              <a:buClr>
                <a:srgbClr val="000000"/>
              </a:buClr>
              <a:buSzPts val="1100"/>
              <a:buFont typeface="Arial"/>
              <a:buNone/>
            </a:pPr>
            <a:r>
              <a:rPr lang="en-US" sz="2400">
                <a:solidFill>
                  <a:srgbClr val="999999"/>
                </a:solidFill>
                <a:highlight>
                  <a:srgbClr val="F6F8FA"/>
                </a:highlight>
                <a:latin typeface="Courier New"/>
                <a:ea typeface="Courier New"/>
                <a:cs typeface="Courier New"/>
                <a:sym typeface="Courier New"/>
              </a:rPr>
              <a:t>It can be reset using null</a:t>
            </a:r>
            <a:endParaRPr sz="2400">
              <a:solidFill>
                <a:srgbClr val="999999"/>
              </a:solidFill>
              <a:highlight>
                <a:srgbClr val="F6F8FA"/>
              </a:highlight>
              <a:latin typeface="Courier New"/>
              <a:ea typeface="Courier New"/>
              <a:cs typeface="Courier New"/>
              <a:sym typeface="Courier New"/>
            </a:endParaRPr>
          </a:p>
          <a:p>
            <a:pPr indent="0" lvl="0" marL="0" marR="0" rtl="0" algn="l">
              <a:spcBef>
                <a:spcPts val="110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2.x</a:t>
            </a:r>
            <a:endParaRPr/>
          </a:p>
        </p:txBody>
      </p:sp>
      <p:sp>
        <p:nvSpPr>
          <p:cNvPr id="174" name="Google Shape;174;p27"/>
          <p:cNvSpPr/>
          <p:nvPr/>
        </p:nvSpPr>
        <p:spPr>
          <a:xfrm>
            <a:off x="152400" y="831273"/>
            <a:ext cx="8839200" cy="61863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We can also get Build and related details from an End Point using </a:t>
            </a:r>
            <a:r>
              <a:rPr b="1" lang="en-US" sz="1800">
                <a:solidFill>
                  <a:srgbClr val="FF0000"/>
                </a:solidFill>
                <a:latin typeface="Calibri"/>
                <a:ea typeface="Calibri"/>
                <a:cs typeface="Calibri"/>
                <a:sym typeface="Calibri"/>
              </a:rPr>
              <a:t>/info </a:t>
            </a:r>
            <a:r>
              <a:rPr b="1" lang="en-US" sz="1800">
                <a:solidFill>
                  <a:schemeClr val="dk1"/>
                </a:solidFill>
                <a:latin typeface="Calibri"/>
                <a:ea typeface="Calibri"/>
                <a:cs typeface="Calibri"/>
                <a:sym typeface="Calibri"/>
              </a:rPr>
              <a:t>End Point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Below are changes required for the same.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TO get git details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&lt;groupId&gt;pl.project13.maven&lt;/groupId&gt;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&lt;artifactId&gt;git-commit-id-plugin&lt;/artifactId&gt;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We can also get build information including name, group, and version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&lt;plugin&gt;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&lt;groupId&gt;org.springframework.boot&lt;/groupId&gt;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&lt;artifactId&gt;spring-boot-maven-plugin&lt;/artifactId&gt;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&lt;executions&gt;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&lt;execution&gt;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&lt;goals&gt;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&lt;goal&gt;build-info&lt;/goal&gt;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&lt;/goals&gt;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&lt;/execution&gt;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&lt;/executions&gt;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&lt;/plugin&gt;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2.x</a:t>
            </a:r>
            <a:endParaRPr/>
          </a:p>
        </p:txBody>
      </p:sp>
      <p:sp>
        <p:nvSpPr>
          <p:cNvPr id="180" name="Google Shape;180;p28"/>
          <p:cNvSpPr/>
          <p:nvPr/>
        </p:nvSpPr>
        <p:spPr>
          <a:xfrm>
            <a:off x="152400" y="612848"/>
            <a:ext cx="8839200" cy="563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To further queries more details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/actuator/metrics/jvm.gc.pause and get a detailed response: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"name": "jvm.gc.pause",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"measurements":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"statistic": "Count",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"value": 3.0</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"statistic": "TotalTime",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"value": 7.9E7</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"statistic": "Max",</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"value": 7.9E7</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Good reference: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https://www.callicoder.com/spring-boot-actuator/</a:t>
            </a:r>
            <a:endParaRPr b="1" sz="1800">
              <a:solidFill>
                <a:schemeClr val="dk1"/>
              </a:solidFill>
              <a:latin typeface="Calibri"/>
              <a:ea typeface="Calibri"/>
              <a:cs typeface="Calibri"/>
              <a:sym typeface="Calibri"/>
            </a:endParaRPr>
          </a:p>
        </p:txBody>
      </p:sp>
      <p:sp>
        <p:nvSpPr>
          <p:cNvPr id="181" name="Google Shape;181;p28"/>
          <p:cNvSpPr/>
          <p:nvPr/>
        </p:nvSpPr>
        <p:spPr>
          <a:xfrm>
            <a:off x="4297818" y="1262550"/>
            <a:ext cx="8839200" cy="535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"availableTags":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"tag": "cause",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"values":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"Metadata GC Threshold",</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"Allocation Failure"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"tag": "action",</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"values":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"end of minor GC",</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"end of major GC"</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2.x</a:t>
            </a:r>
            <a:endParaRPr/>
          </a:p>
        </p:txBody>
      </p:sp>
      <p:sp>
        <p:nvSpPr>
          <p:cNvPr id="187" name="Google Shape;187;p29"/>
          <p:cNvSpPr/>
          <p:nvPr/>
        </p:nvSpPr>
        <p:spPr>
          <a:xfrm>
            <a:off x="152400" y="612848"/>
            <a:ext cx="8839200" cy="563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Customize an existing end point: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It is possible to customize an existing end point, and provide additional details.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as shown below</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188" name="Google Shape;188;p29"/>
          <p:cNvPicPr preferRelativeResize="0"/>
          <p:nvPr/>
        </p:nvPicPr>
        <p:blipFill>
          <a:blip r:embed="rId3">
            <a:alphaModFix/>
          </a:blip>
          <a:stretch>
            <a:fillRect/>
          </a:stretch>
        </p:blipFill>
        <p:spPr>
          <a:xfrm>
            <a:off x="241563" y="1440900"/>
            <a:ext cx="8010525" cy="4419600"/>
          </a:xfrm>
          <a:prstGeom prst="rect">
            <a:avLst/>
          </a:prstGeom>
          <a:noFill/>
          <a:ln>
            <a:noFill/>
          </a:ln>
        </p:spPr>
      </p:pic>
      <p:sp>
        <p:nvSpPr>
          <p:cNvPr id="189" name="Google Shape;189;p29"/>
          <p:cNvSpPr txBox="1"/>
          <p:nvPr/>
        </p:nvSpPr>
        <p:spPr>
          <a:xfrm>
            <a:off x="189638" y="5860500"/>
            <a:ext cx="81144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Below URL shows, how to generate UI using Actuator</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https://dzone.com/articles/monitoring-using-spring-boot-20-prometheus-and-gra</a:t>
            </a:r>
            <a:endParaRPr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2.x</a:t>
            </a:r>
            <a:endParaRPr/>
          </a:p>
        </p:txBody>
      </p:sp>
      <p:sp>
        <p:nvSpPr>
          <p:cNvPr id="195" name="Google Shape;195;p30"/>
          <p:cNvSpPr/>
          <p:nvPr/>
        </p:nvSpPr>
        <p:spPr>
          <a:xfrm>
            <a:off x="152400" y="612848"/>
            <a:ext cx="8839200" cy="563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Securing Actuator: When Spring Security is enabled, actuator end points are by default secured by form based authentication, you need to provide the credentials to access the end points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2.x</a:t>
            </a:r>
            <a:endParaRPr/>
          </a:p>
        </p:txBody>
      </p:sp>
      <p:sp>
        <p:nvSpPr>
          <p:cNvPr id="201" name="Google Shape;201;p31"/>
          <p:cNvSpPr/>
          <p:nvPr/>
        </p:nvSpPr>
        <p:spPr>
          <a:xfrm>
            <a:off x="152400" y="831273"/>
            <a:ext cx="8839200" cy="64633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Let’s create an Actuator endpoint to query, enable and disable feature flags in our application</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@Component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@Endpoint(id = "features")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FeaturesEndpoint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private Map&lt;String, Feature&gt; features = new ConcurrentHashMap&lt;&gt;();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Above End Point can be accessed using </a:t>
            </a:r>
            <a:r>
              <a:rPr i="1" lang="en-US" sz="1800">
                <a:solidFill>
                  <a:schemeClr val="dk1"/>
                </a:solidFill>
                <a:latin typeface="Calibri"/>
                <a:ea typeface="Calibri"/>
                <a:cs typeface="Calibri"/>
                <a:sym typeface="Calibri"/>
              </a:rPr>
              <a:t>/actuator/features</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Once you are comfortable with all above Actuator details, then only you may refer below URL(optional)</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3"/>
              </a:rPr>
              <a:t>https://docs.spring.io/spring-boot/docs/current/reference/html/production-ready-endpoints.html</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02" name="Google Shape;202;p31"/>
          <p:cNvSpPr txBox="1"/>
          <p:nvPr/>
        </p:nvSpPr>
        <p:spPr>
          <a:xfrm>
            <a:off x="5257800" y="1676400"/>
            <a:ext cx="3124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Name of new custom end point</a:t>
            </a:r>
            <a:endParaRPr sz="1800">
              <a:solidFill>
                <a:schemeClr val="dk1"/>
              </a:solidFill>
              <a:latin typeface="Calibri"/>
              <a:ea typeface="Calibri"/>
              <a:cs typeface="Calibri"/>
              <a:sym typeface="Calibri"/>
            </a:endParaRPr>
          </a:p>
        </p:txBody>
      </p:sp>
      <p:cxnSp>
        <p:nvCxnSpPr>
          <p:cNvPr id="203" name="Google Shape;203;p31"/>
          <p:cNvCxnSpPr/>
          <p:nvPr/>
        </p:nvCxnSpPr>
        <p:spPr>
          <a:xfrm flipH="1" rot="10800000">
            <a:off x="2362200" y="1861066"/>
            <a:ext cx="2895600" cy="539867"/>
          </a:xfrm>
          <a:prstGeom prst="straightConnector1">
            <a:avLst/>
          </a:prstGeom>
          <a:noFill/>
          <a:ln cap="flat" cmpd="sng" w="12700">
            <a:solidFill>
              <a:srgbClr val="A6A177"/>
            </a:solidFill>
            <a:prstDash val="solid"/>
            <a:round/>
            <a:headEnd len="sm" w="sm" type="none"/>
            <a:tailEnd len="med" w="med" type="stealth"/>
          </a:ln>
        </p:spPr>
      </p:cxnSp>
      <p:pic>
        <p:nvPicPr>
          <p:cNvPr id="204" name="Google Shape;204;p31"/>
          <p:cNvPicPr preferRelativeResize="0"/>
          <p:nvPr/>
        </p:nvPicPr>
        <p:blipFill rotWithShape="1">
          <a:blip r:embed="rId4">
            <a:alphaModFix/>
          </a:blip>
          <a:srcRect b="0" l="0" r="0" t="0"/>
          <a:stretch/>
        </p:blipFill>
        <p:spPr>
          <a:xfrm>
            <a:off x="4343400" y="2292169"/>
            <a:ext cx="914400" cy="77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What is Actuator?</a:t>
            </a:r>
            <a:endParaRPr/>
          </a:p>
        </p:txBody>
      </p:sp>
      <p:sp>
        <p:nvSpPr>
          <p:cNvPr id="93" name="Google Shape;93;p14"/>
          <p:cNvSpPr txBox="1"/>
          <p:nvPr>
            <p:ph idx="1" type="subTitle"/>
          </p:nvPr>
        </p:nvSpPr>
        <p:spPr>
          <a:xfrm>
            <a:off x="34636" y="762000"/>
            <a:ext cx="9033164" cy="609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600"/>
              <a:buNone/>
            </a:pPr>
            <a:r>
              <a:rPr lang="en-US" sz="2600"/>
              <a:t>Actuator brings production-ready features to our application.</a:t>
            </a:r>
            <a:endParaRPr/>
          </a:p>
          <a:p>
            <a:pPr indent="0" lvl="0" marL="0" rtl="0" algn="l">
              <a:spcBef>
                <a:spcPts val="520"/>
              </a:spcBef>
              <a:spcAft>
                <a:spcPts val="0"/>
              </a:spcAft>
              <a:buSzPts val="2600"/>
              <a:buNone/>
            </a:pPr>
            <a:r>
              <a:rPr b="1" lang="en-US" sz="2600"/>
              <a:t>Monitoring our app</a:t>
            </a:r>
            <a:endParaRPr/>
          </a:p>
          <a:p>
            <a:pPr indent="0" lvl="0" marL="0" rtl="0" algn="l">
              <a:spcBef>
                <a:spcPts val="520"/>
              </a:spcBef>
              <a:spcAft>
                <a:spcPts val="0"/>
              </a:spcAft>
              <a:buSzPts val="2600"/>
              <a:buNone/>
            </a:pPr>
            <a:r>
              <a:rPr b="1" lang="en-US" sz="2600"/>
              <a:t>gathering metrics, understanding traffic or the state of our database becomes trivial with this dependency.</a:t>
            </a:r>
            <a:endParaRPr sz="2600"/>
          </a:p>
          <a:p>
            <a:pPr indent="0" lvl="0" marL="0" rtl="0" algn="l">
              <a:spcBef>
                <a:spcPts val="520"/>
              </a:spcBef>
              <a:spcAft>
                <a:spcPts val="0"/>
              </a:spcAft>
              <a:buSzPts val="2600"/>
              <a:buNone/>
            </a:pPr>
            <a:r>
              <a:rPr lang="en-US" sz="2600"/>
              <a:t>The main benefit of this library is that we can get production grade tools without having to actually implement these features ourselves.</a:t>
            </a:r>
            <a:endParaRPr/>
          </a:p>
          <a:p>
            <a:pPr indent="0" lvl="0" marL="0" rtl="0" algn="l">
              <a:spcBef>
                <a:spcPts val="520"/>
              </a:spcBef>
              <a:spcAft>
                <a:spcPts val="0"/>
              </a:spcAft>
              <a:buSzPts val="2600"/>
              <a:buNone/>
            </a:pPr>
            <a:r>
              <a:rPr lang="en-US" sz="2600"/>
              <a:t>Actuator is mainly used to </a:t>
            </a:r>
            <a:r>
              <a:rPr b="1" lang="en-US" sz="2600"/>
              <a:t>expose operational information about the running application</a:t>
            </a:r>
            <a:r>
              <a:rPr lang="en-US" sz="2600"/>
              <a:t> – health, metrics, info, dump, env, etc. It uses </a:t>
            </a:r>
            <a:r>
              <a:rPr lang="en-US" sz="2600">
                <a:solidFill>
                  <a:srgbClr val="FF0000"/>
                </a:solidFill>
              </a:rPr>
              <a:t>HTTP endpoints </a:t>
            </a:r>
            <a:r>
              <a:rPr lang="en-US" sz="2600"/>
              <a:t>or JMX beans to enable us to interact with it.</a:t>
            </a:r>
            <a:endParaRPr/>
          </a:p>
          <a:p>
            <a:pPr indent="0" lvl="0" marL="0" rtl="0" algn="l">
              <a:spcBef>
                <a:spcPts val="520"/>
              </a:spcBef>
              <a:spcAft>
                <a:spcPts val="0"/>
              </a:spcAft>
              <a:buSzPts val="2600"/>
              <a:buNone/>
            </a:pPr>
            <a:r>
              <a:rPr lang="en-US" sz="2600"/>
              <a:t>Once this dependency is on the classpath several endpoints are available for us out of the box. We can easily configure or extend it in many ways.</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What is Actuator?</a:t>
            </a:r>
            <a:endParaRPr/>
          </a:p>
        </p:txBody>
      </p:sp>
      <p:graphicFrame>
        <p:nvGraphicFramePr>
          <p:cNvPr id="99" name="Google Shape;99;p15"/>
          <p:cNvGraphicFramePr/>
          <p:nvPr/>
        </p:nvGraphicFramePr>
        <p:xfrm>
          <a:off x="360218" y="5129654"/>
          <a:ext cx="3000000" cy="3000000"/>
        </p:xfrm>
        <a:graphic>
          <a:graphicData uri="http://schemas.openxmlformats.org/drawingml/2006/table">
            <a:tbl>
              <a:tblPr>
                <a:noFill/>
                <a:tableStyleId>{F59725EB-595F-4CCA-8AFE-314E514014FD}</a:tableStyleId>
              </a:tblPr>
              <a:tblGrid>
                <a:gridCol w="298650"/>
                <a:gridCol w="7321350"/>
              </a:tblGrid>
              <a:tr h="1042550">
                <a:tc>
                  <a:txBody>
                    <a:bodyPr/>
                    <a:lstStyle/>
                    <a:p>
                      <a:pPr indent="0" lvl="0" marL="0" marR="0" rtl="0" algn="r">
                        <a:spcBef>
                          <a:spcPts val="0"/>
                        </a:spcBef>
                        <a:spcAft>
                          <a:spcPts val="0"/>
                        </a:spcAft>
                        <a:buNone/>
                      </a:pPr>
                      <a:r>
                        <a:rPr b="0" i="0" lang="en-US" sz="1700" u="none" cap="none" strike="noStrike">
                          <a:solidFill>
                            <a:srgbClr val="AFAFAF"/>
                          </a:solidFill>
                          <a:latin typeface="Source Code Pro"/>
                          <a:ea typeface="Source Code Pro"/>
                          <a:cs typeface="Source Code Pro"/>
                          <a:sym typeface="Source Code Pro"/>
                        </a:rPr>
                        <a:t>1</a:t>
                      </a:r>
                      <a:endParaRPr/>
                    </a:p>
                    <a:p>
                      <a:pPr indent="0" lvl="0" marL="0" marR="0" rtl="0" algn="r">
                        <a:spcBef>
                          <a:spcPts val="0"/>
                        </a:spcBef>
                        <a:spcAft>
                          <a:spcPts val="0"/>
                        </a:spcAft>
                        <a:buNone/>
                      </a:pPr>
                      <a:r>
                        <a:rPr b="0" i="0" lang="en-US" sz="1700" u="none" cap="none" strike="noStrike">
                          <a:solidFill>
                            <a:srgbClr val="AFAFAF"/>
                          </a:solidFill>
                          <a:latin typeface="Source Code Pro"/>
                          <a:ea typeface="Source Code Pro"/>
                          <a:cs typeface="Source Code Pro"/>
                          <a:sym typeface="Source Code Pro"/>
                        </a:rPr>
                        <a:t>2</a:t>
                      </a:r>
                      <a:endParaRPr/>
                    </a:p>
                    <a:p>
                      <a:pPr indent="0" lvl="0" marL="0" marR="0" rtl="0" algn="r">
                        <a:spcBef>
                          <a:spcPts val="0"/>
                        </a:spcBef>
                        <a:spcAft>
                          <a:spcPts val="0"/>
                        </a:spcAft>
                        <a:buNone/>
                      </a:pPr>
                      <a:r>
                        <a:rPr b="0" i="0" lang="en-US" sz="1700" u="none" cap="none" strike="noStrike">
                          <a:solidFill>
                            <a:srgbClr val="AFAFAF"/>
                          </a:solidFill>
                          <a:latin typeface="Source Code Pro"/>
                          <a:ea typeface="Source Code Pro"/>
                          <a:cs typeface="Source Code Pro"/>
                          <a:sym typeface="Source Code Pro"/>
                        </a:rPr>
                        <a:t>3</a:t>
                      </a:r>
                      <a:endParaRPr/>
                    </a:p>
                    <a:p>
                      <a:pPr indent="0" lvl="0" marL="0" marR="0" rtl="0" algn="r">
                        <a:spcBef>
                          <a:spcPts val="0"/>
                        </a:spcBef>
                        <a:spcAft>
                          <a:spcPts val="0"/>
                        </a:spcAft>
                        <a:buNone/>
                      </a:pPr>
                      <a:r>
                        <a:rPr b="0" i="0" lang="en-US" sz="1700" u="none" cap="none" strike="noStrike">
                          <a:solidFill>
                            <a:srgbClr val="AFAFAF"/>
                          </a:solidFill>
                          <a:latin typeface="Source Code Pro"/>
                          <a:ea typeface="Source Code Pro"/>
                          <a:cs typeface="Source Code Pro"/>
                          <a:sym typeface="Source Code Pro"/>
                        </a:rPr>
                        <a:t>4</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700" u="none" cap="none" strike="noStrike">
                          <a:latin typeface="Source Code Pro"/>
                          <a:ea typeface="Source Code Pro"/>
                          <a:cs typeface="Source Code Pro"/>
                          <a:sym typeface="Source Code Pro"/>
                        </a:rPr>
                        <a:t>&lt;dependency&gt;</a:t>
                      </a:r>
                      <a:endParaRPr/>
                    </a:p>
                    <a:p>
                      <a:pPr indent="0" lvl="0" marL="0" marR="0" rtl="0" algn="l">
                        <a:spcBef>
                          <a:spcPts val="0"/>
                        </a:spcBef>
                        <a:spcAft>
                          <a:spcPts val="0"/>
                        </a:spcAft>
                        <a:buNone/>
                      </a:pPr>
                      <a:r>
                        <a:rPr b="0" i="0" lang="en-US" sz="1700" u="none" cap="none" strike="noStrike">
                          <a:latin typeface="Source Code Pro"/>
                          <a:ea typeface="Source Code Pro"/>
                          <a:cs typeface="Source Code Pro"/>
                          <a:sym typeface="Source Code Pro"/>
                        </a:rPr>
                        <a:t>    &lt;groupId&gt;org.springframework.boot&lt;/groupId&gt;</a:t>
                      </a:r>
                      <a:endParaRPr/>
                    </a:p>
                    <a:p>
                      <a:pPr indent="0" lvl="0" marL="0" marR="0" rtl="0" algn="l">
                        <a:spcBef>
                          <a:spcPts val="0"/>
                        </a:spcBef>
                        <a:spcAft>
                          <a:spcPts val="0"/>
                        </a:spcAft>
                        <a:buNone/>
                      </a:pPr>
                      <a:r>
                        <a:rPr b="0" i="0" lang="en-US" sz="1700" u="none" cap="none" strike="noStrike">
                          <a:latin typeface="Source Code Pro"/>
                          <a:ea typeface="Source Code Pro"/>
                          <a:cs typeface="Source Code Pro"/>
                          <a:sym typeface="Source Code Pro"/>
                        </a:rPr>
                        <a:t>    &lt;artifactId&gt;spring-boot-starter-actuator&lt;/artifactId&gt;</a:t>
                      </a:r>
                      <a:endParaRPr/>
                    </a:p>
                    <a:p>
                      <a:pPr indent="0" lvl="0" marL="0" marR="0" rtl="0" algn="l">
                        <a:spcBef>
                          <a:spcPts val="0"/>
                        </a:spcBef>
                        <a:spcAft>
                          <a:spcPts val="0"/>
                        </a:spcAft>
                        <a:buNone/>
                      </a:pPr>
                      <a:r>
                        <a:rPr b="0" i="0" lang="en-US" sz="1700" u="none" cap="none" strike="noStrike">
                          <a:latin typeface="Source Code Pro"/>
                          <a:ea typeface="Source Code Pro"/>
                          <a:cs typeface="Source Code Pro"/>
                          <a:sym typeface="Source Code Pro"/>
                        </a:rPr>
                        <a:t>&lt;/dependency&gt;</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00" name="Google Shape;100;p15"/>
          <p:cNvSpPr/>
          <p:nvPr/>
        </p:nvSpPr>
        <p:spPr>
          <a:xfrm>
            <a:off x="367145" y="762000"/>
            <a:ext cx="7162800" cy="4001095"/>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535353"/>
              </a:buClr>
              <a:buSzPts val="2000"/>
              <a:buFont typeface="Raleway"/>
              <a:buNone/>
            </a:pPr>
            <a:r>
              <a:rPr b="0" i="0" lang="en-US" sz="2000" u="none" cap="none" strike="noStrike">
                <a:solidFill>
                  <a:srgbClr val="535353"/>
                </a:solidFill>
                <a:latin typeface="Raleway"/>
                <a:ea typeface="Raleway"/>
                <a:cs typeface="Raleway"/>
                <a:sym typeface="Raleway"/>
              </a:rPr>
              <a:t>Hence Spring Actutator provides HTTP End points which can be invoked to get details(memory, GC details, beans, logs, heapdump, and many many more…) of running Application.</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535353"/>
              </a:solidFill>
              <a:latin typeface="Raleway"/>
              <a:ea typeface="Raleway"/>
              <a:cs typeface="Raleway"/>
              <a:sym typeface="Raleway"/>
            </a:endParaRPr>
          </a:p>
          <a:p>
            <a:pPr indent="0" lvl="0" marL="0" marR="0" rtl="0" algn="l">
              <a:lnSpc>
                <a:spcPct val="100000"/>
              </a:lnSpc>
              <a:spcBef>
                <a:spcPts val="0"/>
              </a:spcBef>
              <a:spcAft>
                <a:spcPts val="0"/>
              </a:spcAft>
              <a:buClr>
                <a:srgbClr val="535353"/>
              </a:buClr>
              <a:buSzPts val="2000"/>
              <a:buFont typeface="Raleway"/>
              <a:buNone/>
            </a:pPr>
            <a:r>
              <a:rPr b="1" i="0" lang="en-US" sz="2000" u="none" cap="none" strike="noStrike">
                <a:solidFill>
                  <a:srgbClr val="535353"/>
                </a:solidFill>
                <a:latin typeface="Raleway"/>
                <a:ea typeface="Raleway"/>
                <a:cs typeface="Raleway"/>
                <a:sym typeface="Raleway"/>
              </a:rPr>
              <a:t>Above end points can be used directly by Developer or some other Tools, to Monitor, Tune, Troubleshoot Application under Development or in Production.</a:t>
            </a:r>
            <a:endParaRPr b="1" i="0" sz="2000" u="none" cap="none" strike="noStrike">
              <a:solidFill>
                <a:srgbClr val="535353"/>
              </a:solidFill>
              <a:latin typeface="Raleway"/>
              <a:ea typeface="Raleway"/>
              <a:cs typeface="Raleway"/>
              <a:sym typeface="Raleway"/>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535353"/>
              </a:solidFill>
              <a:latin typeface="Raleway"/>
              <a:ea typeface="Raleway"/>
              <a:cs typeface="Raleway"/>
              <a:sym typeface="Raleway"/>
            </a:endParaRPr>
          </a:p>
          <a:p>
            <a:pPr indent="0" lvl="0" marL="0" marR="0" rtl="0" algn="l">
              <a:lnSpc>
                <a:spcPct val="100000"/>
              </a:lnSpc>
              <a:spcBef>
                <a:spcPts val="0"/>
              </a:spcBef>
              <a:spcAft>
                <a:spcPts val="0"/>
              </a:spcAft>
              <a:buClr>
                <a:srgbClr val="535353"/>
              </a:buClr>
              <a:buSzPts val="2000"/>
              <a:buFont typeface="Raleway"/>
              <a:buNone/>
            </a:pPr>
            <a:r>
              <a:rPr b="0" i="0" lang="en-US" sz="2000" u="none" cap="none" strike="noStrike">
                <a:solidFill>
                  <a:srgbClr val="535353"/>
                </a:solidFill>
                <a:latin typeface="Raleway"/>
                <a:ea typeface="Raleway"/>
                <a:cs typeface="Raleway"/>
                <a:sym typeface="Raleway"/>
              </a:rPr>
              <a:t>To enable Spring Boot Actuator we’ll just need to add the </a:t>
            </a:r>
            <a:endParaRPr/>
          </a:p>
          <a:p>
            <a:pPr indent="0" lvl="0" marL="0" marR="0" rtl="0" algn="l">
              <a:lnSpc>
                <a:spcPct val="100000"/>
              </a:lnSpc>
              <a:spcBef>
                <a:spcPts val="0"/>
              </a:spcBef>
              <a:spcAft>
                <a:spcPts val="0"/>
              </a:spcAft>
              <a:buClr>
                <a:srgbClr val="535353"/>
              </a:buClr>
              <a:buSzPts val="2000"/>
              <a:buFont typeface="Raleway"/>
              <a:buNone/>
            </a:pPr>
            <a:r>
              <a:rPr b="1" i="1" lang="en-US" sz="2000" u="none" cap="none" strike="noStrike">
                <a:solidFill>
                  <a:srgbClr val="535353"/>
                </a:solidFill>
                <a:latin typeface="Raleway"/>
                <a:ea typeface="Raleway"/>
                <a:cs typeface="Raleway"/>
                <a:sym typeface="Raleway"/>
              </a:rPr>
              <a:t>spring-boot-starter-actuator</a:t>
            </a:r>
            <a:r>
              <a:rPr b="0" i="0" lang="en-US" sz="2000" u="none" cap="none" strike="noStrike">
                <a:solidFill>
                  <a:srgbClr val="535353"/>
                </a:solidFill>
                <a:latin typeface="Raleway"/>
                <a:ea typeface="Raleway"/>
                <a:cs typeface="Raleway"/>
                <a:sym typeface="Raleway"/>
              </a:rPr>
              <a:t> dependency to our package manager. </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535353"/>
              </a:solidFill>
              <a:latin typeface="Raleway"/>
              <a:ea typeface="Raleway"/>
              <a:cs typeface="Raleway"/>
              <a:sym typeface="Raleway"/>
            </a:endParaRPr>
          </a:p>
          <a:p>
            <a:pPr indent="0" lvl="0" marL="0" marR="0" rtl="0" algn="l">
              <a:lnSpc>
                <a:spcPct val="100000"/>
              </a:lnSpc>
              <a:spcBef>
                <a:spcPts val="0"/>
              </a:spcBef>
              <a:spcAft>
                <a:spcPts val="0"/>
              </a:spcAft>
              <a:buClr>
                <a:srgbClr val="535353"/>
              </a:buClr>
              <a:buSzPts val="2000"/>
              <a:buFont typeface="Raleway"/>
              <a:buNone/>
            </a:pPr>
            <a:r>
              <a:rPr b="0" i="0" lang="en-US" sz="2000" u="none" cap="none" strike="noStrike">
                <a:solidFill>
                  <a:srgbClr val="535353"/>
                </a:solidFill>
                <a:latin typeface="Raleway"/>
                <a:ea typeface="Raleway"/>
                <a:cs typeface="Raleway"/>
                <a:sym typeface="Raleway"/>
              </a:rPr>
              <a:t>Below is sample POM.xml snippet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1.x</a:t>
            </a:r>
            <a:endParaRPr/>
          </a:p>
        </p:txBody>
      </p:sp>
      <p:sp>
        <p:nvSpPr>
          <p:cNvPr id="106" name="Google Shape;106;p16"/>
          <p:cNvSpPr/>
          <p:nvPr/>
        </p:nvSpPr>
        <p:spPr>
          <a:xfrm>
            <a:off x="0" y="1026100"/>
            <a:ext cx="8686800" cy="5096400"/>
          </a:xfrm>
          <a:prstGeom prst="rect">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In 1.x Actuator follows a R/W model, that means we can either read from it or write to it. E.g. we can retrieve metrics or the health of our application. Alternatively, we could gracefully terminate our app or change our logging configuration.</a:t>
            </a:r>
            <a:endParaRPr/>
          </a:p>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Actuator requires Spring MVC to expose its endpoints through HTTP.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In 1.x, Actuator brings its own security model. It takes advantage of Spring Security constructs, but needs to be configured independently from the rest of the application.</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Also, most endpoints are sensitive – meaning they’re not fully public, or in other words, most information will be omitted – while a handful is not e.g. </a:t>
            </a:r>
            <a:r>
              <a:rPr i="1" lang="en-US" sz="2000">
                <a:solidFill>
                  <a:schemeClr val="dk1"/>
                </a:solidFill>
                <a:latin typeface="Calibri"/>
                <a:ea typeface="Calibri"/>
                <a:cs typeface="Calibri"/>
                <a:sym typeface="Calibri"/>
              </a:rPr>
              <a:t>/info</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07" name="Google Shape;107;p16"/>
          <p:cNvSpPr txBox="1"/>
          <p:nvPr/>
        </p:nvSpPr>
        <p:spPr>
          <a:xfrm>
            <a:off x="63725" y="5365225"/>
            <a:ext cx="8257500" cy="13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800"/>
              <a:t>S</a:t>
            </a:r>
            <a:r>
              <a:rPr b="1" lang="en-US" sz="1800"/>
              <a:t>pecify below property in application.proeprties for end points to workl</a:t>
            </a:r>
            <a:endParaRPr b="1" sz="1800"/>
          </a:p>
          <a:p>
            <a:pPr indent="0" lvl="0" marL="0" rtl="0" algn="l">
              <a:spcBef>
                <a:spcPts val="0"/>
              </a:spcBef>
              <a:spcAft>
                <a:spcPts val="0"/>
              </a:spcAft>
              <a:buNone/>
            </a:pPr>
            <a:r>
              <a:rPr lang="en-US" sz="1800"/>
              <a:t>management.security.enabled=false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1.x</a:t>
            </a:r>
            <a:endParaRPr/>
          </a:p>
        </p:txBody>
      </p:sp>
      <p:sp>
        <p:nvSpPr>
          <p:cNvPr id="113" name="Google Shape;113;p17"/>
          <p:cNvSpPr/>
          <p:nvPr/>
        </p:nvSpPr>
        <p:spPr>
          <a:xfrm>
            <a:off x="152400" y="-374748"/>
            <a:ext cx="8686800" cy="7694400"/>
          </a:xfrm>
          <a:prstGeom prst="rect">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Here are some of the most common endpoints Boot provides out of the box:</a:t>
            </a:r>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/health </a:t>
            </a:r>
            <a:r>
              <a:rPr lang="en-US" sz="2000">
                <a:solidFill>
                  <a:schemeClr val="dk1"/>
                </a:solidFill>
                <a:latin typeface="Calibri"/>
                <a:ea typeface="Calibri"/>
                <a:cs typeface="Calibri"/>
                <a:sym typeface="Calibri"/>
              </a:rPr>
              <a:t>– Shows application health information (a simple </a:t>
            </a:r>
            <a:r>
              <a:rPr i="1" lang="en-US" sz="2000">
                <a:solidFill>
                  <a:schemeClr val="dk1"/>
                </a:solidFill>
                <a:latin typeface="Calibri"/>
                <a:ea typeface="Calibri"/>
                <a:cs typeface="Calibri"/>
                <a:sym typeface="Calibri"/>
              </a:rPr>
              <a:t>‘status’</a:t>
            </a:r>
            <a:r>
              <a:rPr lang="en-US" sz="2000">
                <a:solidFill>
                  <a:schemeClr val="dk1"/>
                </a:solidFill>
                <a:latin typeface="Calibri"/>
                <a:ea typeface="Calibri"/>
                <a:cs typeface="Calibri"/>
                <a:sym typeface="Calibri"/>
              </a:rPr>
              <a:t> when accessed over an unauthenticated connection or full message details when authenticated); it’s not sensitive by default</a:t>
            </a:r>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/info –</a:t>
            </a:r>
            <a:r>
              <a:rPr lang="en-US" sz="2000">
                <a:solidFill>
                  <a:schemeClr val="dk1"/>
                </a:solidFill>
                <a:latin typeface="Calibri"/>
                <a:ea typeface="Calibri"/>
                <a:cs typeface="Calibri"/>
                <a:sym typeface="Calibri"/>
              </a:rPr>
              <a:t> Displays arbitrary application info; not sensitive by default</a:t>
            </a:r>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/metrics – </a:t>
            </a:r>
            <a:r>
              <a:rPr lang="en-US" sz="2000">
                <a:solidFill>
                  <a:schemeClr val="dk1"/>
                </a:solidFill>
                <a:latin typeface="Calibri"/>
                <a:ea typeface="Calibri"/>
                <a:cs typeface="Calibri"/>
                <a:sym typeface="Calibri"/>
              </a:rPr>
              <a:t>Shows ‘metrics’ information for the current application; it’s also sensitive by default</a:t>
            </a:r>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/trace – </a:t>
            </a:r>
            <a:r>
              <a:rPr lang="en-US" sz="2000">
                <a:solidFill>
                  <a:schemeClr val="dk1"/>
                </a:solidFill>
                <a:latin typeface="Calibri"/>
                <a:ea typeface="Calibri"/>
                <a:cs typeface="Calibri"/>
                <a:sym typeface="Calibri"/>
              </a:rPr>
              <a:t>Displays trace information (by default the last few HTTP requests)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/beans – All beans created by Spring, in current Project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/autoconfig – AutoConfigurations picked by Spring Boot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/heapdump – downloads current heapdump</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Pls check console when Application is running to get complete list of end points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1.x</a:t>
            </a:r>
            <a:endParaRPr/>
          </a:p>
        </p:txBody>
      </p:sp>
      <p:sp>
        <p:nvSpPr>
          <p:cNvPr id="119" name="Google Shape;119;p18"/>
          <p:cNvSpPr/>
          <p:nvPr/>
        </p:nvSpPr>
        <p:spPr>
          <a:xfrm>
            <a:off x="152400" y="-374748"/>
            <a:ext cx="8686800" cy="7694400"/>
          </a:xfrm>
          <a:prstGeom prst="rect">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Here are some of the most common endpoints Boot provides out of the box:</a:t>
            </a:r>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/health </a:t>
            </a:r>
            <a:r>
              <a:rPr lang="en-US" sz="2000">
                <a:solidFill>
                  <a:schemeClr val="dk1"/>
                </a:solidFill>
                <a:latin typeface="Calibri"/>
                <a:ea typeface="Calibri"/>
                <a:cs typeface="Calibri"/>
                <a:sym typeface="Calibri"/>
              </a:rPr>
              <a:t>– Shows application health information (a simple </a:t>
            </a:r>
            <a:r>
              <a:rPr i="1" lang="en-US" sz="2000">
                <a:solidFill>
                  <a:schemeClr val="dk1"/>
                </a:solidFill>
                <a:latin typeface="Calibri"/>
                <a:ea typeface="Calibri"/>
                <a:cs typeface="Calibri"/>
                <a:sym typeface="Calibri"/>
              </a:rPr>
              <a:t>‘status’</a:t>
            </a:r>
            <a:r>
              <a:rPr lang="en-US" sz="2000">
                <a:solidFill>
                  <a:schemeClr val="dk1"/>
                </a:solidFill>
                <a:latin typeface="Calibri"/>
                <a:ea typeface="Calibri"/>
                <a:cs typeface="Calibri"/>
                <a:sym typeface="Calibri"/>
              </a:rPr>
              <a:t> when accessed over an unauthenticated connection or full message details when authenticated); it’s not sensitive by default</a:t>
            </a:r>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/info –</a:t>
            </a:r>
            <a:r>
              <a:rPr lang="en-US" sz="2000">
                <a:solidFill>
                  <a:schemeClr val="dk1"/>
                </a:solidFill>
                <a:latin typeface="Calibri"/>
                <a:ea typeface="Calibri"/>
                <a:cs typeface="Calibri"/>
                <a:sym typeface="Calibri"/>
              </a:rPr>
              <a:t> Displays arbitrary application info; not sensitive by default</a:t>
            </a:r>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/metrics – </a:t>
            </a:r>
            <a:r>
              <a:rPr lang="en-US" sz="2000">
                <a:solidFill>
                  <a:schemeClr val="dk1"/>
                </a:solidFill>
                <a:latin typeface="Calibri"/>
                <a:ea typeface="Calibri"/>
                <a:cs typeface="Calibri"/>
                <a:sym typeface="Calibri"/>
              </a:rPr>
              <a:t>Shows ‘metrics’ information for the current application; it’s also sensitive by default</a:t>
            </a:r>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/trace – </a:t>
            </a:r>
            <a:r>
              <a:rPr lang="en-US" sz="2000">
                <a:solidFill>
                  <a:schemeClr val="dk1"/>
                </a:solidFill>
                <a:latin typeface="Calibri"/>
                <a:ea typeface="Calibri"/>
                <a:cs typeface="Calibri"/>
                <a:sym typeface="Calibri"/>
              </a:rPr>
              <a:t>Displays trace information (by default the last few HTTP requests)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/beans – All beans created by Spring, in current Project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/autoconfig – AutoConfigurations picked by Spring Boot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/heapdump – downloads current heapdump</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Pls check console when Application is running to get complete list of end points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1.x</a:t>
            </a:r>
            <a:endParaRPr/>
          </a:p>
        </p:txBody>
      </p:sp>
      <p:sp>
        <p:nvSpPr>
          <p:cNvPr id="125" name="Google Shape;125;p19"/>
          <p:cNvSpPr/>
          <p:nvPr/>
        </p:nvSpPr>
        <p:spPr>
          <a:xfrm>
            <a:off x="381000" y="838200"/>
            <a:ext cx="815340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Each endpoint can be customized with properties using the following format: endpoints.[endpoint name].[property to customize]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Three properties are available: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id – by which this endpoint will be accessed over HTTP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enabled – if true then it can be accessed otherwise not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sensitive – if true then need the authorization to show crucial information over HTTP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 add the following properties will customize the /beans endpoint: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endpoints.beans.id=springbeans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endpoints.beans.sensitive=false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endpoints.beans.enabled=true</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1.x</a:t>
            </a:r>
            <a:endParaRPr/>
          </a:p>
        </p:txBody>
      </p:sp>
      <p:sp>
        <p:nvSpPr>
          <p:cNvPr id="131" name="Google Shape;131;p20"/>
          <p:cNvSpPr/>
          <p:nvPr/>
        </p:nvSpPr>
        <p:spPr>
          <a:xfrm>
            <a:off x="152400" y="831273"/>
            <a:ext cx="8153400"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/health</a:t>
            </a:r>
            <a:r>
              <a:rPr b="1" lang="en-US" sz="1800">
                <a:solidFill>
                  <a:schemeClr val="dk1"/>
                </a:solidFill>
                <a:latin typeface="Calibri"/>
                <a:ea typeface="Calibri"/>
                <a:cs typeface="Calibri"/>
                <a:sym typeface="Calibri"/>
              </a:rPr>
              <a:t> Endpoint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The </a:t>
            </a:r>
            <a:r>
              <a:rPr b="1" i="1" lang="en-US" sz="1800">
                <a:solidFill>
                  <a:schemeClr val="dk1"/>
                </a:solidFill>
                <a:latin typeface="Calibri"/>
                <a:ea typeface="Calibri"/>
                <a:cs typeface="Calibri"/>
                <a:sym typeface="Calibri"/>
              </a:rPr>
              <a:t>/health</a:t>
            </a:r>
            <a:r>
              <a:rPr b="1" lang="en-US" sz="1800">
                <a:solidFill>
                  <a:schemeClr val="dk1"/>
                </a:solidFill>
                <a:latin typeface="Calibri"/>
                <a:ea typeface="Calibri"/>
                <a:cs typeface="Calibri"/>
                <a:sym typeface="Calibri"/>
              </a:rPr>
              <a:t> endpoint is used to check the health or state of the running application.</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Health information is collected from all the beans implementing the </a:t>
            </a:r>
            <a:r>
              <a:rPr i="1" lang="en-US" sz="1800">
                <a:solidFill>
                  <a:schemeClr val="dk1"/>
                </a:solidFill>
                <a:latin typeface="Calibri"/>
                <a:ea typeface="Calibri"/>
                <a:cs typeface="Calibri"/>
                <a:sym typeface="Calibri"/>
              </a:rPr>
              <a:t>HealthIndicator</a:t>
            </a:r>
            <a:r>
              <a:rPr lang="en-US" sz="1800">
                <a:solidFill>
                  <a:schemeClr val="dk1"/>
                </a:solidFill>
                <a:latin typeface="Calibri"/>
                <a:ea typeface="Calibri"/>
                <a:cs typeface="Calibri"/>
                <a:sym typeface="Calibri"/>
              </a:rPr>
              <a:t> interface configured in our application context.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Some information returned by </a:t>
            </a:r>
            <a:r>
              <a:rPr i="1" lang="en-US" sz="1800">
                <a:solidFill>
                  <a:schemeClr val="dk1"/>
                </a:solidFill>
                <a:latin typeface="Calibri"/>
                <a:ea typeface="Calibri"/>
                <a:cs typeface="Calibri"/>
                <a:sym typeface="Calibri"/>
              </a:rPr>
              <a:t>HealthIndicator</a:t>
            </a:r>
            <a:r>
              <a:rPr lang="en-US" sz="1800">
                <a:solidFill>
                  <a:schemeClr val="dk1"/>
                </a:solidFill>
                <a:latin typeface="Calibri"/>
                <a:ea typeface="Calibri"/>
                <a:cs typeface="Calibri"/>
                <a:sym typeface="Calibri"/>
              </a:rPr>
              <a:t> is sensitive in nature – but we can configure </a:t>
            </a:r>
            <a:r>
              <a:rPr i="1" lang="en-US" sz="1800">
                <a:solidFill>
                  <a:schemeClr val="dk1"/>
                </a:solidFill>
                <a:latin typeface="Calibri"/>
                <a:ea typeface="Calibri"/>
                <a:cs typeface="Calibri"/>
                <a:sym typeface="Calibri"/>
              </a:rPr>
              <a:t>endpoints.health.sensitive=false</a:t>
            </a:r>
            <a:r>
              <a:rPr lang="en-US" sz="1800">
                <a:solidFill>
                  <a:schemeClr val="dk1"/>
                </a:solidFill>
                <a:latin typeface="Calibri"/>
                <a:ea typeface="Calibri"/>
                <a:cs typeface="Calibri"/>
                <a:sym typeface="Calibri"/>
              </a:rPr>
              <a:t> to expose more detailed information like disk space, messaging broker connectivity, custom checks etc.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also </a:t>
            </a:r>
            <a:r>
              <a:rPr b="1" lang="en-US" sz="1800">
                <a:solidFill>
                  <a:schemeClr val="dk1"/>
                </a:solidFill>
                <a:latin typeface="Calibri"/>
                <a:ea typeface="Calibri"/>
                <a:cs typeface="Calibri"/>
                <a:sym typeface="Calibri"/>
              </a:rPr>
              <a:t>implement our own custom health indicator</a:t>
            </a:r>
            <a:r>
              <a:rPr lang="en-US" sz="1800">
                <a:solidFill>
                  <a:schemeClr val="dk1"/>
                </a:solidFill>
                <a:latin typeface="Calibri"/>
                <a:ea typeface="Calibri"/>
                <a:cs typeface="Calibri"/>
                <a:sym typeface="Calibri"/>
              </a:rPr>
              <a:t> – which can collect any type of custom health data specific to the application and automatically expose it through the </a:t>
            </a:r>
            <a:r>
              <a:rPr i="1" lang="en-US" sz="1800">
                <a:solidFill>
                  <a:schemeClr val="dk1"/>
                </a:solidFill>
                <a:latin typeface="Calibri"/>
                <a:ea typeface="Calibri"/>
                <a:cs typeface="Calibri"/>
                <a:sym typeface="Calibri"/>
              </a:rPr>
              <a:t>/health</a:t>
            </a:r>
            <a:r>
              <a:rPr lang="en-US" sz="1800">
                <a:solidFill>
                  <a:schemeClr val="dk1"/>
                </a:solidFill>
                <a:latin typeface="Calibri"/>
                <a:ea typeface="Calibri"/>
                <a:cs typeface="Calibri"/>
                <a:sym typeface="Calibri"/>
              </a:rPr>
              <a:t> endpoint: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152400" y="1"/>
            <a:ext cx="77724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1.x</a:t>
            </a:r>
            <a:endParaRPr/>
          </a:p>
        </p:txBody>
      </p:sp>
      <p:sp>
        <p:nvSpPr>
          <p:cNvPr id="137" name="Google Shape;137;p21"/>
          <p:cNvSpPr/>
          <p:nvPr/>
        </p:nvSpPr>
        <p:spPr>
          <a:xfrm>
            <a:off x="152400" y="831273"/>
            <a:ext cx="8839200" cy="64633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Besides using existing end points, we can also provide additional end points.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need to have the new endpoint implement the </a:t>
            </a:r>
            <a:r>
              <a:rPr i="1" lang="en-US" sz="1800">
                <a:solidFill>
                  <a:schemeClr val="dk1"/>
                </a:solidFill>
                <a:latin typeface="Calibri"/>
                <a:ea typeface="Calibri"/>
                <a:cs typeface="Calibri"/>
                <a:sym typeface="Calibri"/>
              </a:rPr>
              <a:t>Endpoint&lt;T&gt;</a:t>
            </a:r>
            <a:r>
              <a:rPr lang="en-US" sz="1800">
                <a:solidFill>
                  <a:schemeClr val="dk1"/>
                </a:solidFill>
                <a:latin typeface="Calibri"/>
                <a:ea typeface="Calibri"/>
                <a:cs typeface="Calibri"/>
                <a:sym typeface="Calibri"/>
              </a:rPr>
              <a:t> interface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@Component</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public class CustomEndpoint implements Endpoint&lt;List&lt;String&gt;&gt;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public String getId()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return "customEndpoint";</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public boolean isEnabled()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public boolean isSensitive()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public List&lt;String&gt; invoke()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 Custom logic to build the output</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List&lt;String&gt; messages = new ArrayList&lt;String&gt;();</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messages.add("This is message 1");</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messages.add("This is message 2");</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return messages;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