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8" r:id="rId3"/>
    <p:sldId id="289" r:id="rId4"/>
    <p:sldId id="290" r:id="rId5"/>
    <p:sldId id="291" r:id="rId6"/>
    <p:sldId id="295" r:id="rId7"/>
    <p:sldId id="286" r:id="rId8"/>
    <p:sldId id="287" r:id="rId9"/>
    <p:sldId id="299" r:id="rId10"/>
    <p:sldId id="294" r:id="rId11"/>
    <p:sldId id="292" r:id="rId12"/>
    <p:sldId id="297" r:id="rId13"/>
    <p:sldId id="298" r:id="rId14"/>
    <p:sldId id="293" r:id="rId15"/>
    <p:sldId id="2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2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9C59D-AF66-4918-9B2B-799E9B5C07BE}" type="datetimeFigureOut">
              <a:rPr lang="en-US" smtClean="0"/>
              <a:t>6/16/2018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4B99E9-09FC-413D-935C-031A9863B489}" type="slidenum">
              <a:rPr lang="en-US" smtClean="0"/>
              <a:t>‹#›</a:t>
            </a:fld>
            <a:endParaRPr lang="en-US"/>
          </a:p>
        </p:txBody>
      </p:sp>
    </p:spTree>
    <p:extLst>
      <p:ext uri="{BB962C8B-B14F-4D97-AF65-F5344CB8AC3E}">
        <p14:creationId xmlns:p14="http://schemas.microsoft.com/office/powerpoint/2010/main" val="300869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520F1B-9E82-4F28-9666-2DE8D250674C}"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20F1B-9E82-4F28-9666-2DE8D250674C}"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520F1B-9E82-4F28-9666-2DE8D250674C}"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520F1B-9E82-4F28-9666-2DE8D250674C}"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520F1B-9E82-4F28-9666-2DE8D250674C}" type="datetimeFigureOut">
              <a:rPr lang="en-US" smtClean="0"/>
              <a:t>6/16/2018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520F1B-9E82-4F28-9666-2DE8D250674C}" type="datetimeFigureOut">
              <a:rPr lang="en-US" smtClean="0"/>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20F1B-9E82-4F28-9666-2DE8D250674C}" type="datetimeFigureOut">
              <a:rPr lang="en-US" smtClean="0"/>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BB4FA-0838-480E-B66D-9A4B3CDE58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20F1B-9E82-4F28-9666-2DE8D250674C}"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BB4FA-0838-480E-B66D-9A4B3CDE58C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520F1B-9E82-4F28-9666-2DE8D250674C}" type="datetimeFigureOut">
              <a:rPr lang="en-US" smtClean="0"/>
              <a:t>6/16/2018</a:t>
            </a:fld>
            <a:endParaRPr lang="en-US"/>
          </a:p>
        </p:txBody>
      </p:sp>
      <p:sp>
        <p:nvSpPr>
          <p:cNvPr id="9" name="Slide Number Placeholder 8"/>
          <p:cNvSpPr>
            <a:spLocks noGrp="1"/>
          </p:cNvSpPr>
          <p:nvPr>
            <p:ph type="sldNum" sz="quarter" idx="11"/>
          </p:nvPr>
        </p:nvSpPr>
        <p:spPr/>
        <p:txBody>
          <a:bodyPr/>
          <a:lstStyle/>
          <a:p>
            <a:fld id="{322BB4FA-0838-480E-B66D-9A4B3CDE58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22BB4FA-0838-480E-B66D-9A4B3CDE58C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C520F1B-9E82-4F28-9666-2DE8D250674C}" type="datetimeFigureOut">
              <a:rPr lang="en-US" smtClean="0"/>
              <a:t>6/16/2018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docs.spring.io/spring-boot/docs/1.1.6.RELEASE/reference/html/common-application-properties.html" TargetMode="External"/><Relationship Id="rId2" Type="http://schemas.openxmlformats.org/officeDocument/2006/relationships/hyperlink" Target="https://docs.spring.io/spring-boot/docs/current/reference/html/common-application-properties.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activemq.apache.org/activemq-5130-release.html"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localhost:8161/admin/"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a:t>
            </a:r>
            <a:r>
              <a:rPr lang="en-US" dirty="0" smtClean="0"/>
              <a:t>JMS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4130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err="1" smtClean="0"/>
              <a:t>ActiveMQ</a:t>
            </a:r>
            <a:endParaRPr lang="en-US" dirty="0"/>
          </a:p>
        </p:txBody>
      </p:sp>
      <p:sp>
        <p:nvSpPr>
          <p:cNvPr id="3" name="Subtitle 2"/>
          <p:cNvSpPr>
            <a:spLocks noGrp="1"/>
          </p:cNvSpPr>
          <p:nvPr>
            <p:ph type="subTitle" idx="1"/>
          </p:nvPr>
        </p:nvSpPr>
        <p:spPr>
          <a:xfrm>
            <a:off x="34636" y="533400"/>
            <a:ext cx="9109364" cy="6781800"/>
          </a:xfrm>
        </p:spPr>
        <p:txBody>
          <a:bodyPr>
            <a:noAutofit/>
          </a:bodyPr>
          <a:lstStyle/>
          <a:p>
            <a:pPr algn="l"/>
            <a:r>
              <a:rPr lang="en-US" sz="2400" b="1" dirty="0" err="1"/>
              <a:t>RabbitMQ</a:t>
            </a:r>
            <a:r>
              <a:rPr lang="en-US" sz="2400" dirty="0"/>
              <a:t>, </a:t>
            </a:r>
            <a:r>
              <a:rPr lang="en-US" sz="2400" b="1" dirty="0"/>
              <a:t>Kafka</a:t>
            </a:r>
            <a:r>
              <a:rPr lang="en-US" sz="2400" dirty="0"/>
              <a:t>, and </a:t>
            </a:r>
            <a:r>
              <a:rPr lang="en-US" sz="2400" b="1" dirty="0" err="1"/>
              <a:t>ActiveMQ</a:t>
            </a:r>
            <a:r>
              <a:rPr lang="en-US" sz="2400" dirty="0"/>
              <a:t> are all messaging technologies used to provide asynchronous communication and decouple processes (detaching the sender and receiver of a message). They are called message queues, message brokers, or messaging tools. </a:t>
            </a:r>
            <a:r>
              <a:rPr lang="en-US" sz="2400" dirty="0" err="1"/>
              <a:t>RabbitMQ</a:t>
            </a:r>
            <a:r>
              <a:rPr lang="en-US" sz="2400" dirty="0"/>
              <a:t>, Kafka, and </a:t>
            </a:r>
            <a:r>
              <a:rPr lang="en-US" sz="2400" dirty="0" err="1"/>
              <a:t>ActiveMQ</a:t>
            </a:r>
            <a:r>
              <a:rPr lang="en-US" sz="2400" dirty="0"/>
              <a:t> all serve the same basic purpose, but can go about their jobs differently. Kafka is a high-throughput distributed messaging system. </a:t>
            </a:r>
            <a:r>
              <a:rPr lang="en-US" sz="2400" dirty="0" err="1"/>
              <a:t>RabbitMQ</a:t>
            </a:r>
            <a:r>
              <a:rPr lang="en-US" sz="2400" dirty="0"/>
              <a:t> is an AMQP based reliable message broker. </a:t>
            </a:r>
            <a:r>
              <a:rPr lang="en-US" sz="2400" dirty="0" err="1"/>
              <a:t>ActiveMQ</a:t>
            </a:r>
            <a:r>
              <a:rPr lang="en-US" sz="2400" dirty="0"/>
              <a:t> and Kafka are both Apache products, and both written in Java; </a:t>
            </a:r>
            <a:r>
              <a:rPr lang="en-US" sz="2400" dirty="0" err="1"/>
              <a:t>RabbitMQ</a:t>
            </a:r>
            <a:r>
              <a:rPr lang="en-US" sz="2400" dirty="0"/>
              <a:t> is written in </a:t>
            </a:r>
            <a:r>
              <a:rPr lang="en-US" sz="2400" dirty="0" err="1"/>
              <a:t>Erlang</a:t>
            </a:r>
            <a:r>
              <a:rPr lang="en-US" sz="2400" dirty="0"/>
              <a:t>.</a:t>
            </a:r>
            <a:endParaRPr lang="en-US" sz="2400" dirty="0" smtClean="0"/>
          </a:p>
          <a:p>
            <a:pPr algn="l"/>
            <a:endParaRPr lang="en-US" sz="2400" dirty="0"/>
          </a:p>
          <a:p>
            <a:pPr algn="l"/>
            <a:r>
              <a:rPr lang="en-US" sz="2400" dirty="0" smtClean="0"/>
              <a:t>Apache </a:t>
            </a:r>
            <a:r>
              <a:rPr lang="en-US" sz="2400" dirty="0" err="1"/>
              <a:t>ActiveMQ</a:t>
            </a:r>
            <a:r>
              <a:rPr lang="en-US" sz="2400" dirty="0"/>
              <a:t> is fast, supports many Cross Language Clients and Protocols, comes with easy to use Enterprise Integration Patterns and many advanced features while fully supporting JMS 1.1 and J2EE 1.4. Apache </a:t>
            </a:r>
            <a:r>
              <a:rPr lang="en-US" sz="2400" dirty="0" err="1"/>
              <a:t>ActiveMQ</a:t>
            </a:r>
            <a:r>
              <a:rPr lang="en-US" sz="2400" dirty="0"/>
              <a:t> is released under the Apache 2.0 License</a:t>
            </a:r>
            <a:r>
              <a:rPr lang="en-US" sz="2400" dirty="0" smtClean="0"/>
              <a:t>.</a:t>
            </a:r>
          </a:p>
          <a:p>
            <a:pPr algn="l"/>
            <a:endParaRPr lang="en-US" sz="2400" dirty="0"/>
          </a:p>
          <a:p>
            <a:pPr algn="l"/>
            <a:r>
              <a:rPr lang="en-US" sz="2400" dirty="0"/>
              <a:t>Kafka is a distributed, partitioned, replicated commit log service. It provides the functionality of a messaging system, but with a unique design.</a:t>
            </a:r>
          </a:p>
        </p:txBody>
      </p:sp>
    </p:spTree>
    <p:extLst>
      <p:ext uri="{BB962C8B-B14F-4D97-AF65-F5344CB8AC3E}">
        <p14:creationId xmlns:p14="http://schemas.microsoft.com/office/powerpoint/2010/main" val="428703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a:bodyPr>
          <a:lstStyle/>
          <a:p>
            <a:r>
              <a:rPr lang="en-US" sz="3600" dirty="0" err="1" smtClean="0"/>
              <a:t>ActiveMQ</a:t>
            </a:r>
            <a:r>
              <a:rPr lang="en-US" sz="3600" dirty="0" smtClean="0"/>
              <a:t> – Cross Language Clients</a:t>
            </a:r>
            <a:endParaRPr lang="en-US" sz="3600" dirty="0"/>
          </a:p>
        </p:txBody>
      </p:sp>
      <p:sp>
        <p:nvSpPr>
          <p:cNvPr id="3" name="Subtitle 2"/>
          <p:cNvSpPr>
            <a:spLocks noGrp="1"/>
          </p:cNvSpPr>
          <p:nvPr>
            <p:ph type="subTitle" idx="1"/>
          </p:nvPr>
        </p:nvSpPr>
        <p:spPr>
          <a:xfrm>
            <a:off x="0" y="1447800"/>
            <a:ext cx="7051964" cy="5181600"/>
          </a:xfrm>
        </p:spPr>
        <p:txBody>
          <a:bodyPr>
            <a:noAutofit/>
          </a:bodyPr>
          <a:lstStyle/>
          <a:p>
            <a:pPr algn="l"/>
            <a:r>
              <a:rPr lang="en-US" sz="2400" dirty="0"/>
              <a:t>Apache </a:t>
            </a:r>
            <a:r>
              <a:rPr lang="en-US" sz="2400" dirty="0" err="1"/>
              <a:t>ActiveMQ</a:t>
            </a:r>
            <a:r>
              <a:rPr lang="en-US" sz="2400" dirty="0"/>
              <a:t> is a message broker written in Java with JMS, REST and </a:t>
            </a:r>
            <a:r>
              <a:rPr lang="en-US" sz="2400" dirty="0" err="1"/>
              <a:t>WebSocket</a:t>
            </a:r>
            <a:r>
              <a:rPr lang="en-US" sz="2400" dirty="0"/>
              <a:t> interfaces, however it supports protocols like AMQP, MQTT, </a:t>
            </a:r>
            <a:r>
              <a:rPr lang="en-US" sz="2400" dirty="0" err="1"/>
              <a:t>OpenWire</a:t>
            </a:r>
            <a:r>
              <a:rPr lang="en-US" sz="2400" dirty="0"/>
              <a:t> and STOMP that can be used by applications in different languages. </a:t>
            </a:r>
            <a:endParaRPr lang="en-US" sz="2400" dirty="0" smtClean="0"/>
          </a:p>
          <a:p>
            <a:pPr algn="l"/>
            <a:endParaRPr lang="en-US" sz="2400" dirty="0" smtClean="0"/>
          </a:p>
          <a:p>
            <a:pPr algn="l"/>
            <a:r>
              <a:rPr lang="en-US" sz="2400" dirty="0" smtClean="0"/>
              <a:t>Examples on how to use Publishers/Subscribers of different Languages:</a:t>
            </a:r>
          </a:p>
          <a:p>
            <a:pPr algn="l"/>
            <a:endParaRPr lang="en-US" sz="2400" dirty="0"/>
          </a:p>
          <a:p>
            <a:pPr algn="l"/>
            <a:r>
              <a:rPr lang="en-US" sz="2400" dirty="0"/>
              <a:t>http://activemq.apache.org/cross-language-clients.html</a:t>
            </a:r>
          </a:p>
          <a:p>
            <a:pPr algn="l"/>
            <a:endParaRPr lang="en-US" sz="2400" dirty="0"/>
          </a:p>
          <a:p>
            <a:pPr algn="l"/>
            <a:endParaRPr lang="en-US" sz="2400" dirty="0"/>
          </a:p>
          <a:p>
            <a:pPr algn="l"/>
            <a:endParaRPr lang="en-US" sz="2400" dirty="0"/>
          </a:p>
          <a:p>
            <a:pPr algn="l"/>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101" y="1371600"/>
            <a:ext cx="237589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4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Characteristics of Topic</a:t>
            </a:r>
            <a:endParaRPr lang="en-US" dirty="0"/>
          </a:p>
        </p:txBody>
      </p:sp>
      <p:sp>
        <p:nvSpPr>
          <p:cNvPr id="3" name="Subtitle 2"/>
          <p:cNvSpPr>
            <a:spLocks noGrp="1"/>
          </p:cNvSpPr>
          <p:nvPr>
            <p:ph type="subTitle" idx="1"/>
          </p:nvPr>
        </p:nvSpPr>
        <p:spPr>
          <a:xfrm>
            <a:off x="34636" y="533400"/>
            <a:ext cx="9109364" cy="6781800"/>
          </a:xfrm>
        </p:spPr>
        <p:txBody>
          <a:bodyPr>
            <a:noAutofit/>
          </a:bodyPr>
          <a:lstStyle/>
          <a:p>
            <a:pPr algn="l"/>
            <a:r>
              <a:rPr lang="en-US" sz="2400" b="1" dirty="0"/>
              <a:t>A JMS topic is the type of destination in a 1-to-many model of distribution. </a:t>
            </a:r>
            <a:endParaRPr lang="en-US" sz="2400" b="1" dirty="0" smtClean="0"/>
          </a:p>
          <a:p>
            <a:pPr marL="342900" indent="-342900" algn="l">
              <a:buFont typeface="Wingdings" pitchFamily="2" charset="2"/>
              <a:buChar char="Ø"/>
            </a:pPr>
            <a:r>
              <a:rPr lang="en-US" sz="2400" b="1" dirty="0" smtClean="0"/>
              <a:t>The </a:t>
            </a:r>
            <a:r>
              <a:rPr lang="en-US" sz="2400" b="1" dirty="0"/>
              <a:t>same published message is received by all consuming subscribers. </a:t>
            </a:r>
            <a:endParaRPr lang="en-US" sz="2400" b="1" dirty="0" smtClean="0"/>
          </a:p>
          <a:p>
            <a:pPr marL="342900" indent="-342900" algn="l">
              <a:buFont typeface="Wingdings" pitchFamily="2" charset="2"/>
              <a:buChar char="Ø"/>
            </a:pPr>
            <a:r>
              <a:rPr lang="en-US" sz="2400" b="1" dirty="0" smtClean="0"/>
              <a:t>You </a:t>
            </a:r>
            <a:r>
              <a:rPr lang="en-US" sz="2400" b="1" dirty="0"/>
              <a:t>can also call this the 'broadcast' model. </a:t>
            </a:r>
            <a:endParaRPr lang="en-US" sz="2400" b="1" dirty="0" smtClean="0"/>
          </a:p>
          <a:p>
            <a:pPr marL="342900" indent="-342900" algn="l">
              <a:buFont typeface="Wingdings" pitchFamily="2" charset="2"/>
              <a:buChar char="Ø"/>
            </a:pPr>
            <a:r>
              <a:rPr lang="en-US" sz="2400" b="1" dirty="0" smtClean="0"/>
              <a:t>You </a:t>
            </a:r>
            <a:r>
              <a:rPr lang="en-US" sz="2400" b="1" dirty="0"/>
              <a:t>can think of a topic as the equivalent of a Subject in an Observer design pattern for distributed computing. </a:t>
            </a:r>
            <a:endParaRPr lang="en-US" sz="2400" b="1" dirty="0" smtClean="0"/>
          </a:p>
          <a:p>
            <a:pPr marL="342900" indent="-342900" algn="l">
              <a:buFont typeface="Wingdings" pitchFamily="2" charset="2"/>
              <a:buChar char="Ø"/>
            </a:pPr>
            <a:r>
              <a:rPr lang="en-US" sz="2400" b="1" dirty="0" smtClean="0"/>
              <a:t>Some </a:t>
            </a:r>
            <a:r>
              <a:rPr lang="en-US" sz="2400" b="1" dirty="0"/>
              <a:t>JMS providers efficiently choose to implement this as UDP instead of TCP. </a:t>
            </a:r>
            <a:endParaRPr lang="en-US" sz="2400" b="1" dirty="0" smtClean="0"/>
          </a:p>
          <a:p>
            <a:pPr marL="342900" indent="-342900" algn="l">
              <a:buFont typeface="Wingdings" pitchFamily="2" charset="2"/>
              <a:buChar char="Ø"/>
            </a:pPr>
            <a:r>
              <a:rPr lang="en-US" sz="2400" b="1" dirty="0" smtClean="0"/>
              <a:t>For </a:t>
            </a:r>
            <a:r>
              <a:rPr lang="en-US" sz="2400" b="1" dirty="0"/>
              <a:t>topic's the message delivery is 'fire-and-forget' - if no one listens, the message just disappears. </a:t>
            </a:r>
            <a:endParaRPr lang="en-US" sz="2400" b="1" dirty="0" smtClean="0"/>
          </a:p>
          <a:p>
            <a:pPr marL="342900" indent="-342900" algn="l">
              <a:buFont typeface="Wingdings" pitchFamily="2" charset="2"/>
              <a:buChar char="Ø"/>
            </a:pPr>
            <a:r>
              <a:rPr lang="en-US" sz="2400" b="1" dirty="0" smtClean="0"/>
              <a:t>If </a:t>
            </a:r>
            <a:r>
              <a:rPr lang="en-US" sz="2400" b="1" dirty="0"/>
              <a:t>that's not what you want, you can use 'durable subscriptions</a:t>
            </a:r>
            <a:r>
              <a:rPr lang="en-US" sz="2400" b="1" dirty="0" smtClean="0"/>
              <a:t>'.</a:t>
            </a:r>
            <a:endParaRPr lang="en-US" sz="2400" b="1" dirty="0"/>
          </a:p>
        </p:txBody>
      </p:sp>
    </p:spTree>
    <p:extLst>
      <p:ext uri="{BB962C8B-B14F-4D97-AF65-F5344CB8AC3E}">
        <p14:creationId xmlns:p14="http://schemas.microsoft.com/office/powerpoint/2010/main" val="394718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Characteristics of Queue</a:t>
            </a:r>
            <a:endParaRPr lang="en-US" dirty="0"/>
          </a:p>
        </p:txBody>
      </p:sp>
      <p:sp>
        <p:nvSpPr>
          <p:cNvPr id="3" name="Subtitle 2"/>
          <p:cNvSpPr>
            <a:spLocks noGrp="1"/>
          </p:cNvSpPr>
          <p:nvPr>
            <p:ph type="subTitle" idx="1"/>
          </p:nvPr>
        </p:nvSpPr>
        <p:spPr>
          <a:xfrm>
            <a:off x="34636" y="533400"/>
            <a:ext cx="9109364" cy="6781800"/>
          </a:xfrm>
        </p:spPr>
        <p:txBody>
          <a:bodyPr>
            <a:noAutofit/>
          </a:bodyPr>
          <a:lstStyle/>
          <a:p>
            <a:pPr algn="l"/>
            <a:r>
              <a:rPr lang="en-US" sz="2400" b="1" dirty="0" smtClean="0"/>
              <a:t>A </a:t>
            </a:r>
            <a:r>
              <a:rPr lang="en-US" sz="2400" b="1" dirty="0"/>
              <a:t>JMS queue is a 1-to-1 destination of messages. </a:t>
            </a:r>
            <a:endParaRPr lang="en-US" sz="2400" b="1" dirty="0" smtClean="0"/>
          </a:p>
          <a:p>
            <a:pPr marL="342900" indent="-342900" algn="l">
              <a:buFont typeface="Wingdings" pitchFamily="2" charset="2"/>
              <a:buChar char="Ø"/>
            </a:pPr>
            <a:r>
              <a:rPr lang="en-US" sz="2400" b="1" dirty="0" smtClean="0"/>
              <a:t>The </a:t>
            </a:r>
            <a:r>
              <a:rPr lang="en-US" sz="2400" b="1" dirty="0"/>
              <a:t>message is received by only one of the consuming receivers (please note: consistently using subscribers for 'topic client's and receivers for queue client's avoids confusion). </a:t>
            </a:r>
            <a:endParaRPr lang="en-US" sz="2400" b="1" dirty="0" smtClean="0"/>
          </a:p>
          <a:p>
            <a:pPr marL="342900" indent="-342900" algn="l">
              <a:buFont typeface="Wingdings" pitchFamily="2" charset="2"/>
              <a:buChar char="Ø"/>
            </a:pPr>
            <a:r>
              <a:rPr lang="en-US" sz="2400" b="1" dirty="0" smtClean="0"/>
              <a:t>Messages </a:t>
            </a:r>
            <a:r>
              <a:rPr lang="en-US" sz="2400" b="1" dirty="0"/>
              <a:t>sent to a queue are stored on disk or memory until someone picks it up or it expires. </a:t>
            </a:r>
            <a:endParaRPr lang="en-US" sz="2400" b="1" dirty="0" smtClean="0"/>
          </a:p>
          <a:p>
            <a:pPr marL="342900" indent="-342900" algn="l">
              <a:buFont typeface="Wingdings" pitchFamily="2" charset="2"/>
              <a:buChar char="Ø"/>
            </a:pPr>
            <a:r>
              <a:rPr lang="en-US" sz="2400" b="1" dirty="0" smtClean="0"/>
              <a:t>So </a:t>
            </a:r>
            <a:r>
              <a:rPr lang="en-US" sz="2400" b="1" dirty="0"/>
              <a:t>queues (and durable subscriptions) need some active storage management, you need to think about slow consumers.</a:t>
            </a:r>
          </a:p>
          <a:p>
            <a:pPr algn="l"/>
            <a:endParaRPr lang="en-US" sz="2400" b="1" dirty="0"/>
          </a:p>
          <a:p>
            <a:pPr algn="l"/>
            <a:r>
              <a:rPr lang="en-US" sz="2400" b="1" dirty="0"/>
              <a:t>In most environments, </a:t>
            </a:r>
            <a:r>
              <a:rPr lang="en-US" sz="2400" b="1" dirty="0" smtClean="0"/>
              <a:t>topics </a:t>
            </a:r>
            <a:r>
              <a:rPr lang="en-US" sz="2400" b="1" dirty="0"/>
              <a:t>are the better choice because you can always add additional components without having to change the architecture. Added components could be monitoring, logging, analytics, etc. </a:t>
            </a:r>
            <a:endParaRPr lang="en-US" sz="2400" dirty="0"/>
          </a:p>
        </p:txBody>
      </p:sp>
    </p:spTree>
    <p:extLst>
      <p:ext uri="{BB962C8B-B14F-4D97-AF65-F5344CB8AC3E}">
        <p14:creationId xmlns:p14="http://schemas.microsoft.com/office/powerpoint/2010/main" val="1019600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Autofit/>
          </a:bodyPr>
          <a:lstStyle/>
          <a:p>
            <a:r>
              <a:rPr lang="en-US" sz="4000" dirty="0" smtClean="0"/>
              <a:t>Other Middleware Messaging Solutions</a:t>
            </a:r>
            <a:endParaRPr lang="en-US" sz="4000" dirty="0"/>
          </a:p>
        </p:txBody>
      </p:sp>
      <p:sp>
        <p:nvSpPr>
          <p:cNvPr id="3" name="Subtitle 2"/>
          <p:cNvSpPr>
            <a:spLocks noGrp="1"/>
          </p:cNvSpPr>
          <p:nvPr>
            <p:ph type="subTitle" idx="1"/>
          </p:nvPr>
        </p:nvSpPr>
        <p:spPr>
          <a:xfrm>
            <a:off x="34636" y="533400"/>
            <a:ext cx="9109364" cy="6781800"/>
          </a:xfrm>
        </p:spPr>
        <p:txBody>
          <a:bodyPr>
            <a:noAutofit/>
          </a:bodyPr>
          <a:lstStyle/>
          <a:p>
            <a:pPr algn="l"/>
            <a:r>
              <a:rPr lang="en-US" sz="2400" b="1" dirty="0" err="1"/>
              <a:t>RabbitMQ</a:t>
            </a:r>
            <a:r>
              <a:rPr lang="en-US" sz="2400" dirty="0"/>
              <a:t>, </a:t>
            </a:r>
            <a:r>
              <a:rPr lang="en-US" sz="2400" b="1" dirty="0"/>
              <a:t>Kafka</a:t>
            </a:r>
            <a:r>
              <a:rPr lang="en-US" sz="2400" dirty="0"/>
              <a:t>, and </a:t>
            </a:r>
            <a:r>
              <a:rPr lang="en-US" sz="2400" b="1" dirty="0" err="1"/>
              <a:t>ActiveMQ</a:t>
            </a:r>
            <a:r>
              <a:rPr lang="en-US" sz="2400" dirty="0"/>
              <a:t> are all messaging technologies used to provide asynchronous communication and decouple processes (detaching the sender and receiver of a message). They are called message queues, message brokers, or messaging tools. </a:t>
            </a:r>
            <a:r>
              <a:rPr lang="en-US" sz="2400" dirty="0" err="1"/>
              <a:t>RabbitMQ</a:t>
            </a:r>
            <a:r>
              <a:rPr lang="en-US" sz="2400" dirty="0"/>
              <a:t>, Kafka, and </a:t>
            </a:r>
            <a:r>
              <a:rPr lang="en-US" sz="2400" dirty="0" err="1"/>
              <a:t>ActiveMQ</a:t>
            </a:r>
            <a:r>
              <a:rPr lang="en-US" sz="2400" dirty="0"/>
              <a:t> all serve the same basic purpose, but can go about their jobs differently. Kafka is a high-throughput distributed messaging system. </a:t>
            </a:r>
            <a:r>
              <a:rPr lang="en-US" sz="2400" dirty="0" err="1"/>
              <a:t>RabbitMQ</a:t>
            </a:r>
            <a:r>
              <a:rPr lang="en-US" sz="2400" dirty="0"/>
              <a:t> is an AMQP based reliable message broker. </a:t>
            </a:r>
            <a:r>
              <a:rPr lang="en-US" sz="2400" dirty="0" err="1"/>
              <a:t>ActiveMQ</a:t>
            </a:r>
            <a:r>
              <a:rPr lang="en-US" sz="2400" dirty="0"/>
              <a:t> and Kafka are both Apache products, and both written in Java; </a:t>
            </a:r>
            <a:r>
              <a:rPr lang="en-US" sz="2400" dirty="0" err="1"/>
              <a:t>RabbitMQ</a:t>
            </a:r>
            <a:r>
              <a:rPr lang="en-US" sz="2400" dirty="0"/>
              <a:t> is written in </a:t>
            </a:r>
            <a:r>
              <a:rPr lang="en-US" sz="2400" dirty="0" err="1"/>
              <a:t>Erlang</a:t>
            </a:r>
            <a:r>
              <a:rPr lang="en-US" sz="2400" dirty="0"/>
              <a:t>.</a:t>
            </a:r>
            <a:endParaRPr lang="en-US" sz="2400" dirty="0" smtClean="0"/>
          </a:p>
          <a:p>
            <a:pPr algn="l"/>
            <a:endParaRPr lang="en-US" sz="2400" dirty="0"/>
          </a:p>
          <a:p>
            <a:pPr algn="l"/>
            <a:r>
              <a:rPr lang="en-US" sz="2400" dirty="0" smtClean="0"/>
              <a:t>Apache </a:t>
            </a:r>
            <a:r>
              <a:rPr lang="en-US" sz="2400" dirty="0" err="1"/>
              <a:t>ActiveMQ</a:t>
            </a:r>
            <a:r>
              <a:rPr lang="en-US" sz="2400" dirty="0"/>
              <a:t> is fast, supports many Cross Language Clients and Protocols, comes with easy to use Enterprise Integration Patterns and many advanced features while fully supporting JMS 1.1 and J2EE 1.4. Apache </a:t>
            </a:r>
            <a:r>
              <a:rPr lang="en-US" sz="2400" dirty="0" err="1"/>
              <a:t>ActiveMQ</a:t>
            </a:r>
            <a:r>
              <a:rPr lang="en-US" sz="2400" dirty="0"/>
              <a:t> is released under the Apache 2.0 License</a:t>
            </a:r>
            <a:r>
              <a:rPr lang="en-US" sz="2400" dirty="0" smtClean="0"/>
              <a:t>.</a:t>
            </a:r>
          </a:p>
          <a:p>
            <a:pPr algn="l"/>
            <a:endParaRPr lang="en-US" sz="2400" dirty="0"/>
          </a:p>
          <a:p>
            <a:pPr algn="l"/>
            <a:r>
              <a:rPr lang="en-US" sz="2400" dirty="0"/>
              <a:t>Kafka is a distributed, partitioned, replicated commit log service. It provides the functionality of a messaging system, but with a unique design.</a:t>
            </a:r>
          </a:p>
        </p:txBody>
      </p:sp>
    </p:spTree>
    <p:extLst>
      <p:ext uri="{BB962C8B-B14F-4D97-AF65-F5344CB8AC3E}">
        <p14:creationId xmlns:p14="http://schemas.microsoft.com/office/powerpoint/2010/main" val="188501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Common App Properties</a:t>
            </a:r>
            <a:endParaRPr lang="en-US" dirty="0"/>
          </a:p>
        </p:txBody>
      </p:sp>
      <p:sp>
        <p:nvSpPr>
          <p:cNvPr id="3" name="Subtitle 2"/>
          <p:cNvSpPr>
            <a:spLocks noGrp="1"/>
          </p:cNvSpPr>
          <p:nvPr>
            <p:ph type="subTitle" idx="1"/>
          </p:nvPr>
        </p:nvSpPr>
        <p:spPr>
          <a:xfrm>
            <a:off x="34636" y="533400"/>
            <a:ext cx="9109364" cy="6781800"/>
          </a:xfrm>
        </p:spPr>
        <p:txBody>
          <a:bodyPr>
            <a:noAutofit/>
          </a:bodyPr>
          <a:lstStyle/>
          <a:p>
            <a:pPr algn="l"/>
            <a:r>
              <a:rPr lang="en-US" sz="2400" dirty="0">
                <a:hlinkClick r:id="rId2"/>
              </a:rPr>
              <a:t>https://</a:t>
            </a:r>
            <a:r>
              <a:rPr lang="en-US" sz="2400" dirty="0" smtClean="0">
                <a:hlinkClick r:id="rId2"/>
              </a:rPr>
              <a:t>docs.spring.io/spring-boot/docs/current/reference/html/common-application-properties.html</a:t>
            </a:r>
            <a:endParaRPr lang="en-US" sz="2400" dirty="0" smtClean="0"/>
          </a:p>
          <a:p>
            <a:pPr algn="l"/>
            <a:endParaRPr lang="en-US" sz="2400" dirty="0"/>
          </a:p>
          <a:p>
            <a:pPr algn="l"/>
            <a:r>
              <a:rPr lang="en-US" sz="2400" dirty="0" smtClean="0"/>
              <a:t>Spring boot common app properties</a:t>
            </a:r>
          </a:p>
          <a:p>
            <a:pPr algn="l"/>
            <a:r>
              <a:rPr lang="en-US" sz="2400" dirty="0">
                <a:hlinkClick r:id="rId3"/>
              </a:rPr>
              <a:t>https://</a:t>
            </a:r>
            <a:r>
              <a:rPr lang="en-US" sz="2400" dirty="0" smtClean="0">
                <a:hlinkClick r:id="rId3"/>
              </a:rPr>
              <a:t>docs.spring.io/spring-boot/docs/1.1.6.RELEASE/reference/html/common-application-properties.html</a:t>
            </a:r>
            <a:endParaRPr lang="en-US" sz="2400" dirty="0" smtClean="0"/>
          </a:p>
          <a:p>
            <a:pPr algn="l"/>
            <a:endParaRPr lang="en-US" sz="2400" dirty="0"/>
          </a:p>
        </p:txBody>
      </p:sp>
    </p:spTree>
    <p:extLst>
      <p:ext uri="{BB962C8B-B14F-4D97-AF65-F5344CB8AC3E}">
        <p14:creationId xmlns:p14="http://schemas.microsoft.com/office/powerpoint/2010/main" val="356937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JMS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r>
              <a:rPr lang="en-US" sz="2400" dirty="0"/>
              <a:t>JMS (Java Message Service) is a Java Message Oriented Middleware used to send messages between clients and works by sending messages to a message queue which are then taken when possible to execute a transaction. This post will focus on implementing JMS with Spring Boot, which doesn’t take long at all to setup.</a:t>
            </a:r>
          </a:p>
          <a:p>
            <a:r>
              <a:rPr lang="en-US" sz="2400" dirty="0"/>
              <a:t>JMS and message queues, in general, bring some certain advantages over using </a:t>
            </a:r>
            <a:r>
              <a:rPr lang="en-US" sz="2400" dirty="0" err="1"/>
              <a:t>RESTful</a:t>
            </a:r>
            <a:r>
              <a:rPr lang="en-US" sz="2400" dirty="0"/>
              <a:t> services such as</a:t>
            </a:r>
            <a:r>
              <a:rPr lang="en-US" sz="2400" dirty="0" smtClean="0"/>
              <a:t>:</a:t>
            </a:r>
          </a:p>
          <a:p>
            <a:endParaRPr lang="en-US" sz="2400" dirty="0"/>
          </a:p>
          <a:p>
            <a:r>
              <a:rPr lang="en-US" sz="2400" dirty="0"/>
              <a:t>Loose coupling: The services do not interact directly and only know where the message queue is, where one service sends messages(Publisher) and the other(Subscribers) receives them. Subscribers/Publishers can be added/removed dynamically</a:t>
            </a:r>
            <a:r>
              <a:rPr lang="en-US" sz="2400" dirty="0" smtClean="0"/>
              <a:t>.</a:t>
            </a:r>
            <a:endParaRPr lang="en-US" sz="2400" dirty="0"/>
          </a:p>
        </p:txBody>
      </p:sp>
    </p:spTree>
    <p:extLst>
      <p:ext uri="{BB962C8B-B14F-4D97-AF65-F5344CB8AC3E}">
        <p14:creationId xmlns:p14="http://schemas.microsoft.com/office/powerpoint/2010/main" val="189809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JMS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endParaRPr lang="en-US" sz="2400" dirty="0"/>
          </a:p>
          <a:p>
            <a:r>
              <a:rPr lang="en-US" sz="2400" dirty="0"/>
              <a:t>Asynchronous messaging: As the process time of the message cannot be guaranteed, the client that sent the message can carry on asynchronously to the completion of the transaction. Due to this, the queue should be used to write data (POST if you're thinking in a </a:t>
            </a:r>
            <a:r>
              <a:rPr lang="en-US" sz="2400" dirty="0" err="1"/>
              <a:t>RESTful</a:t>
            </a:r>
            <a:r>
              <a:rPr lang="en-US" sz="2400" dirty="0"/>
              <a:t> mindset).</a:t>
            </a:r>
          </a:p>
          <a:p>
            <a:endParaRPr lang="en-US" sz="2400" dirty="0"/>
          </a:p>
          <a:p>
            <a:r>
              <a:rPr lang="en-US" sz="2400" dirty="0"/>
              <a:t>Redundancy: A message must confirm that it has completed its transaction and that it can now be removed from the queue, but if the transaction fails it can be reprocessed. The messages can also be stored in a database allowing them to continue later on even if the server stops.</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259282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JMS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1600" dirty="0" smtClean="0"/>
              <a:t>Pom.xml Dependencies</a:t>
            </a:r>
          </a:p>
          <a:p>
            <a:pPr algn="l"/>
            <a:r>
              <a:rPr lang="en-US" sz="1200" dirty="0"/>
              <a:t>&lt;dependency&gt;</a:t>
            </a:r>
          </a:p>
          <a:p>
            <a:pPr algn="l"/>
            <a:r>
              <a:rPr lang="en-US" sz="1200" dirty="0"/>
              <a:t>&lt;</a:t>
            </a:r>
            <a:r>
              <a:rPr lang="en-US" sz="1200" dirty="0" err="1"/>
              <a:t>groupId</a:t>
            </a:r>
            <a:r>
              <a:rPr lang="en-US" sz="1200" dirty="0"/>
              <a:t>&gt;</a:t>
            </a:r>
            <a:r>
              <a:rPr lang="en-US" sz="1200" dirty="0" err="1"/>
              <a:t>org.springframework.boot</a:t>
            </a:r>
            <a:r>
              <a:rPr lang="en-US" sz="1200" dirty="0"/>
              <a:t>&lt;/</a:t>
            </a:r>
            <a:r>
              <a:rPr lang="en-US" sz="1200" dirty="0" err="1"/>
              <a:t>groupId</a:t>
            </a:r>
            <a:r>
              <a:rPr lang="en-US" sz="1200" dirty="0"/>
              <a:t>&gt;</a:t>
            </a:r>
          </a:p>
          <a:p>
            <a:pPr algn="l"/>
            <a:r>
              <a:rPr lang="en-US" sz="1200" dirty="0"/>
              <a:t>&lt;</a:t>
            </a:r>
            <a:r>
              <a:rPr lang="en-US" sz="1200" dirty="0" err="1"/>
              <a:t>artifactId</a:t>
            </a:r>
            <a:r>
              <a:rPr lang="en-US" sz="1200" dirty="0"/>
              <a:t>&gt;spring-boot-starter-</a:t>
            </a:r>
            <a:r>
              <a:rPr lang="en-US" sz="1200" u="sng" dirty="0" err="1"/>
              <a:t>activemq</a:t>
            </a:r>
            <a:r>
              <a:rPr lang="en-US" sz="1200" u="sng" dirty="0"/>
              <a:t>&lt;/</a:t>
            </a:r>
            <a:r>
              <a:rPr lang="en-US" sz="1200" u="sng" dirty="0" err="1"/>
              <a:t>artifactId</a:t>
            </a:r>
            <a:r>
              <a:rPr lang="en-US" sz="1200" u="sng" dirty="0"/>
              <a:t>&gt;</a:t>
            </a:r>
          </a:p>
          <a:p>
            <a:pPr algn="l"/>
            <a:r>
              <a:rPr lang="en-US" sz="1200" dirty="0"/>
              <a:t>&lt;/dependency</a:t>
            </a:r>
            <a:r>
              <a:rPr lang="en-US" sz="1200" dirty="0" smtClean="0"/>
              <a:t>&gt;</a:t>
            </a:r>
            <a:endParaRPr lang="en-US" sz="1200" dirty="0"/>
          </a:p>
          <a:p>
            <a:pPr algn="l"/>
            <a:r>
              <a:rPr lang="en-US" sz="1200" dirty="0"/>
              <a:t>&lt;dependency&gt;</a:t>
            </a:r>
          </a:p>
          <a:p>
            <a:pPr algn="l"/>
            <a:r>
              <a:rPr lang="en-US" sz="1200" dirty="0"/>
              <a:t>            &lt;</a:t>
            </a:r>
            <a:r>
              <a:rPr lang="en-US" sz="1200" dirty="0" err="1"/>
              <a:t>groupId</a:t>
            </a:r>
            <a:r>
              <a:rPr lang="en-US" sz="1200" dirty="0"/>
              <a:t>&gt;</a:t>
            </a:r>
            <a:r>
              <a:rPr lang="en-US" sz="1200" dirty="0" err="1"/>
              <a:t>com.fasterxml.jackson.core</a:t>
            </a:r>
            <a:r>
              <a:rPr lang="en-US" sz="1200" dirty="0"/>
              <a:t>&lt;/</a:t>
            </a:r>
            <a:r>
              <a:rPr lang="en-US" sz="1200" dirty="0" err="1"/>
              <a:t>groupId</a:t>
            </a:r>
            <a:r>
              <a:rPr lang="en-US" sz="1200" dirty="0"/>
              <a:t>&gt;</a:t>
            </a:r>
          </a:p>
          <a:p>
            <a:pPr algn="l"/>
            <a:r>
              <a:rPr lang="en-US" sz="1200" dirty="0"/>
              <a:t>            &lt;</a:t>
            </a:r>
            <a:r>
              <a:rPr lang="en-US" sz="1200" dirty="0" err="1"/>
              <a:t>artifactId</a:t>
            </a:r>
            <a:r>
              <a:rPr lang="en-US" sz="1200" dirty="0"/>
              <a:t>&gt;</a:t>
            </a:r>
            <a:r>
              <a:rPr lang="en-US" sz="1200" u="sng" dirty="0" err="1"/>
              <a:t>jackson-databind</a:t>
            </a:r>
            <a:r>
              <a:rPr lang="en-US" sz="1200" u="sng" dirty="0"/>
              <a:t>&lt;/</a:t>
            </a:r>
            <a:r>
              <a:rPr lang="en-US" sz="1200" u="sng" dirty="0" err="1"/>
              <a:t>artifactId</a:t>
            </a:r>
            <a:r>
              <a:rPr lang="en-US" sz="1200" u="sng" dirty="0"/>
              <a:t>&gt;</a:t>
            </a:r>
          </a:p>
          <a:p>
            <a:pPr algn="l"/>
            <a:r>
              <a:rPr lang="en-US" sz="1200" dirty="0" smtClean="0"/>
              <a:t>&lt;/</a:t>
            </a:r>
            <a:r>
              <a:rPr lang="en-US" sz="1200" dirty="0"/>
              <a:t>dependency</a:t>
            </a:r>
            <a:r>
              <a:rPr lang="en-US" sz="1200" dirty="0" smtClean="0"/>
              <a:t>&gt;</a:t>
            </a:r>
            <a:endParaRPr lang="en-US" sz="1200" dirty="0"/>
          </a:p>
          <a:p>
            <a:pPr algn="l"/>
            <a:r>
              <a:rPr lang="en-US" sz="1200" dirty="0" smtClean="0"/>
              <a:t>dependency</a:t>
            </a:r>
            <a:r>
              <a:rPr lang="en-US" sz="1200" dirty="0"/>
              <a:t>&gt;</a:t>
            </a:r>
          </a:p>
          <a:p>
            <a:pPr algn="l"/>
            <a:r>
              <a:rPr lang="en-US" sz="1200" dirty="0"/>
              <a:t>&lt;</a:t>
            </a:r>
            <a:r>
              <a:rPr lang="en-US" sz="1200" dirty="0" err="1"/>
              <a:t>groupId</a:t>
            </a:r>
            <a:r>
              <a:rPr lang="en-US" sz="1200" dirty="0"/>
              <a:t>&gt;</a:t>
            </a:r>
            <a:r>
              <a:rPr lang="en-US" sz="1200" dirty="0" err="1"/>
              <a:t>org.json</a:t>
            </a:r>
            <a:r>
              <a:rPr lang="en-US" sz="1200" dirty="0"/>
              <a:t>&lt;/</a:t>
            </a:r>
            <a:r>
              <a:rPr lang="en-US" sz="1200" dirty="0" err="1"/>
              <a:t>groupId</a:t>
            </a:r>
            <a:r>
              <a:rPr lang="en-US" sz="1200" dirty="0"/>
              <a:t>&gt;</a:t>
            </a:r>
          </a:p>
          <a:p>
            <a:pPr algn="l"/>
            <a:r>
              <a:rPr lang="en-US" sz="1200" dirty="0"/>
              <a:t>&lt;</a:t>
            </a:r>
            <a:r>
              <a:rPr lang="en-US" sz="1200" dirty="0" err="1"/>
              <a:t>artifactId</a:t>
            </a:r>
            <a:r>
              <a:rPr lang="en-US" sz="1200" dirty="0"/>
              <a:t>&gt;</a:t>
            </a:r>
            <a:r>
              <a:rPr lang="en-US" sz="1200" u="sng" dirty="0" err="1"/>
              <a:t>json</a:t>
            </a:r>
            <a:r>
              <a:rPr lang="en-US" sz="1200" u="sng" dirty="0"/>
              <a:t>&lt;/</a:t>
            </a:r>
            <a:r>
              <a:rPr lang="en-US" sz="1200" u="sng" dirty="0" err="1"/>
              <a:t>artifactId</a:t>
            </a:r>
            <a:r>
              <a:rPr lang="en-US" sz="1200" u="sng" dirty="0"/>
              <a:t>&gt;</a:t>
            </a:r>
          </a:p>
          <a:p>
            <a:pPr algn="l"/>
            <a:r>
              <a:rPr lang="en-US" sz="1200" dirty="0"/>
              <a:t>&lt;/dependency</a:t>
            </a:r>
            <a:r>
              <a:rPr lang="en-US" sz="1200" dirty="0" smtClean="0"/>
              <a:t>&gt;</a:t>
            </a:r>
          </a:p>
          <a:p>
            <a:pPr algn="l"/>
            <a:endParaRPr lang="en-US" sz="1600" dirty="0" smtClean="0"/>
          </a:p>
          <a:p>
            <a:pPr algn="l"/>
            <a:endParaRPr lang="en-US" sz="1600" dirty="0"/>
          </a:p>
          <a:p>
            <a:pPr algn="l"/>
            <a:endParaRPr lang="en-US" sz="1600" dirty="0" smtClean="0"/>
          </a:p>
          <a:p>
            <a:pPr algn="l"/>
            <a:r>
              <a:rPr lang="en-US" sz="1600" dirty="0" smtClean="0"/>
              <a:t>Publisher</a:t>
            </a:r>
          </a:p>
          <a:p>
            <a:pPr algn="l" fontAlgn="base"/>
            <a:r>
              <a:rPr lang="en-US" sz="1600" dirty="0"/>
              <a:t> //Get JMS template bean reference</a:t>
            </a:r>
          </a:p>
          <a:p>
            <a:pPr algn="l" fontAlgn="base"/>
            <a:r>
              <a:rPr lang="en-US" sz="1600" dirty="0" err="1" smtClean="0"/>
              <a:t>JmsTemplate</a:t>
            </a:r>
            <a:r>
              <a:rPr lang="en-US" sz="1600" dirty="0" smtClean="0"/>
              <a:t> </a:t>
            </a:r>
            <a:r>
              <a:rPr lang="en-US" sz="1600" dirty="0" err="1"/>
              <a:t>jmsTemplate</a:t>
            </a:r>
            <a:r>
              <a:rPr lang="en-US" sz="1600" dirty="0"/>
              <a:t> = </a:t>
            </a:r>
            <a:r>
              <a:rPr lang="en-US" sz="1600" dirty="0" err="1"/>
              <a:t>context.getBean</a:t>
            </a:r>
            <a:r>
              <a:rPr lang="en-US" sz="1600" dirty="0"/>
              <a:t>(</a:t>
            </a:r>
            <a:r>
              <a:rPr lang="en-US" sz="1600" dirty="0" err="1"/>
              <a:t>JmsTemplate.class</a:t>
            </a:r>
            <a:r>
              <a:rPr lang="en-US" sz="1600" dirty="0" smtClean="0"/>
              <a:t>);</a:t>
            </a:r>
            <a:endParaRPr lang="en-US" sz="1600" dirty="0"/>
          </a:p>
          <a:p>
            <a:pPr algn="l" fontAlgn="base"/>
            <a:r>
              <a:rPr lang="en-US" sz="1600" dirty="0"/>
              <a:t> // Send a message</a:t>
            </a:r>
          </a:p>
          <a:p>
            <a:pPr algn="l" fontAlgn="base"/>
            <a:r>
              <a:rPr lang="en-US" sz="1600" dirty="0" err="1" smtClean="0"/>
              <a:t>System.out.println</a:t>
            </a:r>
            <a:r>
              <a:rPr lang="en-US" sz="1600" dirty="0"/>
              <a:t>("Sending a message.");</a:t>
            </a:r>
          </a:p>
          <a:p>
            <a:pPr algn="l" fontAlgn="base"/>
            <a:r>
              <a:rPr lang="en-US" sz="1600" dirty="0"/>
              <a:t> </a:t>
            </a:r>
            <a:r>
              <a:rPr lang="en-US" sz="1600" dirty="0" err="1"/>
              <a:t>jmsTemplate.convertAndSend</a:t>
            </a:r>
            <a:r>
              <a:rPr lang="en-US" sz="1600" dirty="0"/>
              <a:t>("</a:t>
            </a:r>
            <a:r>
              <a:rPr lang="en-US" sz="1600" dirty="0" err="1"/>
              <a:t>jms.message.endpoint</a:t>
            </a:r>
            <a:r>
              <a:rPr lang="en-US" sz="1600" dirty="0"/>
              <a:t>", new Message(1001L, "test body", new Date()));</a:t>
            </a:r>
          </a:p>
          <a:p>
            <a:pPr algn="l"/>
            <a:endParaRPr lang="en-US" sz="1600" dirty="0" smtClean="0"/>
          </a:p>
          <a:p>
            <a:endParaRPr lang="en-US" sz="1600" dirty="0"/>
          </a:p>
          <a:p>
            <a:endParaRPr lang="en-US" sz="1600" dirty="0"/>
          </a:p>
          <a:p>
            <a:endParaRPr lang="en-US" sz="1600" dirty="0"/>
          </a:p>
        </p:txBody>
      </p:sp>
    </p:spTree>
    <p:extLst>
      <p:ext uri="{BB962C8B-B14F-4D97-AF65-F5344CB8AC3E}">
        <p14:creationId xmlns:p14="http://schemas.microsoft.com/office/powerpoint/2010/main" val="34791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JMS</a:t>
            </a:r>
            <a:endParaRPr lang="en-US" dirty="0"/>
          </a:p>
        </p:txBody>
      </p:sp>
      <p:sp>
        <p:nvSpPr>
          <p:cNvPr id="3" name="Subtitle 2"/>
          <p:cNvSpPr>
            <a:spLocks noGrp="1"/>
          </p:cNvSpPr>
          <p:nvPr>
            <p:ph type="subTitle" idx="1"/>
          </p:nvPr>
        </p:nvSpPr>
        <p:spPr>
          <a:xfrm>
            <a:off x="34636" y="533400"/>
            <a:ext cx="9109364" cy="3200400"/>
          </a:xfrm>
        </p:spPr>
        <p:txBody>
          <a:bodyPr>
            <a:noAutofit/>
          </a:bodyPr>
          <a:lstStyle/>
          <a:p>
            <a:pPr algn="l"/>
            <a:r>
              <a:rPr lang="en-US" sz="2400" dirty="0" smtClean="0"/>
              <a:t>Subscriber: </a:t>
            </a:r>
            <a:r>
              <a:rPr lang="en-US" sz="2400" b="1" dirty="0"/>
              <a:t>JMS Message Receiver with @</a:t>
            </a:r>
            <a:r>
              <a:rPr lang="en-US" sz="2400" b="1" dirty="0" err="1"/>
              <a:t>JmsListener</a:t>
            </a:r>
            <a:endParaRPr lang="en-US" sz="2400" b="1" dirty="0"/>
          </a:p>
          <a:p>
            <a:pPr algn="l"/>
            <a:r>
              <a:rPr lang="en-US" sz="2400" dirty="0"/>
              <a:t/>
            </a:r>
            <a:br>
              <a:rPr lang="en-US" sz="2400" dirty="0"/>
            </a:br>
            <a:r>
              <a:rPr lang="en-US" sz="2400" dirty="0"/>
              <a:t>Message receiver class </a:t>
            </a:r>
            <a:r>
              <a:rPr lang="en-US" sz="2400" dirty="0" err="1"/>
              <a:t>ispretty</a:t>
            </a:r>
            <a:r>
              <a:rPr lang="en-US" sz="2400" dirty="0"/>
              <a:t> much simple class with single method with annotation @</a:t>
            </a:r>
            <a:r>
              <a:rPr lang="en-US" sz="2400" dirty="0" err="1"/>
              <a:t>JmsListener</a:t>
            </a:r>
            <a:r>
              <a:rPr lang="en-US" sz="2400" dirty="0"/>
              <a:t>. @</a:t>
            </a:r>
            <a:r>
              <a:rPr lang="en-US" sz="2400" dirty="0" err="1"/>
              <a:t>JmsListener</a:t>
            </a:r>
            <a:r>
              <a:rPr lang="en-US" sz="2400" dirty="0"/>
              <a:t> allows you to expose a method of a managed bean as a JMS listener endpoint.</a:t>
            </a:r>
          </a:p>
          <a:p>
            <a:pPr algn="l"/>
            <a:r>
              <a:rPr lang="en-US" sz="2400" dirty="0"/>
              <a:t>So whenever any message is available on configured queue (in this example queue name is “</a:t>
            </a:r>
            <a:r>
              <a:rPr lang="en-US" sz="2400" dirty="0" err="1"/>
              <a:t>jms.message.endpoint</a:t>
            </a:r>
            <a:r>
              <a:rPr lang="en-US" sz="2400" dirty="0"/>
              <a:t>”), annotated method (i.e. </a:t>
            </a:r>
            <a:r>
              <a:rPr lang="en-US" sz="2400" dirty="0" err="1"/>
              <a:t>receiveMessage</a:t>
            </a:r>
            <a:r>
              <a:rPr lang="en-US" sz="2400" dirty="0"/>
              <a:t>) will be invoked.</a:t>
            </a:r>
          </a:p>
          <a:p>
            <a:pPr algn="l"/>
            <a:endParaRPr lang="en-US" sz="2400" dirty="0"/>
          </a:p>
          <a:p>
            <a:pPr algn="l"/>
            <a:endParaRPr lang="en-US" sz="2400" dirty="0"/>
          </a:p>
          <a:p>
            <a:pPr algn="l"/>
            <a:endParaRPr lang="en-US" sz="2400" dirty="0"/>
          </a:p>
          <a:p>
            <a:pPr algn="l"/>
            <a:endParaRPr lang="en-US" sz="2400" dirty="0"/>
          </a:p>
          <a:p>
            <a:pPr algn="l"/>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5325731"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05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a:t>
            </a:r>
            <a:r>
              <a:rPr lang="en-US" dirty="0" smtClean="0"/>
              <a:t>JMS Configurations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1600" dirty="0" err="1" smtClean="0"/>
              <a:t>application.properties</a:t>
            </a:r>
            <a:r>
              <a:rPr lang="en-US" sz="1600" dirty="0" smtClean="0"/>
              <a:t> file</a:t>
            </a:r>
          </a:p>
          <a:p>
            <a:pPr algn="l"/>
            <a:endParaRPr lang="en-US" sz="1600" dirty="0"/>
          </a:p>
          <a:p>
            <a:pPr algn="l"/>
            <a:r>
              <a:rPr lang="en-US" sz="1600" u="sng" dirty="0"/>
              <a:t>jsa.activemq.broker.url=tcp://localhost:61616</a:t>
            </a:r>
          </a:p>
          <a:p>
            <a:pPr algn="l"/>
            <a:r>
              <a:rPr lang="en-US" sz="1600" u="sng" dirty="0" err="1"/>
              <a:t>jsa.activemq.borker.username</a:t>
            </a:r>
            <a:r>
              <a:rPr lang="en-US" sz="1600" u="sng" dirty="0"/>
              <a:t>=admin</a:t>
            </a:r>
          </a:p>
          <a:p>
            <a:pPr algn="l"/>
            <a:r>
              <a:rPr lang="en-US" sz="1600" u="sng" dirty="0" err="1"/>
              <a:t>jsa.activemq.borker.password</a:t>
            </a:r>
            <a:r>
              <a:rPr lang="en-US" sz="1600" u="sng" dirty="0"/>
              <a:t>=admin</a:t>
            </a:r>
          </a:p>
          <a:p>
            <a:pPr algn="l"/>
            <a:r>
              <a:rPr lang="en-US" sz="1600" u="sng" dirty="0" err="1"/>
              <a:t>jsa.activemq.topic</a:t>
            </a:r>
            <a:r>
              <a:rPr lang="en-US" sz="1600" u="sng" dirty="0"/>
              <a:t>=</a:t>
            </a:r>
            <a:r>
              <a:rPr lang="en-US" sz="1600" u="sng" dirty="0" err="1"/>
              <a:t>jsa</a:t>
            </a:r>
            <a:r>
              <a:rPr lang="en-US" sz="1600" u="sng" dirty="0"/>
              <a:t>-topic</a:t>
            </a:r>
            <a:endParaRPr lang="en-US" sz="1600" dirty="0"/>
          </a:p>
          <a:p>
            <a:endParaRPr lang="en-US" sz="1600" dirty="0"/>
          </a:p>
          <a:p>
            <a:endParaRPr lang="en-US" sz="1600" dirty="0"/>
          </a:p>
        </p:txBody>
      </p:sp>
    </p:spTree>
    <p:extLst>
      <p:ext uri="{BB962C8B-B14F-4D97-AF65-F5344CB8AC3E}">
        <p14:creationId xmlns:p14="http://schemas.microsoft.com/office/powerpoint/2010/main" val="1959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Boot JMS</a:t>
            </a:r>
            <a:endParaRPr lang="en-US" dirty="0"/>
          </a:p>
        </p:txBody>
      </p:sp>
      <p:sp>
        <p:nvSpPr>
          <p:cNvPr id="3" name="Subtitle 2"/>
          <p:cNvSpPr>
            <a:spLocks noGrp="1"/>
          </p:cNvSpPr>
          <p:nvPr>
            <p:ph type="subTitle" idx="1"/>
          </p:nvPr>
        </p:nvSpPr>
        <p:spPr>
          <a:xfrm>
            <a:off x="34636" y="533400"/>
            <a:ext cx="9109364" cy="6019800"/>
          </a:xfrm>
        </p:spPr>
        <p:txBody>
          <a:bodyPr>
            <a:noAutofit/>
          </a:bodyPr>
          <a:lstStyle/>
          <a:p>
            <a:pPr algn="l"/>
            <a:r>
              <a:rPr lang="en-US" sz="2400" b="1" dirty="0" err="1"/>
              <a:t>ActiveMq</a:t>
            </a:r>
            <a:r>
              <a:rPr lang="en-US" sz="2400" dirty="0"/>
              <a:t> provides the </a:t>
            </a:r>
            <a:r>
              <a:rPr lang="en-US" sz="2400" b="1" dirty="0"/>
              <a:t>Publish-Subscribe</a:t>
            </a:r>
            <a:r>
              <a:rPr lang="en-US" sz="2400" dirty="0"/>
              <a:t> pattern (pub-sub) for building </a:t>
            </a:r>
            <a:r>
              <a:rPr lang="en-US" sz="2400" dirty="0" err="1"/>
              <a:t>Jms</a:t>
            </a:r>
            <a:r>
              <a:rPr lang="en-US" sz="2400" dirty="0"/>
              <a:t> message distributed systems.</a:t>
            </a:r>
            <a:br>
              <a:rPr lang="en-US" sz="2400" dirty="0"/>
            </a:br>
            <a:r>
              <a:rPr lang="en-US" sz="2400" b="1" dirty="0"/>
              <a:t>How it work</a:t>
            </a:r>
            <a:r>
              <a:rPr lang="en-US" sz="2400" dirty="0"/>
              <a:t>? -&gt; When you publish a messages, all active subscribers will receive a copy of the message</a:t>
            </a:r>
            <a:r>
              <a:rPr lang="en-US" sz="2400" dirty="0" smtClean="0"/>
              <a:t>.</a:t>
            </a:r>
          </a:p>
          <a:p>
            <a:pPr algn="l"/>
            <a:r>
              <a:rPr lang="en-US" sz="2400" dirty="0" smtClean="0"/>
              <a:t>Home page of </a:t>
            </a:r>
            <a:r>
              <a:rPr lang="en-US" sz="2400" dirty="0" err="1" smtClean="0"/>
              <a:t>ActiveMQ</a:t>
            </a:r>
            <a:r>
              <a:rPr lang="en-US" sz="2400" dirty="0" smtClean="0"/>
              <a:t> - http</a:t>
            </a:r>
            <a:r>
              <a:rPr lang="en-US" sz="2400" dirty="0"/>
              <a:t>://activemq.apache.org/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6553200" cy="362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Brace 3"/>
          <p:cNvSpPr/>
          <p:nvPr/>
        </p:nvSpPr>
        <p:spPr>
          <a:xfrm rot="5400000">
            <a:off x="6529176" y="5237150"/>
            <a:ext cx="200003" cy="18430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410200" y="6233237"/>
            <a:ext cx="3048000" cy="369332"/>
          </a:xfrm>
          <a:prstGeom prst="rect">
            <a:avLst/>
          </a:prstGeom>
          <a:noFill/>
        </p:spPr>
        <p:txBody>
          <a:bodyPr wrap="square" rtlCol="0">
            <a:spAutoFit/>
          </a:bodyPr>
          <a:lstStyle/>
          <a:p>
            <a:r>
              <a:rPr lang="en-US" dirty="0" smtClean="0"/>
              <a:t>Any Language/Platform</a:t>
            </a:r>
            <a:endParaRPr lang="en-US" dirty="0"/>
          </a:p>
        </p:txBody>
      </p:sp>
      <p:sp>
        <p:nvSpPr>
          <p:cNvPr id="7" name="TextBox 6"/>
          <p:cNvSpPr txBox="1"/>
          <p:nvPr/>
        </p:nvSpPr>
        <p:spPr>
          <a:xfrm>
            <a:off x="803118" y="5256911"/>
            <a:ext cx="3048000" cy="369332"/>
          </a:xfrm>
          <a:prstGeom prst="rect">
            <a:avLst/>
          </a:prstGeom>
          <a:noFill/>
        </p:spPr>
        <p:txBody>
          <a:bodyPr wrap="square" rtlCol="0">
            <a:spAutoFit/>
          </a:bodyPr>
          <a:lstStyle/>
          <a:p>
            <a:r>
              <a:rPr lang="en-US" dirty="0" smtClean="0"/>
              <a:t>Any Language/Platform</a:t>
            </a:r>
            <a:endParaRPr lang="en-US" dirty="0"/>
          </a:p>
        </p:txBody>
      </p:sp>
      <p:sp>
        <p:nvSpPr>
          <p:cNvPr id="8" name="Right Brace 7"/>
          <p:cNvSpPr/>
          <p:nvPr/>
        </p:nvSpPr>
        <p:spPr>
          <a:xfrm rot="5400000">
            <a:off x="1652598" y="4260050"/>
            <a:ext cx="200003" cy="18430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8165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smtClean="0"/>
              <a:t>Spring Boot JMS</a:t>
            </a:r>
            <a:endParaRPr lang="en-US" dirty="0"/>
          </a:p>
        </p:txBody>
      </p:sp>
      <p:sp>
        <p:nvSpPr>
          <p:cNvPr id="3" name="Subtitle 2"/>
          <p:cNvSpPr>
            <a:spLocks noGrp="1"/>
          </p:cNvSpPr>
          <p:nvPr>
            <p:ph type="subTitle" idx="1"/>
          </p:nvPr>
        </p:nvSpPr>
        <p:spPr>
          <a:xfrm>
            <a:off x="34636" y="533400"/>
            <a:ext cx="9109364" cy="1752600"/>
          </a:xfrm>
        </p:spPr>
        <p:txBody>
          <a:bodyPr>
            <a:noAutofit/>
          </a:bodyPr>
          <a:lstStyle/>
          <a:p>
            <a:pPr algn="l"/>
            <a:r>
              <a:rPr lang="en-US" sz="2400" b="1" dirty="0" smtClean="0"/>
              <a:t>Download and install </a:t>
            </a:r>
            <a:r>
              <a:rPr lang="en-US" sz="2400" b="1" dirty="0" err="1" smtClean="0"/>
              <a:t>ActiveMQ</a:t>
            </a:r>
            <a:r>
              <a:rPr lang="en-US" sz="2400" b="1" dirty="0"/>
              <a:t> from URL </a:t>
            </a:r>
            <a:r>
              <a:rPr lang="en-US" sz="2400" b="1" dirty="0">
                <a:hlinkClick r:id="rId2"/>
              </a:rPr>
              <a:t>http://</a:t>
            </a:r>
            <a:r>
              <a:rPr lang="en-US" sz="2400" b="1" dirty="0" smtClean="0">
                <a:hlinkClick r:id="rId2"/>
              </a:rPr>
              <a:t>activemq.apache.org/activemq-5130-release.html</a:t>
            </a:r>
            <a:endParaRPr lang="en-US" sz="2400" b="1" dirty="0" smtClean="0"/>
          </a:p>
          <a:p>
            <a:pPr algn="l"/>
            <a:endParaRPr lang="en-US" sz="2400" b="1" dirty="0"/>
          </a:p>
          <a:p>
            <a:pPr algn="l"/>
            <a:r>
              <a:rPr lang="en-US" sz="2400" dirty="0" smtClean="0"/>
              <a:t>After downloading </a:t>
            </a:r>
            <a:r>
              <a:rPr lang="en-US" sz="2400" dirty="0" err="1" smtClean="0"/>
              <a:t>ActiveMQ</a:t>
            </a:r>
            <a:r>
              <a:rPr lang="en-US" sz="2400" dirty="0" smtClean="0"/>
              <a:t>, you can start </a:t>
            </a:r>
            <a:r>
              <a:rPr lang="en-US" sz="2400" dirty="0" err="1" smtClean="0"/>
              <a:t>ActiveMQ</a:t>
            </a:r>
            <a:r>
              <a:rPr lang="en-US" sz="2400" dirty="0" smtClean="0"/>
              <a:t>, as below</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5257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4636" y="3962400"/>
            <a:ext cx="9109364" cy="12954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smtClean="0"/>
              <a:t>Once </a:t>
            </a:r>
            <a:r>
              <a:rPr lang="en-US" sz="2400" dirty="0" err="1" smtClean="0"/>
              <a:t>ActiveMQ</a:t>
            </a:r>
            <a:r>
              <a:rPr lang="en-US" sz="2400" dirty="0" smtClean="0"/>
              <a:t> is started successfully, open the </a:t>
            </a:r>
            <a:r>
              <a:rPr lang="en-US" sz="2400" dirty="0" err="1" smtClean="0"/>
              <a:t>ActiveMQ</a:t>
            </a:r>
            <a:r>
              <a:rPr lang="en-US" sz="2400" dirty="0" smtClean="0"/>
              <a:t> Admin URL </a:t>
            </a:r>
            <a:r>
              <a:rPr lang="en-US" sz="2400" dirty="0" smtClean="0">
                <a:hlinkClick r:id="rId4"/>
              </a:rPr>
              <a:t>http</a:t>
            </a:r>
            <a:r>
              <a:rPr lang="en-US" sz="2400" dirty="0">
                <a:hlinkClick r:id="rId4"/>
              </a:rPr>
              <a:t>://localhost:8161/admin</a:t>
            </a:r>
            <a:r>
              <a:rPr lang="en-US" sz="2400" dirty="0" smtClean="0">
                <a:hlinkClick r:id="rId4"/>
              </a:rPr>
              <a:t>/</a:t>
            </a:r>
            <a:endParaRPr lang="en-US" sz="2400" dirty="0"/>
          </a:p>
          <a:p>
            <a:pPr algn="l"/>
            <a:r>
              <a:rPr lang="en-US" sz="2400" dirty="0" smtClean="0"/>
              <a:t>You can access Subscribers from its tab</a:t>
            </a:r>
            <a:endParaRPr lang="en-US" sz="2400" dirty="0"/>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410200"/>
            <a:ext cx="52768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7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
          </a:xfrm>
        </p:spPr>
        <p:txBody>
          <a:bodyPr>
            <a:normAutofit fontScale="90000"/>
          </a:bodyPr>
          <a:lstStyle/>
          <a:p>
            <a:r>
              <a:rPr lang="en-US" dirty="0" err="1" smtClean="0"/>
              <a:t>ActiveMQ</a:t>
            </a:r>
            <a:r>
              <a:rPr lang="en-US" dirty="0" smtClean="0"/>
              <a:t> with REST</a:t>
            </a:r>
            <a:endParaRPr lang="en-US" dirty="0"/>
          </a:p>
        </p:txBody>
      </p:sp>
      <p:sp>
        <p:nvSpPr>
          <p:cNvPr id="4" name="Subtitle 3"/>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80137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351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2035</TotalTime>
  <Words>663</Words>
  <Application>Microsoft Office PowerPoint</Application>
  <PresentationFormat>On-screen Show (4:3)</PresentationFormat>
  <Paragraphs>105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Spring JMS</vt:lpstr>
      <vt:lpstr>Spring JMS</vt:lpstr>
      <vt:lpstr>Spring JMS</vt:lpstr>
      <vt:lpstr>Spring JMS</vt:lpstr>
      <vt:lpstr>Spring JMS</vt:lpstr>
      <vt:lpstr>Spring JMS Configurations</vt:lpstr>
      <vt:lpstr>Spring Boot JMS</vt:lpstr>
      <vt:lpstr>Spring Boot JMS</vt:lpstr>
      <vt:lpstr>ActiveMQ with REST</vt:lpstr>
      <vt:lpstr>ActiveMQ</vt:lpstr>
      <vt:lpstr>ActiveMQ – Cross Language Clients</vt:lpstr>
      <vt:lpstr>Characteristics of Topic</vt:lpstr>
      <vt:lpstr>Characteristics of Queue</vt:lpstr>
      <vt:lpstr>Other Middleware Messaging Solutions</vt:lpstr>
      <vt:lpstr>Spring Common App Properties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Configuration</dc:title>
  <dc:creator>Admin</dc:creator>
  <cp:lastModifiedBy>Admin</cp:lastModifiedBy>
  <cp:revision>208</cp:revision>
  <dcterms:created xsi:type="dcterms:W3CDTF">2018-05-23T19:11:06Z</dcterms:created>
  <dcterms:modified xsi:type="dcterms:W3CDTF">2018-06-15T20:51:28Z</dcterms:modified>
</cp:coreProperties>
</file>