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062b58a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062b58a2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1f6bf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511f6bfb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480f71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480f717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16" name="Google Shape;16;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 name="Google Shape;22;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28" name="Google Shape;28;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4" name="Google Shape;34;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 name="Google Shape;35;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1" name="Google Shape;41;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2" name="Google Shape;42;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localhost:5321/catalo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hub.com/spring-cloud/spring-cloud-netflix/issues/3126" TargetMode="External"/><Relationship Id="rId4" Type="http://schemas.openxmlformats.org/officeDocument/2006/relationships/hyperlink" Target="https://github.com/spring-cloud/spring-cloud-netflix/issues/312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localhost:8080/producer/employee" TargetMode="External"/><Relationship Id="rId4" Type="http://schemas.openxmlformats.org/officeDocument/2006/relationships/hyperlink" Target="http://localhost:8080/producer/employee" TargetMode="External"/><Relationship Id="rId5" Type="http://schemas.openxmlformats.org/officeDocument/2006/relationships/hyperlink" Target="http://localhost:8080/producer/employ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ivalabs.in/2018/03/microservices-part-5-spring-cloud-zuul-proxy-as-api-gateway/" TargetMode="External"/><Relationship Id="rId4" Type="http://schemas.openxmlformats.org/officeDocument/2006/relationships/hyperlink" Target="https://cloud.spring.io/spring-cloud-netflix/multi/multi__router_and_filter_zuul.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Zuul API Gateway</a:t>
            </a:r>
            <a:endParaRPr/>
          </a:p>
        </p:txBody>
      </p:sp>
      <p:sp>
        <p:nvSpPr>
          <p:cNvPr id="87" name="Google Shape;87;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Path Customization</a:t>
            </a:r>
            <a:endParaRPr sz="5940"/>
          </a:p>
        </p:txBody>
      </p:sp>
      <p:sp>
        <p:nvSpPr>
          <p:cNvPr id="150" name="Google Shape;150;p22"/>
          <p:cNvSpPr txBox="1"/>
          <p:nvPr>
            <p:ph idx="1" type="subTitle"/>
          </p:nvPr>
        </p:nvSpPr>
        <p:spPr>
          <a:xfrm>
            <a:off x="228600" y="838200"/>
            <a:ext cx="83058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lang="en-US" sz="1850"/>
              <a:t>Now, from the UI, we can make a request to fetch products at http://localhost:8080/api/catalog-service/products. By default, Zuul will strip the prefix and forward the request.</a:t>
            </a:r>
            <a:endParaRPr/>
          </a:p>
          <a:p>
            <a:pPr indent="0" lvl="0" marL="0" rtl="0" algn="l">
              <a:lnSpc>
                <a:spcPct val="80000"/>
              </a:lnSpc>
              <a:spcBef>
                <a:spcPts val="370"/>
              </a:spcBef>
              <a:spcAft>
                <a:spcPts val="0"/>
              </a:spcAft>
              <a:buSzPts val="1850"/>
              <a:buNone/>
            </a:pPr>
            <a:r>
              <a:rPr lang="en-US" sz="1850"/>
              <a:t>You can also customize the path mappings of a service as follows:</a:t>
            </a:r>
            <a:endParaRPr/>
          </a:p>
          <a:p>
            <a:pPr indent="0" lvl="0" marL="0" rtl="0" algn="l">
              <a:lnSpc>
                <a:spcPct val="80000"/>
              </a:lnSpc>
              <a:spcBef>
                <a:spcPts val="370"/>
              </a:spcBef>
              <a:spcAft>
                <a:spcPts val="0"/>
              </a:spcAft>
              <a:buSzPts val="1850"/>
              <a:buNone/>
            </a:pPr>
            <a:r>
              <a:rPr lang="en-US" sz="1850"/>
              <a:t>zuul.routes.catalogservice.path=/catalog/**</a:t>
            </a:r>
            <a:endParaRPr/>
          </a:p>
          <a:p>
            <a:pPr indent="0" lvl="0" marL="0" rtl="0" algn="l">
              <a:lnSpc>
                <a:spcPct val="80000"/>
              </a:lnSpc>
              <a:spcBef>
                <a:spcPts val="370"/>
              </a:spcBef>
              <a:spcAft>
                <a:spcPts val="0"/>
              </a:spcAft>
              <a:buSzPts val="1850"/>
              <a:buNone/>
            </a:pPr>
            <a:r>
              <a:rPr lang="en-US" sz="1850"/>
              <a:t>zuul.routes.catalogservice.serviceId=catalog-service</a:t>
            </a:r>
            <a:endParaRPr/>
          </a:p>
          <a:p>
            <a:pPr indent="0" lvl="0" marL="0" rtl="0" algn="l">
              <a:lnSpc>
                <a:spcPct val="80000"/>
              </a:lnSpc>
              <a:spcBef>
                <a:spcPts val="370"/>
              </a:spcBef>
              <a:spcAft>
                <a:spcPts val="0"/>
              </a:spcAft>
              <a:buSzPts val="1850"/>
              <a:buNone/>
            </a:pPr>
            <a:r>
              <a:rPr lang="en-US" sz="1850"/>
              <a:t>With this configuration, you can use URL http://localhost:8080/api/catalog/products which will be forwarded to the service with serviceId catalog-service.</a:t>
            </a:r>
            <a:endParaRPr/>
          </a:p>
          <a:p>
            <a:pPr indent="0" lvl="0" marL="0" rtl="0" algn="l">
              <a:lnSpc>
                <a:spcPct val="80000"/>
              </a:lnSpc>
              <a:spcBef>
                <a:spcPts val="370"/>
              </a:spcBef>
              <a:spcAft>
                <a:spcPts val="0"/>
              </a:spcAft>
              <a:buSzPts val="1850"/>
              <a:buNone/>
            </a:pPr>
            <a:r>
              <a:rPr lang="en-US" sz="1850"/>
              <a:t>By default, all the services registered with Eureka Server will be exposed. You can use </a:t>
            </a:r>
            <a:r>
              <a:rPr b="1" lang="en-US" sz="1850"/>
              <a:t>zuul.ignored-services</a:t>
            </a:r>
            <a:r>
              <a:rPr lang="en-US" sz="1850"/>
              <a:t> property to disable this behavior and expose only the explicitly configured services.</a:t>
            </a:r>
            <a:endParaRPr/>
          </a:p>
          <a:p>
            <a:pPr indent="0" lvl="0" marL="0" rtl="0" algn="l">
              <a:lnSpc>
                <a:spcPct val="80000"/>
              </a:lnSpc>
              <a:spcBef>
                <a:spcPts val="370"/>
              </a:spcBef>
              <a:spcAft>
                <a:spcPts val="0"/>
              </a:spcAft>
              <a:buSzPts val="1850"/>
              <a:buNone/>
            </a:pPr>
            <a:r>
              <a:rPr lang="en-US" sz="1850"/>
              <a:t>zuul.ignored-services=*</a:t>
            </a:r>
            <a:endParaRPr/>
          </a:p>
          <a:p>
            <a:pPr indent="0" lvl="0" marL="0" rtl="0" algn="l">
              <a:lnSpc>
                <a:spcPct val="80000"/>
              </a:lnSpc>
              <a:spcBef>
                <a:spcPts val="370"/>
              </a:spcBef>
              <a:spcAft>
                <a:spcPts val="0"/>
              </a:spcAft>
              <a:buSzPts val="1850"/>
              <a:buNone/>
            </a:pPr>
            <a:r>
              <a:rPr lang="en-US" sz="1850"/>
              <a:t>zuul.routes.catalogservice.path=/catalog/**</a:t>
            </a:r>
            <a:endParaRPr/>
          </a:p>
          <a:p>
            <a:pPr indent="0" lvl="0" marL="0" rtl="0" algn="l">
              <a:lnSpc>
                <a:spcPct val="80000"/>
              </a:lnSpc>
              <a:spcBef>
                <a:spcPts val="370"/>
              </a:spcBef>
              <a:spcAft>
                <a:spcPts val="0"/>
              </a:spcAft>
              <a:buSzPts val="1850"/>
              <a:buNone/>
            </a:pPr>
            <a:r>
              <a:rPr lang="en-US" sz="1850"/>
              <a:t>zuul.routes.catalogservice.serviceId=catalog-service</a:t>
            </a:r>
            <a:endParaRPr/>
          </a:p>
          <a:p>
            <a:pPr indent="0" lvl="0" marL="0" rtl="0" algn="l">
              <a:lnSpc>
                <a:spcPct val="80000"/>
              </a:lnSpc>
              <a:spcBef>
                <a:spcPts val="370"/>
              </a:spcBef>
              <a:spcAft>
                <a:spcPts val="0"/>
              </a:spcAft>
              <a:buSzPts val="1850"/>
              <a:buNone/>
            </a:pPr>
            <a:r>
              <a:rPr lang="en-US" sz="1850"/>
              <a:t>zuul.routes.orderservice.path=/orders/**</a:t>
            </a:r>
            <a:endParaRPr/>
          </a:p>
          <a:p>
            <a:pPr indent="0" lvl="0" marL="0" rtl="0" algn="l">
              <a:lnSpc>
                <a:spcPct val="80000"/>
              </a:lnSpc>
              <a:spcBef>
                <a:spcPts val="370"/>
              </a:spcBef>
              <a:spcAft>
                <a:spcPts val="0"/>
              </a:spcAft>
              <a:buSzPts val="1850"/>
              <a:buNone/>
            </a:pPr>
            <a:r>
              <a:rPr lang="en-US" sz="1850"/>
              <a:t>zuul.routes.orderservice.serviceId=order-service</a:t>
            </a:r>
            <a:endParaRPr/>
          </a:p>
          <a:p>
            <a:pPr indent="0" lvl="0" marL="0" rtl="0" algn="l">
              <a:lnSpc>
                <a:spcPct val="80000"/>
              </a:lnSpc>
              <a:spcBef>
                <a:spcPts val="370"/>
              </a:spcBef>
              <a:spcAft>
                <a:spcPts val="0"/>
              </a:spcAft>
              <a:buSzPts val="1850"/>
              <a:buNone/>
            </a:pPr>
            <a:r>
              <a:rPr lang="en-US" sz="1850"/>
              <a:t>With this configuration, only </a:t>
            </a:r>
            <a:r>
              <a:rPr b="1" lang="en-US" sz="1850"/>
              <a:t>catalog-service</a:t>
            </a:r>
            <a:r>
              <a:rPr lang="en-US" sz="1850"/>
              <a:t>, </a:t>
            </a:r>
            <a:r>
              <a:rPr b="1" lang="en-US" sz="1850"/>
              <a:t>order-service</a:t>
            </a:r>
            <a:r>
              <a:rPr lang="en-US" sz="1850"/>
              <a:t> are exposed through Zuul proxy but not </a:t>
            </a:r>
            <a:r>
              <a:rPr b="1" lang="en-US" sz="1850"/>
              <a:t>inventory-service</a:t>
            </a:r>
            <a:r>
              <a:rPr lang="en-US" sz="185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152400" y="228600"/>
            <a:ext cx="8991600" cy="7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4800"/>
              <a:t>Zuul with Multi Microservices</a:t>
            </a:r>
            <a:endParaRPr sz="4800"/>
          </a:p>
        </p:txBody>
      </p:sp>
      <p:sp>
        <p:nvSpPr>
          <p:cNvPr id="156" name="Google Shape;156;p23"/>
          <p:cNvSpPr txBox="1"/>
          <p:nvPr>
            <p:ph idx="1" type="subTitle"/>
          </p:nvPr>
        </p:nvSpPr>
        <p:spPr>
          <a:xfrm>
            <a:off x="228600" y="838200"/>
            <a:ext cx="83058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70"/>
              </a:spcBef>
              <a:spcAft>
                <a:spcPts val="0"/>
              </a:spcAft>
              <a:buSzPts val="1850"/>
              <a:buNone/>
            </a:pPr>
            <a:r>
              <a:t/>
            </a:r>
            <a:endParaRPr/>
          </a:p>
          <a:p>
            <a:pPr indent="0" lvl="0" marL="0" rtl="0" algn="l">
              <a:lnSpc>
                <a:spcPct val="80000"/>
              </a:lnSpc>
              <a:spcBef>
                <a:spcPts val="370"/>
              </a:spcBef>
              <a:spcAft>
                <a:spcPts val="0"/>
              </a:spcAft>
              <a:buSzPts val="1850"/>
              <a:buNone/>
            </a:pPr>
            <a:r>
              <a:rPr lang="en-US" sz="1850"/>
              <a:t>By default, all the services registered with Eureka Server will be exposed. You can use </a:t>
            </a:r>
            <a:r>
              <a:rPr b="1" lang="en-US" sz="1850"/>
              <a:t>zuul.ignored-services</a:t>
            </a:r>
            <a:r>
              <a:rPr lang="en-US" sz="1850"/>
              <a:t> property to disable this behavior and expose only the explicitly configured services.</a:t>
            </a:r>
            <a:endParaRPr sz="1850"/>
          </a:p>
          <a:p>
            <a:pPr indent="0" lvl="0" marL="0" rtl="0" algn="l">
              <a:lnSpc>
                <a:spcPct val="80000"/>
              </a:lnSpc>
              <a:spcBef>
                <a:spcPts val="370"/>
              </a:spcBef>
              <a:spcAft>
                <a:spcPts val="0"/>
              </a:spcAft>
              <a:buSzPts val="1850"/>
              <a:buNone/>
            </a:pPr>
            <a:r>
              <a:rPr lang="en-US" sz="1850"/>
              <a:t>server.port=5321</a:t>
            </a:r>
            <a:endParaRPr sz="1850"/>
          </a:p>
          <a:p>
            <a:pPr indent="0" lvl="0" marL="0" rtl="0" algn="l">
              <a:lnSpc>
                <a:spcPct val="80000"/>
              </a:lnSpc>
              <a:spcBef>
                <a:spcPts val="370"/>
              </a:spcBef>
              <a:spcAft>
                <a:spcPts val="0"/>
              </a:spcAft>
              <a:buSzPts val="1850"/>
              <a:buNone/>
            </a:pPr>
            <a:r>
              <a:rPr lang="en-US" sz="1850"/>
              <a:t>zuul.ignored-services=*</a:t>
            </a:r>
            <a:endParaRPr/>
          </a:p>
          <a:p>
            <a:pPr indent="0" lvl="0" marL="0" rtl="0" algn="l">
              <a:lnSpc>
                <a:spcPct val="80000"/>
              </a:lnSpc>
              <a:spcBef>
                <a:spcPts val="370"/>
              </a:spcBef>
              <a:spcAft>
                <a:spcPts val="0"/>
              </a:spcAft>
              <a:buSzPts val="1850"/>
              <a:buNone/>
            </a:pPr>
            <a:r>
              <a:rPr lang="en-US" sz="1850"/>
              <a:t>zuul.routes.catalogservice.path=/catalog/**</a:t>
            </a:r>
            <a:endParaRPr/>
          </a:p>
          <a:p>
            <a:pPr indent="0" lvl="0" marL="0" rtl="0" algn="l">
              <a:lnSpc>
                <a:spcPct val="80000"/>
              </a:lnSpc>
              <a:spcBef>
                <a:spcPts val="370"/>
              </a:spcBef>
              <a:spcAft>
                <a:spcPts val="0"/>
              </a:spcAft>
              <a:buSzPts val="1850"/>
              <a:buNone/>
            </a:pPr>
            <a:r>
              <a:rPr lang="en-US" sz="1850"/>
              <a:t>zuul.routes.catalogservice.serviceId=catalog-service</a:t>
            </a:r>
            <a:endParaRPr/>
          </a:p>
          <a:p>
            <a:pPr indent="0" lvl="0" marL="0" rtl="0" algn="l">
              <a:lnSpc>
                <a:spcPct val="80000"/>
              </a:lnSpc>
              <a:spcBef>
                <a:spcPts val="370"/>
              </a:spcBef>
              <a:spcAft>
                <a:spcPts val="0"/>
              </a:spcAft>
              <a:buSzPts val="1850"/>
              <a:buNone/>
            </a:pPr>
            <a:r>
              <a:rPr lang="en-US" sz="1850"/>
              <a:t>zuul.routes.orderservice.path=/orders/**</a:t>
            </a:r>
            <a:endParaRPr/>
          </a:p>
          <a:p>
            <a:pPr indent="0" lvl="0" marL="0" rtl="0" algn="l">
              <a:lnSpc>
                <a:spcPct val="80000"/>
              </a:lnSpc>
              <a:spcBef>
                <a:spcPts val="370"/>
              </a:spcBef>
              <a:spcAft>
                <a:spcPts val="0"/>
              </a:spcAft>
              <a:buSzPts val="1850"/>
              <a:buNone/>
            </a:pPr>
            <a:r>
              <a:rPr lang="en-US" sz="1850"/>
              <a:t>zuul.routes.orderservice.serviceId=order-service</a:t>
            </a:r>
            <a:endParaRPr/>
          </a:p>
          <a:p>
            <a:pPr indent="0" lvl="0" marL="0" rtl="0" algn="l">
              <a:lnSpc>
                <a:spcPct val="80000"/>
              </a:lnSpc>
              <a:spcBef>
                <a:spcPts val="370"/>
              </a:spcBef>
              <a:spcAft>
                <a:spcPts val="0"/>
              </a:spcAft>
              <a:buSzPts val="1850"/>
              <a:buNone/>
            </a:pPr>
            <a:r>
              <a:rPr lang="en-US" sz="1850"/>
              <a:t>With this configuration, only </a:t>
            </a:r>
            <a:r>
              <a:rPr b="1" lang="en-US" sz="1850"/>
              <a:t>catalog-service</a:t>
            </a:r>
            <a:r>
              <a:rPr lang="en-US" sz="1850"/>
              <a:t>, </a:t>
            </a:r>
            <a:r>
              <a:rPr b="1" lang="en-US" sz="1850"/>
              <a:t>order-service</a:t>
            </a:r>
            <a:r>
              <a:rPr lang="en-US" sz="1850"/>
              <a:t> are exposed through Zuul proxy but not </a:t>
            </a:r>
            <a:r>
              <a:rPr b="1" lang="en-US" sz="1850"/>
              <a:t>inventory-service</a:t>
            </a:r>
            <a:r>
              <a:rPr lang="en-US" sz="1850"/>
              <a:t>.</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Note: How to access a service</a:t>
            </a:r>
            <a:endParaRPr sz="1850"/>
          </a:p>
          <a:p>
            <a:pPr indent="0" lvl="0" marL="0" rtl="0" algn="l">
              <a:lnSpc>
                <a:spcPct val="80000"/>
              </a:lnSpc>
              <a:spcBef>
                <a:spcPts val="370"/>
              </a:spcBef>
              <a:spcAft>
                <a:spcPts val="0"/>
              </a:spcAft>
              <a:buSzPts val="1850"/>
              <a:buNone/>
            </a:pPr>
            <a:r>
              <a:rPr lang="en-US" sz="1850" u="sng">
                <a:solidFill>
                  <a:schemeClr val="hlink"/>
                </a:solidFill>
                <a:hlinkClick r:id="rId3"/>
              </a:rPr>
              <a:t>http://localhost:5321/catalog</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Zuul Timeout Exception is best explained in below URL</a:t>
            </a:r>
            <a:endParaRPr sz="1850"/>
          </a:p>
          <a:p>
            <a:pPr indent="0" lvl="0" marL="0" rtl="0" algn="l">
              <a:lnSpc>
                <a:spcPct val="80000"/>
              </a:lnSpc>
              <a:spcBef>
                <a:spcPts val="370"/>
              </a:spcBef>
              <a:spcAft>
                <a:spcPts val="0"/>
              </a:spcAft>
              <a:buSzPts val="1850"/>
              <a:buNone/>
            </a:pPr>
            <a:r>
              <a:rPr lang="en-US" sz="1850"/>
              <a:t>https://stackoverflow.com/questions/28904247/zuul-timing-out-in-long-ish-requests</a:t>
            </a: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152400" y="228600"/>
            <a:ext cx="8991600" cy="7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4800"/>
              <a:t>Zuul timeout Settings</a:t>
            </a:r>
            <a:endParaRPr sz="4800"/>
          </a:p>
        </p:txBody>
      </p:sp>
      <p:pic>
        <p:nvPicPr>
          <p:cNvPr id="162" name="Google Shape;162;p24"/>
          <p:cNvPicPr preferRelativeResize="0"/>
          <p:nvPr/>
        </p:nvPicPr>
        <p:blipFill>
          <a:blip r:embed="rId3">
            <a:alphaModFix/>
          </a:blip>
          <a:stretch>
            <a:fillRect/>
          </a:stretch>
        </p:blipFill>
        <p:spPr>
          <a:xfrm>
            <a:off x="152400" y="1086000"/>
            <a:ext cx="12621150" cy="5459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152400" y="228600"/>
            <a:ext cx="8991600" cy="705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3600"/>
              <a:t>Zuul Configurations to ByePass Headers</a:t>
            </a:r>
            <a:endParaRPr sz="3600"/>
          </a:p>
        </p:txBody>
      </p:sp>
      <p:sp>
        <p:nvSpPr>
          <p:cNvPr id="168" name="Google Shape;168;p25"/>
          <p:cNvSpPr txBox="1"/>
          <p:nvPr>
            <p:ph idx="1" type="subTitle"/>
          </p:nvPr>
        </p:nvSpPr>
        <p:spPr>
          <a:xfrm>
            <a:off x="228600" y="838200"/>
            <a:ext cx="83058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70"/>
              </a:spcBef>
              <a:spcAft>
                <a:spcPts val="0"/>
              </a:spcAft>
              <a:buSzPts val="1850"/>
              <a:buNone/>
            </a:pPr>
            <a:r>
              <a:rPr lang="en-US" sz="2400">
                <a:solidFill>
                  <a:srgbClr val="24292E"/>
                </a:solidFill>
                <a:highlight>
                  <a:srgbClr val="F6F8FA"/>
                </a:highlight>
                <a:latin typeface="Courier New"/>
                <a:ea typeface="Courier New"/>
                <a:cs typeface="Courier New"/>
                <a:sym typeface="Courier New"/>
              </a:rPr>
              <a:t>zuul:</a:t>
            </a:r>
            <a:endParaRPr sz="24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rgbClr val="000000"/>
              </a:buClr>
              <a:buSzPts val="1100"/>
              <a:buFont typeface="Arial"/>
              <a:buNone/>
            </a:pPr>
            <a:r>
              <a:rPr lang="en-US" sz="2400">
                <a:solidFill>
                  <a:srgbClr val="24292E"/>
                </a:solidFill>
                <a:highlight>
                  <a:srgbClr val="F6F8FA"/>
                </a:highlight>
                <a:latin typeface="Courier New"/>
                <a:ea typeface="Courier New"/>
                <a:cs typeface="Courier New"/>
                <a:sym typeface="Courier New"/>
              </a:rPr>
              <a:t>  sensitiveHeaders: Cookie,Set-Cookie</a:t>
            </a:r>
            <a:endParaRPr sz="2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rgbClr val="000000"/>
              </a:buClr>
              <a:buSzPts val="1100"/>
              <a:buFont typeface="Arial"/>
              <a:buNone/>
            </a:pPr>
            <a:r>
              <a:rPr lang="en-US" sz="2400">
                <a:solidFill>
                  <a:srgbClr val="1D2228"/>
                </a:solidFill>
                <a:latin typeface="Arial"/>
                <a:ea typeface="Arial"/>
                <a:cs typeface="Arial"/>
                <a:sym typeface="Arial"/>
              </a:rPr>
              <a:t>OR</a:t>
            </a:r>
            <a:endParaRPr sz="2400">
              <a:solidFill>
                <a:srgbClr val="1D2228"/>
              </a:solidFill>
              <a:latin typeface="Arial"/>
              <a:ea typeface="Arial"/>
              <a:cs typeface="Arial"/>
              <a:sym typeface="Arial"/>
            </a:endParaRPr>
          </a:p>
          <a:p>
            <a:pPr indent="0" lvl="0" marL="0" rtl="0" algn="l">
              <a:lnSpc>
                <a:spcPct val="80000"/>
              </a:lnSpc>
              <a:spcBef>
                <a:spcPts val="370"/>
              </a:spcBef>
              <a:spcAft>
                <a:spcPts val="0"/>
              </a:spcAft>
              <a:buClr>
                <a:srgbClr val="000000"/>
              </a:buClr>
              <a:buSzPts val="1100"/>
              <a:buFont typeface="Arial"/>
              <a:buNone/>
            </a:pPr>
            <a:r>
              <a:rPr lang="en-US" sz="2400">
                <a:solidFill>
                  <a:srgbClr val="24292E"/>
                </a:solidFill>
                <a:latin typeface="Courier New"/>
                <a:ea typeface="Courier New"/>
                <a:cs typeface="Courier New"/>
                <a:sym typeface="Courier New"/>
              </a:rPr>
              <a:t>    zuul.sensitiveHeaders=Cookie,Set-Cookie</a:t>
            </a:r>
            <a:endParaRPr sz="2400">
              <a:solidFill>
                <a:srgbClr val="24292E"/>
              </a:solidFill>
              <a:latin typeface="Courier New"/>
              <a:ea typeface="Courier New"/>
              <a:cs typeface="Courier New"/>
              <a:sym typeface="Courier New"/>
            </a:endParaRPr>
          </a:p>
          <a:p>
            <a:pPr indent="0" lvl="0" marL="0" rtl="0" algn="l">
              <a:lnSpc>
                <a:spcPct val="80000"/>
              </a:lnSpc>
              <a:spcBef>
                <a:spcPts val="370"/>
              </a:spcBef>
              <a:spcAft>
                <a:spcPts val="0"/>
              </a:spcAft>
              <a:buClr>
                <a:srgbClr val="000000"/>
              </a:buClr>
              <a:buSzPts val="1100"/>
              <a:buFont typeface="Arial"/>
              <a:buNone/>
            </a:pPr>
            <a:r>
              <a:t/>
            </a:r>
            <a:endParaRPr sz="2400">
              <a:solidFill>
                <a:srgbClr val="24292E"/>
              </a:solidFill>
              <a:latin typeface="Courier New"/>
              <a:ea typeface="Courier New"/>
              <a:cs typeface="Courier New"/>
              <a:sym typeface="Courier New"/>
            </a:endParaRPr>
          </a:p>
          <a:p>
            <a:pPr indent="0" lvl="0" marL="0" rtl="0" algn="l">
              <a:lnSpc>
                <a:spcPct val="80000"/>
              </a:lnSpc>
              <a:spcBef>
                <a:spcPts val="370"/>
              </a:spcBef>
              <a:spcAft>
                <a:spcPts val="0"/>
              </a:spcAft>
              <a:buClr>
                <a:srgbClr val="000000"/>
              </a:buClr>
              <a:buSzPts val="1100"/>
              <a:buFont typeface="Arial"/>
              <a:buNone/>
            </a:pPr>
            <a:r>
              <a:rPr lang="en-US" sz="2400">
                <a:solidFill>
                  <a:srgbClr val="1D2228"/>
                </a:solidFill>
                <a:latin typeface="Arial"/>
                <a:ea typeface="Arial"/>
                <a:cs typeface="Arial"/>
                <a:sym typeface="Arial"/>
              </a:rPr>
              <a:t>Pls refer below URLs</a:t>
            </a:r>
            <a:endParaRPr sz="2400">
              <a:solidFill>
                <a:srgbClr val="1D2228"/>
              </a:solidFill>
              <a:latin typeface="Arial"/>
              <a:ea typeface="Arial"/>
              <a:cs typeface="Arial"/>
              <a:sym typeface="Arial"/>
            </a:endParaRPr>
          </a:p>
          <a:p>
            <a:pPr indent="0" lvl="0" marL="0" rtl="0" algn="l">
              <a:lnSpc>
                <a:spcPct val="80000"/>
              </a:lnSpc>
              <a:spcBef>
                <a:spcPts val="370"/>
              </a:spcBef>
              <a:spcAft>
                <a:spcPts val="0"/>
              </a:spcAft>
              <a:buClr>
                <a:srgbClr val="000000"/>
              </a:buClr>
              <a:buSzPts val="1100"/>
              <a:buFont typeface="Arial"/>
              <a:buNone/>
            </a:pPr>
            <a:r>
              <a:rPr lang="en-US" sz="2400" u="sng">
                <a:solidFill>
                  <a:srgbClr val="196AD4"/>
                </a:solidFill>
                <a:latin typeface="Arial"/>
                <a:ea typeface="Arial"/>
                <a:cs typeface="Arial"/>
                <a:sym typeface="Arial"/>
                <a:hlinkClick r:id="rId3"/>
              </a:rPr>
              <a:t>https://github.com/spring-cloud/spring-cloud-netflix/issues/3126</a:t>
            </a:r>
            <a:endParaRPr sz="2400" u="sng">
              <a:solidFill>
                <a:srgbClr val="196AD4"/>
              </a:solidFill>
              <a:latin typeface="Arial"/>
              <a:ea typeface="Arial"/>
              <a:cs typeface="Arial"/>
              <a:sym typeface="Arial"/>
              <a:hlinkClick r:id="rId4"/>
            </a:endParaRPr>
          </a:p>
          <a:p>
            <a:pPr indent="0" lvl="0" marL="0" rtl="0" algn="l">
              <a:lnSpc>
                <a:spcPct val="80000"/>
              </a:lnSpc>
              <a:spcBef>
                <a:spcPts val="370"/>
              </a:spcBef>
              <a:spcAft>
                <a:spcPts val="0"/>
              </a:spcAft>
              <a:buClr>
                <a:srgbClr val="000000"/>
              </a:buClr>
              <a:buSzPts val="1100"/>
              <a:buFont typeface="Arial"/>
              <a:buNone/>
            </a:pPr>
            <a:r>
              <a:rPr lang="en-US" sz="2400">
                <a:solidFill>
                  <a:srgbClr val="000000"/>
                </a:solidFill>
                <a:latin typeface="Arial"/>
                <a:ea typeface="Arial"/>
                <a:cs typeface="Arial"/>
                <a:sym typeface="Arial"/>
              </a:rPr>
              <a:t>https://github.com/Netflix/zuul/issues/218</a:t>
            </a:r>
            <a:endParaRPr sz="2400">
              <a:solidFill>
                <a:srgbClr val="000000"/>
              </a:solidFill>
              <a:latin typeface="Arial"/>
              <a:ea typeface="Arial"/>
              <a:cs typeface="Arial"/>
              <a:sym typeface="Arial"/>
            </a:endParaRPr>
          </a:p>
          <a:p>
            <a:pPr indent="0" lvl="0" marL="0" rtl="0" algn="l">
              <a:lnSpc>
                <a:spcPct val="80000"/>
              </a:lnSpc>
              <a:spcBef>
                <a:spcPts val="370"/>
              </a:spcBef>
              <a:spcAft>
                <a:spcPts val="0"/>
              </a:spcAft>
              <a:buSzPts val="185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152400" y="228600"/>
            <a:ext cx="89916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Role of Zuul API Gateway in MicroServices</a:t>
            </a:r>
            <a:endParaRPr sz="5940"/>
          </a:p>
        </p:txBody>
      </p:sp>
      <p:pic>
        <p:nvPicPr>
          <p:cNvPr id="93" name="Google Shape;93;p14"/>
          <p:cNvPicPr preferRelativeResize="0"/>
          <p:nvPr/>
        </p:nvPicPr>
        <p:blipFill rotWithShape="1">
          <a:blip r:embed="rId3">
            <a:alphaModFix/>
          </a:blip>
          <a:srcRect b="0" l="0" r="0" t="0"/>
          <a:stretch/>
        </p:blipFill>
        <p:spPr>
          <a:xfrm>
            <a:off x="304800" y="1021073"/>
            <a:ext cx="6248400" cy="5824401"/>
          </a:xfrm>
          <a:prstGeom prst="rect">
            <a:avLst/>
          </a:prstGeom>
          <a:noFill/>
          <a:ln>
            <a:noFill/>
          </a:ln>
        </p:spPr>
      </p:pic>
      <p:sp>
        <p:nvSpPr>
          <p:cNvPr id="94" name="Google Shape;94;p14"/>
          <p:cNvSpPr/>
          <p:nvPr/>
        </p:nvSpPr>
        <p:spPr>
          <a:xfrm>
            <a:off x="6858000" y="2833825"/>
            <a:ext cx="304800" cy="4024175"/>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5" name="Google Shape;95;p14"/>
          <p:cNvSpPr txBox="1"/>
          <p:nvPr/>
        </p:nvSpPr>
        <p:spPr>
          <a:xfrm>
            <a:off x="7162800" y="4209743"/>
            <a:ext cx="15240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Internal to Micro Services Architecture</a:t>
            </a:r>
            <a:endParaRPr sz="2000">
              <a:solidFill>
                <a:schemeClr val="dk1"/>
              </a:solidFill>
              <a:latin typeface="Calibri"/>
              <a:ea typeface="Calibri"/>
              <a:cs typeface="Calibri"/>
              <a:sym typeface="Calibri"/>
            </a:endParaRPr>
          </a:p>
        </p:txBody>
      </p:sp>
      <p:sp>
        <p:nvSpPr>
          <p:cNvPr id="96" name="Google Shape;96;p14"/>
          <p:cNvSpPr/>
          <p:nvPr/>
        </p:nvSpPr>
        <p:spPr>
          <a:xfrm>
            <a:off x="6858000" y="998731"/>
            <a:ext cx="228600" cy="1645927"/>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4"/>
          <p:cNvSpPr txBox="1"/>
          <p:nvPr/>
        </p:nvSpPr>
        <p:spPr>
          <a:xfrm>
            <a:off x="7047978" y="1467751"/>
            <a:ext cx="15240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Our or Third Party Clients</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Zuul API Gateway?</a:t>
            </a:r>
            <a:endParaRPr sz="5940"/>
          </a:p>
        </p:txBody>
      </p:sp>
      <p:sp>
        <p:nvSpPr>
          <p:cNvPr id="103" name="Google Shape;103;p15"/>
          <p:cNvSpPr txBox="1"/>
          <p:nvPr>
            <p:ph idx="1" type="subTitle"/>
          </p:nvPr>
        </p:nvSpPr>
        <p:spPr>
          <a:xfrm>
            <a:off x="228600" y="838200"/>
            <a:ext cx="8686800"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sz="2400"/>
              <a:t>Zuul is a JVM based router and server side load balancer by Netflix. </a:t>
            </a:r>
            <a:br>
              <a:rPr lang="en-US" sz="2400"/>
            </a:br>
            <a:r>
              <a:rPr lang="en-US" sz="2400"/>
              <a:t>It provides a single entry to our system, which allows a browser, mobile app, or other user interface to consume services from multiple hosts without managing cross-origin resource sharing (CORS) and authentication for each one. </a:t>
            </a:r>
            <a:endParaRPr sz="2400"/>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We can integrate Zuul with other Netflix projects like Hystrix for fault tolerance and Eureka for service discovery, or use it to manage routing rules, filters, and load balancing across your system.</a:t>
            </a:r>
            <a:endParaRPr/>
          </a:p>
          <a:p>
            <a:pPr indent="0" lvl="0" marL="0" rtl="0" algn="l">
              <a:spcBef>
                <a:spcPts val="480"/>
              </a:spcBef>
              <a:spcAft>
                <a:spcPts val="0"/>
              </a:spcAft>
              <a:buSzPts val="2400"/>
              <a:buNone/>
            </a:pPr>
            <a:r>
              <a:t/>
            </a:r>
            <a:endParaRPr sz="2400"/>
          </a:p>
          <a:p>
            <a:pPr indent="0" lvl="0" marL="0" rtl="0" algn="l">
              <a:spcBef>
                <a:spcPts val="480"/>
              </a:spcBef>
              <a:spcAft>
                <a:spcPts val="0"/>
              </a:spcAft>
              <a:buSzPts val="2400"/>
              <a:buNone/>
            </a:pPr>
            <a:r>
              <a:rPr lang="en-US" sz="2400"/>
              <a:t>An</a:t>
            </a:r>
            <a:r>
              <a:rPr b="1" lang="en-US" sz="2400"/>
              <a:t> API Gateway</a:t>
            </a:r>
            <a:r>
              <a:rPr lang="en-US" sz="2400"/>
              <a:t>, aka </a:t>
            </a:r>
            <a:r>
              <a:rPr b="1" lang="en-US" sz="2400"/>
              <a:t>Edge Service</a:t>
            </a:r>
            <a:r>
              <a:rPr lang="en-US" sz="2400"/>
              <a:t>, provides a unified interface for a set of microservices so that clients no need to know about all the details of microservices internals. However, there are some pros and cons of using the API Gateway pattern in microservices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Why Zuul API Gateway?</a:t>
            </a:r>
            <a:endParaRPr sz="5940"/>
          </a:p>
        </p:txBody>
      </p:sp>
      <p:sp>
        <p:nvSpPr>
          <p:cNvPr id="109" name="Google Shape;109;p16"/>
          <p:cNvSpPr txBox="1"/>
          <p:nvPr>
            <p:ph idx="1" type="subTitle"/>
          </p:nvPr>
        </p:nvSpPr>
        <p:spPr>
          <a:xfrm>
            <a:off x="381000" y="838200"/>
            <a:ext cx="7620000" cy="5715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20"/>
              <a:buNone/>
            </a:pPr>
            <a:r>
              <a:rPr b="1" lang="en-US" sz="2220"/>
              <a:t>Advantages:</a:t>
            </a:r>
            <a:endParaRPr/>
          </a:p>
          <a:p>
            <a:pPr indent="-457200" lvl="0" marL="457200" rtl="0" algn="l">
              <a:lnSpc>
                <a:spcPct val="90000"/>
              </a:lnSpc>
              <a:spcBef>
                <a:spcPts val="444"/>
              </a:spcBef>
              <a:spcAft>
                <a:spcPts val="0"/>
              </a:spcAft>
              <a:buSzPts val="2220"/>
              <a:buFont typeface="Cambria"/>
              <a:buAutoNum type="arabicPeriod"/>
            </a:pPr>
            <a:r>
              <a:rPr lang="en-US" sz="2220"/>
              <a:t>Provides an easier interface to clients, by providing abstraction to external world.</a:t>
            </a:r>
            <a:endParaRPr sz="2220"/>
          </a:p>
          <a:p>
            <a:pPr indent="-457200" lvl="0" marL="457200" rtl="0" algn="l">
              <a:lnSpc>
                <a:spcPct val="90000"/>
              </a:lnSpc>
              <a:spcBef>
                <a:spcPts val="444"/>
              </a:spcBef>
              <a:spcAft>
                <a:spcPts val="0"/>
              </a:spcAft>
              <a:buSzPts val="2220"/>
              <a:buFont typeface="Cambria"/>
              <a:buAutoNum type="arabicPeriod"/>
            </a:pPr>
            <a:r>
              <a:rPr lang="en-US" sz="2220"/>
              <a:t>Can be used to prevent exposing the internal microservices structure to clients.</a:t>
            </a:r>
            <a:endParaRPr/>
          </a:p>
          <a:p>
            <a:pPr indent="-457200" lvl="0" marL="457200" rtl="0" algn="l">
              <a:lnSpc>
                <a:spcPct val="90000"/>
              </a:lnSpc>
              <a:spcBef>
                <a:spcPts val="444"/>
              </a:spcBef>
              <a:spcAft>
                <a:spcPts val="0"/>
              </a:spcAft>
              <a:buSzPts val="2220"/>
              <a:buFont typeface="Cambria"/>
              <a:buAutoNum type="arabicPeriod"/>
            </a:pPr>
            <a:r>
              <a:rPr lang="en-US" sz="2220"/>
              <a:t>Allows refactoring of microservices without forcing the clients to refactor the consuming logic.</a:t>
            </a:r>
            <a:endParaRPr/>
          </a:p>
          <a:p>
            <a:pPr indent="-457200" lvl="0" marL="457200" rtl="0" algn="l">
              <a:lnSpc>
                <a:spcPct val="90000"/>
              </a:lnSpc>
              <a:spcBef>
                <a:spcPts val="444"/>
              </a:spcBef>
              <a:spcAft>
                <a:spcPts val="0"/>
              </a:spcAft>
              <a:buSzPts val="2220"/>
              <a:buFont typeface="Cambria"/>
              <a:buAutoNum type="arabicPeriod"/>
            </a:pPr>
            <a:r>
              <a:rPr lang="en-US" sz="2220"/>
              <a:t>Can centralize activities like security, monitoring, rate limiting, etc.</a:t>
            </a:r>
            <a:endParaRPr/>
          </a:p>
          <a:p>
            <a:pPr indent="0" lvl="0" marL="0" rtl="0" algn="l">
              <a:lnSpc>
                <a:spcPct val="90000"/>
              </a:lnSpc>
              <a:spcBef>
                <a:spcPts val="444"/>
              </a:spcBef>
              <a:spcAft>
                <a:spcPts val="0"/>
              </a:spcAft>
              <a:buSzPts val="2220"/>
              <a:buNone/>
            </a:pPr>
            <a:r>
              <a:t/>
            </a:r>
            <a:endParaRPr sz="2220"/>
          </a:p>
          <a:p>
            <a:pPr indent="0" lvl="0" marL="0" rtl="0" algn="l">
              <a:lnSpc>
                <a:spcPct val="90000"/>
              </a:lnSpc>
              <a:spcBef>
                <a:spcPts val="444"/>
              </a:spcBef>
              <a:spcAft>
                <a:spcPts val="0"/>
              </a:spcAft>
              <a:buSzPts val="2220"/>
              <a:buNone/>
            </a:pPr>
            <a:r>
              <a:rPr b="1" lang="en-US" sz="2220"/>
              <a:t>Disadvantages: </a:t>
            </a:r>
            <a:endParaRPr/>
          </a:p>
          <a:p>
            <a:pPr indent="0" lvl="0" marL="0" rtl="0" algn="l">
              <a:lnSpc>
                <a:spcPct val="90000"/>
              </a:lnSpc>
              <a:spcBef>
                <a:spcPts val="444"/>
              </a:spcBef>
              <a:spcAft>
                <a:spcPts val="0"/>
              </a:spcAft>
              <a:buSzPts val="2220"/>
              <a:buNone/>
            </a:pPr>
            <a:r>
              <a:rPr lang="en-US" sz="2220"/>
              <a:t>It could become a single point of failure if the proper measures are not taken to make it highly available.</a:t>
            </a:r>
            <a:endParaRPr/>
          </a:p>
          <a:p>
            <a:pPr indent="0" lvl="0" marL="0" rtl="0" algn="l">
              <a:lnSpc>
                <a:spcPct val="90000"/>
              </a:lnSpc>
              <a:spcBef>
                <a:spcPts val="444"/>
              </a:spcBef>
              <a:spcAft>
                <a:spcPts val="0"/>
              </a:spcAft>
              <a:buSzPts val="2220"/>
              <a:buNone/>
            </a:pPr>
            <a:r>
              <a:t/>
            </a:r>
            <a:endParaRPr sz="2220"/>
          </a:p>
          <a:p>
            <a:pPr indent="0" lvl="0" marL="0" rtl="0" algn="l">
              <a:lnSpc>
                <a:spcPct val="90000"/>
              </a:lnSpc>
              <a:spcBef>
                <a:spcPts val="444"/>
              </a:spcBef>
              <a:spcAft>
                <a:spcPts val="0"/>
              </a:spcAft>
              <a:buSzPts val="2220"/>
              <a:buNone/>
            </a:pPr>
            <a:r>
              <a:rPr lang="en-US" sz="2220"/>
              <a:t>Knowledge of various microservice APIs may creep into the API Gateway.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How to use Zuul API Gateway?</a:t>
            </a:r>
            <a:endParaRPr sz="5940"/>
          </a:p>
        </p:txBody>
      </p:sp>
      <p:sp>
        <p:nvSpPr>
          <p:cNvPr id="115" name="Google Shape;115;p17"/>
          <p:cNvSpPr txBox="1"/>
          <p:nvPr>
            <p:ph idx="1" type="subTitle"/>
          </p:nvPr>
        </p:nvSpPr>
        <p:spPr>
          <a:xfrm>
            <a:off x="228600" y="914400"/>
            <a:ext cx="8305800" cy="5257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lang="en-US" sz="1850"/>
              <a:t>Create a SpringBoot project with </a:t>
            </a:r>
            <a:r>
              <a:rPr b="1" lang="en-US" sz="1850"/>
              <a:t>Web</a:t>
            </a:r>
            <a:r>
              <a:rPr lang="en-US" sz="1850"/>
              <a:t>, </a:t>
            </a:r>
            <a:r>
              <a:rPr b="1" lang="en-US" sz="1850"/>
              <a:t>Config Client</a:t>
            </a:r>
            <a:r>
              <a:rPr lang="en-US" sz="1850"/>
              <a:t>, </a:t>
            </a:r>
            <a:r>
              <a:rPr b="1" lang="en-US" sz="1850"/>
              <a:t>Eureka Discovery</a:t>
            </a:r>
            <a:r>
              <a:rPr lang="en-US" sz="1850"/>
              <a:t>, </a:t>
            </a:r>
            <a:r>
              <a:rPr b="1" lang="en-US" sz="1850"/>
              <a:t>Zuul</a:t>
            </a:r>
            <a:r>
              <a:rPr lang="en-US" sz="1850"/>
              <a:t>starters and annotate the main entry-point class with </a:t>
            </a:r>
            <a:r>
              <a:rPr b="1" lang="en-US" sz="1850"/>
              <a:t>@EnableZuulProxy</a:t>
            </a:r>
            <a:r>
              <a:rPr lang="en-US" sz="1850"/>
              <a:t>.</a:t>
            </a:r>
            <a:endParaRPr/>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br>
              <a:rPr lang="en-US" sz="1850"/>
            </a:br>
            <a:r>
              <a:rPr lang="en-US" sz="1850"/>
              <a:t>import org.springframework.boot.SpringApplication;</a:t>
            </a:r>
            <a:endParaRPr/>
          </a:p>
          <a:p>
            <a:pPr indent="0" lvl="0" marL="0" rtl="0" algn="l">
              <a:lnSpc>
                <a:spcPct val="80000"/>
              </a:lnSpc>
              <a:spcBef>
                <a:spcPts val="370"/>
              </a:spcBef>
              <a:spcAft>
                <a:spcPts val="0"/>
              </a:spcAft>
              <a:buSzPts val="1850"/>
              <a:buNone/>
            </a:pPr>
            <a:r>
              <a:rPr lang="en-US" sz="1850"/>
              <a:t>import org.springframework.boot.autoconfigure.SpringBootApplication;</a:t>
            </a:r>
            <a:endParaRPr/>
          </a:p>
          <a:p>
            <a:pPr indent="0" lvl="0" marL="0" rtl="0" algn="l">
              <a:lnSpc>
                <a:spcPct val="80000"/>
              </a:lnSpc>
              <a:spcBef>
                <a:spcPts val="370"/>
              </a:spcBef>
              <a:spcAft>
                <a:spcPts val="0"/>
              </a:spcAft>
              <a:buSzPts val="1850"/>
              <a:buNone/>
            </a:pPr>
            <a:r>
              <a:rPr lang="en-US" sz="1850"/>
              <a:t>import org.springframework.cloud.netflix.zuul.EnableZuulProxy;</a:t>
            </a:r>
            <a:endParaRPr/>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@EnableZuulProxy</a:t>
            </a:r>
            <a:endParaRPr sz="1850"/>
          </a:p>
          <a:p>
            <a:pPr indent="0" lvl="0" marL="0" rtl="0" algn="l">
              <a:lnSpc>
                <a:spcPct val="80000"/>
              </a:lnSpc>
              <a:spcBef>
                <a:spcPts val="370"/>
              </a:spcBef>
              <a:spcAft>
                <a:spcPts val="0"/>
              </a:spcAft>
              <a:buSzPts val="1850"/>
              <a:buNone/>
            </a:pPr>
            <a:r>
              <a:rPr lang="en-US" sz="1850"/>
              <a:t>@EnableDiscoveryClient </a:t>
            </a:r>
            <a:endParaRPr sz="1850"/>
          </a:p>
          <a:p>
            <a:pPr indent="0" lvl="0" marL="0" rtl="0" algn="l">
              <a:lnSpc>
                <a:spcPct val="80000"/>
              </a:lnSpc>
              <a:spcBef>
                <a:spcPts val="370"/>
              </a:spcBef>
              <a:spcAft>
                <a:spcPts val="0"/>
              </a:spcAft>
              <a:buSzPts val="1850"/>
              <a:buNone/>
            </a:pPr>
            <a:r>
              <a:rPr lang="en-US" sz="1850"/>
              <a:t>@SpringBootApplication</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a:t>public class ShoppingcartUiApplication {</a:t>
            </a:r>
            <a:endParaRPr/>
          </a:p>
          <a:p>
            <a:pPr indent="0" lvl="0" marL="0" rtl="0" algn="l">
              <a:lnSpc>
                <a:spcPct val="80000"/>
              </a:lnSpc>
              <a:spcBef>
                <a:spcPts val="370"/>
              </a:spcBef>
              <a:spcAft>
                <a:spcPts val="0"/>
              </a:spcAft>
              <a:buSzPts val="1850"/>
              <a:buNone/>
            </a:pPr>
            <a:r>
              <a:rPr lang="en-US" sz="1850"/>
              <a:t>public static void main(String[] args) {</a:t>
            </a:r>
            <a:endParaRPr/>
          </a:p>
          <a:p>
            <a:pPr indent="0" lvl="0" marL="0" rtl="0" algn="l">
              <a:lnSpc>
                <a:spcPct val="80000"/>
              </a:lnSpc>
              <a:spcBef>
                <a:spcPts val="370"/>
              </a:spcBef>
              <a:spcAft>
                <a:spcPts val="0"/>
              </a:spcAft>
              <a:buSzPts val="1850"/>
              <a:buNone/>
            </a:pPr>
            <a:r>
              <a:rPr lang="en-US" sz="1850"/>
              <a:t>SpringApplication.run(ShoppingcartUiApplication.class, args);</a:t>
            </a:r>
            <a:endParaRPr/>
          </a:p>
          <a:p>
            <a:pPr indent="0" lvl="0" marL="0" rtl="0" algn="l">
              <a:lnSpc>
                <a:spcPct val="80000"/>
              </a:lnSpc>
              <a:spcBef>
                <a:spcPts val="370"/>
              </a:spcBef>
              <a:spcAft>
                <a:spcPts val="0"/>
              </a:spcAft>
              <a:buSzPts val="1850"/>
              <a:buNone/>
            </a:pPr>
            <a:r>
              <a:rPr lang="en-US" sz="1850"/>
              <a:t>}</a:t>
            </a:r>
            <a:endParaRPr/>
          </a:p>
          <a:p>
            <a:pPr indent="0" lvl="0" marL="0" rtl="0" algn="l">
              <a:lnSpc>
                <a:spcPct val="80000"/>
              </a:lnSpc>
              <a:spcBef>
                <a:spcPts val="370"/>
              </a:spcBef>
              <a:spcAft>
                <a:spcPts val="0"/>
              </a:spcAft>
              <a:buSzPts val="1850"/>
              <a:buNone/>
            </a:pPr>
            <a:r>
              <a:rPr lang="en-US" sz="1850"/>
              <a:t>}</a:t>
            </a:r>
            <a:endParaRPr/>
          </a:p>
          <a:p>
            <a:pPr indent="0" lvl="0" marL="0" rtl="0" algn="l">
              <a:lnSpc>
                <a:spcPct val="80000"/>
              </a:lnSpc>
              <a:spcBef>
                <a:spcPts val="370"/>
              </a:spcBef>
              <a:spcAft>
                <a:spcPts val="0"/>
              </a:spcAft>
              <a:buSzPts val="1850"/>
              <a:buNone/>
            </a:pPr>
            <a:r>
              <a:t/>
            </a:r>
            <a:endParaRPr sz="1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Content of POM file</a:t>
            </a:r>
            <a:endParaRPr sz="5940"/>
          </a:p>
        </p:txBody>
      </p:sp>
      <p:sp>
        <p:nvSpPr>
          <p:cNvPr id="121" name="Google Shape;121;p18"/>
          <p:cNvSpPr txBox="1"/>
          <p:nvPr>
            <p:ph idx="1" type="subTitle"/>
          </p:nvPr>
        </p:nvSpPr>
        <p:spPr>
          <a:xfrm>
            <a:off x="228600" y="762000"/>
            <a:ext cx="7620000" cy="594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br>
              <a:rPr lang="en-US"/>
            </a:br>
            <a:r>
              <a:rPr lang="en-US"/>
              <a:t>&lt;dependency&gt;</a:t>
            </a:r>
            <a:endParaRPr/>
          </a:p>
          <a:p>
            <a:pPr indent="0" lvl="0" marL="0" rtl="0" algn="l">
              <a:lnSpc>
                <a:spcPct val="90000"/>
              </a:lnSpc>
              <a:spcBef>
                <a:spcPts val="400"/>
              </a:spcBef>
              <a:spcAft>
                <a:spcPts val="0"/>
              </a:spcAft>
              <a:buSzPts val="2000"/>
              <a:buNone/>
            </a:pPr>
            <a:r>
              <a:rPr lang="en-US"/>
              <a:t>&lt;groupId&gt;org.springframework.boot&lt;/groupId&gt;</a:t>
            </a:r>
            <a:endParaRPr/>
          </a:p>
          <a:p>
            <a:pPr indent="0" lvl="0" marL="0" rtl="0" algn="l">
              <a:lnSpc>
                <a:spcPct val="90000"/>
              </a:lnSpc>
              <a:spcBef>
                <a:spcPts val="400"/>
              </a:spcBef>
              <a:spcAft>
                <a:spcPts val="0"/>
              </a:spcAft>
              <a:buSzPts val="2000"/>
              <a:buNone/>
            </a:pPr>
            <a:r>
              <a:rPr lang="en-US"/>
              <a:t>&lt;artifactId&gt;spring-boot-starter-web&lt;/artifactId&gt;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&lt;groupId&gt;org.springframework.cloud&lt;/groupId&gt;</a:t>
            </a:r>
            <a:endParaRPr/>
          </a:p>
          <a:p>
            <a:pPr indent="0" lvl="0" marL="0" rtl="0" algn="l">
              <a:lnSpc>
                <a:spcPct val="90000"/>
              </a:lnSpc>
              <a:spcBef>
                <a:spcPts val="400"/>
              </a:spcBef>
              <a:spcAft>
                <a:spcPts val="0"/>
              </a:spcAft>
              <a:buSzPts val="2000"/>
              <a:buNone/>
            </a:pPr>
            <a:r>
              <a:rPr lang="en-US"/>
              <a:t>&lt;artifactId&gt;spring-cloud-starter-config&lt;/artifactId&gt;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lang="en-US"/>
              <a:t>&lt;groupId&gt;org.springframework.cloud&lt;/groupId&gt;</a:t>
            </a:r>
            <a:endParaRPr/>
          </a:p>
          <a:p>
            <a:pPr indent="0" lvl="0" marL="0" rtl="0" algn="l">
              <a:lnSpc>
                <a:spcPct val="90000"/>
              </a:lnSpc>
              <a:spcBef>
                <a:spcPts val="400"/>
              </a:spcBef>
              <a:spcAft>
                <a:spcPts val="0"/>
              </a:spcAft>
              <a:buSzPts val="2000"/>
              <a:buNone/>
            </a:pPr>
            <a:r>
              <a:rPr lang="en-US"/>
              <a:t>&lt;artifactId&gt;</a:t>
            </a:r>
            <a:r>
              <a:rPr b="1" lang="en-US"/>
              <a:t>spring-cloud-starter-netflix-eureka-client</a:t>
            </a:r>
            <a:r>
              <a:rPr lang="en-US"/>
              <a:t>&lt;/artifactId&gt;</a:t>
            </a:r>
            <a:endParaRPr/>
          </a:p>
          <a:p>
            <a:pPr indent="0" lvl="0" marL="0" rtl="0" algn="l">
              <a:lnSpc>
                <a:spcPct val="90000"/>
              </a:lnSpc>
              <a:spcBef>
                <a:spcPts val="400"/>
              </a:spcBef>
              <a:spcAft>
                <a:spcPts val="0"/>
              </a:spcAft>
              <a:buSzPts val="2000"/>
              <a:buNone/>
            </a:pPr>
            <a:r>
              <a:rPr lang="en-US"/>
              <a:t>&lt;/dependency&gt;</a:t>
            </a:r>
            <a:endParaRPr/>
          </a:p>
          <a:p>
            <a:pPr indent="0" lvl="0" marL="0" rtl="0" algn="l">
              <a:lnSpc>
                <a:spcPct val="90000"/>
              </a:lnSpc>
              <a:spcBef>
                <a:spcPts val="400"/>
              </a:spcBef>
              <a:spcAft>
                <a:spcPts val="0"/>
              </a:spcAft>
              <a:buSzPts val="2000"/>
              <a:buNone/>
            </a:pPr>
            <a:r>
              <a:rPr b="1" lang="en-US">
                <a:solidFill>
                  <a:srgbClr val="FF0000"/>
                </a:solidFill>
              </a:rPr>
              <a:t>&lt;dependency&gt;</a:t>
            </a:r>
            <a:endParaRPr/>
          </a:p>
          <a:p>
            <a:pPr indent="0" lvl="0" marL="0" rtl="0" algn="l">
              <a:lnSpc>
                <a:spcPct val="90000"/>
              </a:lnSpc>
              <a:spcBef>
                <a:spcPts val="400"/>
              </a:spcBef>
              <a:spcAft>
                <a:spcPts val="0"/>
              </a:spcAft>
              <a:buSzPts val="2000"/>
              <a:buNone/>
            </a:pPr>
            <a:r>
              <a:rPr b="1" lang="en-US">
                <a:solidFill>
                  <a:srgbClr val="FF0000"/>
                </a:solidFill>
              </a:rPr>
              <a:t>&lt;groupId&gt;org.springframework.cloud&lt;/groupId&gt;</a:t>
            </a:r>
            <a:endParaRPr/>
          </a:p>
          <a:p>
            <a:pPr indent="0" lvl="0" marL="0" rtl="0" algn="l">
              <a:lnSpc>
                <a:spcPct val="90000"/>
              </a:lnSpc>
              <a:spcBef>
                <a:spcPts val="400"/>
              </a:spcBef>
              <a:spcAft>
                <a:spcPts val="0"/>
              </a:spcAft>
              <a:buSzPts val="2000"/>
              <a:buNone/>
            </a:pPr>
            <a:r>
              <a:rPr b="1" lang="en-US">
                <a:solidFill>
                  <a:srgbClr val="FF0000"/>
                </a:solidFill>
              </a:rPr>
              <a:t>&lt;artifactId&gt;spring-cloud-starter-netflix-zuul&lt;/artifactId&gt;</a:t>
            </a:r>
            <a:endParaRPr/>
          </a:p>
          <a:p>
            <a:pPr indent="0" lvl="0" marL="0" rtl="0" algn="l">
              <a:lnSpc>
                <a:spcPct val="90000"/>
              </a:lnSpc>
              <a:spcBef>
                <a:spcPts val="400"/>
              </a:spcBef>
              <a:spcAft>
                <a:spcPts val="0"/>
              </a:spcAft>
              <a:buSzPts val="2000"/>
              <a:buNone/>
            </a:pPr>
            <a:r>
              <a:rPr b="1" lang="en-US">
                <a:solidFill>
                  <a:srgbClr val="FF0000"/>
                </a:solidFill>
              </a:rPr>
              <a:t>&lt;/dependency&gt;</a:t>
            </a:r>
            <a:endParaRPr/>
          </a:p>
        </p:txBody>
      </p:sp>
      <p:sp>
        <p:nvSpPr>
          <p:cNvPr id="122" name="Google Shape;122;p18"/>
          <p:cNvSpPr/>
          <p:nvPr/>
        </p:nvSpPr>
        <p:spPr>
          <a:xfrm>
            <a:off x="6324600" y="5105400"/>
            <a:ext cx="381000" cy="1447800"/>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8"/>
          <p:cNvSpPr txBox="1"/>
          <p:nvPr/>
        </p:nvSpPr>
        <p:spPr>
          <a:xfrm>
            <a:off x="6712907" y="5644634"/>
            <a:ext cx="1524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Zuul</a:t>
            </a:r>
            <a:endParaRPr sz="1800">
              <a:solidFill>
                <a:schemeClr val="dk1"/>
              </a:solidFill>
              <a:latin typeface="Calibri"/>
              <a:ea typeface="Calibri"/>
              <a:cs typeface="Calibri"/>
              <a:sym typeface="Calibri"/>
            </a:endParaRPr>
          </a:p>
        </p:txBody>
      </p:sp>
      <p:sp>
        <p:nvSpPr>
          <p:cNvPr id="124" name="Google Shape;124;p18"/>
          <p:cNvSpPr/>
          <p:nvPr/>
        </p:nvSpPr>
        <p:spPr>
          <a:xfrm>
            <a:off x="6858000" y="3886200"/>
            <a:ext cx="381000" cy="1447800"/>
          </a:xfrm>
          <a:prstGeom prst="rightBrace">
            <a:avLst>
              <a:gd fmla="val 8333" name="adj1"/>
              <a:gd fmla="val 50000" name="adj2"/>
            </a:avLst>
          </a:prstGeom>
          <a:noFill/>
          <a:ln cap="flat" cmpd="sng" w="12700">
            <a:solidFill>
              <a:srgbClr val="A6A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8"/>
          <p:cNvSpPr txBox="1"/>
          <p:nvPr/>
        </p:nvSpPr>
        <p:spPr>
          <a:xfrm>
            <a:off x="7239000" y="4009935"/>
            <a:ext cx="1524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Eureka Client, helps in Service Discovery</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Bootstrap.properties (TBD)</a:t>
            </a:r>
            <a:endParaRPr sz="5940"/>
          </a:p>
        </p:txBody>
      </p:sp>
      <p:sp>
        <p:nvSpPr>
          <p:cNvPr id="131" name="Google Shape;131;p19"/>
          <p:cNvSpPr txBox="1"/>
          <p:nvPr>
            <p:ph idx="1" type="subTitle"/>
          </p:nvPr>
        </p:nvSpPr>
        <p:spPr>
          <a:xfrm>
            <a:off x="838200" y="990600"/>
            <a:ext cx="7696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a:t>bootstrap.properties</a:t>
            </a:r>
            <a:endParaRPr b="1"/>
          </a:p>
          <a:p>
            <a:pPr indent="0" lvl="0" marL="0" rtl="0" algn="l">
              <a:spcBef>
                <a:spcPts val="400"/>
              </a:spcBef>
              <a:spcAft>
                <a:spcPts val="0"/>
              </a:spcAft>
              <a:buSzPts val="2000"/>
              <a:buNone/>
            </a:pPr>
            <a:r>
              <a:rPr lang="en-US"/>
              <a:t>zuul.routes.</a:t>
            </a:r>
            <a:r>
              <a:rPr b="1" lang="en-US"/>
              <a:t>producer</a:t>
            </a:r>
            <a:r>
              <a:rPr lang="en-US"/>
              <a:t>.url=http://localhost:8080</a:t>
            </a:r>
            <a:endParaRPr/>
          </a:p>
          <a:p>
            <a:pPr indent="0" lvl="0" marL="0" rtl="0" algn="l">
              <a:spcBef>
                <a:spcPts val="400"/>
              </a:spcBef>
              <a:spcAft>
                <a:spcPts val="0"/>
              </a:spcAft>
              <a:buSzPts val="2000"/>
              <a:buNone/>
            </a:pPr>
            <a:r>
              <a:rPr lang="en-US"/>
              <a:t>spring.application.name=shoppingcart-ui</a:t>
            </a:r>
            <a:endParaRPr/>
          </a:p>
          <a:p>
            <a:pPr indent="0" lvl="0" marL="0" rtl="0" algn="l">
              <a:spcBef>
                <a:spcPts val="400"/>
              </a:spcBef>
              <a:spcAft>
                <a:spcPts val="0"/>
              </a:spcAft>
              <a:buSzPts val="2000"/>
              <a:buNone/>
            </a:pPr>
            <a:r>
              <a:rPr lang="en-US"/>
              <a:t>server.port=8080</a:t>
            </a:r>
            <a:endParaRPr/>
          </a:p>
          <a:p>
            <a:pPr indent="0" lvl="0" marL="0" rtl="0" algn="l">
              <a:spcBef>
                <a:spcPts val="400"/>
              </a:spcBef>
              <a:spcAft>
                <a:spcPts val="0"/>
              </a:spcAft>
              <a:buSzPts val="2000"/>
              <a:buNone/>
            </a:pPr>
            <a:r>
              <a:rPr lang="en-US"/>
              <a:t>eureka.client.service-url.defaultZone=http://localhost:8761/eureka/</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Can be accessed externally with below URL</a:t>
            </a:r>
            <a:endParaRPr/>
          </a:p>
          <a:p>
            <a:pPr indent="0" lvl="0" marL="0" rtl="0" algn="l">
              <a:spcBef>
                <a:spcPts val="400"/>
              </a:spcBef>
              <a:spcAft>
                <a:spcPts val="0"/>
              </a:spcAft>
              <a:buSzPts val="2000"/>
              <a:buNone/>
            </a:pPr>
            <a:r>
              <a:rPr lang="en-US" u="sng">
                <a:solidFill>
                  <a:schemeClr val="hlink"/>
                </a:solidFill>
                <a:hlinkClick r:id="rId3"/>
              </a:rPr>
              <a:t>http://localhost:8080/</a:t>
            </a:r>
            <a:r>
              <a:rPr b="1" lang="en-US" u="sng">
                <a:solidFill>
                  <a:schemeClr val="hlink"/>
                </a:solidFill>
                <a:hlinkClick r:id="rId4"/>
              </a:rPr>
              <a:t>producer</a:t>
            </a:r>
            <a:r>
              <a:rPr lang="en-US" u="sng">
                <a:solidFill>
                  <a:schemeClr val="hlink"/>
                </a:solidFill>
                <a:hlinkClick r:id="rId5"/>
              </a:rPr>
              <a:t>/employee</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rPr lang="en-US"/>
              <a:t>Note: In Zuul Gateway Application, below property can be used(instead of </a:t>
            </a:r>
            <a:r>
              <a:rPr lang="en-US"/>
              <a:t>zuul.routes.</a:t>
            </a:r>
            <a:r>
              <a:rPr b="1" lang="en-US"/>
              <a:t>producer</a:t>
            </a:r>
            <a:r>
              <a:rPr lang="en-US"/>
              <a:t>.url</a:t>
            </a:r>
            <a:r>
              <a:rPr lang="en-US"/>
              <a:t>)</a:t>
            </a:r>
            <a:endParaRPr/>
          </a:p>
          <a:p>
            <a:pPr indent="0" lvl="0" marL="0" rtl="0" algn="l">
              <a:spcBef>
                <a:spcPts val="400"/>
              </a:spcBef>
              <a:spcAft>
                <a:spcPts val="0"/>
              </a:spcAft>
              <a:buSzPts val="2000"/>
              <a:buNone/>
            </a:pPr>
            <a:r>
              <a:rPr lang="en-US"/>
              <a:t>zuul.routes.producer.serviceId=employee-producer</a:t>
            </a: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are Zuul Filters?</a:t>
            </a:r>
            <a:endParaRPr sz="5940"/>
          </a:p>
        </p:txBody>
      </p:sp>
      <p:sp>
        <p:nvSpPr>
          <p:cNvPr id="137" name="Google Shape;137;p20"/>
          <p:cNvSpPr txBox="1"/>
          <p:nvPr>
            <p:ph idx="1" type="subTitle"/>
          </p:nvPr>
        </p:nvSpPr>
        <p:spPr>
          <a:xfrm>
            <a:off x="304800" y="914400"/>
            <a:ext cx="8077200" cy="5867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A number of different types of Filters can be used with Zuul API Gateway. A Filter can be used to perform custom action/steps, before/after processing Request</a:t>
            </a:r>
            <a:endParaRPr/>
          </a:p>
          <a:p>
            <a:pPr indent="0" lvl="0" marL="0" rtl="0" algn="l">
              <a:spcBef>
                <a:spcPts val="400"/>
              </a:spcBef>
              <a:spcAft>
                <a:spcPts val="0"/>
              </a:spcAft>
              <a:buSzPts val="2000"/>
              <a:buNone/>
            </a:pPr>
            <a:r>
              <a:t/>
            </a:r>
            <a:endParaRPr/>
          </a:p>
          <a:p>
            <a:pPr indent="0" lvl="0" marL="0" rtl="0" algn="l">
              <a:spcBef>
                <a:spcPts val="400"/>
              </a:spcBef>
              <a:spcAft>
                <a:spcPts val="0"/>
              </a:spcAft>
              <a:buSzPts val="2000"/>
              <a:buNone/>
            </a:pPr>
            <a:r>
              <a:t/>
            </a:r>
            <a:endParaRPr/>
          </a:p>
        </p:txBody>
      </p:sp>
      <p:pic>
        <p:nvPicPr>
          <p:cNvPr id="138" name="Google Shape;138;p20"/>
          <p:cNvPicPr preferRelativeResize="0"/>
          <p:nvPr/>
        </p:nvPicPr>
        <p:blipFill rotWithShape="1">
          <a:blip r:embed="rId3">
            <a:alphaModFix/>
          </a:blip>
          <a:srcRect b="0" l="0" r="0" t="0"/>
          <a:stretch/>
        </p:blipFill>
        <p:spPr>
          <a:xfrm>
            <a:off x="1143000" y="2286000"/>
            <a:ext cx="6457950" cy="38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152400" y="228600"/>
            <a:ext cx="7772400" cy="7048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Zuul Filters</a:t>
            </a:r>
            <a:endParaRPr sz="5940"/>
          </a:p>
        </p:txBody>
      </p:sp>
      <p:sp>
        <p:nvSpPr>
          <p:cNvPr id="144" name="Google Shape;144;p21"/>
          <p:cNvSpPr txBox="1"/>
          <p:nvPr>
            <p:ph idx="1" type="subTitle"/>
          </p:nvPr>
        </p:nvSpPr>
        <p:spPr>
          <a:xfrm>
            <a:off x="304800" y="914400"/>
            <a:ext cx="8077200" cy="5867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850"/>
              <a:buNone/>
            </a:pPr>
            <a:r>
              <a:rPr lang="en-US" sz="1850"/>
              <a:t>Next we define the 4 types of filters supported by Zuul-</a:t>
            </a:r>
            <a:endParaRPr/>
          </a:p>
          <a:p>
            <a:pPr indent="0" lvl="0" marL="0" rtl="0" algn="l">
              <a:lnSpc>
                <a:spcPct val="80000"/>
              </a:lnSpc>
              <a:spcBef>
                <a:spcPts val="370"/>
              </a:spcBef>
              <a:spcAft>
                <a:spcPts val="0"/>
              </a:spcAft>
              <a:buSzPts val="1850"/>
              <a:buNone/>
            </a:pPr>
            <a:r>
              <a:t/>
            </a:r>
            <a:endParaRPr b="1" sz="1850"/>
          </a:p>
          <a:p>
            <a:pPr indent="0" lvl="0" marL="0" rtl="0" algn="l">
              <a:lnSpc>
                <a:spcPct val="80000"/>
              </a:lnSpc>
              <a:spcBef>
                <a:spcPts val="370"/>
              </a:spcBef>
              <a:spcAft>
                <a:spcPts val="0"/>
              </a:spcAft>
              <a:buSzPts val="1850"/>
              <a:buNone/>
            </a:pPr>
            <a:r>
              <a:rPr b="1" lang="en-US" sz="1850"/>
              <a:t>PRE</a:t>
            </a:r>
            <a:r>
              <a:rPr lang="en-US" sz="1850"/>
              <a:t> Filters execute before routing to the origin. Examples include request authentication, choosing origin servers, and logging debug info.</a:t>
            </a:r>
            <a:endParaRPr/>
          </a:p>
          <a:p>
            <a:pPr indent="0" lvl="0" marL="0" rtl="0" algn="l">
              <a:lnSpc>
                <a:spcPct val="80000"/>
              </a:lnSpc>
              <a:spcBef>
                <a:spcPts val="370"/>
              </a:spcBef>
              <a:spcAft>
                <a:spcPts val="0"/>
              </a:spcAft>
              <a:buSzPts val="1850"/>
              <a:buNone/>
            </a:pPr>
            <a:r>
              <a:rPr b="1" lang="en-US" sz="1850"/>
              <a:t>ROUTING</a:t>
            </a:r>
            <a:r>
              <a:rPr lang="en-US" sz="1850"/>
              <a:t> Filters handle routing the request to an origin. This is where the origin HTTP request is built and sent using Apache HttpClient or Netflix Ribbon.</a:t>
            </a:r>
            <a:endParaRPr/>
          </a:p>
          <a:p>
            <a:pPr indent="0" lvl="0" marL="0" rtl="0" algn="l">
              <a:lnSpc>
                <a:spcPct val="80000"/>
              </a:lnSpc>
              <a:spcBef>
                <a:spcPts val="370"/>
              </a:spcBef>
              <a:spcAft>
                <a:spcPts val="0"/>
              </a:spcAft>
              <a:buSzPts val="1850"/>
              <a:buNone/>
            </a:pPr>
            <a:r>
              <a:rPr b="1" lang="en-US" sz="1850"/>
              <a:t>POST</a:t>
            </a:r>
            <a:r>
              <a:rPr lang="en-US" sz="1850"/>
              <a:t> Filters execute after the request has been routed to the origin. Examples include adding standard HTTP headers to the response, gathering statistics and metrics, and streaming the response from the origin to the client.</a:t>
            </a:r>
            <a:endParaRPr/>
          </a:p>
          <a:p>
            <a:pPr indent="0" lvl="0" marL="0" rtl="0" algn="l">
              <a:lnSpc>
                <a:spcPct val="80000"/>
              </a:lnSpc>
              <a:spcBef>
                <a:spcPts val="370"/>
              </a:spcBef>
              <a:spcAft>
                <a:spcPts val="0"/>
              </a:spcAft>
              <a:buSzPts val="1850"/>
              <a:buNone/>
            </a:pPr>
            <a:r>
              <a:rPr b="1" lang="en-US" sz="1850"/>
              <a:t>ERROR</a:t>
            </a:r>
            <a:r>
              <a:rPr lang="en-US" sz="1850"/>
              <a:t> Filters execute when an error occurs during one of the other phases.</a:t>
            </a:r>
            <a:endParaRPr/>
          </a:p>
          <a:p>
            <a:pPr indent="0" lvl="0" marL="0" rtl="0" algn="l">
              <a:lnSpc>
                <a:spcPct val="80000"/>
              </a:lnSpc>
              <a:spcBef>
                <a:spcPts val="370"/>
              </a:spcBef>
              <a:spcAft>
                <a:spcPts val="0"/>
              </a:spcAft>
              <a:buSzPts val="1850"/>
              <a:buNone/>
            </a:pPr>
            <a:r>
              <a:t/>
            </a:r>
            <a:endParaRPr b="1" sz="1850"/>
          </a:p>
          <a:p>
            <a:pPr indent="0" lvl="0" marL="0" rtl="0" algn="l">
              <a:lnSpc>
                <a:spcPct val="80000"/>
              </a:lnSpc>
              <a:spcBef>
                <a:spcPts val="370"/>
              </a:spcBef>
              <a:spcAft>
                <a:spcPts val="0"/>
              </a:spcAft>
              <a:buSzPts val="1850"/>
              <a:buNone/>
            </a:pPr>
            <a:r>
              <a:rPr b="1" lang="en-US" sz="1850"/>
              <a:t>Try to customize Fileters, like adding/removing header, not forwarding request to a certain micro service, or displaying count how many times a specific url has been called, etc…etc…</a:t>
            </a:r>
            <a:endParaRPr/>
          </a:p>
          <a:p>
            <a:pPr indent="0" lvl="0" marL="0" rtl="0" algn="l">
              <a:lnSpc>
                <a:spcPct val="80000"/>
              </a:lnSpc>
              <a:spcBef>
                <a:spcPts val="370"/>
              </a:spcBef>
              <a:spcAft>
                <a:spcPts val="0"/>
              </a:spcAft>
              <a:buSzPts val="1850"/>
              <a:buNone/>
            </a:pPr>
            <a:r>
              <a:rPr b="1" lang="en-US" sz="1850"/>
              <a:t>Below URL has info on how to customize an Header</a:t>
            </a:r>
            <a:endParaRPr b="1" sz="1850"/>
          </a:p>
          <a:p>
            <a:pPr indent="0" lvl="0" marL="0" rtl="0" algn="l">
              <a:lnSpc>
                <a:spcPct val="80000"/>
              </a:lnSpc>
              <a:spcBef>
                <a:spcPts val="370"/>
              </a:spcBef>
              <a:spcAft>
                <a:spcPts val="0"/>
              </a:spcAft>
              <a:buSzPts val="1850"/>
              <a:buNone/>
            </a:pPr>
            <a:r>
              <a:rPr lang="en-US" sz="1850" u="sng">
                <a:solidFill>
                  <a:schemeClr val="hlink"/>
                </a:solidFill>
                <a:hlinkClick r:id="rId3"/>
              </a:rPr>
              <a:t>https://sivalabs.in/2018/03/microservices-part-5-spring-cloud-zuul-proxy-as-api-gateway/</a:t>
            </a:r>
            <a:endParaRPr sz="1850"/>
          </a:p>
          <a:p>
            <a:pPr indent="0" lvl="0" marL="0" rtl="0" algn="l">
              <a:lnSpc>
                <a:spcPct val="80000"/>
              </a:lnSpc>
              <a:spcBef>
                <a:spcPts val="370"/>
              </a:spcBef>
              <a:spcAft>
                <a:spcPts val="0"/>
              </a:spcAft>
              <a:buSzPts val="1850"/>
              <a:buNone/>
            </a:pPr>
            <a:r>
              <a:t/>
            </a:r>
            <a:endParaRPr sz="1850"/>
          </a:p>
          <a:p>
            <a:pPr indent="0" lvl="0" marL="0" rtl="0" algn="l">
              <a:lnSpc>
                <a:spcPct val="80000"/>
              </a:lnSpc>
              <a:spcBef>
                <a:spcPts val="370"/>
              </a:spcBef>
              <a:spcAft>
                <a:spcPts val="0"/>
              </a:spcAft>
              <a:buSzPts val="1850"/>
              <a:buNone/>
            </a:pPr>
            <a:r>
              <a:rPr lang="en-US" sz="1850" u="sng">
                <a:solidFill>
                  <a:schemeClr val="hlink"/>
                </a:solidFill>
                <a:hlinkClick r:id="rId4"/>
              </a:rPr>
              <a:t>https://cloud.spring.io/spring-cloud-netflix/multi/multi__router_and_filter_zuul.html</a:t>
            </a:r>
            <a:endParaRPr sz="1850"/>
          </a:p>
          <a:p>
            <a:pPr indent="0" lvl="0" marL="0" rtl="0" algn="l">
              <a:lnSpc>
                <a:spcPct val="80000"/>
              </a:lnSpc>
              <a:spcBef>
                <a:spcPts val="370"/>
              </a:spcBef>
              <a:spcAft>
                <a:spcPts val="0"/>
              </a:spcAft>
              <a:buSzPts val="1850"/>
              <a:buNone/>
            </a:pPr>
            <a:r>
              <a:t/>
            </a:r>
            <a:endParaRPr sz="18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