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033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489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634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134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737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867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37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405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824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233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690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805436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ichaelcgood/michaelcgood-spring-cloud-config-server" TargetMode="External"/><Relationship Id="rId2" Type="http://schemas.openxmlformats.org/officeDocument/2006/relationships/hyperlink" Target="https://spring.io/guides/gs/centralized-configura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vim.org/"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michaelcgood.com/spring-boot-restful-service-actuator/"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ichaelcgood/michaelcgood-spring-cloud-config-server"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loud.spring.io/spring-cloud-config/single/spring-cloud-config.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cloud.spring.io/spring-cloud-config/multi/multi__spring_cloud_config_server.html#vault-backend"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r>
              <a:rPr lang="en-US" dirty="0" smtClean="0">
                <a:solidFill>
                  <a:schemeClr val="accent2">
                    <a:lumMod val="50000"/>
                  </a:schemeClr>
                </a:solidFill>
              </a:rPr>
              <a:t>SPRING CLOUD CONFIG SERVER</a:t>
            </a:r>
            <a:endParaRPr lang="en-US" dirty="0">
              <a:solidFill>
                <a:schemeClr val="accent2">
                  <a:lumMod val="50000"/>
                </a:schemeClr>
              </a:solidFill>
            </a:endParaRPr>
          </a:p>
        </p:txBody>
      </p:sp>
      <p:sp>
        <p:nvSpPr>
          <p:cNvPr id="3" name="Subtitle 2"/>
          <p:cNvSpPr>
            <a:spLocks noGrp="1"/>
          </p:cNvSpPr>
          <p:nvPr>
            <p:ph type="subTitle" idx="1"/>
          </p:nvPr>
        </p:nvSpPr>
        <p:spPr>
          <a:xfrm>
            <a:off x="0" y="1371600"/>
            <a:ext cx="8991600" cy="5334000"/>
          </a:xfrm>
        </p:spPr>
        <p:txBody>
          <a:bodyPr>
            <a:normAutofit/>
          </a:bodyPr>
          <a:lstStyle/>
          <a:p>
            <a:pPr marL="457200" indent="-457200" algn="l">
              <a:buFont typeface="Wingdings" pitchFamily="2" charset="2"/>
              <a:buChar char="§"/>
            </a:pPr>
            <a:r>
              <a:rPr lang="en-US" sz="2800" dirty="0" smtClean="0">
                <a:solidFill>
                  <a:schemeClr val="tx1">
                    <a:lumMod val="75000"/>
                    <a:lumOff val="25000"/>
                  </a:schemeClr>
                </a:solidFill>
              </a:rPr>
              <a:t>We </a:t>
            </a:r>
            <a:r>
              <a:rPr lang="en-US" sz="2800" dirty="0">
                <a:solidFill>
                  <a:schemeClr val="tx1">
                    <a:lumMod val="75000"/>
                    <a:lumOff val="25000"/>
                  </a:schemeClr>
                </a:solidFill>
              </a:rPr>
              <a:t>will set up a </a:t>
            </a:r>
            <a:r>
              <a:rPr lang="en-US" sz="2800" b="1" dirty="0" err="1">
                <a:solidFill>
                  <a:schemeClr val="tx1">
                    <a:lumMod val="75000"/>
                    <a:lumOff val="25000"/>
                  </a:schemeClr>
                </a:solidFill>
              </a:rPr>
              <a:t>Config</a:t>
            </a:r>
            <a:r>
              <a:rPr lang="en-US" sz="2800" b="1" dirty="0">
                <a:solidFill>
                  <a:schemeClr val="tx1">
                    <a:lumMod val="75000"/>
                    <a:lumOff val="25000"/>
                  </a:schemeClr>
                </a:solidFill>
              </a:rPr>
              <a:t> Server</a:t>
            </a:r>
            <a:r>
              <a:rPr lang="en-US" sz="2800" dirty="0">
                <a:solidFill>
                  <a:schemeClr val="tx1">
                    <a:lumMod val="75000"/>
                    <a:lumOff val="25000"/>
                  </a:schemeClr>
                </a:solidFill>
              </a:rPr>
              <a:t> and then build a </a:t>
            </a:r>
            <a:r>
              <a:rPr lang="en-US" sz="2800" b="1" dirty="0">
                <a:solidFill>
                  <a:schemeClr val="tx1">
                    <a:lumMod val="75000"/>
                    <a:lumOff val="25000"/>
                  </a:schemeClr>
                </a:solidFill>
              </a:rPr>
              <a:t>client application</a:t>
            </a:r>
            <a:r>
              <a:rPr lang="en-US" sz="2800" dirty="0">
                <a:solidFill>
                  <a:schemeClr val="tx1">
                    <a:lumMod val="75000"/>
                    <a:lumOff val="25000"/>
                  </a:schemeClr>
                </a:solidFill>
              </a:rPr>
              <a:t> that </a:t>
            </a:r>
            <a:r>
              <a:rPr lang="en-US" sz="2800" b="1" dirty="0">
                <a:solidFill>
                  <a:schemeClr val="tx1">
                    <a:lumMod val="75000"/>
                    <a:lumOff val="25000"/>
                  </a:schemeClr>
                </a:solidFill>
              </a:rPr>
              <a:t>consumes the configuration</a:t>
            </a:r>
            <a:r>
              <a:rPr lang="en-US" sz="2800" dirty="0">
                <a:solidFill>
                  <a:schemeClr val="tx1">
                    <a:lumMod val="75000"/>
                    <a:lumOff val="25000"/>
                  </a:schemeClr>
                </a:solidFill>
              </a:rPr>
              <a:t> on startup and then refreshes the configuration without restarting</a:t>
            </a:r>
            <a:r>
              <a:rPr lang="en-US" sz="2800" dirty="0" smtClean="0">
                <a:solidFill>
                  <a:schemeClr val="tx1">
                    <a:lumMod val="75000"/>
                    <a:lumOff val="25000"/>
                  </a:schemeClr>
                </a:solidFill>
              </a:rPr>
              <a:t>.</a:t>
            </a:r>
          </a:p>
          <a:p>
            <a:pPr marL="457200" indent="-457200" algn="l">
              <a:buFont typeface="Wingdings" pitchFamily="2" charset="2"/>
              <a:buChar char="§"/>
            </a:pPr>
            <a:r>
              <a:rPr lang="en-US" sz="2800" dirty="0" smtClean="0">
                <a:solidFill>
                  <a:schemeClr val="tx1">
                    <a:lumMod val="75000"/>
                    <a:lumOff val="25000"/>
                  </a:schemeClr>
                </a:solidFill>
              </a:rPr>
              <a:t>The </a:t>
            </a:r>
            <a:r>
              <a:rPr lang="en-US" sz="2800" dirty="0">
                <a:solidFill>
                  <a:schemeClr val="tx1">
                    <a:lumMod val="75000"/>
                    <a:lumOff val="25000"/>
                  </a:schemeClr>
                </a:solidFill>
              </a:rPr>
              <a:t>application we are building is the same “Hello World” application discussed in the </a:t>
            </a:r>
            <a:r>
              <a:rPr lang="en-US" sz="2800" dirty="0">
                <a:solidFill>
                  <a:schemeClr val="tx1">
                    <a:lumMod val="75000"/>
                    <a:lumOff val="25000"/>
                  </a:schemeClr>
                </a:solidFill>
                <a:hlinkClick r:id="rId2"/>
              </a:rPr>
              <a:t>Centralized Configuration Getting Started Guide</a:t>
            </a:r>
            <a:r>
              <a:rPr lang="en-US" sz="2800" dirty="0">
                <a:solidFill>
                  <a:schemeClr val="tx1">
                    <a:lumMod val="75000"/>
                    <a:lumOff val="25000"/>
                  </a:schemeClr>
                </a:solidFill>
              </a:rPr>
              <a:t>, but we go into more depth about the concepts of Spring Cloud </a:t>
            </a:r>
            <a:r>
              <a:rPr lang="en-US" sz="2800" dirty="0" err="1">
                <a:solidFill>
                  <a:schemeClr val="tx1">
                    <a:lumMod val="75000"/>
                    <a:lumOff val="25000"/>
                  </a:schemeClr>
                </a:solidFill>
              </a:rPr>
              <a:t>Config</a:t>
            </a:r>
            <a:r>
              <a:rPr lang="en-US" sz="2800" dirty="0">
                <a:solidFill>
                  <a:schemeClr val="tx1">
                    <a:lumMod val="75000"/>
                    <a:lumOff val="25000"/>
                  </a:schemeClr>
                </a:solidFill>
              </a:rPr>
              <a:t> Server in this article.</a:t>
            </a:r>
          </a:p>
          <a:p>
            <a:pPr marL="457200" indent="-457200" algn="l">
              <a:buFont typeface="Wingdings" pitchFamily="2" charset="2"/>
              <a:buChar char="§"/>
            </a:pPr>
            <a:r>
              <a:rPr lang="en-US" sz="2800" dirty="0">
                <a:solidFill>
                  <a:schemeClr val="tx1">
                    <a:lumMod val="75000"/>
                    <a:lumOff val="25000"/>
                  </a:schemeClr>
                </a:solidFill>
              </a:rPr>
              <a:t>The full source code for the tutorial is on </a:t>
            </a:r>
            <a:r>
              <a:rPr lang="en-US" sz="2800" dirty="0" err="1">
                <a:solidFill>
                  <a:schemeClr val="tx1">
                    <a:lumMod val="75000"/>
                    <a:lumOff val="25000"/>
                  </a:schemeClr>
                </a:solidFill>
                <a:hlinkClick r:id="rId3"/>
              </a:rPr>
              <a:t>GitHub</a:t>
            </a:r>
            <a:r>
              <a:rPr lang="en-US" sz="2800" dirty="0">
                <a:solidFill>
                  <a:schemeClr val="tx1">
                    <a:lumMod val="75000"/>
                    <a:lumOff val="25000"/>
                  </a:schemeClr>
                </a:solidFill>
              </a:rPr>
              <a:t>.</a:t>
            </a:r>
          </a:p>
          <a:p>
            <a:pPr algn="l"/>
            <a:endParaRPr lang="en-US" sz="2800" dirty="0">
              <a:solidFill>
                <a:schemeClr val="tx1">
                  <a:lumMod val="75000"/>
                  <a:lumOff val="25000"/>
                </a:schemeClr>
              </a:solidFill>
            </a:endParaRPr>
          </a:p>
        </p:txBody>
      </p:sp>
    </p:spTree>
    <p:extLst>
      <p:ext uri="{BB962C8B-B14F-4D97-AF65-F5344CB8AC3E}">
        <p14:creationId xmlns:p14="http://schemas.microsoft.com/office/powerpoint/2010/main" val="3240716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6926" y="1371600"/>
            <a:ext cx="8984673" cy="5410200"/>
          </a:xfrm>
        </p:spPr>
        <p:txBody>
          <a:bodyPr>
            <a:normAutofit/>
          </a:bodyPr>
          <a:lstStyle/>
          <a:p>
            <a:pPr marL="457200" indent="-457200" algn="l">
              <a:buFont typeface="Wingdings" pitchFamily="2" charset="2"/>
              <a:buChar char="§"/>
            </a:pPr>
            <a:r>
              <a:rPr lang="en-US" sz="2800" dirty="0">
                <a:solidFill>
                  <a:schemeClr val="tx1">
                    <a:lumMod val="75000"/>
                    <a:lumOff val="25000"/>
                  </a:schemeClr>
                </a:solidFill>
              </a:rPr>
              <a:t>We create a file named </a:t>
            </a:r>
            <a:r>
              <a:rPr lang="en-US" sz="2800" i="1" dirty="0">
                <a:solidFill>
                  <a:schemeClr val="tx1">
                    <a:lumMod val="75000"/>
                    <a:lumOff val="25000"/>
                  </a:schemeClr>
                </a:solidFill>
              </a:rPr>
              <a:t>a-</a:t>
            </a:r>
            <a:r>
              <a:rPr lang="en-US" sz="2800" i="1" dirty="0" err="1">
                <a:solidFill>
                  <a:schemeClr val="tx1">
                    <a:lumMod val="75000"/>
                    <a:lumOff val="25000"/>
                  </a:schemeClr>
                </a:solidFill>
              </a:rPr>
              <a:t>bootiful</a:t>
            </a:r>
            <a:r>
              <a:rPr lang="en-US" sz="2800" i="1" dirty="0">
                <a:solidFill>
                  <a:schemeClr val="tx1">
                    <a:lumMod val="75000"/>
                    <a:lumOff val="25000"/>
                  </a:schemeClr>
                </a:solidFill>
              </a:rPr>
              <a:t>-</a:t>
            </a:r>
            <a:r>
              <a:rPr lang="en-US" sz="2800" i="1" dirty="0" err="1">
                <a:solidFill>
                  <a:schemeClr val="tx1">
                    <a:lumMod val="75000"/>
                    <a:lumOff val="25000"/>
                  </a:schemeClr>
                </a:solidFill>
              </a:rPr>
              <a:t>client.properties</a:t>
            </a:r>
            <a:r>
              <a:rPr lang="en-US" sz="2800" dirty="0">
                <a:solidFill>
                  <a:schemeClr val="tx1">
                    <a:lumMod val="75000"/>
                    <a:lumOff val="25000"/>
                  </a:schemeClr>
                </a:solidFill>
              </a:rPr>
              <a:t> using </a:t>
            </a:r>
            <a:r>
              <a:rPr lang="en-US" sz="2800" dirty="0">
                <a:solidFill>
                  <a:schemeClr val="tx1">
                    <a:lumMod val="75000"/>
                    <a:lumOff val="25000"/>
                  </a:schemeClr>
                </a:solidFill>
                <a:hlinkClick r:id="rId2"/>
              </a:rPr>
              <a:t>vim</a:t>
            </a:r>
            <a:r>
              <a:rPr lang="en-US" sz="2800" dirty="0">
                <a:solidFill>
                  <a:schemeClr val="tx1">
                    <a:lumMod val="75000"/>
                    <a:lumOff val="25000"/>
                  </a:schemeClr>
                </a:solidFill>
              </a:rPr>
              <a: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90800"/>
            <a:ext cx="6857999" cy="114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3796490"/>
            <a:ext cx="8763000" cy="923330"/>
          </a:xfrm>
          <a:prstGeom prst="rect">
            <a:avLst/>
          </a:prstGeom>
        </p:spPr>
        <p:txBody>
          <a:bodyPr wrap="square">
            <a:spAutoFit/>
          </a:bodyPr>
          <a:lstStyle/>
          <a:p>
            <a:pPr marL="285750" indent="-285750">
              <a:buFont typeface="Wingdings" pitchFamily="2" charset="2"/>
              <a:buChar char="§"/>
            </a:pPr>
            <a:r>
              <a:rPr lang="en-US" dirty="0"/>
              <a:t>We add the message, “Hello World” but this could be whatever we would like. After we write (:w) we quit (:q) vim.</a:t>
            </a:r>
          </a:p>
          <a:p>
            <a:pPr marL="285750" indent="-285750">
              <a:buFont typeface="Wingdings" pitchFamily="2" charset="2"/>
              <a:buChar char="§"/>
            </a:pPr>
            <a:r>
              <a:rPr lang="en-US" dirty="0"/>
              <a:t>Now let’s create a new repo:</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719820"/>
            <a:ext cx="5867400" cy="88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52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5" name="Subtitle 4"/>
          <p:cNvSpPr>
            <a:spLocks noGrp="1"/>
          </p:cNvSpPr>
          <p:nvPr>
            <p:ph type="subTitle" idx="1"/>
          </p:nvPr>
        </p:nvSpPr>
        <p:spPr>
          <a:xfrm>
            <a:off x="0" y="1371600"/>
            <a:ext cx="8915400" cy="5334000"/>
          </a:xfrm>
        </p:spPr>
        <p:txBody>
          <a:bodyPr/>
          <a:lstStyle/>
          <a:p>
            <a:endParaRPr lang="en-US" dirty="0"/>
          </a:p>
        </p:txBody>
      </p:sp>
      <p:sp>
        <p:nvSpPr>
          <p:cNvPr id="6" name="Rectangle 5"/>
          <p:cNvSpPr/>
          <p:nvPr/>
        </p:nvSpPr>
        <p:spPr>
          <a:xfrm>
            <a:off x="304800" y="1796350"/>
            <a:ext cx="6629400" cy="369332"/>
          </a:xfrm>
          <a:prstGeom prst="rect">
            <a:avLst/>
          </a:prstGeom>
        </p:spPr>
        <p:txBody>
          <a:bodyPr wrap="square">
            <a:spAutoFit/>
          </a:bodyPr>
          <a:lstStyle/>
          <a:p>
            <a:r>
              <a:rPr lang="en-US" dirty="0"/>
              <a:t>Now we add the file that contains our message: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 y="2172793"/>
            <a:ext cx="5943600" cy="68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4800" y="2875002"/>
            <a:ext cx="5011289" cy="369332"/>
          </a:xfrm>
          <a:prstGeom prst="rect">
            <a:avLst/>
          </a:prstGeom>
        </p:spPr>
        <p:txBody>
          <a:bodyPr wrap="square">
            <a:spAutoFit/>
          </a:bodyPr>
          <a:lstStyle/>
          <a:p>
            <a:r>
              <a:rPr lang="en-US" dirty="0"/>
              <a:t>Let’s commit:</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29000"/>
            <a:ext cx="365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4128655"/>
            <a:ext cx="8763000" cy="1908215"/>
          </a:xfrm>
          <a:prstGeom prst="rect">
            <a:avLst/>
          </a:prstGeom>
        </p:spPr>
        <p:txBody>
          <a:bodyPr wrap="square">
            <a:spAutoFit/>
          </a:bodyPr>
          <a:lstStyle/>
          <a:p>
            <a:r>
              <a:rPr lang="en-US" sz="2400" b="1" dirty="0">
                <a:solidFill>
                  <a:schemeClr val="accent2">
                    <a:lumMod val="75000"/>
                  </a:schemeClr>
                </a:solidFill>
              </a:rPr>
              <a:t>Configuration Client</a:t>
            </a:r>
          </a:p>
          <a:p>
            <a:pPr marL="285750" indent="-285750">
              <a:buFont typeface="Wingdings" pitchFamily="2" charset="2"/>
              <a:buChar char="§"/>
            </a:pPr>
            <a:r>
              <a:rPr lang="en-US" dirty="0"/>
              <a:t>Now let’s create a new Spring Boot application that uses the </a:t>
            </a:r>
            <a:r>
              <a:rPr lang="en-US" dirty="0" err="1"/>
              <a:t>Config</a:t>
            </a:r>
            <a:r>
              <a:rPr lang="en-US" dirty="0"/>
              <a:t> Server to load its own configuration and that refreshes its configuration to reflect changes to the </a:t>
            </a:r>
            <a:r>
              <a:rPr lang="en-US" dirty="0" err="1"/>
              <a:t>Config</a:t>
            </a:r>
            <a:r>
              <a:rPr lang="en-US" dirty="0"/>
              <a:t> Server on-demand, without restarting the JVM.</a:t>
            </a:r>
          </a:p>
          <a:p>
            <a:pPr marL="285750" indent="-285750">
              <a:buFont typeface="Wingdings" pitchFamily="2" charset="2"/>
              <a:buChar char="§"/>
            </a:pPr>
            <a:r>
              <a:rPr lang="en-US" dirty="0"/>
              <a:t>Spring will see the configuration property files just like it would any property file loaded from </a:t>
            </a:r>
            <a:r>
              <a:rPr lang="en-US" i="1" dirty="0" err="1"/>
              <a:t>application.properties</a:t>
            </a:r>
            <a:r>
              <a:rPr lang="en-US" dirty="0"/>
              <a:t>, </a:t>
            </a:r>
            <a:r>
              <a:rPr lang="en-US" i="1" dirty="0" err="1"/>
              <a:t>application.yml</a:t>
            </a:r>
            <a:r>
              <a:rPr lang="en-US" dirty="0"/>
              <a:t> or any other </a:t>
            </a:r>
            <a:r>
              <a:rPr lang="en-US" i="1" dirty="0" err="1"/>
              <a:t>PropertySource</a:t>
            </a:r>
            <a:r>
              <a:rPr lang="en-US" dirty="0"/>
              <a:t>.</a:t>
            </a:r>
          </a:p>
        </p:txBody>
      </p:sp>
    </p:spTree>
    <p:extLst>
      <p:ext uri="{BB962C8B-B14F-4D97-AF65-F5344CB8AC3E}">
        <p14:creationId xmlns:p14="http://schemas.microsoft.com/office/powerpoint/2010/main" val="76894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5" name="Subtitle 4"/>
          <p:cNvSpPr>
            <a:spLocks noGrp="1"/>
          </p:cNvSpPr>
          <p:nvPr>
            <p:ph type="subTitle" idx="1"/>
          </p:nvPr>
        </p:nvSpPr>
        <p:spPr>
          <a:xfrm>
            <a:off x="0" y="1371600"/>
            <a:ext cx="8915400" cy="5334000"/>
          </a:xfrm>
        </p:spPr>
        <p:txBody>
          <a:bodyPr>
            <a:normAutofit/>
          </a:bodyPr>
          <a:lstStyle/>
          <a:p>
            <a:pPr algn="l"/>
            <a:r>
              <a:rPr lang="en-US" sz="3500" b="1" dirty="0">
                <a:solidFill>
                  <a:schemeClr val="bg2">
                    <a:lumMod val="50000"/>
                  </a:schemeClr>
                </a:solidFill>
              </a:rPr>
              <a:t>Reflecting </a:t>
            </a:r>
            <a:r>
              <a:rPr lang="en-US" sz="3500" b="1" dirty="0" smtClean="0">
                <a:solidFill>
                  <a:schemeClr val="bg2">
                    <a:lumMod val="50000"/>
                  </a:schemeClr>
                </a:solidFill>
              </a:rPr>
              <a:t>Changes</a:t>
            </a:r>
            <a:r>
              <a:rPr lang="en-US" b="1" dirty="0" smtClean="0"/>
              <a:t>:</a:t>
            </a:r>
            <a:endParaRPr lang="en-US" b="1" dirty="0"/>
          </a:p>
          <a:p>
            <a:pPr marL="342900" indent="-342900" algn="l">
              <a:buFont typeface="Arial" pitchFamily="34" charset="0"/>
              <a:buChar char="•"/>
            </a:pPr>
            <a:r>
              <a:rPr lang="en-US" sz="2400" dirty="0">
                <a:solidFill>
                  <a:schemeClr val="tx1">
                    <a:lumMod val="75000"/>
                    <a:lumOff val="25000"/>
                  </a:schemeClr>
                </a:solidFill>
              </a:rPr>
              <a:t>The client may access any value in the </a:t>
            </a:r>
            <a:r>
              <a:rPr lang="en-US" sz="2400" dirty="0" err="1">
                <a:solidFill>
                  <a:schemeClr val="tx1">
                    <a:lumMod val="75000"/>
                    <a:lumOff val="25000"/>
                  </a:schemeClr>
                </a:solidFill>
              </a:rPr>
              <a:t>Config</a:t>
            </a:r>
            <a:r>
              <a:rPr lang="en-US" sz="2400" dirty="0">
                <a:solidFill>
                  <a:schemeClr val="tx1">
                    <a:lumMod val="75000"/>
                    <a:lumOff val="25000"/>
                  </a:schemeClr>
                </a:solidFill>
              </a:rPr>
              <a:t> Server using the standard Spring ways, such as </a:t>
            </a:r>
            <a:r>
              <a:rPr lang="en-US" sz="2400" i="1" dirty="0">
                <a:solidFill>
                  <a:schemeClr val="tx1">
                    <a:lumMod val="75000"/>
                    <a:lumOff val="25000"/>
                  </a:schemeClr>
                </a:solidFill>
              </a:rPr>
              <a:t>@</a:t>
            </a:r>
            <a:r>
              <a:rPr lang="en-US" sz="2400" i="1" dirty="0" err="1">
                <a:solidFill>
                  <a:schemeClr val="tx1">
                    <a:lumMod val="75000"/>
                    <a:lumOff val="25000"/>
                  </a:schemeClr>
                </a:solidFill>
              </a:rPr>
              <a:t>ConfigurationProperties</a:t>
            </a:r>
            <a:r>
              <a:rPr lang="en-US" sz="2400" dirty="0">
                <a:solidFill>
                  <a:schemeClr val="tx1">
                    <a:lumMod val="75000"/>
                    <a:lumOff val="25000"/>
                  </a:schemeClr>
                </a:solidFill>
              </a:rPr>
              <a:t> or </a:t>
            </a:r>
            <a:r>
              <a:rPr lang="en-US" sz="2400" i="1" dirty="0">
                <a:solidFill>
                  <a:schemeClr val="tx1">
                    <a:lumMod val="75000"/>
                    <a:lumOff val="25000"/>
                  </a:schemeClr>
                </a:solidFill>
              </a:rPr>
              <a:t>@Value(“${…}”)</a:t>
            </a:r>
            <a:r>
              <a:rPr lang="en-US" sz="2400" dirty="0">
                <a:solidFill>
                  <a:schemeClr val="tx1">
                    <a:lumMod val="75000"/>
                    <a:lumOff val="25000"/>
                  </a:schemeClr>
                </a:solidFill>
              </a:rPr>
              <a:t>.</a:t>
            </a:r>
          </a:p>
          <a:p>
            <a:pPr algn="l"/>
            <a:r>
              <a:rPr lang="en-US" sz="2400" dirty="0">
                <a:solidFill>
                  <a:schemeClr val="tx1">
                    <a:lumMod val="75000"/>
                    <a:lumOff val="25000"/>
                  </a:schemeClr>
                </a:solidFill>
              </a:rPr>
              <a:t>With this in mind, we create a REST controller that returns the resolved message property’s value:</a:t>
            </a:r>
          </a:p>
          <a:p>
            <a:pPr marL="342900" indent="-342900" algn="l">
              <a:buFont typeface="Arial" pitchFamily="34" charset="0"/>
              <a:buChar char="•"/>
            </a:pPr>
            <a:r>
              <a:rPr lang="en-US" sz="2400" dirty="0">
                <a:solidFill>
                  <a:schemeClr val="tx1">
                    <a:lumMod val="75000"/>
                    <a:lumOff val="25000"/>
                  </a:schemeClr>
                </a:solidFill>
              </a:rPr>
              <a:t>The default configuration only allows the values to be read on the client’s startup and not again</a:t>
            </a:r>
            <a:r>
              <a:rPr lang="en-US" sz="2400" dirty="0" smtClean="0">
                <a:solidFill>
                  <a:schemeClr val="tx1">
                    <a:lumMod val="75000"/>
                    <a:lumOff val="25000"/>
                  </a:schemeClr>
                </a:solidFill>
              </a:rPr>
              <a:t>.</a:t>
            </a:r>
          </a:p>
          <a:p>
            <a:pPr marL="342900" indent="-342900" algn="l">
              <a:buFont typeface="Arial" pitchFamily="34" charset="0"/>
              <a:buChar char="•"/>
            </a:pPr>
            <a:r>
              <a:rPr lang="en-US" sz="2400" dirty="0" smtClean="0">
                <a:solidFill>
                  <a:schemeClr val="tx1">
                    <a:lumMod val="75000"/>
                    <a:lumOff val="25000"/>
                  </a:schemeClr>
                </a:solidFill>
              </a:rPr>
              <a:t> </a:t>
            </a:r>
            <a:r>
              <a:rPr lang="en-US" sz="2400" dirty="0">
                <a:solidFill>
                  <a:schemeClr val="tx1">
                    <a:lumMod val="75000"/>
                    <a:lumOff val="25000"/>
                  </a:schemeClr>
                </a:solidFill>
              </a:rPr>
              <a:t>So, using </a:t>
            </a:r>
            <a:r>
              <a:rPr lang="en-US" sz="2400" i="1" dirty="0">
                <a:solidFill>
                  <a:schemeClr val="tx1">
                    <a:lumMod val="75000"/>
                    <a:lumOff val="25000"/>
                  </a:schemeClr>
                </a:solidFill>
              </a:rPr>
              <a:t>@</a:t>
            </a:r>
            <a:r>
              <a:rPr lang="en-US" sz="2400" i="1" dirty="0" err="1">
                <a:solidFill>
                  <a:schemeClr val="tx1">
                    <a:lumMod val="75000"/>
                    <a:lumOff val="25000"/>
                  </a:schemeClr>
                </a:solidFill>
              </a:rPr>
              <a:t>RefreshScope</a:t>
            </a:r>
            <a:r>
              <a:rPr lang="en-US" sz="2400" dirty="0">
                <a:solidFill>
                  <a:schemeClr val="tx1">
                    <a:lumMod val="75000"/>
                    <a:lumOff val="25000"/>
                  </a:schemeClr>
                </a:solidFill>
              </a:rPr>
              <a:t> we force the bean to refresh its configuration, which means it will pull updated values from the </a:t>
            </a:r>
            <a:r>
              <a:rPr lang="en-US" sz="2400" dirty="0" err="1">
                <a:solidFill>
                  <a:schemeClr val="tx1">
                    <a:lumMod val="75000"/>
                    <a:lumOff val="25000"/>
                  </a:schemeClr>
                </a:solidFill>
              </a:rPr>
              <a:t>Config</a:t>
            </a:r>
            <a:r>
              <a:rPr lang="en-US" sz="2400" dirty="0">
                <a:solidFill>
                  <a:schemeClr val="tx1">
                    <a:lumMod val="75000"/>
                    <a:lumOff val="25000"/>
                  </a:schemeClr>
                </a:solidFill>
              </a:rPr>
              <a:t> Server, and then trigger a refresh event.</a:t>
            </a:r>
          </a:p>
        </p:txBody>
      </p:sp>
    </p:spTree>
    <p:extLst>
      <p:ext uri="{BB962C8B-B14F-4D97-AF65-F5344CB8AC3E}">
        <p14:creationId xmlns:p14="http://schemas.microsoft.com/office/powerpoint/2010/main" val="134869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5" name="Subtitle 4"/>
          <p:cNvSpPr>
            <a:spLocks noGrp="1"/>
          </p:cNvSpPr>
          <p:nvPr>
            <p:ph type="subTitle" idx="1"/>
          </p:nvPr>
        </p:nvSpPr>
        <p:spPr>
          <a:xfrm>
            <a:off x="0" y="1371600"/>
            <a:ext cx="8915400" cy="5334000"/>
          </a:xfrm>
        </p:spPr>
        <p:txBody>
          <a:bodyPr>
            <a:normAutofit/>
          </a:bodyPr>
          <a:lstStyle/>
          <a:p>
            <a:pPr algn="l"/>
            <a:r>
              <a:rPr lang="en-US" b="1" dirty="0" err="1" smtClean="0">
                <a:solidFill>
                  <a:schemeClr val="tx2">
                    <a:lumMod val="60000"/>
                    <a:lumOff val="40000"/>
                  </a:schemeClr>
                </a:solidFill>
              </a:rPr>
              <a:t>bootstrap.properties</a:t>
            </a:r>
            <a:r>
              <a:rPr lang="en-US" b="1" dirty="0" smtClean="0">
                <a:solidFill>
                  <a:schemeClr val="tx2">
                    <a:lumMod val="60000"/>
                    <a:lumOff val="40000"/>
                  </a:schemeClr>
                </a:solidFill>
              </a:rPr>
              <a:t>:</a:t>
            </a:r>
            <a:endParaRPr lang="en-US" b="1" dirty="0">
              <a:solidFill>
                <a:schemeClr val="tx2">
                  <a:lumMod val="60000"/>
                  <a:lumOff val="40000"/>
                </a:schemeClr>
              </a:solidFill>
            </a:endParaRPr>
          </a:p>
          <a:p>
            <a:pPr marL="342900" indent="-342900" algn="l">
              <a:buFont typeface="Wingdings" pitchFamily="2" charset="2"/>
              <a:buChar char="§"/>
            </a:pPr>
            <a:r>
              <a:rPr lang="en-US" sz="2400" dirty="0">
                <a:solidFill>
                  <a:schemeClr val="tx1">
                    <a:lumMod val="75000"/>
                    <a:lumOff val="25000"/>
                  </a:schemeClr>
                </a:solidFill>
              </a:rPr>
              <a:t>The properties to configure the </a:t>
            </a:r>
            <a:r>
              <a:rPr lang="en-US" sz="2400" dirty="0" err="1">
                <a:solidFill>
                  <a:schemeClr val="tx1">
                    <a:lumMod val="75000"/>
                    <a:lumOff val="25000"/>
                  </a:schemeClr>
                </a:solidFill>
              </a:rPr>
              <a:t>Config</a:t>
            </a:r>
            <a:r>
              <a:rPr lang="en-US" sz="2400" dirty="0">
                <a:solidFill>
                  <a:schemeClr val="tx1">
                    <a:lumMod val="75000"/>
                    <a:lumOff val="25000"/>
                  </a:schemeClr>
                </a:solidFill>
              </a:rPr>
              <a:t> Client must be read in before the rest of the application’s configuration is read from the </a:t>
            </a:r>
            <a:r>
              <a:rPr lang="en-US" sz="2400" dirty="0" err="1">
                <a:solidFill>
                  <a:schemeClr val="tx1">
                    <a:lumMod val="75000"/>
                    <a:lumOff val="25000"/>
                  </a:schemeClr>
                </a:solidFill>
              </a:rPr>
              <a:t>Config</a:t>
            </a:r>
            <a:r>
              <a:rPr lang="en-US" sz="2400" dirty="0">
                <a:solidFill>
                  <a:schemeClr val="tx1">
                    <a:lumMod val="75000"/>
                    <a:lumOff val="25000"/>
                  </a:schemeClr>
                </a:solidFill>
              </a:rPr>
              <a:t> Server, during the bootstrap phase.</a:t>
            </a:r>
          </a:p>
          <a:p>
            <a:pPr marL="342900" indent="-342900" algn="l">
              <a:buFont typeface="Wingdings" pitchFamily="2" charset="2"/>
              <a:buChar char="§"/>
            </a:pPr>
            <a:r>
              <a:rPr lang="en-US" sz="2400" dirty="0">
                <a:solidFill>
                  <a:schemeClr val="tx1">
                    <a:lumMod val="75000"/>
                    <a:lumOff val="25000"/>
                  </a:schemeClr>
                </a:solidFill>
              </a:rPr>
              <a:t>We specify the client’s </a:t>
            </a:r>
            <a:r>
              <a:rPr lang="en-US" sz="2400" i="1" dirty="0">
                <a:solidFill>
                  <a:schemeClr val="tx1">
                    <a:lumMod val="75000"/>
                    <a:lumOff val="25000"/>
                  </a:schemeClr>
                </a:solidFill>
              </a:rPr>
              <a:t>spring.application.name</a:t>
            </a:r>
            <a:r>
              <a:rPr lang="en-US" sz="2400" dirty="0">
                <a:solidFill>
                  <a:schemeClr val="tx1">
                    <a:lumMod val="75000"/>
                    <a:lumOff val="25000"/>
                  </a:schemeClr>
                </a:solidFill>
              </a:rPr>
              <a:t> and the location of the </a:t>
            </a:r>
            <a:r>
              <a:rPr lang="en-US" sz="2400" dirty="0" err="1">
                <a:solidFill>
                  <a:schemeClr val="tx1">
                    <a:lumMod val="75000"/>
                    <a:lumOff val="25000"/>
                  </a:schemeClr>
                </a:solidFill>
              </a:rPr>
              <a:t>Config</a:t>
            </a:r>
            <a:r>
              <a:rPr lang="en-US" sz="2400" dirty="0">
                <a:solidFill>
                  <a:schemeClr val="tx1">
                    <a:lumMod val="75000"/>
                    <a:lumOff val="25000"/>
                  </a:schemeClr>
                </a:solidFill>
              </a:rPr>
              <a:t> Server </a:t>
            </a:r>
            <a:r>
              <a:rPr lang="en-US" sz="2400" i="1" dirty="0" err="1">
                <a:solidFill>
                  <a:schemeClr val="tx1">
                    <a:lumMod val="75000"/>
                    <a:lumOff val="25000"/>
                  </a:schemeClr>
                </a:solidFill>
              </a:rPr>
              <a:t>spring.cloud.config.uri</a:t>
            </a:r>
            <a:r>
              <a:rPr lang="en-US" dirty="0">
                <a:solidFill>
                  <a:schemeClr val="tx1">
                    <a:lumMod val="75000"/>
                    <a:lumOff val="25000"/>
                  </a:schemeClr>
                </a:solidFill>
              </a:rPr>
              <a:t>:</a:t>
            </a:r>
          </a:p>
          <a:p>
            <a:pPr algn="l"/>
            <a:endParaRPr lang="en-US" dirty="0">
              <a:solidFill>
                <a:schemeClr val="tx1">
                  <a:lumMod val="75000"/>
                  <a:lumOff val="25000"/>
                </a:scheme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562600"/>
            <a:ext cx="7162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32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76200" y="1371600"/>
            <a:ext cx="8991600" cy="5486400"/>
          </a:xfrm>
        </p:spPr>
        <p:txBody>
          <a:bodyPr>
            <a:normAutofit/>
          </a:bodyPr>
          <a:lstStyle/>
          <a:p>
            <a:pPr algn="l"/>
            <a:r>
              <a:rPr lang="en-US" sz="2800" b="1" dirty="0">
                <a:solidFill>
                  <a:schemeClr val="bg2">
                    <a:lumMod val="50000"/>
                  </a:schemeClr>
                </a:solidFill>
              </a:rPr>
              <a:t>Note:</a:t>
            </a:r>
            <a:r>
              <a:rPr lang="en-US" sz="2400" b="1" dirty="0"/>
              <a:t> </a:t>
            </a:r>
            <a:r>
              <a:rPr lang="en-US" sz="2400" b="1" dirty="0">
                <a:solidFill>
                  <a:schemeClr val="tx1">
                    <a:lumMod val="75000"/>
                    <a:lumOff val="25000"/>
                  </a:schemeClr>
                </a:solidFill>
              </a:rPr>
              <a:t> </a:t>
            </a:r>
            <a:r>
              <a:rPr lang="en-US" sz="2400" dirty="0" smtClean="0">
                <a:solidFill>
                  <a:schemeClr val="tx1">
                    <a:lumMod val="75000"/>
                    <a:lumOff val="25000"/>
                  </a:schemeClr>
                </a:solidFill>
              </a:rPr>
              <a:t>We </a:t>
            </a:r>
            <a:r>
              <a:rPr lang="en-US" sz="2400" dirty="0">
                <a:solidFill>
                  <a:schemeClr val="tx1">
                    <a:lumMod val="75000"/>
                    <a:lumOff val="25000"/>
                  </a:schemeClr>
                </a:solidFill>
              </a:rPr>
              <a:t>disabled security with our setting </a:t>
            </a:r>
            <a:r>
              <a:rPr lang="en-US" sz="2400" i="1" dirty="0" err="1">
                <a:solidFill>
                  <a:schemeClr val="tx1">
                    <a:lumMod val="75000"/>
                    <a:lumOff val="25000"/>
                  </a:schemeClr>
                </a:solidFill>
              </a:rPr>
              <a:t>management.security.enabled</a:t>
            </a:r>
            <a:r>
              <a:rPr lang="en-US" sz="2400" i="1" dirty="0">
                <a:solidFill>
                  <a:schemeClr val="tx1">
                    <a:lumMod val="75000"/>
                    <a:lumOff val="25000"/>
                  </a:schemeClr>
                </a:solidFill>
              </a:rPr>
              <a:t>=false </a:t>
            </a:r>
            <a:r>
              <a:rPr lang="en-US" sz="2400" dirty="0">
                <a:solidFill>
                  <a:schemeClr val="tx1">
                    <a:lumMod val="75000"/>
                    <a:lumOff val="25000"/>
                  </a:schemeClr>
                </a:solidFill>
              </a:rPr>
              <a:t>to make testing and tinkering easy for us</a:t>
            </a:r>
            <a:r>
              <a:rPr lang="en-US" sz="2400" dirty="0" smtClean="0">
                <a:solidFill>
                  <a:schemeClr val="tx1">
                    <a:lumMod val="75000"/>
                    <a:lumOff val="25000"/>
                  </a:schemeClr>
                </a:solidFill>
              </a:rPr>
              <a:t>.</a:t>
            </a:r>
            <a:r>
              <a:rPr lang="en-US" sz="2400" b="1" dirty="0">
                <a:solidFill>
                  <a:schemeClr val="tx1">
                    <a:lumMod val="75000"/>
                    <a:lumOff val="25000"/>
                  </a:schemeClr>
                </a:solidFill>
              </a:rPr>
              <a:t> </a:t>
            </a:r>
            <a:endParaRPr lang="en-US" sz="2400" b="1" dirty="0" smtClean="0">
              <a:solidFill>
                <a:schemeClr val="tx1">
                  <a:lumMod val="75000"/>
                  <a:lumOff val="25000"/>
                </a:schemeClr>
              </a:solidFill>
            </a:endParaRPr>
          </a:p>
          <a:p>
            <a:pPr algn="l"/>
            <a:r>
              <a:rPr lang="en-US" sz="2800" b="1" dirty="0" smtClean="0">
                <a:solidFill>
                  <a:schemeClr val="accent3">
                    <a:lumMod val="75000"/>
                  </a:schemeClr>
                </a:solidFill>
              </a:rPr>
              <a:t>Demo:</a:t>
            </a:r>
            <a:endParaRPr lang="en-US" sz="2800" b="1" dirty="0">
              <a:solidFill>
                <a:schemeClr val="accent3">
                  <a:lumMod val="75000"/>
                </a:schemeClr>
              </a:solidFill>
            </a:endParaRPr>
          </a:p>
          <a:p>
            <a:pPr algn="l"/>
            <a:r>
              <a:rPr lang="en-US" sz="2400" dirty="0">
                <a:solidFill>
                  <a:schemeClr val="tx1">
                    <a:lumMod val="85000"/>
                    <a:lumOff val="15000"/>
                  </a:schemeClr>
                </a:solidFill>
              </a:rPr>
              <a:t>First, we need to change directory to our configuration service and start it:</a:t>
            </a:r>
          </a:p>
          <a:p>
            <a:pPr algn="l"/>
            <a:endParaRPr 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733800"/>
            <a:ext cx="5638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4572000"/>
            <a:ext cx="5881280" cy="369332"/>
          </a:xfrm>
          <a:prstGeom prst="rect">
            <a:avLst/>
          </a:prstGeom>
        </p:spPr>
        <p:txBody>
          <a:bodyPr wrap="square">
            <a:spAutoFit/>
          </a:bodyPr>
          <a:lstStyle/>
          <a:p>
            <a:r>
              <a:rPr lang="en-US" dirty="0"/>
              <a:t>And then do the same for our client:</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941332"/>
            <a:ext cx="5638800" cy="62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4800" y="5380672"/>
            <a:ext cx="5917770" cy="1200329"/>
          </a:xfrm>
          <a:prstGeom prst="rect">
            <a:avLst/>
          </a:prstGeom>
        </p:spPr>
        <p:txBody>
          <a:bodyPr wrap="square">
            <a:spAutoFit/>
          </a:bodyPr>
          <a:lstStyle/>
          <a:p>
            <a:r>
              <a:rPr lang="en-US" dirty="0"/>
              <a:t>We can see in our terminal for configuration service when the </a:t>
            </a:r>
            <a:r>
              <a:rPr lang="en-US" i="1" dirty="0"/>
              <a:t>a-</a:t>
            </a:r>
            <a:r>
              <a:rPr lang="en-US" i="1" dirty="0" err="1"/>
              <a:t>bootiful</a:t>
            </a:r>
            <a:r>
              <a:rPr lang="en-US" i="1" dirty="0"/>
              <a:t>-</a:t>
            </a:r>
            <a:r>
              <a:rPr lang="en-US" i="1" dirty="0" err="1"/>
              <a:t>client.properties</a:t>
            </a:r>
            <a:r>
              <a:rPr lang="en-US" dirty="0"/>
              <a:t> is added:</a:t>
            </a:r>
          </a:p>
          <a:p>
            <a:r>
              <a:rPr lang="en-US" dirty="0"/>
              <a:t/>
            </a:r>
            <a:br>
              <a:rPr lang="en-US" dirty="0"/>
            </a:br>
            <a:endParaRPr lang="en-US" dirty="0"/>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980836"/>
            <a:ext cx="8991600" cy="877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140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16099" y="1371600"/>
            <a:ext cx="8991600" cy="5486400"/>
          </a:xfrm>
        </p:spPr>
        <p:txBody>
          <a:bodyPr>
            <a:normAutofit/>
          </a:bodyPr>
          <a:lstStyle/>
          <a:p>
            <a:pPr marL="342900" indent="-342900" algn="l">
              <a:buFont typeface="Wingdings" pitchFamily="2" charset="2"/>
              <a:buChar char="§"/>
            </a:pPr>
            <a:r>
              <a:rPr lang="en-US" sz="2400" dirty="0">
                <a:solidFill>
                  <a:schemeClr val="tx1">
                    <a:lumMod val="75000"/>
                    <a:lumOff val="25000"/>
                  </a:schemeClr>
                </a:solidFill>
              </a:rPr>
              <a:t>Let’s open our browser and visit </a:t>
            </a:r>
            <a:r>
              <a:rPr lang="en-US" sz="2400" i="1" dirty="0">
                <a:solidFill>
                  <a:schemeClr val="tx1">
                    <a:lumMod val="75000"/>
                    <a:lumOff val="25000"/>
                  </a:schemeClr>
                </a:solidFill>
              </a:rPr>
              <a:t>http://localhost:8080/message</a:t>
            </a:r>
            <a:r>
              <a:rPr lang="en-US" sz="2400" dirty="0">
                <a:solidFill>
                  <a:schemeClr val="tx1">
                    <a:lumMod val="75000"/>
                    <a:lumOff val="25000"/>
                  </a:schemeClr>
                </a:solidFill>
              </a:rPr>
              <a:t>. We see “Hello World”.</a:t>
            </a:r>
          </a:p>
          <a:p>
            <a:pPr marL="342900" indent="-342900" algn="l">
              <a:buFont typeface="Wingdings" pitchFamily="2" charset="2"/>
              <a:buChar char="§"/>
            </a:pPr>
            <a:r>
              <a:rPr lang="en-US" sz="2400" dirty="0">
                <a:solidFill>
                  <a:schemeClr val="tx1">
                    <a:lumMod val="75000"/>
                    <a:lumOff val="25000"/>
                  </a:schemeClr>
                </a:solidFill>
              </a:rPr>
              <a:t>Now let’s change the message in </a:t>
            </a:r>
            <a:r>
              <a:rPr lang="en-US" sz="2400" i="1" dirty="0">
                <a:solidFill>
                  <a:schemeClr val="tx1">
                    <a:lumMod val="75000"/>
                    <a:lumOff val="25000"/>
                  </a:schemeClr>
                </a:solidFill>
              </a:rPr>
              <a:t>a-</a:t>
            </a:r>
            <a:r>
              <a:rPr lang="en-US" sz="2400" i="1" dirty="0" err="1">
                <a:solidFill>
                  <a:schemeClr val="tx1">
                    <a:lumMod val="75000"/>
                    <a:lumOff val="25000"/>
                  </a:schemeClr>
                </a:solidFill>
              </a:rPr>
              <a:t>bootiful</a:t>
            </a:r>
            <a:r>
              <a:rPr lang="en-US" sz="2400" i="1" dirty="0">
                <a:solidFill>
                  <a:schemeClr val="tx1">
                    <a:lumMod val="75000"/>
                    <a:lumOff val="25000"/>
                  </a:schemeClr>
                </a:solidFill>
              </a:rPr>
              <a:t>-</a:t>
            </a:r>
            <a:r>
              <a:rPr lang="en-US" sz="2400" i="1" dirty="0" err="1">
                <a:solidFill>
                  <a:schemeClr val="tx1">
                    <a:lumMod val="75000"/>
                    <a:lumOff val="25000"/>
                  </a:schemeClr>
                </a:solidFill>
              </a:rPr>
              <a:t>client.properties</a:t>
            </a:r>
            <a:r>
              <a:rPr lang="en-US" sz="2400" dirty="0">
                <a:solidFill>
                  <a:schemeClr val="tx1">
                    <a:lumMod val="75000"/>
                    <a:lumOff val="25000"/>
                  </a:schemeClr>
                </a:solidFill>
              </a:rPr>
              <a:t> again and this time put, “Hi! :-)”.</a:t>
            </a:r>
          </a:p>
          <a:p>
            <a:pPr marL="342900" indent="-342900" algn="l">
              <a:buFont typeface="Wingdings" pitchFamily="2" charset="2"/>
              <a:buChar char="§"/>
            </a:pPr>
            <a:r>
              <a:rPr lang="en-US" sz="2400" dirty="0">
                <a:solidFill>
                  <a:schemeClr val="tx1">
                    <a:lumMod val="75000"/>
                    <a:lumOff val="25000"/>
                  </a:schemeClr>
                </a:solidFill>
              </a:rPr>
              <a:t>After saving and doing a commit, we visit </a:t>
            </a:r>
            <a:r>
              <a:rPr lang="en-US" sz="2400" i="1" dirty="0">
                <a:solidFill>
                  <a:schemeClr val="tx1">
                    <a:lumMod val="75000"/>
                    <a:lumOff val="25000"/>
                  </a:schemeClr>
                </a:solidFill>
              </a:rPr>
              <a:t>http://localhost:8888/a-bootiful-client/default</a:t>
            </a:r>
            <a:r>
              <a:rPr lang="en-US" sz="2400" dirty="0">
                <a:solidFill>
                  <a:schemeClr val="tx1">
                    <a:lumMod val="75000"/>
                    <a:lumOff val="25000"/>
                  </a:schemeClr>
                </a:solidFill>
              </a:rPr>
              <a:t> to confirm our change.</a:t>
            </a:r>
          </a:p>
          <a:p>
            <a:pPr marL="342900" indent="-342900" algn="l">
              <a:buFont typeface="Wingdings" pitchFamily="2" charset="2"/>
              <a:buChar char="§"/>
            </a:pPr>
            <a:r>
              <a:rPr lang="en-US" sz="2400" dirty="0">
                <a:solidFill>
                  <a:schemeClr val="tx1">
                    <a:lumMod val="75000"/>
                    <a:lumOff val="25000"/>
                  </a:schemeClr>
                </a:solidFill>
              </a:rPr>
              <a:t>Now we invoke the Spring Boot Actuator </a:t>
            </a:r>
            <a:r>
              <a:rPr lang="en-US" sz="2400" dirty="0" err="1">
                <a:solidFill>
                  <a:schemeClr val="tx1">
                    <a:lumMod val="75000"/>
                    <a:lumOff val="25000"/>
                  </a:schemeClr>
                </a:solidFill>
              </a:rPr>
              <a:t>refersh</a:t>
            </a:r>
            <a:r>
              <a:rPr lang="en-US" sz="2400" dirty="0">
                <a:solidFill>
                  <a:schemeClr val="tx1">
                    <a:lumMod val="75000"/>
                    <a:lumOff val="25000"/>
                  </a:schemeClr>
                </a:solidFill>
              </a:rPr>
              <a:t> endpoint to refresh our client:</a:t>
            </a:r>
          </a:p>
          <a:p>
            <a:pPr marL="342900" indent="-342900" algn="l">
              <a:buFont typeface="Wingdings" pitchFamily="2" charset="2"/>
              <a:buChar char="§"/>
            </a:pPr>
            <a:endParaRPr lang="en-US" sz="2400" dirty="0">
              <a:solidFill>
                <a:schemeClr val="tx1">
                  <a:lumMod val="75000"/>
                  <a:lumOff val="25000"/>
                </a:scheme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724400"/>
            <a:ext cx="4343400" cy="757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6099" y="5481570"/>
            <a:ext cx="8915399" cy="923330"/>
          </a:xfrm>
          <a:prstGeom prst="rect">
            <a:avLst/>
          </a:prstGeom>
        </p:spPr>
        <p:txBody>
          <a:bodyPr wrap="square">
            <a:spAutoFit/>
          </a:bodyPr>
          <a:lstStyle/>
          <a:p>
            <a:r>
              <a:rPr lang="en-US" dirty="0">
                <a:solidFill>
                  <a:schemeClr val="tx1">
                    <a:lumMod val="75000"/>
                    <a:lumOff val="25000"/>
                  </a:schemeClr>
                </a:solidFill>
              </a:rPr>
              <a:t>We visit </a:t>
            </a:r>
            <a:r>
              <a:rPr lang="en-US" i="1" dirty="0">
                <a:solidFill>
                  <a:schemeClr val="tx1">
                    <a:lumMod val="75000"/>
                    <a:lumOff val="25000"/>
                  </a:schemeClr>
                </a:solidFill>
              </a:rPr>
              <a:t>http://localhost:8080/message </a:t>
            </a:r>
            <a:r>
              <a:rPr lang="en-US" dirty="0">
                <a:solidFill>
                  <a:schemeClr val="tx1">
                    <a:lumMod val="75000"/>
                    <a:lumOff val="25000"/>
                  </a:schemeClr>
                </a:solidFill>
              </a:rPr>
              <a:t>and see our message “Hi! :-)” is displayed.</a:t>
            </a:r>
          </a:p>
          <a:p>
            <a:r>
              <a:rPr lang="en-US" dirty="0">
                <a:solidFill>
                  <a:schemeClr val="tx1">
                    <a:lumMod val="75000"/>
                    <a:lumOff val="25000"/>
                  </a:schemeClr>
                </a:solidFill>
              </a:rPr>
              <a:t>For more information on Spring Boot Actuator, see the tutorial </a:t>
            </a:r>
            <a:r>
              <a:rPr lang="en-US" dirty="0">
                <a:solidFill>
                  <a:schemeClr val="tx1">
                    <a:lumMod val="75000"/>
                    <a:lumOff val="25000"/>
                  </a:schemeClr>
                </a:solidFill>
                <a:hlinkClick r:id="rId3"/>
              </a:rPr>
              <a:t>Building Spring Boot </a:t>
            </a:r>
            <a:r>
              <a:rPr lang="en-US" dirty="0" err="1">
                <a:solidFill>
                  <a:schemeClr val="tx1">
                    <a:lumMod val="75000"/>
                    <a:lumOff val="25000"/>
                  </a:schemeClr>
                </a:solidFill>
                <a:hlinkClick r:id="rId3"/>
              </a:rPr>
              <a:t>RESTful</a:t>
            </a:r>
            <a:r>
              <a:rPr lang="en-US" dirty="0">
                <a:solidFill>
                  <a:schemeClr val="tx1">
                    <a:lumMod val="75000"/>
                    <a:lumOff val="25000"/>
                  </a:schemeClr>
                </a:solidFill>
                <a:hlinkClick r:id="rId3"/>
              </a:rPr>
              <a:t> Service + Spring Boot Actuator</a:t>
            </a:r>
            <a:r>
              <a:rPr lang="en-US" dirty="0">
                <a:solidFill>
                  <a:schemeClr val="tx1">
                    <a:lumMod val="75000"/>
                    <a:lumOff val="25000"/>
                  </a:schemeClr>
                </a:solidFill>
              </a:rPr>
              <a:t>.</a:t>
            </a:r>
          </a:p>
        </p:txBody>
      </p:sp>
    </p:spTree>
    <p:extLst>
      <p:ext uri="{BB962C8B-B14F-4D97-AF65-F5344CB8AC3E}">
        <p14:creationId xmlns:p14="http://schemas.microsoft.com/office/powerpoint/2010/main" val="44685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76200" y="1371600"/>
            <a:ext cx="8991600" cy="5486400"/>
          </a:xfrm>
        </p:spPr>
        <p:txBody>
          <a:bodyPr>
            <a:normAutofit/>
          </a:bodyPr>
          <a:lstStyle/>
          <a:p>
            <a:endParaRPr lang="en-US" sz="2400" dirty="0"/>
          </a:p>
        </p:txBody>
      </p:sp>
      <p:sp>
        <p:nvSpPr>
          <p:cNvPr id="4" name="Rectangle 3"/>
          <p:cNvSpPr/>
          <p:nvPr/>
        </p:nvSpPr>
        <p:spPr>
          <a:xfrm>
            <a:off x="152400" y="1828800"/>
            <a:ext cx="8458200" cy="3508653"/>
          </a:xfrm>
          <a:prstGeom prst="rect">
            <a:avLst/>
          </a:prstGeom>
        </p:spPr>
        <p:txBody>
          <a:bodyPr wrap="square">
            <a:spAutoFit/>
          </a:bodyPr>
          <a:lstStyle/>
          <a:p>
            <a:r>
              <a:rPr lang="en-US" sz="2400" b="1" dirty="0" smtClean="0">
                <a:solidFill>
                  <a:schemeClr val="tx2">
                    <a:lumMod val="60000"/>
                    <a:lumOff val="40000"/>
                  </a:schemeClr>
                </a:solidFill>
              </a:rPr>
              <a:t>Conclusion:</a:t>
            </a:r>
            <a:endParaRPr lang="en-US" sz="2400" b="1" dirty="0">
              <a:solidFill>
                <a:schemeClr val="tx2">
                  <a:lumMod val="60000"/>
                  <a:lumOff val="40000"/>
                </a:schemeClr>
              </a:solidFill>
            </a:endParaRPr>
          </a:p>
          <a:p>
            <a:r>
              <a:rPr lang="en-US" dirty="0">
                <a:solidFill>
                  <a:schemeClr val="tx1">
                    <a:lumMod val="85000"/>
                    <a:lumOff val="15000"/>
                  </a:schemeClr>
                </a:solidFill>
              </a:rPr>
              <a:t>We just completed centralizing configuration of our services in Spring. We accomplished this by standing up a Spring Cloud </a:t>
            </a:r>
            <a:r>
              <a:rPr lang="en-US" dirty="0" err="1">
                <a:solidFill>
                  <a:schemeClr val="tx1">
                    <a:lumMod val="85000"/>
                    <a:lumOff val="15000"/>
                  </a:schemeClr>
                </a:solidFill>
              </a:rPr>
              <a:t>Config</a:t>
            </a:r>
            <a:r>
              <a:rPr lang="en-US" dirty="0">
                <a:solidFill>
                  <a:schemeClr val="tx1">
                    <a:lumMod val="85000"/>
                    <a:lumOff val="15000"/>
                  </a:schemeClr>
                </a:solidFill>
              </a:rPr>
              <a:t> Server and creating a client to consume the configuration on startup and then refresh the configuration without restarting.</a:t>
            </a:r>
          </a:p>
          <a:p>
            <a:r>
              <a:rPr lang="en-US" dirty="0">
                <a:solidFill>
                  <a:schemeClr val="tx1">
                    <a:lumMod val="85000"/>
                    <a:lumOff val="15000"/>
                  </a:schemeClr>
                </a:solidFill>
              </a:rPr>
              <a:t>Many other things can be done with Spring Cloud </a:t>
            </a:r>
            <a:r>
              <a:rPr lang="en-US" dirty="0" err="1">
                <a:solidFill>
                  <a:schemeClr val="tx1">
                    <a:lumMod val="85000"/>
                    <a:lumOff val="15000"/>
                  </a:schemeClr>
                </a:solidFill>
              </a:rPr>
              <a:t>Config</a:t>
            </a:r>
            <a:r>
              <a:rPr lang="en-US" dirty="0">
                <a:solidFill>
                  <a:schemeClr val="tx1">
                    <a:lumMod val="85000"/>
                    <a:lumOff val="15000"/>
                  </a:schemeClr>
                </a:solidFill>
              </a:rPr>
              <a:t> Server that we did not touch on, such as:</a:t>
            </a:r>
          </a:p>
          <a:p>
            <a:pPr marL="285750" indent="-285750">
              <a:buFont typeface="Wingdings" pitchFamily="2" charset="2"/>
              <a:buChar char="§"/>
            </a:pPr>
            <a:r>
              <a:rPr lang="en-US" dirty="0">
                <a:solidFill>
                  <a:schemeClr val="tx1">
                    <a:lumMod val="85000"/>
                    <a:lumOff val="15000"/>
                  </a:schemeClr>
                </a:solidFill>
              </a:rPr>
              <a:t>Have the </a:t>
            </a:r>
            <a:r>
              <a:rPr lang="en-US" dirty="0" err="1">
                <a:solidFill>
                  <a:schemeClr val="tx1">
                    <a:lumMod val="85000"/>
                    <a:lumOff val="15000"/>
                  </a:schemeClr>
                </a:solidFill>
              </a:rPr>
              <a:t>Config</a:t>
            </a:r>
            <a:r>
              <a:rPr lang="en-US" dirty="0">
                <a:solidFill>
                  <a:schemeClr val="tx1">
                    <a:lumMod val="85000"/>
                    <a:lumOff val="15000"/>
                  </a:schemeClr>
                </a:solidFill>
              </a:rPr>
              <a:t> Server register with the Discovery Service for Spring Cloud Netflix, Eureka Service Discovery or Spring Cloud Consul</a:t>
            </a:r>
          </a:p>
          <a:p>
            <a:pPr marL="285750" indent="-285750">
              <a:buFont typeface="Wingdings" pitchFamily="2" charset="2"/>
              <a:buChar char="§"/>
            </a:pPr>
            <a:r>
              <a:rPr lang="en-US" dirty="0">
                <a:solidFill>
                  <a:schemeClr val="tx1">
                    <a:lumMod val="85000"/>
                    <a:lumOff val="15000"/>
                  </a:schemeClr>
                </a:solidFill>
              </a:rPr>
              <a:t>Serve configuration in YAML or Properties format</a:t>
            </a:r>
          </a:p>
          <a:p>
            <a:pPr marL="285750" indent="-285750">
              <a:buFont typeface="Wingdings" pitchFamily="2" charset="2"/>
              <a:buChar char="§"/>
            </a:pPr>
            <a:r>
              <a:rPr lang="en-US" dirty="0">
                <a:solidFill>
                  <a:schemeClr val="tx1">
                    <a:lumMod val="85000"/>
                    <a:lumOff val="15000"/>
                  </a:schemeClr>
                </a:solidFill>
              </a:rPr>
              <a:t>Serve plain text configuration files</a:t>
            </a:r>
          </a:p>
          <a:p>
            <a:pPr marL="285750" indent="-285750">
              <a:buFont typeface="Wingdings" pitchFamily="2" charset="2"/>
              <a:buChar char="§"/>
            </a:pPr>
            <a:r>
              <a:rPr lang="en-US" dirty="0">
                <a:solidFill>
                  <a:schemeClr val="tx1">
                    <a:lumMod val="85000"/>
                    <a:lumOff val="15000"/>
                  </a:schemeClr>
                </a:solidFill>
              </a:rPr>
              <a:t>Embed the </a:t>
            </a:r>
            <a:r>
              <a:rPr lang="en-US" dirty="0" err="1">
                <a:solidFill>
                  <a:schemeClr val="tx1">
                    <a:lumMod val="85000"/>
                    <a:lumOff val="15000"/>
                  </a:schemeClr>
                </a:solidFill>
              </a:rPr>
              <a:t>config</a:t>
            </a:r>
            <a:r>
              <a:rPr lang="en-US" dirty="0">
                <a:solidFill>
                  <a:schemeClr val="tx1">
                    <a:lumMod val="85000"/>
                    <a:lumOff val="15000"/>
                  </a:schemeClr>
                </a:solidFill>
              </a:rPr>
              <a:t> server in an application</a:t>
            </a:r>
          </a:p>
          <a:p>
            <a:r>
              <a:rPr lang="en-US" dirty="0">
                <a:solidFill>
                  <a:schemeClr val="tx1">
                    <a:lumMod val="85000"/>
                    <a:lumOff val="15000"/>
                  </a:schemeClr>
                </a:solidFill>
              </a:rPr>
              <a:t>The full source code can be found on </a:t>
            </a:r>
            <a:r>
              <a:rPr lang="en-US" dirty="0" err="1">
                <a:solidFill>
                  <a:schemeClr val="tx1">
                    <a:lumMod val="85000"/>
                    <a:lumOff val="15000"/>
                  </a:schemeClr>
                </a:solidFill>
                <a:hlinkClick r:id="rId2"/>
              </a:rPr>
              <a:t>GitHub</a:t>
            </a:r>
            <a:r>
              <a:rPr lang="en-US" dirty="0">
                <a:solidFill>
                  <a:schemeClr val="tx1">
                    <a:lumMod val="85000"/>
                    <a:lumOff val="15000"/>
                  </a:schemeClr>
                </a:solidFill>
              </a:rPr>
              <a:t>.</a:t>
            </a:r>
          </a:p>
        </p:txBody>
      </p:sp>
    </p:spTree>
    <p:extLst>
      <p:ext uri="{BB962C8B-B14F-4D97-AF65-F5344CB8AC3E}">
        <p14:creationId xmlns:p14="http://schemas.microsoft.com/office/powerpoint/2010/main" val="213005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r>
              <a:rPr lang="en-US" dirty="0" smtClean="0">
                <a:solidFill>
                  <a:schemeClr val="accent2">
                    <a:lumMod val="50000"/>
                  </a:schemeClr>
                </a:solidFill>
              </a:rPr>
              <a:t>2.1.3 JDBC back end</a:t>
            </a:r>
            <a:endParaRPr lang="en-US" dirty="0">
              <a:solidFill>
                <a:schemeClr val="accent2">
                  <a:lumMod val="50000"/>
                </a:schemeClr>
              </a:solidFill>
            </a:endParaRPr>
          </a:p>
        </p:txBody>
      </p:sp>
      <p:sp>
        <p:nvSpPr>
          <p:cNvPr id="3" name="Subtitle 2"/>
          <p:cNvSpPr>
            <a:spLocks noGrp="1"/>
          </p:cNvSpPr>
          <p:nvPr>
            <p:ph type="subTitle" idx="1"/>
          </p:nvPr>
        </p:nvSpPr>
        <p:spPr>
          <a:xfrm>
            <a:off x="76200" y="1371600"/>
            <a:ext cx="8991600" cy="5486400"/>
          </a:xfrm>
        </p:spPr>
        <p:txBody>
          <a:bodyPr>
            <a:normAutofit fontScale="92500" lnSpcReduction="10000"/>
          </a:bodyPr>
          <a:lstStyle/>
          <a:p>
            <a:pPr marL="342900" indent="-342900" algn="l">
              <a:buFont typeface="Courier New" pitchFamily="49" charset="0"/>
              <a:buChar char="o"/>
            </a:pPr>
            <a:r>
              <a:rPr lang="en-US" sz="2400" dirty="0" smtClean="0">
                <a:solidFill>
                  <a:schemeClr val="tx1">
                    <a:lumMod val="75000"/>
                    <a:lumOff val="25000"/>
                  </a:schemeClr>
                </a:solidFill>
              </a:rPr>
              <a:t>Spring </a:t>
            </a:r>
            <a:r>
              <a:rPr lang="en-US" sz="2400" dirty="0">
                <a:solidFill>
                  <a:schemeClr val="tx1">
                    <a:lumMod val="75000"/>
                    <a:lumOff val="25000"/>
                  </a:schemeClr>
                </a:solidFill>
              </a:rPr>
              <a:t>Cloud </a:t>
            </a:r>
            <a:r>
              <a:rPr lang="en-US" sz="2400" dirty="0" err="1">
                <a:solidFill>
                  <a:schemeClr val="tx1">
                    <a:lumMod val="75000"/>
                    <a:lumOff val="25000"/>
                  </a:schemeClr>
                </a:solidFill>
              </a:rPr>
              <a:t>Config</a:t>
            </a:r>
            <a:r>
              <a:rPr lang="en-US" sz="2400" dirty="0">
                <a:solidFill>
                  <a:schemeClr val="tx1">
                    <a:lumMod val="75000"/>
                    <a:lumOff val="25000"/>
                  </a:schemeClr>
                </a:solidFill>
              </a:rPr>
              <a:t> Server supports JDBC (relational database) as a backend for configuration properties</a:t>
            </a:r>
            <a:r>
              <a:rPr lang="en-US" sz="2400" dirty="0" smtClean="0">
                <a:solidFill>
                  <a:schemeClr val="tx1">
                    <a:lumMod val="75000"/>
                    <a:lumOff val="25000"/>
                  </a:schemeClr>
                </a:solidFill>
              </a:rPr>
              <a:t>.</a:t>
            </a:r>
          </a:p>
          <a:p>
            <a:pPr marL="342900" indent="-342900" algn="l">
              <a:buFont typeface="Courier New" pitchFamily="49" charset="0"/>
              <a:buChar char="o"/>
            </a:pPr>
            <a:r>
              <a:rPr lang="en-US" sz="2400" dirty="0" smtClean="0">
                <a:solidFill>
                  <a:schemeClr val="tx1">
                    <a:lumMod val="75000"/>
                    <a:lumOff val="25000"/>
                  </a:schemeClr>
                </a:solidFill>
              </a:rPr>
              <a:t> </a:t>
            </a:r>
            <a:r>
              <a:rPr lang="en-US" sz="2400" dirty="0">
                <a:solidFill>
                  <a:schemeClr val="tx1">
                    <a:lumMod val="75000"/>
                    <a:lumOff val="25000"/>
                  </a:schemeClr>
                </a:solidFill>
              </a:rPr>
              <a:t>You can enable this feature by adding spring-</a:t>
            </a:r>
            <a:r>
              <a:rPr lang="en-US" sz="2400" dirty="0" err="1">
                <a:solidFill>
                  <a:schemeClr val="tx1">
                    <a:lumMod val="75000"/>
                    <a:lumOff val="25000"/>
                  </a:schemeClr>
                </a:solidFill>
              </a:rPr>
              <a:t>jdbc</a:t>
            </a:r>
            <a:r>
              <a:rPr lang="en-US" sz="2400" dirty="0">
                <a:solidFill>
                  <a:schemeClr val="tx1">
                    <a:lumMod val="75000"/>
                    <a:lumOff val="25000"/>
                  </a:schemeClr>
                </a:solidFill>
              </a:rPr>
              <a:t> to the </a:t>
            </a:r>
            <a:r>
              <a:rPr lang="en-US" sz="2400" dirty="0" err="1">
                <a:solidFill>
                  <a:schemeClr val="tx1">
                    <a:lumMod val="75000"/>
                    <a:lumOff val="25000"/>
                  </a:schemeClr>
                </a:solidFill>
              </a:rPr>
              <a:t>classpath</a:t>
            </a:r>
            <a:r>
              <a:rPr lang="en-US" sz="2400" dirty="0">
                <a:solidFill>
                  <a:schemeClr val="tx1">
                    <a:lumMod val="75000"/>
                    <a:lumOff val="25000"/>
                  </a:schemeClr>
                </a:solidFill>
              </a:rPr>
              <a:t> and using the </a:t>
            </a:r>
            <a:r>
              <a:rPr lang="en-US" sz="2400" dirty="0" err="1">
                <a:solidFill>
                  <a:schemeClr val="tx1">
                    <a:lumMod val="75000"/>
                    <a:lumOff val="25000"/>
                  </a:schemeClr>
                </a:solidFill>
              </a:rPr>
              <a:t>jdbc</a:t>
            </a:r>
            <a:r>
              <a:rPr lang="en-US" sz="2400" dirty="0">
                <a:solidFill>
                  <a:schemeClr val="tx1">
                    <a:lumMod val="75000"/>
                    <a:lumOff val="25000"/>
                  </a:schemeClr>
                </a:solidFill>
              </a:rPr>
              <a:t> profile or by adding a bean of type </a:t>
            </a:r>
            <a:r>
              <a:rPr lang="en-US" sz="2400" dirty="0" err="1">
                <a:solidFill>
                  <a:schemeClr val="tx1">
                    <a:lumMod val="75000"/>
                    <a:lumOff val="25000"/>
                  </a:schemeClr>
                </a:solidFill>
              </a:rPr>
              <a:t>JdbcEnvironmentRepository</a:t>
            </a:r>
            <a:r>
              <a:rPr lang="en-US" sz="2400" dirty="0">
                <a:solidFill>
                  <a:schemeClr val="tx1">
                    <a:lumMod val="75000"/>
                    <a:lumOff val="25000"/>
                  </a:schemeClr>
                </a:solidFill>
              </a:rPr>
              <a:t>. </a:t>
            </a:r>
            <a:endParaRPr lang="en-US" sz="2400" dirty="0" smtClean="0">
              <a:solidFill>
                <a:schemeClr val="tx1">
                  <a:lumMod val="75000"/>
                  <a:lumOff val="25000"/>
                </a:schemeClr>
              </a:solidFill>
            </a:endParaRPr>
          </a:p>
          <a:p>
            <a:pPr marL="342900" indent="-342900" algn="l">
              <a:buFont typeface="Courier New" pitchFamily="49" charset="0"/>
              <a:buChar char="o"/>
            </a:pPr>
            <a:r>
              <a:rPr lang="en-US" sz="2400" dirty="0" smtClean="0">
                <a:solidFill>
                  <a:schemeClr val="tx1">
                    <a:lumMod val="75000"/>
                    <a:lumOff val="25000"/>
                  </a:schemeClr>
                </a:solidFill>
              </a:rPr>
              <a:t>If </a:t>
            </a:r>
            <a:r>
              <a:rPr lang="en-US" sz="2400" dirty="0">
                <a:solidFill>
                  <a:schemeClr val="tx1">
                    <a:lumMod val="75000"/>
                    <a:lumOff val="25000"/>
                  </a:schemeClr>
                </a:solidFill>
              </a:rPr>
              <a:t>you include the right dependencies on the </a:t>
            </a:r>
            <a:r>
              <a:rPr lang="en-US" sz="2400" dirty="0" err="1">
                <a:solidFill>
                  <a:schemeClr val="tx1">
                    <a:lumMod val="75000"/>
                    <a:lumOff val="25000"/>
                  </a:schemeClr>
                </a:solidFill>
              </a:rPr>
              <a:t>classpath</a:t>
            </a:r>
            <a:r>
              <a:rPr lang="en-US" sz="2400" dirty="0">
                <a:solidFill>
                  <a:schemeClr val="tx1">
                    <a:lumMod val="75000"/>
                    <a:lumOff val="25000"/>
                  </a:schemeClr>
                </a:solidFill>
              </a:rPr>
              <a:t> (see the user guide for more details on that), Spring Boot configures a data source.</a:t>
            </a:r>
          </a:p>
          <a:p>
            <a:pPr marL="342900" indent="-342900" algn="l">
              <a:buFont typeface="Courier New" pitchFamily="49" charset="0"/>
              <a:buChar char="o"/>
            </a:pPr>
            <a:r>
              <a:rPr lang="en-US" sz="2400" dirty="0">
                <a:solidFill>
                  <a:schemeClr val="tx1">
                    <a:lumMod val="75000"/>
                    <a:lumOff val="25000"/>
                  </a:schemeClr>
                </a:solidFill>
              </a:rPr>
              <a:t>The database needs to have a table called PROPERTIES with columns called APPLICATION, PROFILE, and LABEL (with the usual Environment meaning), plus </a:t>
            </a:r>
            <a:r>
              <a:rPr lang="en-US" sz="2400" dirty="0" err="1">
                <a:solidFill>
                  <a:schemeClr val="tx1">
                    <a:lumMod val="75000"/>
                    <a:lumOff val="25000"/>
                  </a:schemeClr>
                </a:solidFill>
              </a:rPr>
              <a:t>KEYand</a:t>
            </a:r>
            <a:r>
              <a:rPr lang="en-US" sz="2400" dirty="0">
                <a:solidFill>
                  <a:schemeClr val="tx1">
                    <a:lumMod val="75000"/>
                    <a:lumOff val="25000"/>
                  </a:schemeClr>
                </a:solidFill>
              </a:rPr>
              <a:t> VALUE for the key and value pairs in Properties style. All fields are of type String in Java, so you can make them VARCHAR of whatever length you need</a:t>
            </a:r>
            <a:r>
              <a:rPr lang="en-US" sz="2400" dirty="0" smtClean="0">
                <a:solidFill>
                  <a:schemeClr val="tx1">
                    <a:lumMod val="75000"/>
                    <a:lumOff val="25000"/>
                  </a:schemeClr>
                </a:solidFill>
              </a:rPr>
              <a:t>.</a:t>
            </a:r>
          </a:p>
          <a:p>
            <a:pPr marL="342900" indent="-342900" algn="l">
              <a:buFont typeface="Courier New" pitchFamily="49" charset="0"/>
              <a:buChar char="o"/>
            </a:pPr>
            <a:r>
              <a:rPr lang="en-US" sz="2400" dirty="0" smtClean="0">
                <a:solidFill>
                  <a:schemeClr val="tx1">
                    <a:lumMod val="75000"/>
                    <a:lumOff val="25000"/>
                  </a:schemeClr>
                </a:solidFill>
              </a:rPr>
              <a:t> </a:t>
            </a:r>
            <a:r>
              <a:rPr lang="en-US" sz="2400" dirty="0">
                <a:solidFill>
                  <a:schemeClr val="tx1">
                    <a:lumMod val="75000"/>
                    <a:lumOff val="25000"/>
                  </a:schemeClr>
                </a:solidFill>
              </a:rPr>
              <a:t>Property values behave in the same way as they would if they came from Spring Boot properties files named {application}-{profile}.properties, including all the encryption and decryption, which will be applied as post-processing steps (that is, not in the repository implementation directly)</a:t>
            </a:r>
          </a:p>
        </p:txBody>
      </p:sp>
    </p:spTree>
    <p:extLst>
      <p:ext uri="{BB962C8B-B14F-4D97-AF65-F5344CB8AC3E}">
        <p14:creationId xmlns:p14="http://schemas.microsoft.com/office/powerpoint/2010/main" val="2880617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normAutofit fontScale="90000"/>
          </a:bodyPr>
          <a:lstStyle/>
          <a:p>
            <a:r>
              <a:rPr lang="en-US" dirty="0" smtClean="0">
                <a:solidFill>
                  <a:schemeClr val="accent5">
                    <a:lumMod val="50000"/>
                  </a:schemeClr>
                </a:solidFill>
              </a:rPr>
              <a:t>2.1.8 composite environment repositories</a:t>
            </a:r>
            <a:endParaRPr lang="en-US" dirty="0">
              <a:solidFill>
                <a:schemeClr val="accent5">
                  <a:lumMod val="50000"/>
                </a:schemeClr>
              </a:solidFill>
            </a:endParaRPr>
          </a:p>
        </p:txBody>
      </p:sp>
      <p:sp>
        <p:nvSpPr>
          <p:cNvPr id="3" name="Subtitle 2"/>
          <p:cNvSpPr>
            <a:spLocks noGrp="1"/>
          </p:cNvSpPr>
          <p:nvPr>
            <p:ph type="subTitle" idx="1"/>
          </p:nvPr>
        </p:nvSpPr>
        <p:spPr>
          <a:xfrm>
            <a:off x="76200" y="1371600"/>
            <a:ext cx="8991600" cy="5486400"/>
          </a:xfrm>
        </p:spPr>
        <p:txBody>
          <a:bodyPr>
            <a:normAutofit/>
          </a:bodyPr>
          <a:lstStyle/>
          <a:p>
            <a:pPr marL="342900" indent="-342900" algn="l">
              <a:buFont typeface="Wingdings" pitchFamily="2" charset="2"/>
              <a:buChar char="§"/>
            </a:pPr>
            <a:r>
              <a:rPr lang="en-US" sz="2000" dirty="0" smtClean="0">
                <a:solidFill>
                  <a:schemeClr val="tx1">
                    <a:lumMod val="75000"/>
                    <a:lumOff val="25000"/>
                  </a:schemeClr>
                </a:solidFill>
              </a:rPr>
              <a:t>In </a:t>
            </a:r>
            <a:r>
              <a:rPr lang="en-US" sz="2000" dirty="0">
                <a:solidFill>
                  <a:schemeClr val="tx1">
                    <a:lumMod val="75000"/>
                    <a:lumOff val="25000"/>
                  </a:schemeClr>
                </a:solidFill>
              </a:rPr>
              <a:t>some scenarios, you may wish to pull configuration data from multiple environment repositories. </a:t>
            </a:r>
            <a:endParaRPr lang="en-US" sz="2000" dirty="0" smtClean="0">
              <a:solidFill>
                <a:schemeClr val="tx1">
                  <a:lumMod val="75000"/>
                  <a:lumOff val="25000"/>
                </a:schemeClr>
              </a:solidFill>
            </a:endParaRPr>
          </a:p>
          <a:p>
            <a:pPr marL="342900" indent="-342900" algn="l">
              <a:buFont typeface="Wingdings" pitchFamily="2" charset="2"/>
              <a:buChar char="§"/>
            </a:pPr>
            <a:r>
              <a:rPr lang="en-US" sz="2000" dirty="0" smtClean="0">
                <a:solidFill>
                  <a:schemeClr val="tx1">
                    <a:lumMod val="75000"/>
                    <a:lumOff val="25000"/>
                  </a:schemeClr>
                </a:solidFill>
              </a:rPr>
              <a:t>To </a:t>
            </a:r>
            <a:r>
              <a:rPr lang="en-US" sz="2000" dirty="0">
                <a:solidFill>
                  <a:schemeClr val="tx1">
                    <a:lumMod val="75000"/>
                    <a:lumOff val="25000"/>
                  </a:schemeClr>
                </a:solidFill>
              </a:rPr>
              <a:t>do so, you can enable the composite profile in your configuration server’s application properties or YAML file</a:t>
            </a:r>
            <a:r>
              <a:rPr lang="en-US" sz="2000" dirty="0" smtClean="0">
                <a:solidFill>
                  <a:schemeClr val="tx1">
                    <a:lumMod val="75000"/>
                    <a:lumOff val="25000"/>
                  </a:schemeClr>
                </a:solidFill>
              </a:rPr>
              <a:t>.</a:t>
            </a:r>
          </a:p>
          <a:p>
            <a:pPr marL="342900" indent="-342900" algn="l">
              <a:buFont typeface="Wingdings" pitchFamily="2" charset="2"/>
              <a:buChar char="§"/>
            </a:pPr>
            <a:r>
              <a:rPr lang="en-US" sz="2000" dirty="0" smtClean="0">
                <a:solidFill>
                  <a:schemeClr val="tx1">
                    <a:lumMod val="75000"/>
                    <a:lumOff val="25000"/>
                  </a:schemeClr>
                </a:solidFill>
              </a:rPr>
              <a:t> </a:t>
            </a:r>
            <a:r>
              <a:rPr lang="en-US" sz="2000" dirty="0">
                <a:solidFill>
                  <a:schemeClr val="tx1">
                    <a:lumMod val="75000"/>
                    <a:lumOff val="25000"/>
                  </a:schemeClr>
                </a:solidFill>
              </a:rPr>
              <a:t>If, for example, you want to pull configuration data from a Subversion repository as well as two </a:t>
            </a:r>
            <a:r>
              <a:rPr lang="en-US" sz="2000" dirty="0" err="1">
                <a:solidFill>
                  <a:schemeClr val="tx1">
                    <a:lumMod val="75000"/>
                    <a:lumOff val="25000"/>
                  </a:schemeClr>
                </a:solidFill>
              </a:rPr>
              <a:t>Git</a:t>
            </a:r>
            <a:r>
              <a:rPr lang="en-US" sz="2000" dirty="0">
                <a:solidFill>
                  <a:schemeClr val="tx1">
                    <a:lumMod val="75000"/>
                    <a:lumOff val="25000"/>
                  </a:schemeClr>
                </a:solidFill>
              </a:rPr>
              <a:t> repositories, you can set the following properties for your configuration server:</a:t>
            </a:r>
          </a:p>
          <a:p>
            <a:pPr algn="l"/>
            <a:endParaRPr lang="en-US" sz="2000" dirty="0">
              <a:solidFill>
                <a:schemeClr val="tx1">
                  <a:lumMod val="75000"/>
                  <a:lumOff val="25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657600"/>
            <a:ext cx="7239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851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76200" y="1371600"/>
            <a:ext cx="8991600" cy="5486400"/>
          </a:xfrm>
        </p:spPr>
        <p:txBody>
          <a:bodyPr>
            <a:normAutofit/>
          </a:bodyPr>
          <a:lstStyle/>
          <a:p>
            <a:pPr marL="342900" indent="-342900" algn="l">
              <a:buFont typeface="Wingdings" pitchFamily="2" charset="2"/>
              <a:buChar char="§"/>
            </a:pPr>
            <a:r>
              <a:rPr lang="en-US" sz="2000" dirty="0">
                <a:solidFill>
                  <a:schemeClr val="tx1">
                    <a:lumMod val="75000"/>
                    <a:lumOff val="25000"/>
                  </a:schemeClr>
                </a:solidFill>
              </a:rPr>
              <a:t>Using this configuration, precedence is determined by the order in which repositories are listed under the composite key. </a:t>
            </a:r>
            <a:endParaRPr lang="en-US" sz="2000" dirty="0" smtClean="0">
              <a:solidFill>
                <a:schemeClr val="tx1">
                  <a:lumMod val="75000"/>
                  <a:lumOff val="25000"/>
                </a:schemeClr>
              </a:solidFill>
            </a:endParaRPr>
          </a:p>
          <a:p>
            <a:pPr marL="342900" indent="-342900" algn="l">
              <a:buFont typeface="Wingdings" pitchFamily="2" charset="2"/>
              <a:buChar char="§"/>
            </a:pPr>
            <a:r>
              <a:rPr lang="en-US" sz="2000" dirty="0" smtClean="0">
                <a:solidFill>
                  <a:schemeClr val="tx1">
                    <a:lumMod val="75000"/>
                    <a:lumOff val="25000"/>
                  </a:schemeClr>
                </a:solidFill>
              </a:rPr>
              <a:t>In </a:t>
            </a:r>
            <a:r>
              <a:rPr lang="en-US" sz="2000" dirty="0">
                <a:solidFill>
                  <a:schemeClr val="tx1">
                    <a:lumMod val="75000"/>
                    <a:lumOff val="25000"/>
                  </a:schemeClr>
                </a:solidFill>
              </a:rPr>
              <a:t>the above example, the Subversion repository is listed first, so a value found in the Subversion repository will override values found for the same property in one of the </a:t>
            </a:r>
            <a:r>
              <a:rPr lang="en-US" sz="2000" dirty="0" err="1">
                <a:solidFill>
                  <a:schemeClr val="tx1">
                    <a:lumMod val="75000"/>
                    <a:lumOff val="25000"/>
                  </a:schemeClr>
                </a:solidFill>
              </a:rPr>
              <a:t>Git</a:t>
            </a:r>
            <a:r>
              <a:rPr lang="en-US" sz="2000" dirty="0">
                <a:solidFill>
                  <a:schemeClr val="tx1">
                    <a:lumMod val="75000"/>
                    <a:lumOff val="25000"/>
                  </a:schemeClr>
                </a:solidFill>
              </a:rPr>
              <a:t> repositories. </a:t>
            </a:r>
            <a:endParaRPr lang="en-US" sz="2000" dirty="0" smtClean="0">
              <a:solidFill>
                <a:schemeClr val="tx1">
                  <a:lumMod val="75000"/>
                  <a:lumOff val="25000"/>
                </a:schemeClr>
              </a:solidFill>
            </a:endParaRPr>
          </a:p>
          <a:p>
            <a:pPr marL="342900" indent="-342900" algn="l">
              <a:buFont typeface="Wingdings" pitchFamily="2" charset="2"/>
              <a:buChar char="§"/>
            </a:pPr>
            <a:r>
              <a:rPr lang="en-US" sz="2000" dirty="0" smtClean="0">
                <a:solidFill>
                  <a:schemeClr val="tx1">
                    <a:lumMod val="75000"/>
                    <a:lumOff val="25000"/>
                  </a:schemeClr>
                </a:solidFill>
              </a:rPr>
              <a:t>A </a:t>
            </a:r>
            <a:r>
              <a:rPr lang="en-US" sz="2000" dirty="0">
                <a:solidFill>
                  <a:schemeClr val="tx1">
                    <a:lumMod val="75000"/>
                    <a:lumOff val="25000"/>
                  </a:schemeClr>
                </a:solidFill>
              </a:rPr>
              <a:t>value found in the </a:t>
            </a:r>
            <a:r>
              <a:rPr lang="en-US" sz="2000" dirty="0" err="1">
                <a:solidFill>
                  <a:schemeClr val="tx1">
                    <a:lumMod val="75000"/>
                    <a:lumOff val="25000"/>
                  </a:schemeClr>
                </a:solidFill>
              </a:rPr>
              <a:t>rex</a:t>
            </a:r>
            <a:r>
              <a:rPr lang="en-US" sz="2000" dirty="0">
                <a:solidFill>
                  <a:schemeClr val="tx1">
                    <a:lumMod val="75000"/>
                    <a:lumOff val="25000"/>
                  </a:schemeClr>
                </a:solidFill>
              </a:rPr>
              <a:t> </a:t>
            </a:r>
            <a:r>
              <a:rPr lang="en-US" sz="2000" dirty="0" err="1">
                <a:solidFill>
                  <a:schemeClr val="tx1">
                    <a:lumMod val="75000"/>
                    <a:lumOff val="25000"/>
                  </a:schemeClr>
                </a:solidFill>
              </a:rPr>
              <a:t>Git</a:t>
            </a:r>
            <a:r>
              <a:rPr lang="en-US" sz="2000" dirty="0">
                <a:solidFill>
                  <a:schemeClr val="tx1">
                    <a:lumMod val="75000"/>
                    <a:lumOff val="25000"/>
                  </a:schemeClr>
                </a:solidFill>
              </a:rPr>
              <a:t> repository will be used before a value found for the same property in the </a:t>
            </a:r>
            <a:r>
              <a:rPr lang="en-US" sz="2000" dirty="0" err="1">
                <a:solidFill>
                  <a:schemeClr val="tx1">
                    <a:lumMod val="75000"/>
                    <a:lumOff val="25000"/>
                  </a:schemeClr>
                </a:solidFill>
              </a:rPr>
              <a:t>walter</a:t>
            </a:r>
            <a:r>
              <a:rPr lang="en-US" sz="2000" dirty="0">
                <a:solidFill>
                  <a:schemeClr val="tx1">
                    <a:lumMod val="75000"/>
                    <a:lumOff val="25000"/>
                  </a:schemeClr>
                </a:solidFill>
              </a:rPr>
              <a:t> </a:t>
            </a:r>
            <a:r>
              <a:rPr lang="en-US" sz="2000" dirty="0" err="1">
                <a:solidFill>
                  <a:schemeClr val="tx1">
                    <a:lumMod val="75000"/>
                    <a:lumOff val="25000"/>
                  </a:schemeClr>
                </a:solidFill>
              </a:rPr>
              <a:t>Git</a:t>
            </a:r>
            <a:r>
              <a:rPr lang="en-US" sz="2000" dirty="0">
                <a:solidFill>
                  <a:schemeClr val="tx1">
                    <a:lumMod val="75000"/>
                    <a:lumOff val="25000"/>
                  </a:schemeClr>
                </a:solidFill>
              </a:rPr>
              <a:t> repository.</a:t>
            </a:r>
          </a:p>
          <a:p>
            <a:pPr marL="342900" indent="-342900" algn="l">
              <a:buFont typeface="Wingdings" pitchFamily="2" charset="2"/>
              <a:buChar char="§"/>
            </a:pPr>
            <a:r>
              <a:rPr lang="en-US" sz="2000" dirty="0">
                <a:solidFill>
                  <a:schemeClr val="tx1">
                    <a:lumMod val="75000"/>
                    <a:lumOff val="25000"/>
                  </a:schemeClr>
                </a:solidFill>
              </a:rPr>
              <a:t>If you want to pull configuration data only from repositories that are each of distinct types, you can enable the corresponding profiles, rather than the composite profile, in your configuration server’s application properties or YAML file</a:t>
            </a:r>
            <a:r>
              <a:rPr lang="en-US" sz="2000" dirty="0" smtClean="0">
                <a:solidFill>
                  <a:schemeClr val="tx1">
                    <a:lumMod val="75000"/>
                    <a:lumOff val="25000"/>
                  </a:schemeClr>
                </a:solidFill>
              </a:rPr>
              <a:t>.</a:t>
            </a:r>
          </a:p>
          <a:p>
            <a:pPr marL="342900" indent="-342900" algn="l">
              <a:buFont typeface="Wingdings" pitchFamily="2" charset="2"/>
              <a:buChar char="§"/>
            </a:pPr>
            <a:r>
              <a:rPr lang="en-US" sz="2000" dirty="0" smtClean="0">
                <a:solidFill>
                  <a:schemeClr val="tx1">
                    <a:lumMod val="75000"/>
                    <a:lumOff val="25000"/>
                  </a:schemeClr>
                </a:solidFill>
              </a:rPr>
              <a:t> </a:t>
            </a:r>
            <a:r>
              <a:rPr lang="en-US" sz="2000" dirty="0">
                <a:solidFill>
                  <a:schemeClr val="tx1">
                    <a:lumMod val="75000"/>
                    <a:lumOff val="25000"/>
                  </a:schemeClr>
                </a:solidFill>
              </a:rPr>
              <a:t>If, for example, you want to pull configuration data from a single </a:t>
            </a:r>
            <a:r>
              <a:rPr lang="en-US" sz="2000" dirty="0" err="1">
                <a:solidFill>
                  <a:schemeClr val="tx1">
                    <a:lumMod val="75000"/>
                    <a:lumOff val="25000"/>
                  </a:schemeClr>
                </a:solidFill>
              </a:rPr>
              <a:t>Git</a:t>
            </a:r>
            <a:r>
              <a:rPr lang="en-US" sz="2000" dirty="0">
                <a:solidFill>
                  <a:schemeClr val="tx1">
                    <a:lumMod val="75000"/>
                    <a:lumOff val="25000"/>
                  </a:schemeClr>
                </a:solidFill>
              </a:rPr>
              <a:t> repository and a single </a:t>
            </a:r>
            <a:r>
              <a:rPr lang="en-US" sz="2000" dirty="0" err="1">
                <a:solidFill>
                  <a:schemeClr val="tx1">
                    <a:lumMod val="75000"/>
                    <a:lumOff val="25000"/>
                  </a:schemeClr>
                </a:solidFill>
              </a:rPr>
              <a:t>HashiCorp</a:t>
            </a:r>
            <a:r>
              <a:rPr lang="en-US" sz="2000" dirty="0">
                <a:solidFill>
                  <a:schemeClr val="tx1">
                    <a:lumMod val="75000"/>
                    <a:lumOff val="25000"/>
                  </a:schemeClr>
                </a:solidFill>
              </a:rPr>
              <a:t> Vault server, you can set the following properties for your configuration server:</a:t>
            </a:r>
          </a:p>
          <a:p>
            <a:pPr marL="342900" indent="-342900" algn="l">
              <a:buFont typeface="Wingdings" pitchFamily="2" charset="2"/>
              <a:buChar char="§"/>
            </a:pPr>
            <a:endParaRPr lang="en-US" sz="2000" dirty="0">
              <a:solidFill>
                <a:schemeClr val="tx1">
                  <a:lumMod val="75000"/>
                  <a:lumOff val="25000"/>
                </a:schemeClr>
              </a:solidFill>
            </a:endParaRPr>
          </a:p>
        </p:txBody>
      </p:sp>
    </p:spTree>
    <p:extLst>
      <p:ext uri="{BB962C8B-B14F-4D97-AF65-F5344CB8AC3E}">
        <p14:creationId xmlns:p14="http://schemas.microsoft.com/office/powerpoint/2010/main" val="58280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0" y="1295400"/>
            <a:ext cx="8991600" cy="5562600"/>
          </a:xfrm>
        </p:spPr>
        <p:txBody>
          <a:bodyPr>
            <a:normAutofit fontScale="92500" lnSpcReduction="10000"/>
          </a:bodyPr>
          <a:lstStyle/>
          <a:p>
            <a:pPr algn="l"/>
            <a:r>
              <a:rPr lang="en-US" b="1" dirty="0">
                <a:solidFill>
                  <a:schemeClr val="accent3">
                    <a:lumMod val="75000"/>
                  </a:schemeClr>
                </a:solidFill>
              </a:rPr>
              <a:t>What Is Spring Cloud </a:t>
            </a:r>
            <a:r>
              <a:rPr lang="en-US" b="1" dirty="0" err="1">
                <a:solidFill>
                  <a:schemeClr val="accent3">
                    <a:lumMod val="75000"/>
                  </a:schemeClr>
                </a:solidFill>
              </a:rPr>
              <a:t>Config</a:t>
            </a:r>
            <a:r>
              <a:rPr lang="en-US" b="1" dirty="0">
                <a:solidFill>
                  <a:schemeClr val="accent3">
                    <a:lumMod val="75000"/>
                  </a:schemeClr>
                </a:solidFill>
              </a:rPr>
              <a:t> Server</a:t>
            </a:r>
            <a:r>
              <a:rPr lang="en-US" b="1" dirty="0"/>
              <a:t>?</a:t>
            </a:r>
          </a:p>
          <a:p>
            <a:pPr marL="457200" indent="-457200" algn="l">
              <a:buFont typeface="Wingdings" pitchFamily="2" charset="2"/>
              <a:buChar char="§"/>
            </a:pPr>
            <a:r>
              <a:rPr lang="en-US" sz="2800" dirty="0" smtClean="0">
                <a:solidFill>
                  <a:schemeClr val="tx1">
                    <a:lumMod val="75000"/>
                    <a:lumOff val="25000"/>
                  </a:schemeClr>
                </a:solidFill>
              </a:rPr>
              <a:t>” </a:t>
            </a:r>
            <a:r>
              <a:rPr lang="en-US" sz="2800" dirty="0">
                <a:solidFill>
                  <a:schemeClr val="tx1">
                    <a:lumMod val="75000"/>
                    <a:lumOff val="25000"/>
                  </a:schemeClr>
                </a:solidFill>
              </a:rPr>
              <a:t>As the </a:t>
            </a:r>
            <a:r>
              <a:rPr lang="en-US" sz="2800" dirty="0">
                <a:solidFill>
                  <a:schemeClr val="tx1">
                    <a:lumMod val="75000"/>
                    <a:lumOff val="25000"/>
                  </a:schemeClr>
                </a:solidFill>
                <a:hlinkClick r:id="rId2"/>
              </a:rPr>
              <a:t>documentation</a:t>
            </a:r>
            <a:r>
              <a:rPr lang="en-US" sz="2800" dirty="0">
                <a:solidFill>
                  <a:schemeClr val="tx1">
                    <a:lumMod val="75000"/>
                    <a:lumOff val="25000"/>
                  </a:schemeClr>
                </a:solidFill>
              </a:rPr>
              <a:t> succinctly states, “Spring Cloud </a:t>
            </a:r>
            <a:r>
              <a:rPr lang="en-US" sz="2800" dirty="0" err="1">
                <a:solidFill>
                  <a:schemeClr val="tx1">
                    <a:lumMod val="75000"/>
                    <a:lumOff val="25000"/>
                  </a:schemeClr>
                </a:solidFill>
              </a:rPr>
              <a:t>Config</a:t>
            </a:r>
            <a:r>
              <a:rPr lang="en-US" sz="2800" dirty="0">
                <a:solidFill>
                  <a:schemeClr val="tx1">
                    <a:lumMod val="75000"/>
                    <a:lumOff val="25000"/>
                  </a:schemeClr>
                </a:solidFill>
              </a:rPr>
              <a:t> provides server and client-side support for externalized configuration in a distributed </a:t>
            </a:r>
            <a:r>
              <a:rPr lang="en-US" sz="2800" dirty="0" smtClean="0">
                <a:solidFill>
                  <a:schemeClr val="tx1">
                    <a:lumMod val="75000"/>
                    <a:lumOff val="25000"/>
                  </a:schemeClr>
                </a:solidFill>
              </a:rPr>
              <a:t>system.”</a:t>
            </a:r>
            <a:r>
              <a:rPr lang="en-US" sz="2800" dirty="0">
                <a:solidFill>
                  <a:schemeClr val="tx1">
                    <a:lumMod val="75000"/>
                    <a:lumOff val="25000"/>
                  </a:schemeClr>
                </a:solidFill>
              </a:rPr>
              <a:t> </a:t>
            </a:r>
            <a:endParaRPr lang="en-US" sz="2800" dirty="0" smtClean="0">
              <a:solidFill>
                <a:schemeClr val="tx1">
                  <a:lumMod val="75000"/>
                  <a:lumOff val="25000"/>
                </a:schemeClr>
              </a:solidFill>
            </a:endParaRPr>
          </a:p>
          <a:p>
            <a:pPr marL="457200" indent="-457200" algn="l">
              <a:buFont typeface="Wingdings" pitchFamily="2" charset="2"/>
              <a:buChar char="§"/>
            </a:pPr>
            <a:r>
              <a:rPr lang="en-US" sz="2800" dirty="0" smtClean="0">
                <a:solidFill>
                  <a:schemeClr val="tx1">
                    <a:lumMod val="75000"/>
                    <a:lumOff val="25000"/>
                  </a:schemeClr>
                </a:solidFill>
              </a:rPr>
              <a:t>The </a:t>
            </a:r>
            <a:r>
              <a:rPr lang="en-US" sz="2800" dirty="0">
                <a:solidFill>
                  <a:schemeClr val="tx1">
                    <a:lumMod val="75000"/>
                    <a:lumOff val="25000"/>
                  </a:schemeClr>
                </a:solidFill>
              </a:rPr>
              <a:t>default implementation of the server storage backend uses </a:t>
            </a:r>
            <a:r>
              <a:rPr lang="en-US" sz="2800" b="1" dirty="0" err="1">
                <a:solidFill>
                  <a:schemeClr val="tx1">
                    <a:lumMod val="75000"/>
                    <a:lumOff val="25000"/>
                  </a:schemeClr>
                </a:solidFill>
              </a:rPr>
              <a:t>git</a:t>
            </a:r>
            <a:r>
              <a:rPr lang="en-US" sz="2800" dirty="0">
                <a:solidFill>
                  <a:schemeClr val="tx1">
                    <a:lumMod val="75000"/>
                    <a:lumOff val="25000"/>
                  </a:schemeClr>
                </a:solidFill>
              </a:rPr>
              <a:t>, so it supports labeled versions of configuration environments with ease and is accessible to many tools for managing the content.</a:t>
            </a:r>
          </a:p>
          <a:p>
            <a:pPr marL="457200" indent="-457200" algn="l">
              <a:buFont typeface="Wingdings" pitchFamily="2" charset="2"/>
              <a:buChar char="§"/>
            </a:pPr>
            <a:r>
              <a:rPr lang="en-US" sz="2800" dirty="0" smtClean="0">
                <a:solidFill>
                  <a:schemeClr val="tx1">
                    <a:lumMod val="75000"/>
                    <a:lumOff val="25000"/>
                  </a:schemeClr>
                </a:solidFill>
              </a:rPr>
              <a:t>Spring </a:t>
            </a:r>
            <a:r>
              <a:rPr lang="en-US" sz="2800" dirty="0">
                <a:solidFill>
                  <a:schemeClr val="tx1">
                    <a:lumMod val="75000"/>
                    <a:lumOff val="25000"/>
                  </a:schemeClr>
                </a:solidFill>
              </a:rPr>
              <a:t>Cloud </a:t>
            </a:r>
            <a:r>
              <a:rPr lang="en-US" sz="2800" dirty="0" err="1">
                <a:solidFill>
                  <a:schemeClr val="tx1">
                    <a:lumMod val="75000"/>
                    <a:lumOff val="25000"/>
                  </a:schemeClr>
                </a:solidFill>
              </a:rPr>
              <a:t>Config</a:t>
            </a:r>
            <a:r>
              <a:rPr lang="en-US" sz="2800" dirty="0">
                <a:solidFill>
                  <a:schemeClr val="tx1">
                    <a:lumMod val="75000"/>
                    <a:lumOff val="25000"/>
                  </a:schemeClr>
                </a:solidFill>
              </a:rPr>
              <a:t> </a:t>
            </a:r>
            <a:r>
              <a:rPr lang="en-US" sz="2800" b="1" dirty="0">
                <a:solidFill>
                  <a:schemeClr val="tx1">
                    <a:lumMod val="75000"/>
                    <a:lumOff val="25000"/>
                  </a:schemeClr>
                </a:solidFill>
              </a:rPr>
              <a:t>fits very well into Spring applications</a:t>
            </a:r>
            <a:r>
              <a:rPr lang="en-US" sz="2800" dirty="0">
                <a:solidFill>
                  <a:schemeClr val="tx1">
                    <a:lumMod val="75000"/>
                    <a:lumOff val="25000"/>
                  </a:schemeClr>
                </a:solidFill>
              </a:rPr>
              <a:t> because its concepts of both client and server map </a:t>
            </a:r>
            <a:r>
              <a:rPr lang="en-US" sz="2800" dirty="0" smtClean="0">
                <a:solidFill>
                  <a:schemeClr val="tx1">
                    <a:lumMod val="75000"/>
                    <a:lumOff val="25000"/>
                  </a:schemeClr>
                </a:solidFill>
              </a:rPr>
              <a:t>precisely to the Spring</a:t>
            </a:r>
            <a:r>
              <a:rPr lang="en-US" sz="2800" dirty="0">
                <a:solidFill>
                  <a:schemeClr val="tx1">
                    <a:lumMod val="75000"/>
                    <a:lumOff val="25000"/>
                  </a:schemeClr>
                </a:solidFill>
              </a:rPr>
              <a:t> </a:t>
            </a:r>
            <a:r>
              <a:rPr lang="en-US" sz="2800" i="1" dirty="0">
                <a:solidFill>
                  <a:schemeClr val="tx1">
                    <a:lumMod val="75000"/>
                    <a:lumOff val="25000"/>
                  </a:schemeClr>
                </a:solidFill>
              </a:rPr>
              <a:t>Environment</a:t>
            </a:r>
            <a:r>
              <a:rPr lang="en-US" sz="2800" dirty="0">
                <a:solidFill>
                  <a:schemeClr val="tx1">
                    <a:lumMod val="75000"/>
                    <a:lumOff val="25000"/>
                  </a:schemeClr>
                </a:solidFill>
              </a:rPr>
              <a:t> and </a:t>
            </a:r>
            <a:r>
              <a:rPr lang="en-US" sz="2800" i="1" dirty="0" err="1">
                <a:solidFill>
                  <a:schemeClr val="tx1">
                    <a:lumMod val="75000"/>
                    <a:lumOff val="25000"/>
                  </a:schemeClr>
                </a:solidFill>
              </a:rPr>
              <a:t>PropertySource</a:t>
            </a:r>
            <a:r>
              <a:rPr lang="en-US" sz="2800" dirty="0">
                <a:solidFill>
                  <a:schemeClr val="tx1">
                    <a:lumMod val="75000"/>
                    <a:lumOff val="25000"/>
                  </a:schemeClr>
                </a:solidFill>
              </a:rPr>
              <a:t> abstractions. However, Spring Cloud </a:t>
            </a:r>
            <a:r>
              <a:rPr lang="en-US" sz="2800" dirty="0" err="1">
                <a:solidFill>
                  <a:schemeClr val="tx1">
                    <a:lumMod val="75000"/>
                    <a:lumOff val="25000"/>
                  </a:schemeClr>
                </a:solidFill>
              </a:rPr>
              <a:t>Config</a:t>
            </a:r>
            <a:r>
              <a:rPr lang="en-US" sz="2800" dirty="0">
                <a:solidFill>
                  <a:schemeClr val="tx1">
                    <a:lumMod val="75000"/>
                    <a:lumOff val="25000"/>
                  </a:schemeClr>
                </a:solidFill>
              </a:rPr>
              <a:t> can be used with any application running in any language</a:t>
            </a:r>
            <a:r>
              <a:rPr lang="en-US" sz="2800" dirty="0">
                <a:solidFill>
                  <a:schemeClr val="tx1"/>
                </a:solidFill>
              </a:rPr>
              <a:t>.</a:t>
            </a:r>
          </a:p>
          <a:p>
            <a:pPr algn="l"/>
            <a:endParaRPr lang="en-US" sz="2800" dirty="0">
              <a:solidFill>
                <a:schemeClr val="tx1"/>
              </a:solidFill>
            </a:endParaRPr>
          </a:p>
        </p:txBody>
      </p:sp>
    </p:spTree>
    <p:extLst>
      <p:ext uri="{BB962C8B-B14F-4D97-AF65-F5344CB8AC3E}">
        <p14:creationId xmlns:p14="http://schemas.microsoft.com/office/powerpoint/2010/main" val="3696933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152400" y="3832806"/>
            <a:ext cx="8991600" cy="5486400"/>
          </a:xfrm>
        </p:spPr>
        <p:txBody>
          <a:bodyPr>
            <a:normAutofit/>
          </a:bodyPr>
          <a:lstStyle/>
          <a:p>
            <a:pPr marL="342900" indent="-342900" algn="l">
              <a:buFont typeface="Wingdings" pitchFamily="2" charset="2"/>
              <a:buChar char="§"/>
            </a:pPr>
            <a:r>
              <a:rPr lang="en-US" sz="2000" dirty="0">
                <a:solidFill>
                  <a:schemeClr val="tx1">
                    <a:lumMod val="75000"/>
                    <a:lumOff val="25000"/>
                  </a:schemeClr>
                </a:solidFill>
              </a:rPr>
              <a:t>Using this configuration, precedence can be determined by an </a:t>
            </a:r>
            <a:r>
              <a:rPr lang="en-US" sz="2000" dirty="0" smtClean="0">
                <a:solidFill>
                  <a:schemeClr val="tx1">
                    <a:lumMod val="75000"/>
                    <a:lumOff val="25000"/>
                  </a:schemeClr>
                </a:solidFill>
              </a:rPr>
              <a:t>order</a:t>
            </a:r>
            <a:r>
              <a:rPr lang="en-US" sz="2000" dirty="0">
                <a:solidFill>
                  <a:schemeClr val="tx1">
                    <a:lumMod val="75000"/>
                    <a:lumOff val="25000"/>
                  </a:schemeClr>
                </a:solidFill>
              </a:rPr>
              <a:t> property</a:t>
            </a:r>
            <a:r>
              <a:rPr lang="en-US" sz="2000" dirty="0" smtClean="0">
                <a:solidFill>
                  <a:schemeClr val="tx1">
                    <a:lumMod val="75000"/>
                    <a:lumOff val="25000"/>
                  </a:schemeClr>
                </a:solidFill>
              </a:rPr>
              <a:t>.</a:t>
            </a:r>
          </a:p>
          <a:p>
            <a:pPr marL="342900" indent="-342900" algn="l">
              <a:buFont typeface="Wingdings" pitchFamily="2" charset="2"/>
              <a:buChar char="§"/>
            </a:pPr>
            <a:r>
              <a:rPr lang="en-US" sz="2000" dirty="0" smtClean="0">
                <a:solidFill>
                  <a:schemeClr val="tx1">
                    <a:lumMod val="75000"/>
                    <a:lumOff val="25000"/>
                  </a:schemeClr>
                </a:solidFill>
              </a:rPr>
              <a:t> </a:t>
            </a:r>
            <a:r>
              <a:rPr lang="en-US" sz="2000" dirty="0">
                <a:solidFill>
                  <a:schemeClr val="tx1">
                    <a:lumMod val="75000"/>
                    <a:lumOff val="25000"/>
                  </a:schemeClr>
                </a:solidFill>
              </a:rPr>
              <a:t>You can use the </a:t>
            </a:r>
            <a:r>
              <a:rPr lang="en-US" sz="2000" dirty="0" smtClean="0">
                <a:solidFill>
                  <a:schemeClr val="tx1">
                    <a:lumMod val="75000"/>
                    <a:lumOff val="25000"/>
                  </a:schemeClr>
                </a:solidFill>
              </a:rPr>
              <a:t>order</a:t>
            </a:r>
            <a:r>
              <a:rPr lang="en-US" sz="2000" dirty="0">
                <a:solidFill>
                  <a:schemeClr val="tx1">
                    <a:lumMod val="75000"/>
                    <a:lumOff val="25000"/>
                  </a:schemeClr>
                </a:solidFill>
              </a:rPr>
              <a:t> property to specify the priority order for all your repositories. The lower the numerical value of the </a:t>
            </a:r>
            <a:r>
              <a:rPr lang="en-US" sz="2000" dirty="0" smtClean="0">
                <a:solidFill>
                  <a:schemeClr val="tx1">
                    <a:lumMod val="75000"/>
                    <a:lumOff val="25000"/>
                  </a:schemeClr>
                </a:solidFill>
              </a:rPr>
              <a:t>order</a:t>
            </a:r>
            <a:r>
              <a:rPr lang="en-US" sz="2000" dirty="0">
                <a:solidFill>
                  <a:schemeClr val="tx1">
                    <a:lumMod val="75000"/>
                    <a:lumOff val="25000"/>
                  </a:schemeClr>
                </a:solidFill>
              </a:rPr>
              <a:t> property, the higher priority it has</a:t>
            </a:r>
            <a:r>
              <a:rPr lang="en-US" sz="2000" dirty="0" smtClean="0">
                <a:solidFill>
                  <a:schemeClr val="tx1">
                    <a:lumMod val="75000"/>
                    <a:lumOff val="25000"/>
                  </a:schemeClr>
                </a:solidFill>
              </a:rPr>
              <a:t>.</a:t>
            </a:r>
          </a:p>
          <a:p>
            <a:pPr marL="342900" indent="-342900" algn="l">
              <a:buFont typeface="Wingdings" pitchFamily="2" charset="2"/>
              <a:buChar char="§"/>
            </a:pPr>
            <a:r>
              <a:rPr lang="en-US" sz="2000" dirty="0" smtClean="0">
                <a:solidFill>
                  <a:schemeClr val="tx1">
                    <a:lumMod val="75000"/>
                    <a:lumOff val="25000"/>
                  </a:schemeClr>
                </a:solidFill>
              </a:rPr>
              <a:t> </a:t>
            </a:r>
            <a:r>
              <a:rPr lang="en-US" sz="2000" dirty="0">
                <a:solidFill>
                  <a:schemeClr val="tx1">
                    <a:lumMod val="75000"/>
                    <a:lumOff val="25000"/>
                  </a:schemeClr>
                </a:solidFill>
              </a:rPr>
              <a:t>The priority order of a repository helps resolve any potential conflicts between repositories that contain values for the same properties.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0028"/>
            <a:ext cx="508635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49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152400" y="1371600"/>
            <a:ext cx="8991600" cy="5334000"/>
          </a:xfrm>
        </p:spPr>
        <p:txBody>
          <a:bodyPr>
            <a:normAutofit/>
          </a:bodyPr>
          <a:lstStyle/>
          <a:p>
            <a:pPr marL="342900" indent="-342900" algn="l">
              <a:buFont typeface="Wingdings" pitchFamily="2" charset="2"/>
              <a:buChar char="§"/>
            </a:pPr>
            <a:r>
              <a:rPr lang="en-US" sz="2000" dirty="0">
                <a:solidFill>
                  <a:schemeClr val="tx1">
                    <a:lumMod val="75000"/>
                    <a:lumOff val="25000"/>
                  </a:schemeClr>
                </a:solidFill>
              </a:rPr>
              <a:t>If your composite environment includes a Vault server as in the previous example, you must include a Vault token in every request made to the configuration server. See </a:t>
            </a:r>
            <a:r>
              <a:rPr lang="en-US" sz="2000" dirty="0">
                <a:solidFill>
                  <a:schemeClr val="tx1">
                    <a:lumMod val="75000"/>
                    <a:lumOff val="25000"/>
                  </a:schemeClr>
                </a:solidFill>
                <a:hlinkClick r:id="rId2" tooltip="2.1.4 Vault Backend"/>
              </a:rPr>
              <a:t>Vault Backend</a:t>
            </a:r>
            <a:r>
              <a:rPr lang="en-US" sz="2000" dirty="0" smtClean="0">
                <a:solidFill>
                  <a:schemeClr val="tx1">
                    <a:lumMod val="75000"/>
                    <a:lumOff val="25000"/>
                  </a:schemeClr>
                </a:solidFill>
              </a:rPr>
              <a:t>.</a:t>
            </a:r>
          </a:p>
          <a:p>
            <a:pPr marL="342900" indent="-342900" algn="l">
              <a:buFont typeface="Wingdings" pitchFamily="2" charset="2"/>
              <a:buChar char="§"/>
            </a:pPr>
            <a:r>
              <a:rPr lang="en-US" sz="2000" dirty="0" smtClean="0">
                <a:solidFill>
                  <a:schemeClr val="tx1">
                    <a:lumMod val="75000"/>
                    <a:lumOff val="25000"/>
                  </a:schemeClr>
                </a:solidFill>
              </a:rPr>
              <a:t> </a:t>
            </a:r>
            <a:r>
              <a:rPr lang="en-US" sz="2000" dirty="0">
                <a:solidFill>
                  <a:schemeClr val="tx1">
                    <a:lumMod val="75000"/>
                    <a:lumOff val="25000"/>
                  </a:schemeClr>
                </a:solidFill>
              </a:rPr>
              <a:t>Any type of failure when retrieving values from an environment repository results in a failure for the entire composite environment</a:t>
            </a:r>
            <a:r>
              <a:rPr lang="en-US" sz="2000" dirty="0" smtClean="0">
                <a:solidFill>
                  <a:schemeClr val="tx1">
                    <a:lumMod val="75000"/>
                    <a:lumOff val="25000"/>
                  </a:schemeClr>
                </a:solidFill>
              </a:rPr>
              <a:t>.</a:t>
            </a:r>
          </a:p>
          <a:p>
            <a:pPr marL="342900" indent="-342900" algn="l">
              <a:buFont typeface="Wingdings" pitchFamily="2" charset="2"/>
              <a:buChar char="§"/>
            </a:pPr>
            <a:r>
              <a:rPr lang="en-US" sz="2000" dirty="0">
                <a:solidFill>
                  <a:schemeClr val="tx1">
                    <a:lumMod val="75000"/>
                    <a:lumOff val="25000"/>
                  </a:schemeClr>
                </a:solidFill>
              </a:rPr>
              <a:t>When using a composite environment, it is important that all repositories contain the same labels. If you have an environment similar to those in the preceding examples and you request configuration data with the </a:t>
            </a:r>
            <a:r>
              <a:rPr lang="en-US" sz="2000" dirty="0" smtClean="0">
                <a:solidFill>
                  <a:schemeClr val="tx1">
                    <a:lumMod val="75000"/>
                    <a:lumOff val="25000"/>
                  </a:schemeClr>
                </a:solidFill>
              </a:rPr>
              <a:t>master</a:t>
            </a:r>
            <a:r>
              <a:rPr lang="en-US" sz="2000" dirty="0">
                <a:solidFill>
                  <a:schemeClr val="tx1">
                    <a:lumMod val="75000"/>
                    <a:lumOff val="25000"/>
                  </a:schemeClr>
                </a:solidFill>
              </a:rPr>
              <a:t> label but the Subversion repository does not contain a branch called </a:t>
            </a:r>
            <a:r>
              <a:rPr lang="en-US" sz="2000" dirty="0" smtClean="0">
                <a:solidFill>
                  <a:schemeClr val="tx1">
                    <a:lumMod val="75000"/>
                    <a:lumOff val="25000"/>
                  </a:schemeClr>
                </a:solidFill>
              </a:rPr>
              <a:t>master</a:t>
            </a:r>
            <a:r>
              <a:rPr lang="en-US" sz="2000" dirty="0">
                <a:solidFill>
                  <a:schemeClr val="tx1">
                    <a:lumMod val="75000"/>
                    <a:lumOff val="25000"/>
                  </a:schemeClr>
                </a:solidFill>
              </a:rPr>
              <a:t>, the entire request </a:t>
            </a:r>
            <a:r>
              <a:rPr lang="en-US" sz="2000" dirty="0" smtClean="0">
                <a:solidFill>
                  <a:schemeClr val="tx1">
                    <a:lumMod val="75000"/>
                    <a:lumOff val="25000"/>
                  </a:schemeClr>
                </a:solidFill>
              </a:rPr>
              <a:t>fails.</a:t>
            </a:r>
            <a:endParaRPr lang="en-US" sz="2000" dirty="0">
              <a:solidFill>
                <a:schemeClr val="tx1">
                  <a:lumMod val="75000"/>
                  <a:lumOff val="25000"/>
                </a:schemeClr>
              </a:solidFill>
            </a:endParaRPr>
          </a:p>
          <a:p>
            <a:r>
              <a:rPr lang="en-US" sz="2000" dirty="0" smtClean="0"/>
              <a:t>.</a:t>
            </a:r>
            <a:endParaRPr lang="en-US" sz="2000" dirty="0"/>
          </a:p>
        </p:txBody>
      </p:sp>
      <p:sp>
        <p:nvSpPr>
          <p:cNvPr id="7" name="AutoShape 1"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69287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152400" y="1371600"/>
            <a:ext cx="8991600" cy="5334000"/>
          </a:xfrm>
        </p:spPr>
        <p:txBody>
          <a:bodyPr>
            <a:normAutofit/>
          </a:bodyPr>
          <a:lstStyle/>
          <a:p>
            <a:r>
              <a:rPr lang="en-US" sz="2400" b="1" dirty="0">
                <a:solidFill>
                  <a:schemeClr val="bg2">
                    <a:lumMod val="25000"/>
                  </a:schemeClr>
                </a:solidFill>
              </a:rPr>
              <a:t>Custom Composite Environment Repositories</a:t>
            </a:r>
          </a:p>
          <a:p>
            <a:pPr marL="342900" indent="-342900" algn="l">
              <a:buFont typeface="Arial" pitchFamily="34" charset="0"/>
              <a:buChar char="•"/>
            </a:pPr>
            <a:r>
              <a:rPr lang="en-US" sz="2000" dirty="0">
                <a:solidFill>
                  <a:schemeClr val="bg2">
                    <a:lumMod val="25000"/>
                  </a:schemeClr>
                </a:solidFill>
              </a:rPr>
              <a:t>In addition to using one of the environment repositories from Spring Cloud, you can also provide your own </a:t>
            </a:r>
            <a:r>
              <a:rPr lang="en-US" sz="2000" dirty="0" err="1">
                <a:solidFill>
                  <a:schemeClr val="bg2">
                    <a:lumMod val="25000"/>
                  </a:schemeClr>
                </a:solidFill>
              </a:rPr>
              <a:t>EnvironmentRepository</a:t>
            </a:r>
            <a:r>
              <a:rPr lang="en-US" sz="2000" dirty="0">
                <a:solidFill>
                  <a:schemeClr val="bg2">
                    <a:lumMod val="25000"/>
                  </a:schemeClr>
                </a:solidFill>
              </a:rPr>
              <a:t> bean to be included as part of a composite environment. </a:t>
            </a:r>
            <a:endParaRPr lang="en-US" sz="2000" dirty="0" smtClean="0">
              <a:solidFill>
                <a:schemeClr val="bg2">
                  <a:lumMod val="25000"/>
                </a:schemeClr>
              </a:solidFill>
            </a:endParaRPr>
          </a:p>
          <a:p>
            <a:pPr marL="342900" indent="-342900" algn="l">
              <a:buFont typeface="Arial" pitchFamily="34" charset="0"/>
              <a:buChar char="•"/>
            </a:pPr>
            <a:r>
              <a:rPr lang="en-US" sz="2000" dirty="0" smtClean="0">
                <a:solidFill>
                  <a:schemeClr val="bg2">
                    <a:lumMod val="25000"/>
                  </a:schemeClr>
                </a:solidFill>
              </a:rPr>
              <a:t>To </a:t>
            </a:r>
            <a:r>
              <a:rPr lang="en-US" sz="2000" dirty="0">
                <a:solidFill>
                  <a:schemeClr val="bg2">
                    <a:lumMod val="25000"/>
                  </a:schemeClr>
                </a:solidFill>
              </a:rPr>
              <a:t>do so, your bean must implement the </a:t>
            </a:r>
            <a:r>
              <a:rPr lang="en-US" sz="2000" dirty="0" err="1">
                <a:solidFill>
                  <a:schemeClr val="bg2">
                    <a:lumMod val="25000"/>
                  </a:schemeClr>
                </a:solidFill>
              </a:rPr>
              <a:t>EnvironmentRepository</a:t>
            </a:r>
            <a:r>
              <a:rPr lang="en-US" sz="2000" dirty="0">
                <a:solidFill>
                  <a:schemeClr val="bg2">
                    <a:lumMod val="25000"/>
                  </a:schemeClr>
                </a:solidFill>
              </a:rPr>
              <a:t> interface</a:t>
            </a:r>
            <a:r>
              <a:rPr lang="en-US" sz="2000" dirty="0" smtClean="0">
                <a:solidFill>
                  <a:schemeClr val="bg2">
                    <a:lumMod val="25000"/>
                  </a:schemeClr>
                </a:solidFill>
              </a:rPr>
              <a:t>.</a:t>
            </a:r>
          </a:p>
          <a:p>
            <a:pPr marL="342900" indent="-342900" algn="l">
              <a:buFont typeface="Arial" pitchFamily="34" charset="0"/>
              <a:buChar char="•"/>
            </a:pPr>
            <a:r>
              <a:rPr lang="en-US" sz="2000" dirty="0" smtClean="0">
                <a:solidFill>
                  <a:schemeClr val="bg2">
                    <a:lumMod val="25000"/>
                  </a:schemeClr>
                </a:solidFill>
              </a:rPr>
              <a:t> </a:t>
            </a:r>
            <a:r>
              <a:rPr lang="en-US" sz="2000" dirty="0">
                <a:solidFill>
                  <a:schemeClr val="bg2">
                    <a:lumMod val="25000"/>
                  </a:schemeClr>
                </a:solidFill>
              </a:rPr>
              <a:t>If you want to control the priority of your custom </a:t>
            </a:r>
            <a:r>
              <a:rPr lang="en-US" sz="2000" dirty="0" err="1">
                <a:solidFill>
                  <a:schemeClr val="bg2">
                    <a:lumMod val="25000"/>
                  </a:schemeClr>
                </a:solidFill>
              </a:rPr>
              <a:t>EnvironmentRepository</a:t>
            </a:r>
            <a:r>
              <a:rPr lang="en-US" sz="2000" dirty="0">
                <a:solidFill>
                  <a:schemeClr val="bg2">
                    <a:lumMod val="25000"/>
                  </a:schemeClr>
                </a:solidFill>
              </a:rPr>
              <a:t> within the composite environment, you should also implement the Ordered interface and override the </a:t>
            </a:r>
            <a:r>
              <a:rPr lang="en-US" sz="2000" dirty="0" err="1">
                <a:solidFill>
                  <a:schemeClr val="bg2">
                    <a:lumMod val="25000"/>
                  </a:schemeClr>
                </a:solidFill>
              </a:rPr>
              <a:t>getOrdered</a:t>
            </a:r>
            <a:r>
              <a:rPr lang="en-US" sz="2000" dirty="0">
                <a:solidFill>
                  <a:schemeClr val="bg2">
                    <a:lumMod val="25000"/>
                  </a:schemeClr>
                </a:solidFill>
              </a:rPr>
              <a:t> method</a:t>
            </a:r>
            <a:r>
              <a:rPr lang="en-US" sz="2000" dirty="0" smtClean="0">
                <a:solidFill>
                  <a:schemeClr val="bg2">
                    <a:lumMod val="25000"/>
                  </a:schemeClr>
                </a:solidFill>
              </a:rPr>
              <a:t>.</a:t>
            </a:r>
          </a:p>
          <a:p>
            <a:pPr marL="342900" indent="-342900" algn="l">
              <a:buFont typeface="Arial" pitchFamily="34" charset="0"/>
              <a:buChar char="•"/>
            </a:pPr>
            <a:r>
              <a:rPr lang="en-US" sz="2000" dirty="0" smtClean="0">
                <a:solidFill>
                  <a:schemeClr val="bg2">
                    <a:lumMod val="25000"/>
                  </a:schemeClr>
                </a:solidFill>
              </a:rPr>
              <a:t> </a:t>
            </a:r>
            <a:r>
              <a:rPr lang="en-US" sz="2000" dirty="0">
                <a:solidFill>
                  <a:schemeClr val="bg2">
                    <a:lumMod val="25000"/>
                  </a:schemeClr>
                </a:solidFill>
              </a:rPr>
              <a:t>If you do not implement the Ordered interface, your </a:t>
            </a:r>
            <a:r>
              <a:rPr lang="en-US" sz="2000" dirty="0" err="1">
                <a:solidFill>
                  <a:schemeClr val="bg2">
                    <a:lumMod val="25000"/>
                  </a:schemeClr>
                </a:solidFill>
              </a:rPr>
              <a:t>EnvironmentRepository</a:t>
            </a:r>
            <a:r>
              <a:rPr lang="en-US" sz="2000" dirty="0">
                <a:solidFill>
                  <a:schemeClr val="bg2">
                    <a:lumMod val="25000"/>
                  </a:schemeClr>
                </a:solidFill>
              </a:rPr>
              <a:t> is given the lowest priority.</a:t>
            </a:r>
          </a:p>
          <a:p>
            <a:pPr algn="l"/>
            <a:endParaRPr lang="en-US" sz="2000" dirty="0">
              <a:solidFill>
                <a:schemeClr val="bg2">
                  <a:lumMod val="25000"/>
                </a:schemeClr>
              </a:solidFill>
            </a:endParaRPr>
          </a:p>
        </p:txBody>
      </p:sp>
      <p:sp>
        <p:nvSpPr>
          <p:cNvPr id="7" name="AutoShape 1"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42146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1143000"/>
          </a:xfrm>
        </p:spPr>
        <p:txBody>
          <a:bodyPr/>
          <a:lstStyle/>
          <a:p>
            <a:r>
              <a:rPr lang="en-US" dirty="0" smtClean="0">
                <a:solidFill>
                  <a:schemeClr val="accent3">
                    <a:lumMod val="75000"/>
                  </a:schemeClr>
                </a:solidFill>
              </a:rPr>
              <a:t>2.1.1 JIT BACK END</a:t>
            </a:r>
            <a:endParaRPr lang="en-US" dirty="0">
              <a:solidFill>
                <a:schemeClr val="accent3">
                  <a:lumMod val="75000"/>
                </a:schemeClr>
              </a:solidFill>
            </a:endParaRPr>
          </a:p>
        </p:txBody>
      </p:sp>
      <p:sp>
        <p:nvSpPr>
          <p:cNvPr id="3" name="Subtitle 2"/>
          <p:cNvSpPr>
            <a:spLocks noGrp="1"/>
          </p:cNvSpPr>
          <p:nvPr>
            <p:ph type="subTitle" idx="1"/>
          </p:nvPr>
        </p:nvSpPr>
        <p:spPr>
          <a:xfrm>
            <a:off x="152400" y="1371600"/>
            <a:ext cx="8991600" cy="5334000"/>
          </a:xfrm>
        </p:spPr>
        <p:txBody>
          <a:bodyPr>
            <a:normAutofit fontScale="92500" lnSpcReduction="20000"/>
          </a:bodyPr>
          <a:lstStyle/>
          <a:p>
            <a:pPr marL="342900" indent="-342900" algn="l">
              <a:buFont typeface="Courier New" pitchFamily="49" charset="0"/>
              <a:buChar char="o"/>
            </a:pPr>
            <a:r>
              <a:rPr lang="en-US" sz="2000" dirty="0" smtClean="0">
                <a:solidFill>
                  <a:schemeClr val="tx1">
                    <a:lumMod val="75000"/>
                    <a:lumOff val="25000"/>
                  </a:schemeClr>
                </a:solidFill>
              </a:rPr>
              <a:t>The </a:t>
            </a:r>
            <a:r>
              <a:rPr lang="en-US" sz="2000" dirty="0">
                <a:solidFill>
                  <a:schemeClr val="tx1">
                    <a:lumMod val="75000"/>
                    <a:lumOff val="25000"/>
                  </a:schemeClr>
                </a:solidFill>
              </a:rPr>
              <a:t>default implementation of </a:t>
            </a:r>
            <a:r>
              <a:rPr lang="en-US" sz="2000" dirty="0" err="1">
                <a:solidFill>
                  <a:schemeClr val="tx1">
                    <a:lumMod val="75000"/>
                    <a:lumOff val="25000"/>
                  </a:schemeClr>
                </a:solidFill>
              </a:rPr>
              <a:t>EnvironmentRepository</a:t>
            </a:r>
            <a:r>
              <a:rPr lang="en-US" sz="2000" dirty="0">
                <a:solidFill>
                  <a:schemeClr val="tx1">
                    <a:lumMod val="75000"/>
                    <a:lumOff val="25000"/>
                  </a:schemeClr>
                </a:solidFill>
              </a:rPr>
              <a:t> uses a </a:t>
            </a:r>
            <a:r>
              <a:rPr lang="en-US" sz="2000" dirty="0" err="1">
                <a:solidFill>
                  <a:schemeClr val="tx1">
                    <a:lumMod val="75000"/>
                    <a:lumOff val="25000"/>
                  </a:schemeClr>
                </a:solidFill>
              </a:rPr>
              <a:t>Git</a:t>
            </a:r>
            <a:r>
              <a:rPr lang="en-US" sz="2000" dirty="0">
                <a:solidFill>
                  <a:schemeClr val="tx1">
                    <a:lumMod val="75000"/>
                    <a:lumOff val="25000"/>
                  </a:schemeClr>
                </a:solidFill>
              </a:rPr>
              <a:t> backend, which is very convenient for managing upgrades and physical environments and for auditing changes. To change the location of the repository, you can set the </a:t>
            </a:r>
            <a:r>
              <a:rPr lang="en-US" sz="2000" dirty="0" err="1">
                <a:solidFill>
                  <a:schemeClr val="tx1">
                    <a:lumMod val="75000"/>
                    <a:lumOff val="25000"/>
                  </a:schemeClr>
                </a:solidFill>
              </a:rPr>
              <a:t>spring.cloud.config.server.git.uri</a:t>
            </a:r>
            <a:r>
              <a:rPr lang="en-US" sz="2000" dirty="0">
                <a:solidFill>
                  <a:schemeClr val="tx1">
                    <a:lumMod val="75000"/>
                    <a:lumOff val="25000"/>
                  </a:schemeClr>
                </a:solidFill>
              </a:rPr>
              <a:t> configuration property in the </a:t>
            </a:r>
            <a:r>
              <a:rPr lang="en-US" sz="2000" dirty="0" err="1">
                <a:solidFill>
                  <a:schemeClr val="tx1">
                    <a:lumMod val="75000"/>
                    <a:lumOff val="25000"/>
                  </a:schemeClr>
                </a:solidFill>
              </a:rPr>
              <a:t>Config</a:t>
            </a:r>
            <a:r>
              <a:rPr lang="en-US" sz="2000" dirty="0">
                <a:solidFill>
                  <a:schemeClr val="tx1">
                    <a:lumMod val="75000"/>
                    <a:lumOff val="25000"/>
                  </a:schemeClr>
                </a:solidFill>
              </a:rPr>
              <a:t> Server (for example in </a:t>
            </a:r>
            <a:r>
              <a:rPr lang="en-US" sz="2000" dirty="0" err="1" smtClean="0">
                <a:solidFill>
                  <a:schemeClr val="tx1">
                    <a:lumMod val="75000"/>
                    <a:lumOff val="25000"/>
                  </a:schemeClr>
                </a:solidFill>
              </a:rPr>
              <a:t>application.yml</a:t>
            </a:r>
            <a:r>
              <a:rPr lang="en-US" sz="2000" dirty="0" smtClean="0">
                <a:solidFill>
                  <a:schemeClr val="tx1">
                    <a:lumMod val="75000"/>
                    <a:lumOff val="25000"/>
                  </a:schemeClr>
                </a:solidFill>
              </a:rPr>
              <a:t>. </a:t>
            </a:r>
          </a:p>
          <a:p>
            <a:pPr marL="342900" indent="-342900" algn="l">
              <a:buFont typeface="Courier New" pitchFamily="49" charset="0"/>
              <a:buChar char="o"/>
            </a:pPr>
            <a:r>
              <a:rPr lang="en-US" sz="2000" dirty="0" smtClean="0">
                <a:solidFill>
                  <a:schemeClr val="tx1">
                    <a:lumMod val="75000"/>
                    <a:lumOff val="25000"/>
                  </a:schemeClr>
                </a:solidFill>
              </a:rPr>
              <a:t>To </a:t>
            </a:r>
            <a:r>
              <a:rPr lang="en-US" sz="2000" dirty="0">
                <a:solidFill>
                  <a:schemeClr val="tx1">
                    <a:lumMod val="75000"/>
                    <a:lumOff val="25000"/>
                  </a:schemeClr>
                </a:solidFill>
              </a:rPr>
              <a:t>scale the </a:t>
            </a:r>
            <a:r>
              <a:rPr lang="en-US" sz="2000" dirty="0" err="1">
                <a:solidFill>
                  <a:schemeClr val="tx1">
                    <a:lumMod val="75000"/>
                    <a:lumOff val="25000"/>
                  </a:schemeClr>
                </a:solidFill>
              </a:rPr>
              <a:t>Config</a:t>
            </a:r>
            <a:r>
              <a:rPr lang="en-US" sz="2000" dirty="0">
                <a:solidFill>
                  <a:schemeClr val="tx1">
                    <a:lumMod val="75000"/>
                    <a:lumOff val="25000"/>
                  </a:schemeClr>
                </a:solidFill>
              </a:rPr>
              <a:t> Server up and make it highly available, you need to have all instances of the server pointing to the same repository, so only a shared file system would work. Even in that case, it is better to use the </a:t>
            </a:r>
            <a:r>
              <a:rPr lang="en-US" sz="2000" dirty="0" err="1">
                <a:solidFill>
                  <a:schemeClr val="tx1">
                    <a:lumMod val="75000"/>
                    <a:lumOff val="25000"/>
                  </a:schemeClr>
                </a:solidFill>
              </a:rPr>
              <a:t>ssh</a:t>
            </a:r>
            <a:r>
              <a:rPr lang="en-US" sz="2000" dirty="0">
                <a:solidFill>
                  <a:schemeClr val="tx1">
                    <a:lumMod val="75000"/>
                    <a:lumOff val="25000"/>
                  </a:schemeClr>
                </a:solidFill>
              </a:rPr>
              <a:t>: protocol for a shared </a:t>
            </a:r>
            <a:r>
              <a:rPr lang="en-US" sz="2000" dirty="0" err="1">
                <a:solidFill>
                  <a:schemeClr val="tx1">
                    <a:lumMod val="75000"/>
                    <a:lumOff val="25000"/>
                  </a:schemeClr>
                </a:solidFill>
              </a:rPr>
              <a:t>filesystem</a:t>
            </a:r>
            <a:r>
              <a:rPr lang="en-US" sz="2000" dirty="0">
                <a:solidFill>
                  <a:schemeClr val="tx1">
                    <a:lumMod val="75000"/>
                    <a:lumOff val="25000"/>
                  </a:schemeClr>
                </a:solidFill>
              </a:rPr>
              <a:t> repository, so that the server can clone it and use a local working copy as a cache.</a:t>
            </a:r>
          </a:p>
          <a:p>
            <a:pPr marL="342900" indent="-342900" algn="l">
              <a:buFont typeface="Courier New" pitchFamily="49" charset="0"/>
              <a:buChar char="o"/>
            </a:pPr>
            <a:r>
              <a:rPr lang="en-US" sz="2000" dirty="0">
                <a:solidFill>
                  <a:schemeClr val="tx1">
                    <a:lumMod val="75000"/>
                    <a:lumOff val="25000"/>
                  </a:schemeClr>
                </a:solidFill>
              </a:rPr>
              <a:t>This repository implementation maps the {label} parameter of the HTTP resource to a </a:t>
            </a:r>
            <a:r>
              <a:rPr lang="en-US" sz="2000" dirty="0" err="1">
                <a:solidFill>
                  <a:schemeClr val="tx1">
                    <a:lumMod val="75000"/>
                    <a:lumOff val="25000"/>
                  </a:schemeClr>
                </a:solidFill>
              </a:rPr>
              <a:t>git</a:t>
            </a:r>
            <a:r>
              <a:rPr lang="en-US" sz="2000" dirty="0">
                <a:solidFill>
                  <a:schemeClr val="tx1">
                    <a:lumMod val="75000"/>
                    <a:lumOff val="25000"/>
                  </a:schemeClr>
                </a:solidFill>
              </a:rPr>
              <a:t> label (commit id, branch name, or tag</a:t>
            </a:r>
            <a:r>
              <a:rPr lang="en-US" sz="2000" dirty="0" smtClean="0">
                <a:solidFill>
                  <a:schemeClr val="tx1">
                    <a:lumMod val="75000"/>
                    <a:lumOff val="25000"/>
                  </a:schemeClr>
                </a:solidFill>
              </a:rPr>
              <a:t>).</a:t>
            </a:r>
          </a:p>
          <a:p>
            <a:pPr marL="342900" indent="-342900" algn="l">
              <a:buFont typeface="Courier New" pitchFamily="49" charset="0"/>
              <a:buChar char="o"/>
            </a:pPr>
            <a:r>
              <a:rPr lang="en-US" sz="2000" dirty="0" smtClean="0">
                <a:solidFill>
                  <a:schemeClr val="tx1">
                    <a:lumMod val="75000"/>
                    <a:lumOff val="25000"/>
                  </a:schemeClr>
                </a:solidFill>
              </a:rPr>
              <a:t> </a:t>
            </a:r>
            <a:r>
              <a:rPr lang="en-US" sz="2000" dirty="0">
                <a:solidFill>
                  <a:schemeClr val="tx1">
                    <a:lumMod val="75000"/>
                    <a:lumOff val="25000"/>
                  </a:schemeClr>
                </a:solidFill>
              </a:rPr>
              <a:t>If the </a:t>
            </a:r>
            <a:r>
              <a:rPr lang="en-US" sz="2000" dirty="0" err="1">
                <a:solidFill>
                  <a:schemeClr val="tx1">
                    <a:lumMod val="75000"/>
                    <a:lumOff val="25000"/>
                  </a:schemeClr>
                </a:solidFill>
              </a:rPr>
              <a:t>git</a:t>
            </a:r>
            <a:r>
              <a:rPr lang="en-US" sz="2000" dirty="0">
                <a:solidFill>
                  <a:schemeClr val="tx1">
                    <a:lumMod val="75000"/>
                    <a:lumOff val="25000"/>
                  </a:schemeClr>
                </a:solidFill>
              </a:rPr>
              <a:t> branch or tag name contains a slash (/), then the label in the HTTP URL should instead be specified with the special string (_) (to avoid ambiguity with other URL paths). For example, if the label is foo/bar, replacing the slash would result in the following label: foo(_)bar</a:t>
            </a:r>
            <a:r>
              <a:rPr lang="en-US" sz="2000" dirty="0" smtClean="0">
                <a:solidFill>
                  <a:schemeClr val="tx1">
                    <a:lumMod val="75000"/>
                    <a:lumOff val="25000"/>
                  </a:schemeClr>
                </a:solidFill>
              </a:rPr>
              <a:t>.</a:t>
            </a:r>
          </a:p>
          <a:p>
            <a:pPr marL="342900" indent="-342900" algn="l">
              <a:buFont typeface="Courier New" pitchFamily="49" charset="0"/>
              <a:buChar char="o"/>
            </a:pPr>
            <a:r>
              <a:rPr lang="en-US" sz="2000" dirty="0" smtClean="0">
                <a:solidFill>
                  <a:schemeClr val="tx1">
                    <a:lumMod val="75000"/>
                    <a:lumOff val="25000"/>
                  </a:schemeClr>
                </a:solidFill>
              </a:rPr>
              <a:t> </a:t>
            </a:r>
            <a:r>
              <a:rPr lang="en-US" sz="2000" dirty="0">
                <a:solidFill>
                  <a:schemeClr val="tx1">
                    <a:lumMod val="75000"/>
                    <a:lumOff val="25000"/>
                  </a:schemeClr>
                </a:solidFill>
              </a:rPr>
              <a:t>The inclusion of the special string (_) can also be applied to the {application}parameter. If you use a command-line client such as curl, be careful with the brackets in the URL — you should escape them from the shell with single quotes ('').</a:t>
            </a:r>
          </a:p>
          <a:p>
            <a:pPr marL="342900" indent="-342900" algn="l">
              <a:buFont typeface="Courier New" pitchFamily="49" charset="0"/>
              <a:buChar char="o"/>
            </a:pPr>
            <a:endParaRPr lang="en-US" sz="2000" dirty="0">
              <a:solidFill>
                <a:schemeClr val="tx1">
                  <a:lumMod val="75000"/>
                  <a:lumOff val="25000"/>
                </a:schemeClr>
              </a:solidFill>
            </a:endParaRPr>
          </a:p>
        </p:txBody>
      </p:sp>
      <p:sp>
        <p:nvSpPr>
          <p:cNvPr id="7" name="AutoShape 1"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3910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152400" y="1371600"/>
            <a:ext cx="8991600" cy="5334000"/>
          </a:xfrm>
        </p:spPr>
        <p:txBody>
          <a:bodyPr>
            <a:normAutofit/>
          </a:bodyPr>
          <a:lstStyle/>
          <a:p>
            <a:pPr algn="l"/>
            <a:r>
              <a:rPr lang="en-US" sz="2400" b="1" dirty="0">
                <a:solidFill>
                  <a:schemeClr val="accent1">
                    <a:lumMod val="75000"/>
                  </a:schemeClr>
                </a:solidFill>
              </a:rPr>
              <a:t>Pattern Matching and Multiple Repositories</a:t>
            </a:r>
          </a:p>
          <a:p>
            <a:pPr marL="342900" indent="-342900" algn="l">
              <a:buFont typeface="Arial" pitchFamily="34" charset="0"/>
              <a:buChar char="•"/>
            </a:pPr>
            <a:r>
              <a:rPr lang="en-US" sz="2000" dirty="0">
                <a:solidFill>
                  <a:schemeClr val="tx1">
                    <a:lumMod val="75000"/>
                    <a:lumOff val="25000"/>
                  </a:schemeClr>
                </a:solidFill>
              </a:rPr>
              <a:t>Spring Cloud </a:t>
            </a:r>
            <a:r>
              <a:rPr lang="en-US" sz="2000" dirty="0" err="1">
                <a:solidFill>
                  <a:schemeClr val="tx1">
                    <a:lumMod val="75000"/>
                    <a:lumOff val="25000"/>
                  </a:schemeClr>
                </a:solidFill>
              </a:rPr>
              <a:t>Config</a:t>
            </a:r>
            <a:r>
              <a:rPr lang="en-US" sz="2000" dirty="0">
                <a:solidFill>
                  <a:schemeClr val="tx1">
                    <a:lumMod val="75000"/>
                    <a:lumOff val="25000"/>
                  </a:schemeClr>
                </a:solidFill>
              </a:rPr>
              <a:t> also includes support for more complex requirements with pattern matching on the application and profile name</a:t>
            </a:r>
            <a:r>
              <a:rPr lang="en-US" sz="2000" dirty="0" smtClean="0">
                <a:solidFill>
                  <a:schemeClr val="tx1">
                    <a:lumMod val="75000"/>
                    <a:lumOff val="25000"/>
                  </a:schemeClr>
                </a:solidFill>
              </a:rPr>
              <a:t>.</a:t>
            </a:r>
          </a:p>
          <a:p>
            <a:pPr marL="342900" indent="-342900" algn="l">
              <a:buFont typeface="Arial" pitchFamily="34" charset="0"/>
              <a:buChar char="•"/>
            </a:pPr>
            <a:r>
              <a:rPr lang="en-US" sz="2000" dirty="0" smtClean="0">
                <a:solidFill>
                  <a:schemeClr val="tx1">
                    <a:lumMod val="75000"/>
                    <a:lumOff val="25000"/>
                  </a:schemeClr>
                </a:solidFill>
              </a:rPr>
              <a:t> </a:t>
            </a:r>
            <a:r>
              <a:rPr lang="en-US" sz="2000" dirty="0">
                <a:solidFill>
                  <a:schemeClr val="tx1">
                    <a:lumMod val="75000"/>
                    <a:lumOff val="25000"/>
                  </a:schemeClr>
                </a:solidFill>
              </a:rPr>
              <a:t>The pattern format is a comma-separated list of {application}/{profile} names with wildcards (note that a pattern beginning with a wildcard may need to be quoted), as shown in the following example</a:t>
            </a:r>
            <a:r>
              <a:rPr lang="en-US" sz="2000" dirty="0"/>
              <a:t>:</a:t>
            </a:r>
          </a:p>
          <a:p>
            <a:pPr algn="l"/>
            <a:endParaRPr lang="en-US" sz="2000" dirty="0"/>
          </a:p>
        </p:txBody>
      </p:sp>
      <p:sp>
        <p:nvSpPr>
          <p:cNvPr id="7" name="AutoShape 1"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7048500" cy="3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172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1143000"/>
          </a:xfrm>
        </p:spPr>
        <p:txBody>
          <a:bodyPr/>
          <a:lstStyle/>
          <a:p>
            <a:endParaRPr lang="en-US" dirty="0">
              <a:solidFill>
                <a:schemeClr val="accent2">
                  <a:lumMod val="50000"/>
                </a:schemeClr>
              </a:solidFill>
            </a:endParaRPr>
          </a:p>
        </p:txBody>
      </p:sp>
      <p:sp>
        <p:nvSpPr>
          <p:cNvPr id="7" name="AutoShape 1"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Subtitle 11"/>
          <p:cNvSpPr>
            <a:spLocks noGrp="1"/>
          </p:cNvSpPr>
          <p:nvPr>
            <p:ph type="subTitle" idx="1"/>
          </p:nvPr>
        </p:nvSpPr>
        <p:spPr>
          <a:xfrm>
            <a:off x="76200" y="1447800"/>
            <a:ext cx="8686800" cy="5257800"/>
          </a:xfrm>
        </p:spPr>
        <p:txBody>
          <a:bodyPr>
            <a:normAutofit/>
          </a:bodyPr>
          <a:lstStyle/>
          <a:p>
            <a:pPr algn="l"/>
            <a:r>
              <a:rPr lang="en-US" sz="2800" b="1" dirty="0" smtClean="0">
                <a:solidFill>
                  <a:schemeClr val="bg2">
                    <a:lumMod val="50000"/>
                  </a:schemeClr>
                </a:solidFill>
              </a:rPr>
              <a:t>Authentication:</a:t>
            </a:r>
            <a:endParaRPr lang="en-US" sz="2800" b="1" dirty="0">
              <a:solidFill>
                <a:schemeClr val="bg2">
                  <a:lumMod val="50000"/>
                </a:schemeClr>
              </a:solidFill>
            </a:endParaRPr>
          </a:p>
          <a:p>
            <a:pPr algn="l"/>
            <a:r>
              <a:rPr lang="en-US" sz="2400" dirty="0">
                <a:solidFill>
                  <a:schemeClr val="tx1">
                    <a:lumMod val="75000"/>
                    <a:lumOff val="25000"/>
                  </a:schemeClr>
                </a:solidFill>
              </a:rPr>
              <a:t>To use HTTP basic authentication on the remote repository, add the username and password properties separately (not in the URL), as shown in the following example:</a:t>
            </a:r>
          </a:p>
          <a:p>
            <a:pPr algn="l"/>
            <a:endParaRPr lang="en-US" sz="2400" dirty="0">
              <a:solidFill>
                <a:schemeClr val="tx1">
                  <a:lumMod val="75000"/>
                  <a:lumOff val="25000"/>
                </a:schemeClr>
              </a:solidFill>
            </a:endParaRPr>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33800"/>
            <a:ext cx="71913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922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1143000"/>
          </a:xfrm>
        </p:spPr>
        <p:txBody>
          <a:bodyPr/>
          <a:lstStyle/>
          <a:p>
            <a:endParaRPr lang="en-US" dirty="0">
              <a:solidFill>
                <a:schemeClr val="accent2">
                  <a:lumMod val="50000"/>
                </a:schemeClr>
              </a:solidFill>
            </a:endParaRPr>
          </a:p>
        </p:txBody>
      </p:sp>
      <p:sp>
        <p:nvSpPr>
          <p:cNvPr id="7" name="AutoShape 1"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Subtitle 11"/>
          <p:cNvSpPr>
            <a:spLocks noGrp="1"/>
          </p:cNvSpPr>
          <p:nvPr>
            <p:ph type="subTitle" idx="1"/>
          </p:nvPr>
        </p:nvSpPr>
        <p:spPr>
          <a:xfrm>
            <a:off x="76200" y="1447800"/>
            <a:ext cx="8686800" cy="5257800"/>
          </a:xfrm>
        </p:spPr>
        <p:txBody>
          <a:bodyPr>
            <a:normAutofit/>
          </a:bodyPr>
          <a:lstStyle/>
          <a:p>
            <a:pPr algn="l"/>
            <a:r>
              <a:rPr lang="en-US" sz="2800" b="1" dirty="0">
                <a:solidFill>
                  <a:schemeClr val="bg2">
                    <a:lumMod val="50000"/>
                  </a:schemeClr>
                </a:solidFill>
              </a:rPr>
              <a:t>Placeholders in </a:t>
            </a:r>
            <a:r>
              <a:rPr lang="en-US" sz="2800" b="1" dirty="0" err="1">
                <a:solidFill>
                  <a:schemeClr val="bg2">
                    <a:lumMod val="50000"/>
                  </a:schemeClr>
                </a:solidFill>
              </a:rPr>
              <a:t>Git</a:t>
            </a:r>
            <a:r>
              <a:rPr lang="en-US" sz="2800" b="1" dirty="0">
                <a:solidFill>
                  <a:schemeClr val="bg2">
                    <a:lumMod val="50000"/>
                  </a:schemeClr>
                </a:solidFill>
              </a:rPr>
              <a:t> Search </a:t>
            </a:r>
            <a:r>
              <a:rPr lang="en-US" sz="2800" b="1" dirty="0" smtClean="0">
                <a:solidFill>
                  <a:schemeClr val="bg2">
                    <a:lumMod val="50000"/>
                  </a:schemeClr>
                </a:solidFill>
              </a:rPr>
              <a:t>Paths:</a:t>
            </a:r>
            <a:endParaRPr lang="en-US" sz="2800" b="1" dirty="0">
              <a:solidFill>
                <a:schemeClr val="bg2">
                  <a:lumMod val="50000"/>
                </a:schemeClr>
              </a:solidFill>
            </a:endParaRPr>
          </a:p>
          <a:p>
            <a:pPr algn="l"/>
            <a:r>
              <a:rPr lang="en-US" sz="2000" dirty="0">
                <a:solidFill>
                  <a:schemeClr val="tx1">
                    <a:lumMod val="75000"/>
                    <a:lumOff val="25000"/>
                  </a:schemeClr>
                </a:solidFill>
              </a:rPr>
              <a:t>Spring Cloud </a:t>
            </a:r>
            <a:r>
              <a:rPr lang="en-US" sz="2000" dirty="0" err="1">
                <a:solidFill>
                  <a:schemeClr val="tx1">
                    <a:lumMod val="75000"/>
                    <a:lumOff val="25000"/>
                  </a:schemeClr>
                </a:solidFill>
              </a:rPr>
              <a:t>Config</a:t>
            </a:r>
            <a:r>
              <a:rPr lang="en-US" sz="2000" dirty="0">
                <a:solidFill>
                  <a:schemeClr val="tx1">
                    <a:lumMod val="75000"/>
                    <a:lumOff val="25000"/>
                  </a:schemeClr>
                </a:solidFill>
              </a:rPr>
              <a:t> Server also supports a search path with placeholders for the {application} and {profile} (and {label} if you need it), as shown in the following example:</a:t>
            </a:r>
          </a:p>
          <a:p>
            <a:pPr algn="l"/>
            <a:endParaRPr lang="en-US" sz="2000" dirty="0">
              <a:solidFill>
                <a:schemeClr val="tx1">
                  <a:lumMod val="75000"/>
                  <a:lumOff val="25000"/>
                </a:schemeClr>
              </a:solidFill>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733800"/>
            <a:ext cx="6667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864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1143000"/>
          </a:xfrm>
        </p:spPr>
        <p:txBody>
          <a:bodyPr/>
          <a:lstStyle/>
          <a:p>
            <a:endParaRPr lang="en-US" dirty="0">
              <a:solidFill>
                <a:schemeClr val="accent2">
                  <a:lumMod val="50000"/>
                </a:schemeClr>
              </a:solidFill>
            </a:endParaRPr>
          </a:p>
        </p:txBody>
      </p:sp>
      <p:sp>
        <p:nvSpPr>
          <p:cNvPr id="7" name="AutoShape 1"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Subtitle 11"/>
          <p:cNvSpPr>
            <a:spLocks noGrp="1"/>
          </p:cNvSpPr>
          <p:nvPr>
            <p:ph type="subTitle" idx="1"/>
          </p:nvPr>
        </p:nvSpPr>
        <p:spPr>
          <a:xfrm>
            <a:off x="76200" y="1447800"/>
            <a:ext cx="8686800" cy="5257800"/>
          </a:xfrm>
        </p:spPr>
        <p:txBody>
          <a:bodyPr>
            <a:normAutofit/>
          </a:bodyPr>
          <a:lstStyle/>
          <a:p>
            <a:pPr algn="l"/>
            <a:r>
              <a:rPr lang="en-US" sz="2800" b="1" dirty="0">
                <a:solidFill>
                  <a:schemeClr val="accent4">
                    <a:lumMod val="75000"/>
                  </a:schemeClr>
                </a:solidFill>
              </a:rPr>
              <a:t>Force pull in </a:t>
            </a:r>
            <a:r>
              <a:rPr lang="en-US" sz="2800" b="1" dirty="0" err="1">
                <a:solidFill>
                  <a:schemeClr val="accent4">
                    <a:lumMod val="75000"/>
                  </a:schemeClr>
                </a:solidFill>
              </a:rPr>
              <a:t>Git</a:t>
            </a:r>
            <a:r>
              <a:rPr lang="en-US" sz="2800" b="1" dirty="0">
                <a:solidFill>
                  <a:schemeClr val="accent4">
                    <a:lumMod val="75000"/>
                  </a:schemeClr>
                </a:solidFill>
              </a:rPr>
              <a:t> </a:t>
            </a:r>
            <a:r>
              <a:rPr lang="en-US" sz="2800" b="1" dirty="0" smtClean="0">
                <a:solidFill>
                  <a:schemeClr val="accent4">
                    <a:lumMod val="75000"/>
                  </a:schemeClr>
                </a:solidFill>
              </a:rPr>
              <a:t>Repositories:</a:t>
            </a:r>
            <a:endParaRPr lang="en-US" sz="2800" b="1" dirty="0">
              <a:solidFill>
                <a:schemeClr val="accent4">
                  <a:lumMod val="75000"/>
                </a:schemeClr>
              </a:solidFill>
            </a:endParaRPr>
          </a:p>
          <a:p>
            <a:pPr marL="914400" lvl="1" indent="-457200" algn="l">
              <a:buFont typeface="Wingdings" pitchFamily="2" charset="2"/>
              <a:buChar char="§"/>
            </a:pPr>
            <a:r>
              <a:rPr lang="en-US" sz="2400" dirty="0">
                <a:solidFill>
                  <a:schemeClr val="tx1">
                    <a:lumMod val="75000"/>
                    <a:lumOff val="25000"/>
                  </a:schemeClr>
                </a:solidFill>
              </a:rPr>
              <a:t>As mentioned earlier, Spring Cloud </a:t>
            </a:r>
            <a:r>
              <a:rPr lang="en-US" sz="2400" dirty="0" err="1">
                <a:solidFill>
                  <a:schemeClr val="tx1">
                    <a:lumMod val="75000"/>
                    <a:lumOff val="25000"/>
                  </a:schemeClr>
                </a:solidFill>
              </a:rPr>
              <a:t>Config</a:t>
            </a:r>
            <a:r>
              <a:rPr lang="en-US" sz="2400" dirty="0">
                <a:solidFill>
                  <a:schemeClr val="tx1">
                    <a:lumMod val="75000"/>
                    <a:lumOff val="25000"/>
                  </a:schemeClr>
                </a:solidFill>
              </a:rPr>
              <a:t> Server makes a clone of the remote </a:t>
            </a:r>
            <a:r>
              <a:rPr lang="en-US" sz="2400" dirty="0" err="1">
                <a:solidFill>
                  <a:schemeClr val="tx1">
                    <a:lumMod val="75000"/>
                    <a:lumOff val="25000"/>
                  </a:schemeClr>
                </a:solidFill>
              </a:rPr>
              <a:t>git</a:t>
            </a:r>
            <a:r>
              <a:rPr lang="en-US" sz="2400" dirty="0">
                <a:solidFill>
                  <a:schemeClr val="tx1">
                    <a:lumMod val="75000"/>
                    <a:lumOff val="25000"/>
                  </a:schemeClr>
                </a:solidFill>
              </a:rPr>
              <a:t> repository in case the local copy gets dirty (for example, folder content changes by an OS process) such that Spring Cloud </a:t>
            </a:r>
            <a:r>
              <a:rPr lang="en-US" sz="2400" dirty="0" err="1">
                <a:solidFill>
                  <a:schemeClr val="tx1">
                    <a:lumMod val="75000"/>
                    <a:lumOff val="25000"/>
                  </a:schemeClr>
                </a:solidFill>
              </a:rPr>
              <a:t>Config</a:t>
            </a:r>
            <a:r>
              <a:rPr lang="en-US" sz="2400" dirty="0">
                <a:solidFill>
                  <a:schemeClr val="tx1">
                    <a:lumMod val="75000"/>
                    <a:lumOff val="25000"/>
                  </a:schemeClr>
                </a:solidFill>
              </a:rPr>
              <a:t> Server cannot update the local copy from remote repository.</a:t>
            </a:r>
          </a:p>
          <a:p>
            <a:pPr marL="457200" indent="-457200" algn="l">
              <a:buFont typeface="Wingdings" pitchFamily="2" charset="2"/>
              <a:buChar char="§"/>
            </a:pPr>
            <a:r>
              <a:rPr lang="en-US" sz="2400" dirty="0">
                <a:solidFill>
                  <a:schemeClr val="tx1">
                    <a:lumMod val="75000"/>
                    <a:lumOff val="25000"/>
                  </a:schemeClr>
                </a:solidFill>
              </a:rPr>
              <a:t>To solve this issue, there is a force-pull property that makes Spring Cloud </a:t>
            </a:r>
            <a:r>
              <a:rPr lang="en-US" sz="2400" dirty="0" err="1">
                <a:solidFill>
                  <a:schemeClr val="tx1">
                    <a:lumMod val="75000"/>
                    <a:lumOff val="25000"/>
                  </a:schemeClr>
                </a:solidFill>
              </a:rPr>
              <a:t>Config</a:t>
            </a:r>
            <a:r>
              <a:rPr lang="en-US" sz="2400" dirty="0">
                <a:solidFill>
                  <a:schemeClr val="tx1">
                    <a:lumMod val="75000"/>
                    <a:lumOff val="25000"/>
                  </a:schemeClr>
                </a:solidFill>
              </a:rPr>
              <a:t> Server force pull from the remote repository if the local copy is dirty, as shown in the following example:</a:t>
            </a:r>
          </a:p>
          <a:p>
            <a:pPr marL="342900" indent="-342900" algn="l">
              <a:buFont typeface="Wingdings" pitchFamily="2" charset="2"/>
              <a:buChar char="§"/>
            </a:pPr>
            <a:endParaRPr lang="en-US" sz="2400" dirty="0"/>
          </a:p>
        </p:txBody>
      </p:sp>
    </p:spTree>
    <p:extLst>
      <p:ext uri="{BB962C8B-B14F-4D97-AF65-F5344CB8AC3E}">
        <p14:creationId xmlns:p14="http://schemas.microsoft.com/office/powerpoint/2010/main" val="3179775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763000" cy="1143000"/>
          </a:xfrm>
        </p:spPr>
        <p:txBody>
          <a:bodyPr/>
          <a:lstStyle/>
          <a:p>
            <a:endParaRPr lang="en-US" dirty="0">
              <a:solidFill>
                <a:schemeClr val="accent2">
                  <a:lumMod val="50000"/>
                </a:schemeClr>
              </a:solidFill>
            </a:endParaRPr>
          </a:p>
        </p:txBody>
      </p:sp>
      <p:sp>
        <p:nvSpPr>
          <p:cNvPr id="7" name="AutoShape 1"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Note]"/>
          <p:cNvSpPr>
            <a:spLocks noChangeAspect="1" noChangeArrowheads="1"/>
          </p:cNvSpPr>
          <p:nvPr/>
        </p:nvSpPr>
        <p:spPr bwMode="auto">
          <a:xfrm>
            <a:off x="457200" y="2389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Subtitle 11"/>
          <p:cNvSpPr>
            <a:spLocks noGrp="1"/>
          </p:cNvSpPr>
          <p:nvPr>
            <p:ph type="subTitle" idx="1"/>
          </p:nvPr>
        </p:nvSpPr>
        <p:spPr>
          <a:xfrm>
            <a:off x="76200" y="1447800"/>
            <a:ext cx="8686800" cy="5257800"/>
          </a:xfrm>
        </p:spPr>
        <p:txBody>
          <a:bodyPr>
            <a:normAutofit/>
          </a:bodyPr>
          <a:lstStyle/>
          <a:p>
            <a:endParaRPr lang="en-US" sz="28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600201"/>
            <a:ext cx="7100888" cy="260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102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0" y="1371600"/>
            <a:ext cx="8991600" cy="5334000"/>
          </a:xfrm>
        </p:spPr>
        <p:txBody>
          <a:bodyPr>
            <a:normAutofit/>
          </a:bodyPr>
          <a:lstStyle/>
          <a:p>
            <a:r>
              <a:rPr lang="en-US" b="1" dirty="0">
                <a:solidFill>
                  <a:schemeClr val="accent2">
                    <a:lumMod val="75000"/>
                  </a:schemeClr>
                </a:solidFill>
              </a:rPr>
              <a:t>Create a Multi-Module Project</a:t>
            </a:r>
          </a:p>
          <a:p>
            <a:pPr algn="l"/>
            <a:r>
              <a:rPr lang="en-US" sz="2800" dirty="0">
                <a:solidFill>
                  <a:schemeClr val="tx1">
                    <a:lumMod val="75000"/>
                    <a:lumOff val="25000"/>
                  </a:schemeClr>
                </a:solidFill>
              </a:rPr>
              <a:t>The application we are creating will have two modules: </a:t>
            </a:r>
            <a:endParaRPr lang="en-US" sz="2800" dirty="0" smtClean="0">
              <a:solidFill>
                <a:schemeClr val="tx1">
                  <a:lumMod val="75000"/>
                  <a:lumOff val="25000"/>
                </a:schemeClr>
              </a:solidFill>
            </a:endParaRPr>
          </a:p>
          <a:p>
            <a:pPr algn="l"/>
            <a:r>
              <a:rPr lang="en-US" sz="2800" dirty="0" smtClean="0">
                <a:solidFill>
                  <a:schemeClr val="tx1">
                    <a:lumMod val="75000"/>
                    <a:lumOff val="25000"/>
                  </a:schemeClr>
                </a:solidFill>
              </a:rPr>
              <a:t>one </a:t>
            </a:r>
            <a:r>
              <a:rPr lang="en-US" sz="2800" dirty="0">
                <a:solidFill>
                  <a:schemeClr val="tx1">
                    <a:lumMod val="75000"/>
                    <a:lumOff val="25000"/>
                  </a:schemeClr>
                </a:solidFill>
              </a:rPr>
              <a:t>for the Configuration Service and the other for the Configuration client</a:t>
            </a:r>
            <a:r>
              <a:rPr lang="en-US" sz="2800" dirty="0" smtClean="0">
                <a:solidFill>
                  <a:schemeClr val="tx1">
                    <a:lumMod val="75000"/>
                    <a:lumOff val="25000"/>
                  </a:schemeClr>
                </a:solidFill>
              </a:rPr>
              <a:t>.</a:t>
            </a:r>
          </a:p>
          <a:p>
            <a:pPr algn="l"/>
            <a:r>
              <a:rPr lang="en-US" sz="2800" dirty="0" smtClean="0">
                <a:solidFill>
                  <a:schemeClr val="tx1">
                    <a:lumMod val="75000"/>
                    <a:lumOff val="25000"/>
                  </a:schemeClr>
                </a:solidFill>
              </a:rPr>
              <a:t> </a:t>
            </a:r>
            <a:r>
              <a:rPr lang="en-US" sz="2800" dirty="0">
                <a:solidFill>
                  <a:schemeClr val="tx1">
                    <a:lumMod val="75000"/>
                    <a:lumOff val="25000"/>
                  </a:schemeClr>
                </a:solidFill>
              </a:rPr>
              <a:t>Because of this, we need to create a parent </a:t>
            </a:r>
            <a:r>
              <a:rPr lang="en-US" sz="2800" i="1" dirty="0" err="1">
                <a:solidFill>
                  <a:schemeClr val="tx1">
                    <a:lumMod val="75000"/>
                    <a:lumOff val="25000"/>
                  </a:schemeClr>
                </a:solidFill>
              </a:rPr>
              <a:t>pom</a:t>
            </a:r>
            <a:r>
              <a:rPr lang="en-US" sz="2800" dirty="0">
                <a:solidFill>
                  <a:schemeClr val="tx1">
                    <a:lumMod val="75000"/>
                    <a:lumOff val="25000"/>
                  </a:schemeClr>
                </a:solidFill>
              </a:rPr>
              <a:t>.</a:t>
            </a:r>
          </a:p>
          <a:p>
            <a:pPr algn="l"/>
            <a:r>
              <a:rPr lang="en-US" sz="2800" b="1" dirty="0">
                <a:solidFill>
                  <a:schemeClr val="tx1">
                    <a:lumMod val="75000"/>
                    <a:lumOff val="25000"/>
                  </a:schemeClr>
                </a:solidFill>
              </a:rPr>
              <a:t>Parent</a:t>
            </a:r>
          </a:p>
          <a:p>
            <a:pPr algn="l"/>
            <a:r>
              <a:rPr lang="en-US" sz="2800" dirty="0">
                <a:solidFill>
                  <a:schemeClr val="tx1">
                    <a:lumMod val="75000"/>
                    <a:lumOff val="25000"/>
                  </a:schemeClr>
                </a:solidFill>
              </a:rPr>
              <a:t>In our IDE, let’s create a new project. I’m using Spring Tool Suite, but that’s just a personal preference.</a:t>
            </a:r>
          </a:p>
          <a:p>
            <a:pPr algn="l"/>
            <a:r>
              <a:rPr lang="en-US" sz="2800" dirty="0">
                <a:solidFill>
                  <a:schemeClr val="tx1">
                    <a:lumMod val="75000"/>
                    <a:lumOff val="25000"/>
                  </a:schemeClr>
                </a:solidFill>
              </a:rPr>
              <a:t>In our </a:t>
            </a:r>
            <a:r>
              <a:rPr lang="en-US" sz="2800" i="1" dirty="0">
                <a:solidFill>
                  <a:schemeClr val="tx1">
                    <a:lumMod val="75000"/>
                    <a:lumOff val="25000"/>
                  </a:schemeClr>
                </a:solidFill>
              </a:rPr>
              <a:t>pom.xml</a:t>
            </a:r>
            <a:r>
              <a:rPr lang="en-US" sz="2800" dirty="0">
                <a:solidFill>
                  <a:schemeClr val="tx1">
                    <a:lumMod val="75000"/>
                    <a:lumOff val="25000"/>
                  </a:schemeClr>
                </a:solidFill>
              </a:rPr>
              <a:t>, let’s specify our two modules:</a:t>
            </a:r>
          </a:p>
          <a:p>
            <a:pPr algn="l"/>
            <a:endParaRPr lang="en-US" sz="2800" dirty="0">
              <a:solidFill>
                <a:schemeClr val="tx1">
                  <a:lumMod val="75000"/>
                  <a:lumOff val="25000"/>
                </a:schemeClr>
              </a:solidFill>
            </a:endParaRPr>
          </a:p>
        </p:txBody>
      </p:sp>
    </p:spTree>
    <p:extLst>
      <p:ext uri="{BB962C8B-B14F-4D97-AF65-F5344CB8AC3E}">
        <p14:creationId xmlns:p14="http://schemas.microsoft.com/office/powerpoint/2010/main" val="253839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r>
              <a:rPr lang="en-US" dirty="0" smtClean="0">
                <a:solidFill>
                  <a:schemeClr val="accent2">
                    <a:lumMod val="50000"/>
                  </a:schemeClr>
                </a:solidFill>
              </a:rPr>
              <a:t>Sample code</a:t>
            </a:r>
            <a:endParaRPr lang="en-US" dirty="0">
              <a:solidFill>
                <a:schemeClr val="accent2">
                  <a:lumMod val="50000"/>
                </a:schemeClr>
              </a:solidFill>
            </a:endParaRPr>
          </a:p>
        </p:txBody>
      </p:sp>
      <p:sp>
        <p:nvSpPr>
          <p:cNvPr id="3" name="Subtitle 2"/>
          <p:cNvSpPr>
            <a:spLocks noGrp="1"/>
          </p:cNvSpPr>
          <p:nvPr>
            <p:ph type="subTitle" idx="1"/>
          </p:nvPr>
        </p:nvSpPr>
        <p:spPr>
          <a:xfrm>
            <a:off x="0" y="1371600"/>
            <a:ext cx="8991600" cy="5334000"/>
          </a:xfrm>
        </p:spPr>
        <p:txBody>
          <a:bodyPr>
            <a:normAutofit fontScale="62500" lnSpcReduction="20000"/>
          </a:bodyPr>
          <a:lstStyle/>
          <a:p>
            <a:pPr algn="l"/>
            <a:r>
              <a:rPr lang="en-US" dirty="0">
                <a:solidFill>
                  <a:schemeClr val="tx1">
                    <a:lumMod val="75000"/>
                    <a:lumOff val="25000"/>
                  </a:schemeClr>
                </a:solidFill>
              </a:rPr>
              <a:t>&lt;?xml version="1.0" encoding="UTF-8"?&gt;</a:t>
            </a:r>
          </a:p>
          <a:p>
            <a:pPr algn="l"/>
            <a:r>
              <a:rPr lang="en-US" dirty="0">
                <a:solidFill>
                  <a:schemeClr val="tx1">
                    <a:lumMod val="75000"/>
                    <a:lumOff val="25000"/>
                  </a:schemeClr>
                </a:solidFill>
              </a:rPr>
              <a:t>&lt;project </a:t>
            </a:r>
            <a:r>
              <a:rPr lang="en-US" dirty="0" err="1">
                <a:solidFill>
                  <a:schemeClr val="tx1">
                    <a:lumMod val="75000"/>
                    <a:lumOff val="25000"/>
                  </a:schemeClr>
                </a:solidFill>
              </a:rPr>
              <a:t>xmlns</a:t>
            </a:r>
            <a:r>
              <a:rPr lang="en-US" dirty="0">
                <a:solidFill>
                  <a:schemeClr val="tx1">
                    <a:lumMod val="75000"/>
                    <a:lumOff val="25000"/>
                  </a:schemeClr>
                </a:solidFill>
              </a:rPr>
              <a:t>="http://maven.apache.org/POM/4.0.0" </a:t>
            </a:r>
            <a:r>
              <a:rPr lang="en-US" dirty="0" err="1">
                <a:solidFill>
                  <a:schemeClr val="tx1">
                    <a:lumMod val="75000"/>
                    <a:lumOff val="25000"/>
                  </a:schemeClr>
                </a:solidFill>
              </a:rPr>
              <a:t>xmlns:xsi</a:t>
            </a:r>
            <a:r>
              <a:rPr lang="en-US" dirty="0">
                <a:solidFill>
                  <a:schemeClr val="tx1">
                    <a:lumMod val="75000"/>
                    <a:lumOff val="25000"/>
                  </a:schemeClr>
                </a:solidFill>
              </a:rPr>
              <a:t>="http://www.w3.org/2001/XMLSchema-instance" </a:t>
            </a:r>
            <a:r>
              <a:rPr lang="en-US" dirty="0" err="1">
                <a:solidFill>
                  <a:schemeClr val="tx1">
                    <a:lumMod val="75000"/>
                    <a:lumOff val="25000"/>
                  </a:schemeClr>
                </a:solidFill>
              </a:rPr>
              <a:t>xsi:schemaLocation</a:t>
            </a:r>
            <a:r>
              <a:rPr lang="en-US" dirty="0">
                <a:solidFill>
                  <a:schemeClr val="tx1">
                    <a:lumMod val="75000"/>
                    <a:lumOff val="25000"/>
                  </a:schemeClr>
                </a:solidFill>
              </a:rPr>
              <a:t>="http://maven.apache.org/POM/4.0.0 http://maven.apache.org/xsd/maven-4.0.0.xsd"&gt;</a:t>
            </a:r>
          </a:p>
          <a:p>
            <a:pPr algn="l"/>
            <a:r>
              <a:rPr lang="en-US" dirty="0">
                <a:solidFill>
                  <a:schemeClr val="tx1">
                    <a:lumMod val="75000"/>
                    <a:lumOff val="25000"/>
                  </a:schemeClr>
                </a:solidFill>
              </a:rPr>
              <a:t>&lt;</a:t>
            </a:r>
            <a:r>
              <a:rPr lang="en-US" dirty="0" err="1">
                <a:solidFill>
                  <a:schemeClr val="tx1">
                    <a:lumMod val="75000"/>
                    <a:lumOff val="25000"/>
                  </a:schemeClr>
                </a:solidFill>
              </a:rPr>
              <a:t>modelVersion</a:t>
            </a:r>
            <a:r>
              <a:rPr lang="en-US" dirty="0">
                <a:solidFill>
                  <a:schemeClr val="tx1">
                    <a:lumMod val="75000"/>
                    <a:lumOff val="25000"/>
                  </a:schemeClr>
                </a:solidFill>
              </a:rPr>
              <a:t>&gt;4.0.0&lt;/</a:t>
            </a:r>
            <a:r>
              <a:rPr lang="en-US" dirty="0" err="1">
                <a:solidFill>
                  <a:schemeClr val="tx1">
                    <a:lumMod val="75000"/>
                    <a:lumOff val="25000"/>
                  </a:schemeClr>
                </a:solidFill>
              </a:rPr>
              <a:t>modelVersion</a:t>
            </a:r>
            <a:r>
              <a:rPr lang="en-US" dirty="0">
                <a:solidFill>
                  <a:schemeClr val="tx1">
                    <a:lumMod val="75000"/>
                    <a:lumOff val="25000"/>
                  </a:schemeClr>
                </a:solidFill>
              </a:rPr>
              <a:t>&gt;</a:t>
            </a:r>
          </a:p>
          <a:p>
            <a:pPr algn="l"/>
            <a:r>
              <a:rPr lang="en-US" dirty="0">
                <a:solidFill>
                  <a:schemeClr val="tx1">
                    <a:lumMod val="75000"/>
                    <a:lumOff val="25000"/>
                  </a:schemeClr>
                </a:solidFill>
              </a:rPr>
              <a:t>&lt;</a:t>
            </a:r>
            <a:r>
              <a:rPr lang="en-US" dirty="0" err="1">
                <a:solidFill>
                  <a:schemeClr val="tx1">
                    <a:lumMod val="75000"/>
                    <a:lumOff val="25000"/>
                  </a:schemeClr>
                </a:solidFill>
              </a:rPr>
              <a:t>groupId</a:t>
            </a:r>
            <a:r>
              <a:rPr lang="en-US" dirty="0">
                <a:solidFill>
                  <a:schemeClr val="tx1">
                    <a:lumMod val="75000"/>
                    <a:lumOff val="25000"/>
                  </a:schemeClr>
                </a:solidFill>
              </a:rPr>
              <a:t>&gt;</a:t>
            </a:r>
            <a:r>
              <a:rPr lang="en-US" dirty="0" err="1">
                <a:solidFill>
                  <a:schemeClr val="tx1">
                    <a:lumMod val="75000"/>
                    <a:lumOff val="25000"/>
                  </a:schemeClr>
                </a:solidFill>
              </a:rPr>
              <a:t>com.michaelcgood</a:t>
            </a:r>
            <a:r>
              <a:rPr lang="en-US" dirty="0">
                <a:solidFill>
                  <a:schemeClr val="tx1">
                    <a:lumMod val="75000"/>
                    <a:lumOff val="25000"/>
                  </a:schemeClr>
                </a:solidFill>
              </a:rPr>
              <a:t>&lt;/</a:t>
            </a:r>
            <a:r>
              <a:rPr lang="en-US" dirty="0" err="1">
                <a:solidFill>
                  <a:schemeClr val="tx1">
                    <a:lumMod val="75000"/>
                    <a:lumOff val="25000"/>
                  </a:schemeClr>
                </a:solidFill>
              </a:rPr>
              <a:t>groupId</a:t>
            </a:r>
            <a:r>
              <a:rPr lang="en-US" dirty="0">
                <a:solidFill>
                  <a:schemeClr val="tx1">
                    <a:lumMod val="75000"/>
                    <a:lumOff val="25000"/>
                  </a:schemeClr>
                </a:solidFill>
              </a:rPr>
              <a:t>&gt;</a:t>
            </a:r>
          </a:p>
          <a:p>
            <a:pPr algn="l"/>
            <a:r>
              <a:rPr lang="en-US" dirty="0">
                <a:solidFill>
                  <a:schemeClr val="tx1">
                    <a:lumMod val="75000"/>
                    <a:lumOff val="25000"/>
                  </a:schemeClr>
                </a:solidFill>
              </a:rPr>
              <a:t>&lt;</a:t>
            </a:r>
            <a:r>
              <a:rPr lang="en-US" dirty="0" err="1">
                <a:solidFill>
                  <a:schemeClr val="tx1">
                    <a:lumMod val="75000"/>
                    <a:lumOff val="25000"/>
                  </a:schemeClr>
                </a:solidFill>
              </a:rPr>
              <a:t>artifactId</a:t>
            </a:r>
            <a:r>
              <a:rPr lang="en-US" dirty="0">
                <a:solidFill>
                  <a:schemeClr val="tx1">
                    <a:lumMod val="75000"/>
                    <a:lumOff val="25000"/>
                  </a:schemeClr>
                </a:solidFill>
              </a:rPr>
              <a:t>&gt;</a:t>
            </a:r>
            <a:r>
              <a:rPr lang="en-US" dirty="0" err="1">
                <a:solidFill>
                  <a:schemeClr val="tx1">
                    <a:lumMod val="75000"/>
                    <a:lumOff val="25000"/>
                  </a:schemeClr>
                </a:solidFill>
              </a:rPr>
              <a:t>com.michaelcgood</a:t>
            </a:r>
            <a:r>
              <a:rPr lang="en-US" dirty="0">
                <a:solidFill>
                  <a:schemeClr val="tx1">
                    <a:lumMod val="75000"/>
                    <a:lumOff val="25000"/>
                  </a:schemeClr>
                </a:solidFill>
              </a:rPr>
              <a:t>&lt;/</a:t>
            </a:r>
            <a:r>
              <a:rPr lang="en-US" dirty="0" err="1">
                <a:solidFill>
                  <a:schemeClr val="tx1">
                    <a:lumMod val="75000"/>
                    <a:lumOff val="25000"/>
                  </a:schemeClr>
                </a:solidFill>
              </a:rPr>
              <a:t>artifactId</a:t>
            </a:r>
            <a:r>
              <a:rPr lang="en-US" dirty="0">
                <a:solidFill>
                  <a:schemeClr val="tx1">
                    <a:lumMod val="75000"/>
                    <a:lumOff val="25000"/>
                  </a:schemeClr>
                </a:solidFill>
              </a:rPr>
              <a:t>&gt;</a:t>
            </a:r>
          </a:p>
          <a:p>
            <a:pPr algn="l"/>
            <a:r>
              <a:rPr lang="en-US" dirty="0">
                <a:solidFill>
                  <a:schemeClr val="tx1">
                    <a:lumMod val="75000"/>
                    <a:lumOff val="25000"/>
                  </a:schemeClr>
                </a:solidFill>
              </a:rPr>
              <a:t>&lt;version&gt;0.0.1&lt;/version&gt;</a:t>
            </a:r>
          </a:p>
          <a:p>
            <a:pPr algn="l"/>
            <a:r>
              <a:rPr lang="en-US" dirty="0">
                <a:solidFill>
                  <a:schemeClr val="tx1">
                    <a:lumMod val="75000"/>
                    <a:lumOff val="25000"/>
                  </a:schemeClr>
                </a:solidFill>
              </a:rPr>
              <a:t>&lt;packaging&gt;</a:t>
            </a:r>
            <a:r>
              <a:rPr lang="en-US" dirty="0" err="1">
                <a:solidFill>
                  <a:schemeClr val="tx1">
                    <a:lumMod val="75000"/>
                    <a:lumOff val="25000"/>
                  </a:schemeClr>
                </a:solidFill>
              </a:rPr>
              <a:t>pom</a:t>
            </a:r>
            <a:r>
              <a:rPr lang="en-US" dirty="0">
                <a:solidFill>
                  <a:schemeClr val="tx1">
                    <a:lumMod val="75000"/>
                    <a:lumOff val="25000"/>
                  </a:schemeClr>
                </a:solidFill>
              </a:rPr>
              <a:t>&lt;/packaging&gt;</a:t>
            </a:r>
          </a:p>
          <a:p>
            <a:pPr algn="l"/>
            <a:r>
              <a:rPr lang="en-US" dirty="0">
                <a:solidFill>
                  <a:schemeClr val="tx1">
                    <a:lumMod val="75000"/>
                    <a:lumOff val="25000"/>
                  </a:schemeClr>
                </a:solidFill>
              </a:rPr>
              <a:t>&lt;name&gt;</a:t>
            </a:r>
            <a:r>
              <a:rPr lang="en-US" dirty="0" err="1">
                <a:solidFill>
                  <a:schemeClr val="tx1">
                    <a:lumMod val="75000"/>
                    <a:lumOff val="25000"/>
                  </a:schemeClr>
                </a:solidFill>
              </a:rPr>
              <a:t>michaelcgood</a:t>
            </a:r>
            <a:r>
              <a:rPr lang="en-US" dirty="0">
                <a:solidFill>
                  <a:schemeClr val="tx1">
                    <a:lumMod val="75000"/>
                    <a:lumOff val="25000"/>
                  </a:schemeClr>
                </a:solidFill>
              </a:rPr>
              <a:t>-spring-cloud-</a:t>
            </a:r>
            <a:r>
              <a:rPr lang="en-US" dirty="0" err="1">
                <a:solidFill>
                  <a:schemeClr val="tx1">
                    <a:lumMod val="75000"/>
                    <a:lumOff val="25000"/>
                  </a:schemeClr>
                </a:solidFill>
              </a:rPr>
              <a:t>config</a:t>
            </a:r>
            <a:r>
              <a:rPr lang="en-US" dirty="0">
                <a:solidFill>
                  <a:schemeClr val="tx1">
                    <a:lumMod val="75000"/>
                    <a:lumOff val="25000"/>
                  </a:schemeClr>
                </a:solidFill>
              </a:rPr>
              <a:t>-server&lt;/name&gt;</a:t>
            </a:r>
          </a:p>
          <a:p>
            <a:pPr algn="l"/>
            <a:r>
              <a:rPr lang="en-US" dirty="0">
                <a:solidFill>
                  <a:schemeClr val="tx1">
                    <a:lumMod val="75000"/>
                    <a:lumOff val="25000"/>
                  </a:schemeClr>
                </a:solidFill>
              </a:rPr>
              <a:t>&lt;description&gt;Intro to Spring Cloud </a:t>
            </a:r>
            <a:r>
              <a:rPr lang="en-US" dirty="0" err="1">
                <a:solidFill>
                  <a:schemeClr val="tx1">
                    <a:lumMod val="75000"/>
                    <a:lumOff val="25000"/>
                  </a:schemeClr>
                </a:solidFill>
              </a:rPr>
              <a:t>Config</a:t>
            </a:r>
            <a:r>
              <a:rPr lang="en-US" dirty="0">
                <a:solidFill>
                  <a:schemeClr val="tx1">
                    <a:lumMod val="75000"/>
                    <a:lumOff val="25000"/>
                  </a:schemeClr>
                </a:solidFill>
              </a:rPr>
              <a:t> Server&lt;/description&gt;</a:t>
            </a:r>
          </a:p>
          <a:p>
            <a:pPr algn="l"/>
            <a:r>
              <a:rPr lang="en-US" dirty="0">
                <a:solidFill>
                  <a:schemeClr val="tx1">
                    <a:lumMod val="75000"/>
                    <a:lumOff val="25000"/>
                  </a:schemeClr>
                </a:solidFill>
              </a:rPr>
              <a:t>&lt;modules&gt;</a:t>
            </a:r>
          </a:p>
          <a:p>
            <a:pPr algn="l"/>
            <a:r>
              <a:rPr lang="en-US" dirty="0">
                <a:solidFill>
                  <a:schemeClr val="tx1">
                    <a:lumMod val="75000"/>
                    <a:lumOff val="25000"/>
                  </a:schemeClr>
                </a:solidFill>
              </a:rPr>
              <a:t>&lt;module&gt;mcg-configuration-client&lt;/module&gt;</a:t>
            </a:r>
          </a:p>
          <a:p>
            <a:pPr algn="l"/>
            <a:r>
              <a:rPr lang="en-US" dirty="0">
                <a:solidFill>
                  <a:schemeClr val="tx1">
                    <a:lumMod val="75000"/>
                    <a:lumOff val="25000"/>
                  </a:schemeClr>
                </a:solidFill>
              </a:rPr>
              <a:t>&lt;module&gt;mcg-configuration-service&lt;/module&gt;</a:t>
            </a:r>
          </a:p>
          <a:p>
            <a:pPr algn="l"/>
            <a:r>
              <a:rPr lang="en-US" dirty="0">
                <a:solidFill>
                  <a:schemeClr val="tx1">
                    <a:lumMod val="75000"/>
                    <a:lumOff val="25000"/>
                  </a:schemeClr>
                </a:solidFill>
              </a:rPr>
              <a:t>&lt;/modules&gt;</a:t>
            </a:r>
          </a:p>
          <a:p>
            <a:pPr algn="l"/>
            <a:r>
              <a:rPr lang="en-US" dirty="0">
                <a:solidFill>
                  <a:schemeClr val="tx1">
                    <a:lumMod val="75000"/>
                    <a:lumOff val="25000"/>
                  </a:schemeClr>
                </a:solidFill>
              </a:rPr>
              <a:t>&lt;/project&gt;</a:t>
            </a:r>
          </a:p>
          <a:p>
            <a:pPr algn="l"/>
            <a:endParaRPr lang="en-US" dirty="0">
              <a:solidFill>
                <a:schemeClr val="tx1">
                  <a:lumMod val="75000"/>
                  <a:lumOff val="25000"/>
                </a:schemeClr>
              </a:solidFill>
            </a:endParaRPr>
          </a:p>
        </p:txBody>
      </p:sp>
    </p:spTree>
    <p:extLst>
      <p:ext uri="{BB962C8B-B14F-4D97-AF65-F5344CB8AC3E}">
        <p14:creationId xmlns:p14="http://schemas.microsoft.com/office/powerpoint/2010/main" val="334228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152400" y="1524000"/>
            <a:ext cx="8991600" cy="5334000"/>
          </a:xfrm>
        </p:spPr>
        <p:txBody>
          <a:bodyPr>
            <a:normAutofit/>
          </a:bodyPr>
          <a:lstStyle/>
          <a:p>
            <a:pPr marL="457200" indent="-457200" algn="l">
              <a:buFont typeface="Wingdings" pitchFamily="2" charset="2"/>
              <a:buChar char="§"/>
            </a:pPr>
            <a:r>
              <a:rPr lang="en-US" b="1" dirty="0">
                <a:solidFill>
                  <a:schemeClr val="bg2">
                    <a:lumMod val="25000"/>
                  </a:schemeClr>
                </a:solidFill>
              </a:rPr>
              <a:t>Configuration Service</a:t>
            </a:r>
          </a:p>
          <a:p>
            <a:pPr algn="l"/>
            <a:r>
              <a:rPr lang="en-US" sz="2800" dirty="0">
                <a:solidFill>
                  <a:schemeClr val="tx1">
                    <a:lumMod val="75000"/>
                    <a:lumOff val="25000"/>
                  </a:schemeClr>
                </a:solidFill>
              </a:rPr>
              <a:t>In our IDE, let’s create a new Maven module for our configuration service and insert this in our </a:t>
            </a:r>
            <a:r>
              <a:rPr lang="en-US" sz="2800" i="1" dirty="0" err="1">
                <a:solidFill>
                  <a:schemeClr val="tx1">
                    <a:lumMod val="75000"/>
                    <a:lumOff val="25000"/>
                  </a:schemeClr>
                </a:solidFill>
              </a:rPr>
              <a:t>pom</a:t>
            </a:r>
            <a:r>
              <a:rPr lang="en-US" sz="2800" dirty="0">
                <a:solidFill>
                  <a:schemeClr val="tx1">
                    <a:lumMod val="75000"/>
                    <a:lumOff val="25000"/>
                  </a:schemeClr>
                </a:solidFill>
              </a:rPr>
              <a:t>:</a:t>
            </a:r>
          </a:p>
          <a:p>
            <a:pPr marL="457200" indent="-457200" algn="l">
              <a:buFont typeface="Wingdings" pitchFamily="2" charset="2"/>
              <a:buChar char="§"/>
            </a:pPr>
            <a:r>
              <a:rPr lang="en-US" b="1" dirty="0">
                <a:solidFill>
                  <a:schemeClr val="tx2">
                    <a:lumMod val="75000"/>
                  </a:schemeClr>
                </a:solidFill>
              </a:rPr>
              <a:t>Configuration Client</a:t>
            </a:r>
          </a:p>
          <a:p>
            <a:pPr algn="l"/>
            <a:r>
              <a:rPr lang="en-US" sz="2800" dirty="0">
                <a:solidFill>
                  <a:schemeClr val="tx1">
                    <a:lumMod val="75000"/>
                    <a:lumOff val="25000"/>
                  </a:schemeClr>
                </a:solidFill>
              </a:rPr>
              <a:t>Now we just need to make a module for our configuration client. So, let’s make another Maven module and insert this into our </a:t>
            </a:r>
            <a:r>
              <a:rPr lang="en-US" sz="2800" i="1" dirty="0">
                <a:solidFill>
                  <a:schemeClr val="tx1">
                    <a:lumMod val="75000"/>
                    <a:lumOff val="25000"/>
                  </a:schemeClr>
                </a:solidFill>
              </a:rPr>
              <a:t>POM</a:t>
            </a:r>
            <a:r>
              <a:rPr lang="en-US" sz="2800" dirty="0">
                <a:solidFill>
                  <a:schemeClr val="tx1">
                    <a:lumMod val="75000"/>
                    <a:lumOff val="25000"/>
                  </a:schemeClr>
                </a:solidFill>
              </a:rPr>
              <a:t>:</a:t>
            </a:r>
          </a:p>
          <a:p>
            <a:pPr algn="l"/>
            <a:endParaRPr lang="en-US" sz="2800" dirty="0">
              <a:solidFill>
                <a:schemeClr val="tx1">
                  <a:lumMod val="75000"/>
                  <a:lumOff val="25000"/>
                </a:schemeClr>
              </a:solidFill>
            </a:endParaRPr>
          </a:p>
        </p:txBody>
      </p:sp>
    </p:spTree>
    <p:extLst>
      <p:ext uri="{BB962C8B-B14F-4D97-AF65-F5344CB8AC3E}">
        <p14:creationId xmlns:p14="http://schemas.microsoft.com/office/powerpoint/2010/main" val="393908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0" y="1371600"/>
            <a:ext cx="8991600" cy="5334000"/>
          </a:xfrm>
        </p:spPr>
        <p:txBody>
          <a:bodyPr>
            <a:normAutofit/>
          </a:bodyPr>
          <a:lstStyle/>
          <a:p>
            <a:pPr algn="l"/>
            <a:endParaRPr lang="en-US" dirty="0">
              <a:solidFill>
                <a:schemeClr val="tx2">
                  <a:lumMod val="7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03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0" y="1371600"/>
            <a:ext cx="8991600" cy="5334000"/>
          </a:xfrm>
        </p:spPr>
        <p:txBody>
          <a:bodyPr>
            <a:normAutofit/>
          </a:bodyPr>
          <a:lstStyle/>
          <a:p>
            <a:pPr marL="457200" indent="-457200" algn="l">
              <a:buFont typeface="Wingdings" pitchFamily="2" charset="2"/>
              <a:buChar char="§"/>
            </a:pPr>
            <a:r>
              <a:rPr lang="en-US" b="1" dirty="0" err="1">
                <a:solidFill>
                  <a:schemeClr val="accent6">
                    <a:lumMod val="75000"/>
                  </a:schemeClr>
                </a:solidFill>
              </a:rPr>
              <a:t>Config</a:t>
            </a:r>
            <a:r>
              <a:rPr lang="en-US" b="1" dirty="0">
                <a:solidFill>
                  <a:schemeClr val="accent6">
                    <a:lumMod val="75000"/>
                  </a:schemeClr>
                </a:solidFill>
              </a:rPr>
              <a:t> Server</a:t>
            </a:r>
          </a:p>
          <a:p>
            <a:pPr algn="l"/>
            <a:r>
              <a:rPr lang="en-US" sz="2800" dirty="0">
                <a:solidFill>
                  <a:schemeClr val="tx1">
                    <a:lumMod val="75000"/>
                    <a:lumOff val="25000"/>
                  </a:schemeClr>
                </a:solidFill>
              </a:rPr>
              <a:t>Now we will create a </a:t>
            </a:r>
            <a:r>
              <a:rPr lang="en-US" sz="2800" b="1" dirty="0" err="1">
                <a:solidFill>
                  <a:schemeClr val="tx1">
                    <a:lumMod val="75000"/>
                    <a:lumOff val="25000"/>
                  </a:schemeClr>
                </a:solidFill>
              </a:rPr>
              <a:t>Config</a:t>
            </a:r>
            <a:r>
              <a:rPr lang="en-US" sz="2800" b="1" dirty="0">
                <a:solidFill>
                  <a:schemeClr val="tx1">
                    <a:lumMod val="75000"/>
                    <a:lumOff val="25000"/>
                  </a:schemeClr>
                </a:solidFill>
              </a:rPr>
              <a:t> Servic</a:t>
            </a:r>
            <a:r>
              <a:rPr lang="en-US" sz="2800" dirty="0">
                <a:solidFill>
                  <a:schemeClr val="tx1">
                    <a:lumMod val="75000"/>
                    <a:lumOff val="25000"/>
                  </a:schemeClr>
                </a:solidFill>
              </a:rPr>
              <a:t>e to act as an intermediary between our client and a </a:t>
            </a:r>
            <a:r>
              <a:rPr lang="en-US" sz="2800" b="1" dirty="0" err="1">
                <a:solidFill>
                  <a:schemeClr val="tx1">
                    <a:lumMod val="75000"/>
                    <a:lumOff val="25000"/>
                  </a:schemeClr>
                </a:solidFill>
              </a:rPr>
              <a:t>git</a:t>
            </a:r>
            <a:r>
              <a:rPr lang="en-US" sz="2800" b="1" dirty="0">
                <a:solidFill>
                  <a:schemeClr val="tx1">
                    <a:lumMod val="75000"/>
                    <a:lumOff val="25000"/>
                  </a:schemeClr>
                </a:solidFill>
              </a:rPr>
              <a:t> repository</a:t>
            </a:r>
            <a:r>
              <a:rPr lang="en-US" sz="2800" dirty="0">
                <a:solidFill>
                  <a:schemeClr val="tx1"/>
                </a:solidFill>
              </a:rPr>
              <a:t>.</a:t>
            </a:r>
          </a:p>
          <a:p>
            <a:pPr marL="457200" indent="-457200" algn="l">
              <a:buFont typeface="Wingdings" pitchFamily="2" charset="2"/>
              <a:buChar char="§"/>
            </a:pPr>
            <a:r>
              <a:rPr lang="en-US" b="1" dirty="0">
                <a:solidFill>
                  <a:schemeClr val="tx2">
                    <a:lumMod val="60000"/>
                    <a:lumOff val="40000"/>
                  </a:schemeClr>
                </a:solidFill>
              </a:rPr>
              <a:t>Enable </a:t>
            </a:r>
            <a:r>
              <a:rPr lang="en-US" b="1" dirty="0" err="1">
                <a:solidFill>
                  <a:schemeClr val="tx2">
                    <a:lumMod val="60000"/>
                    <a:lumOff val="40000"/>
                  </a:schemeClr>
                </a:solidFill>
              </a:rPr>
              <a:t>Config</a:t>
            </a:r>
            <a:r>
              <a:rPr lang="en-US" b="1" dirty="0">
                <a:solidFill>
                  <a:schemeClr val="tx2">
                    <a:lumMod val="60000"/>
                    <a:lumOff val="40000"/>
                  </a:schemeClr>
                </a:solidFill>
              </a:rPr>
              <a:t> Server</a:t>
            </a:r>
          </a:p>
          <a:p>
            <a:pPr algn="l"/>
            <a:r>
              <a:rPr lang="en-US" sz="2800" dirty="0">
                <a:solidFill>
                  <a:schemeClr val="tx1">
                    <a:lumMod val="75000"/>
                    <a:lumOff val="25000"/>
                  </a:schemeClr>
                </a:solidFill>
              </a:rPr>
              <a:t>We use Spring Cloud’s </a:t>
            </a:r>
            <a:r>
              <a:rPr lang="en-US" sz="2800" i="1" dirty="0">
                <a:solidFill>
                  <a:schemeClr val="tx1">
                    <a:lumMod val="75000"/>
                    <a:lumOff val="25000"/>
                  </a:schemeClr>
                </a:solidFill>
              </a:rPr>
              <a:t>@</a:t>
            </a:r>
            <a:r>
              <a:rPr lang="en-US" sz="2800" i="1" dirty="0" err="1">
                <a:solidFill>
                  <a:schemeClr val="tx1">
                    <a:lumMod val="75000"/>
                    <a:lumOff val="25000"/>
                  </a:schemeClr>
                </a:solidFill>
              </a:rPr>
              <a:t>EnableConfigServer</a:t>
            </a:r>
            <a:r>
              <a:rPr lang="en-US" sz="2800" dirty="0">
                <a:solidFill>
                  <a:schemeClr val="tx1">
                    <a:lumMod val="75000"/>
                    <a:lumOff val="25000"/>
                  </a:schemeClr>
                </a:solidFill>
              </a:rPr>
              <a:t> to create a </a:t>
            </a:r>
            <a:r>
              <a:rPr lang="en-US" sz="2800" dirty="0" err="1">
                <a:solidFill>
                  <a:schemeClr val="tx1">
                    <a:lumMod val="75000"/>
                    <a:lumOff val="25000"/>
                  </a:schemeClr>
                </a:solidFill>
              </a:rPr>
              <a:t>config</a:t>
            </a:r>
            <a:r>
              <a:rPr lang="en-US" sz="2800" dirty="0">
                <a:solidFill>
                  <a:schemeClr val="tx1">
                    <a:lumMod val="75000"/>
                    <a:lumOff val="25000"/>
                  </a:schemeClr>
                </a:solidFill>
              </a:rPr>
              <a:t> server that can be communicated with. So, this is just a normal </a:t>
            </a:r>
            <a:r>
              <a:rPr lang="en-US" sz="2800" b="1" dirty="0">
                <a:solidFill>
                  <a:schemeClr val="tx1">
                    <a:lumMod val="75000"/>
                    <a:lumOff val="25000"/>
                  </a:schemeClr>
                </a:solidFill>
              </a:rPr>
              <a:t>Spring Boot application with one annotation added to enable the </a:t>
            </a:r>
            <a:r>
              <a:rPr lang="en-US" sz="2800" b="1" dirty="0" err="1">
                <a:solidFill>
                  <a:schemeClr val="tx1">
                    <a:lumMod val="75000"/>
                    <a:lumOff val="25000"/>
                  </a:schemeClr>
                </a:solidFill>
              </a:rPr>
              <a:t>Config</a:t>
            </a:r>
            <a:r>
              <a:rPr lang="en-US" sz="2800" b="1" dirty="0">
                <a:solidFill>
                  <a:schemeClr val="tx1">
                    <a:lumMod val="75000"/>
                    <a:lumOff val="25000"/>
                  </a:schemeClr>
                </a:solidFill>
              </a:rPr>
              <a:t> Server</a:t>
            </a:r>
            <a:r>
              <a:rPr lang="en-US" sz="2800" dirty="0">
                <a:solidFill>
                  <a:schemeClr val="tx1">
                    <a:lumMod val="75000"/>
                    <a:lumOff val="25000"/>
                  </a:schemeClr>
                </a:solidFill>
              </a:rPr>
              <a:t>.:</a:t>
            </a:r>
          </a:p>
          <a:p>
            <a:pPr algn="l"/>
            <a:endParaRPr lang="en-US" dirty="0">
              <a:solidFill>
                <a:schemeClr val="tx2">
                  <a:lumMod val="75000"/>
                </a:schemeClr>
              </a:solidFill>
            </a:endParaRPr>
          </a:p>
        </p:txBody>
      </p:sp>
    </p:spTree>
    <p:extLst>
      <p:ext uri="{BB962C8B-B14F-4D97-AF65-F5344CB8AC3E}">
        <p14:creationId xmlns:p14="http://schemas.microsoft.com/office/powerpoint/2010/main" val="183803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3" name="Subtitle 2"/>
          <p:cNvSpPr>
            <a:spLocks noGrp="1"/>
          </p:cNvSpPr>
          <p:nvPr>
            <p:ph type="subTitle" idx="1"/>
          </p:nvPr>
        </p:nvSpPr>
        <p:spPr>
          <a:xfrm>
            <a:off x="0" y="1371600"/>
            <a:ext cx="8991600" cy="5334000"/>
          </a:xfrm>
        </p:spPr>
        <p:txBody>
          <a:bodyPr>
            <a:normAutofit/>
          </a:bodyPr>
          <a:lstStyle/>
          <a:p>
            <a:pPr algn="l"/>
            <a:endParaRPr lang="en-US" dirty="0">
              <a:solidFill>
                <a:schemeClr val="tx2">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8" y="1524000"/>
            <a:ext cx="8991600" cy="2930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248" y="4454503"/>
            <a:ext cx="8763000" cy="1015663"/>
          </a:xfrm>
          <a:prstGeom prst="rect">
            <a:avLst/>
          </a:prstGeom>
        </p:spPr>
        <p:txBody>
          <a:bodyPr wrap="square">
            <a:spAutoFit/>
          </a:bodyPr>
          <a:lstStyle/>
          <a:p>
            <a:r>
              <a:rPr lang="en-US" sz="2400" b="1" dirty="0" err="1">
                <a:solidFill>
                  <a:schemeClr val="accent2">
                    <a:lumMod val="75000"/>
                  </a:schemeClr>
                </a:solidFill>
              </a:rPr>
              <a:t>application.properties</a:t>
            </a:r>
            <a:endParaRPr lang="en-US" sz="2400" b="1" dirty="0">
              <a:solidFill>
                <a:schemeClr val="accent2">
                  <a:lumMod val="75000"/>
                </a:schemeClr>
              </a:solidFill>
            </a:endParaRPr>
          </a:p>
          <a:p>
            <a:r>
              <a:rPr lang="en-US" dirty="0" smtClean="0"/>
              <a:t>To </a:t>
            </a:r>
            <a:r>
              <a:rPr lang="en-US" dirty="0"/>
              <a:t>ensure that there is no conflict </a:t>
            </a:r>
            <a:r>
              <a:rPr lang="en-US" dirty="0" smtClean="0"/>
              <a:t>between  </a:t>
            </a:r>
            <a:r>
              <a:rPr lang="en-US" dirty="0" err="1" smtClean="0"/>
              <a:t>config</a:t>
            </a:r>
            <a:r>
              <a:rPr lang="en-US" dirty="0" smtClean="0"/>
              <a:t> </a:t>
            </a:r>
            <a:r>
              <a:rPr lang="en-US" dirty="0"/>
              <a:t>Service and client, we specify a different port for the </a:t>
            </a:r>
            <a:r>
              <a:rPr lang="en-US" dirty="0" err="1"/>
              <a:t>Config</a:t>
            </a:r>
            <a:r>
              <a:rPr lang="en-US" dirty="0"/>
              <a:t> Service: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04664"/>
            <a:ext cx="8686800" cy="12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15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1143000"/>
          </a:xfrm>
        </p:spPr>
        <p:txBody>
          <a:bodyPr/>
          <a:lstStyle/>
          <a:p>
            <a:endParaRPr lang="en-US" dirty="0">
              <a:solidFill>
                <a:schemeClr val="accent2">
                  <a:lumMod val="50000"/>
                </a:schemeClr>
              </a:solidFill>
            </a:endParaRPr>
          </a:p>
        </p:txBody>
      </p:sp>
      <p:sp>
        <p:nvSpPr>
          <p:cNvPr id="7" name="Subtitle 6"/>
          <p:cNvSpPr>
            <a:spLocks noGrp="1"/>
          </p:cNvSpPr>
          <p:nvPr>
            <p:ph type="subTitle" idx="1"/>
          </p:nvPr>
        </p:nvSpPr>
        <p:spPr>
          <a:xfrm>
            <a:off x="0" y="1295400"/>
            <a:ext cx="8991600" cy="5562600"/>
          </a:xfrm>
        </p:spPr>
        <p:txBody>
          <a:bodyPr>
            <a:normAutofit/>
          </a:bodyPr>
          <a:lstStyle/>
          <a:p>
            <a:pPr marL="457200" indent="-457200" algn="l">
              <a:buFont typeface="Arial" pitchFamily="34" charset="0"/>
              <a:buChar char="•"/>
            </a:pPr>
            <a:r>
              <a:rPr lang="en-US" sz="2800" dirty="0">
                <a:solidFill>
                  <a:schemeClr val="tx1">
                    <a:lumMod val="75000"/>
                    <a:lumOff val="25000"/>
                  </a:schemeClr>
                </a:solidFill>
              </a:rPr>
              <a:t>The second line </a:t>
            </a:r>
            <a:r>
              <a:rPr lang="en-US" sz="2800" i="1" dirty="0" err="1">
                <a:solidFill>
                  <a:schemeClr val="tx1">
                    <a:lumMod val="75000"/>
                    <a:lumOff val="25000"/>
                  </a:schemeClr>
                </a:solidFill>
              </a:rPr>
              <a:t>spring.cloud.config.server.git.uri</a:t>
            </a:r>
            <a:r>
              <a:rPr lang="en-US" sz="2800" i="1" dirty="0">
                <a:solidFill>
                  <a:schemeClr val="tx1">
                    <a:lumMod val="75000"/>
                    <a:lumOff val="25000"/>
                  </a:schemeClr>
                </a:solidFill>
              </a:rPr>
              <a:t>=${HOME}/Desktop/mcg-</a:t>
            </a:r>
            <a:r>
              <a:rPr lang="en-US" sz="2800" i="1" dirty="0" err="1">
                <a:solidFill>
                  <a:schemeClr val="tx1">
                    <a:lumMod val="75000"/>
                    <a:lumOff val="25000"/>
                  </a:schemeClr>
                </a:solidFill>
              </a:rPr>
              <a:t>config</a:t>
            </a:r>
            <a:r>
              <a:rPr lang="en-US" sz="2800" dirty="0">
                <a:solidFill>
                  <a:schemeClr val="tx1">
                    <a:lumMod val="75000"/>
                    <a:lumOff val="25000"/>
                  </a:schemeClr>
                </a:solidFill>
              </a:rPr>
              <a:t> points to a </a:t>
            </a:r>
            <a:r>
              <a:rPr lang="en-US" sz="2800" dirty="0" err="1">
                <a:solidFill>
                  <a:schemeClr val="tx1">
                    <a:lumMod val="75000"/>
                    <a:lumOff val="25000"/>
                  </a:schemeClr>
                </a:solidFill>
              </a:rPr>
              <a:t>git</a:t>
            </a:r>
            <a:r>
              <a:rPr lang="en-US" sz="2800" dirty="0">
                <a:solidFill>
                  <a:schemeClr val="tx1">
                    <a:lumMod val="75000"/>
                    <a:lumOff val="25000"/>
                  </a:schemeClr>
                </a:solidFill>
              </a:rPr>
              <a:t> repository, which we will create next.</a:t>
            </a:r>
          </a:p>
          <a:p>
            <a:pPr marL="457200" indent="-457200" algn="l">
              <a:buFont typeface="Arial" pitchFamily="34" charset="0"/>
              <a:buChar char="•"/>
            </a:pPr>
            <a:r>
              <a:rPr lang="en-US" sz="2800" b="1" dirty="0" err="1" smtClean="0">
                <a:solidFill>
                  <a:schemeClr val="tx1">
                    <a:lumMod val="75000"/>
                    <a:lumOff val="25000"/>
                  </a:schemeClr>
                </a:solidFill>
              </a:rPr>
              <a:t>Git</a:t>
            </a:r>
            <a:r>
              <a:rPr lang="en-US" sz="2800" b="1" dirty="0" smtClean="0">
                <a:solidFill>
                  <a:schemeClr val="tx1">
                    <a:lumMod val="75000"/>
                    <a:lumOff val="25000"/>
                  </a:schemeClr>
                </a:solidFill>
              </a:rPr>
              <a:t>:</a:t>
            </a:r>
            <a:endParaRPr lang="en-US" sz="2800" b="1" dirty="0">
              <a:solidFill>
                <a:schemeClr val="tx1">
                  <a:lumMod val="75000"/>
                  <a:lumOff val="25000"/>
                </a:schemeClr>
              </a:solidFill>
            </a:endParaRPr>
          </a:p>
          <a:p>
            <a:pPr marL="457200" indent="-457200" algn="l">
              <a:buFont typeface="Arial" pitchFamily="34" charset="0"/>
              <a:buChar char="•"/>
            </a:pPr>
            <a:r>
              <a:rPr lang="en-US" sz="2800" dirty="0">
                <a:solidFill>
                  <a:schemeClr val="tx1">
                    <a:lumMod val="75000"/>
                    <a:lumOff val="25000"/>
                  </a:schemeClr>
                </a:solidFill>
              </a:rPr>
              <a:t>On a *nix system, we can do everything on the command line.</a:t>
            </a:r>
          </a:p>
          <a:p>
            <a:pPr marL="457200" indent="-457200" algn="l">
              <a:buFont typeface="Arial" pitchFamily="34" charset="0"/>
              <a:buChar char="•"/>
            </a:pPr>
            <a:r>
              <a:rPr lang="en-US" sz="2800" dirty="0">
                <a:solidFill>
                  <a:schemeClr val="tx1">
                    <a:lumMod val="75000"/>
                    <a:lumOff val="25000"/>
                  </a:schemeClr>
                </a:solidFill>
              </a:rPr>
              <a:t>We make a folder on our desktop:</a:t>
            </a:r>
          </a:p>
          <a:p>
            <a:pPr marL="457200" indent="-457200" algn="l">
              <a:buFont typeface="Arial" pitchFamily="34" charset="0"/>
              <a:buChar char="•"/>
            </a:pPr>
            <a:endParaRPr lang="en-US" sz="2800" dirty="0">
              <a:solidFill>
                <a:schemeClr val="tx1">
                  <a:lumMod val="75000"/>
                  <a:lumOff val="25000"/>
                </a:schemeClr>
              </a:solidFill>
            </a:endParaRP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486400"/>
            <a:ext cx="5105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900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791</Words>
  <Application>Microsoft Office PowerPoint</Application>
  <PresentationFormat>On-screen Show (4:3)</PresentationFormat>
  <Paragraphs>123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SPRING CLOUD CONFIG SERVER</vt:lpstr>
      <vt:lpstr>PowerPoint Presentation</vt:lpstr>
      <vt:lpstr>PowerPoint Presentation</vt:lpstr>
      <vt:lpstr>Sample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2.1.3 JDBC back end</vt:lpstr>
      <vt:lpstr>2.1.8 composite environment repositories</vt:lpstr>
      <vt:lpstr>PowerPoint Presentation</vt:lpstr>
      <vt:lpstr>PowerPoint Presentation</vt:lpstr>
      <vt:lpstr>PowerPoint Presentation</vt:lpstr>
      <vt:lpstr>PowerPoint Presentation</vt:lpstr>
      <vt:lpstr>2.1.1 JIT BACK END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 CONFIG SERVER</dc:title>
  <dc:creator>Admin</dc:creator>
  <cp:lastModifiedBy>Admin</cp:lastModifiedBy>
  <cp:revision>24</cp:revision>
  <dcterms:created xsi:type="dcterms:W3CDTF">2006-08-16T00:00:00Z</dcterms:created>
  <dcterms:modified xsi:type="dcterms:W3CDTF">2018-07-11T06:47:36Z</dcterms:modified>
</cp:coreProperties>
</file>