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3640" y="2493000"/>
            <a:ext cx="7771680" cy="15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latin typeface="Georgia"/>
              </a:rPr>
              <a:t>Шашки для двоих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724128" y="4509120"/>
            <a:ext cx="3167640" cy="20882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 dirty="0">
                <a:solidFill>
                  <a:srgbClr val="8B8B8B"/>
                </a:solidFill>
                <a:latin typeface="Georgia"/>
              </a:rPr>
              <a:t>Проект </a:t>
            </a:r>
            <a:r>
              <a:rPr lang="ru-RU" sz="1600" b="0" strike="noStrike" spc="-1" dirty="0" smtClean="0">
                <a:solidFill>
                  <a:srgbClr val="8B8B8B"/>
                </a:solidFill>
                <a:latin typeface="Georgia"/>
              </a:rPr>
              <a:t>выполнили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 dirty="0" smtClean="0">
                <a:solidFill>
                  <a:srgbClr val="8B8B8B"/>
                </a:solidFill>
                <a:latin typeface="Georgia"/>
              </a:rPr>
              <a:t>Ученики </a:t>
            </a:r>
            <a:r>
              <a:rPr lang="ru-RU" sz="1600" b="0" strike="noStrike" spc="-1" dirty="0">
                <a:solidFill>
                  <a:srgbClr val="8B8B8B"/>
                </a:solidFill>
                <a:latin typeface="Georgia"/>
              </a:rPr>
              <a:t>2 курса 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 dirty="0">
                <a:solidFill>
                  <a:srgbClr val="8B8B8B"/>
                </a:solidFill>
                <a:latin typeface="Georgia"/>
              </a:rPr>
              <a:t>Лицея академии Яндекса: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 dirty="0">
                <a:solidFill>
                  <a:srgbClr val="8B8B8B"/>
                </a:solidFill>
                <a:latin typeface="Georgia"/>
              </a:rPr>
              <a:t>Урманов </a:t>
            </a:r>
            <a:r>
              <a:rPr lang="ru-RU" sz="1600" b="0" strike="noStrike" spc="-1" dirty="0" smtClean="0">
                <a:solidFill>
                  <a:srgbClr val="8B8B8B"/>
                </a:solidFill>
                <a:latin typeface="Georgia"/>
              </a:rPr>
              <a:t>Даниил и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spc="-1" dirty="0" smtClean="0">
                <a:solidFill>
                  <a:srgbClr val="8B8B8B"/>
                </a:solidFill>
                <a:latin typeface="Georgia"/>
              </a:rPr>
              <a:t>Волобуев Михаил.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 dirty="0">
                <a:solidFill>
                  <a:srgbClr val="8B8B8B"/>
                </a:solidFill>
                <a:latin typeface="Georgia"/>
              </a:rPr>
              <a:t>Руководитель проекта: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ru-RU" sz="1600" b="0" strike="noStrike" spc="-1" dirty="0">
                <a:solidFill>
                  <a:srgbClr val="8B8B8B"/>
                </a:solidFill>
                <a:latin typeface="Georgia"/>
              </a:rPr>
              <a:t>Борисова Мария Валерьевна</a:t>
            </a:r>
            <a:endParaRPr lang="ru-RU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7880" y="4182120"/>
            <a:ext cx="849636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Цель проекта: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 dirty="0" smtClean="0">
                <a:solidFill>
                  <a:srgbClr val="000000"/>
                </a:solidFill>
                <a:latin typeface="Georgia"/>
                <a:ea typeface="DejaVu Sans"/>
              </a:rPr>
              <a:t>Создать комфортную </a:t>
            </a:r>
            <a:r>
              <a:rPr lang="ru-RU" sz="1600" b="0" strike="noStrike" spc="-1" dirty="0" err="1" smtClean="0">
                <a:solidFill>
                  <a:srgbClr val="000000"/>
                </a:solidFill>
                <a:latin typeface="Georgia"/>
                <a:ea typeface="DejaVu Sans"/>
              </a:rPr>
              <a:t>десктопную</a:t>
            </a:r>
            <a:r>
              <a:rPr lang="ru-RU" sz="1600" b="0" strike="noStrike" spc="-1" dirty="0" smtClean="0">
                <a:solidFill>
                  <a:srgbClr val="000000"/>
                </a:solidFill>
                <a:latin typeface="Georgia"/>
                <a:ea typeface="DejaVu Sans"/>
              </a:rPr>
              <a:t> игру «шашки»</a:t>
            </a:r>
          </a:p>
        </p:txBody>
      </p:sp>
      <p:sp>
        <p:nvSpPr>
          <p:cNvPr id="79" name="CustomShape 2"/>
          <p:cNvSpPr/>
          <p:nvPr/>
        </p:nvSpPr>
        <p:spPr>
          <a:xfrm>
            <a:off x="292320" y="5085184"/>
            <a:ext cx="849636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Предназначение проекта: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Данное приложение предназначено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как для двух игроков, играющих у одного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компьютера, так и для тренировочных игр с самим собой, а так же в качестве</a:t>
            </a: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Georgia"/>
              </a:rPr>
              <a:t>о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бучающего основным принципам и механикам шашек приложение. </a:t>
            </a:r>
            <a:endParaRPr lang="ru-RU" sz="1600" spc="-1" dirty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17880" y="825840"/>
            <a:ext cx="849636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Введение</a:t>
            </a:r>
            <a:r>
              <a:rPr lang="ru-RU" sz="16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spc="-1" dirty="0">
                <a:solidFill>
                  <a:srgbClr val="000000"/>
                </a:solidFill>
                <a:latin typeface="Georgia"/>
              </a:rPr>
              <a:t>Данная игра была разработана для игры двух игроков с одного компьютера,</a:t>
            </a:r>
          </a:p>
          <a:p>
            <a:pPr>
              <a:lnSpc>
                <a:spcPct val="100000"/>
              </a:lnSpc>
            </a:pP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поскольку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именно подобного приложения не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хватало автору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программы на школьных переменах.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Наша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версия шашек является немного более доработанной, в отличие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от оригинальной настольной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игры.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Поскольку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мы решили сделать игру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более интересной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и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разнообразной. Так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,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например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, взятие шашки,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стоящей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под боем в нашем приложении не является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обязательным. Так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же, если вы можете одним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ходом побить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несколько фигур за раз, вы не обязаны бить их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все. К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примеру, если вы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побьёте лишь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часть из них, а другая часть фигур останется не битой,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то вместо взятия оставшихся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вы можете сделать ход в другую сторону без взятия фигур. </a:t>
            </a: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 </a:t>
            </a:r>
          </a:p>
          <a:p>
            <a:pPr>
              <a:lnSpc>
                <a:spcPct val="100000"/>
              </a:lnSpc>
            </a:pPr>
            <a:endParaRPr lang="ru-RU" sz="1600" spc="-1" dirty="0" smtClean="0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100000"/>
              </a:lnSpc>
            </a:pPr>
            <a:r>
              <a:rPr lang="ru-RU" sz="1600" spc="-1" dirty="0" smtClean="0">
                <a:solidFill>
                  <a:srgbClr val="000000"/>
                </a:solidFill>
                <a:latin typeface="Georgia"/>
              </a:rPr>
              <a:t>На </a:t>
            </a:r>
            <a:r>
              <a:rPr lang="ru-RU" sz="1600" spc="-1" dirty="0">
                <a:solidFill>
                  <a:srgbClr val="000000"/>
                </a:solidFill>
                <a:latin typeface="Georgia"/>
              </a:rPr>
              <a:t>этом наши усовершенствования классических шашек заканчиваются. 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368880" y="216720"/>
            <a:ext cx="1943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Вступление: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9640" y="385920"/>
            <a:ext cx="3887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Использованные технологии: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39640" y="764640"/>
            <a:ext cx="6192600" cy="875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 dirty="0" smtClean="0">
                <a:solidFill>
                  <a:srgbClr val="000000"/>
                </a:solidFill>
                <a:latin typeface="Georgia"/>
                <a:ea typeface="DejaVu Sans"/>
              </a:rPr>
              <a:t>В </a:t>
            </a:r>
            <a:r>
              <a:rPr lang="ru-RU" sz="1700" b="0" strike="noStrike" spc="-1" dirty="0">
                <a:solidFill>
                  <a:srgbClr val="000000"/>
                </a:solidFill>
                <a:latin typeface="Georgia"/>
                <a:ea typeface="DejaVu Sans"/>
              </a:rPr>
              <a:t>данном проекте использовались следующие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Georgia"/>
                <a:ea typeface="DejaVu Sans"/>
              </a:rPr>
              <a:t>технологии</a:t>
            </a:r>
            <a:r>
              <a:rPr lang="en-US" sz="1700" spc="-1" dirty="0" smtClean="0">
                <a:solidFill>
                  <a:srgbClr val="000000"/>
                </a:solidFill>
                <a:latin typeface="Georgia"/>
                <a:ea typeface="DejaVu Sans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ru-RU" sz="1700" b="0" strike="noStrike" spc="-1" dirty="0" smtClean="0">
                <a:solidFill>
                  <a:srgbClr val="000000"/>
                </a:solidFill>
                <a:latin typeface="Georgia"/>
              </a:rPr>
              <a:t>работа с графическим интерфейсом и взаимодействиями с игрой при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Georgia"/>
              </a:rPr>
              <a:t>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Georgia"/>
              </a:rPr>
              <a:t>помощи</a:t>
            </a:r>
            <a:r>
              <a:rPr lang="en-US" sz="1700" b="0" strike="noStrike" spc="-1" dirty="0" smtClean="0">
                <a:solidFill>
                  <a:srgbClr val="000000"/>
                </a:solidFill>
                <a:latin typeface="Georgia"/>
              </a:rPr>
              <a:t> </a:t>
            </a:r>
            <a:r>
              <a:rPr lang="ru-RU" sz="1700" spc="-1" dirty="0" smtClean="0">
                <a:solidFill>
                  <a:srgbClr val="000000"/>
                </a:solidFill>
                <a:latin typeface="Georgia"/>
              </a:rPr>
              <a:t>Библиотеки </a:t>
            </a:r>
            <a:r>
              <a:rPr lang="ru-RU" sz="1700" b="0" strike="noStrike" spc="-1" dirty="0" smtClean="0">
                <a:solidFill>
                  <a:srgbClr val="000000"/>
                </a:solidFill>
                <a:latin typeface="Georgia"/>
              </a:rPr>
              <a:t> </a:t>
            </a:r>
            <a:r>
              <a:rPr lang="en-US" sz="1700" spc="-1" dirty="0" smtClean="0">
                <a:solidFill>
                  <a:srgbClr val="000000"/>
                </a:solidFill>
                <a:latin typeface="Georgia"/>
              </a:rPr>
              <a:t>“</a:t>
            </a:r>
            <a:r>
              <a:rPr lang="en-US" sz="1700" spc="-1" dirty="0" err="1" smtClean="0">
                <a:solidFill>
                  <a:srgbClr val="000000"/>
                </a:solidFill>
                <a:latin typeface="Georgia"/>
              </a:rPr>
              <a:t>pygame</a:t>
            </a:r>
            <a:r>
              <a:rPr lang="en-US" sz="1700" spc="-1" dirty="0" smtClean="0">
                <a:solidFill>
                  <a:srgbClr val="000000"/>
                </a:solidFill>
                <a:latin typeface="Georgia"/>
              </a:rPr>
              <a:t>”</a:t>
            </a: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619640" y="188640"/>
            <a:ext cx="56880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Структура и особенности приложения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26800" y="3103920"/>
            <a:ext cx="3696480" cy="345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    При первом запуске программа автоматически создаёт каталог с базой данных, хранящей настройки, на диске D: (в случае его отсутствия на одном из доступных дисков) для хранения базы данных с настройками приложения. </a:t>
            </a:r>
            <a:endParaRPr lang="ru-RU" sz="17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    Удаление папки с базой данных не критично – база будет восстановлена с настройками по умолчанию при следующем запуске. </a:t>
            </a:r>
            <a:endParaRPr lang="ru-RU" sz="1700" b="0" strike="noStrike" spc="-1">
              <a:latin typeface="Arial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4140000" y="807480"/>
            <a:ext cx="4823640" cy="5810040"/>
          </a:xfrm>
          <a:prstGeom prst="rect">
            <a:avLst/>
          </a:prstGeom>
          <a:ln>
            <a:noFill/>
          </a:ln>
        </p:spPr>
      </p:pic>
      <p:pic>
        <p:nvPicPr>
          <p:cNvPr id="87" name="Picture 3"/>
          <p:cNvPicPr/>
          <p:nvPr/>
        </p:nvPicPr>
        <p:blipFill>
          <a:blip r:embed="rId3"/>
          <a:stretch/>
        </p:blipFill>
        <p:spPr>
          <a:xfrm>
            <a:off x="179640" y="807480"/>
            <a:ext cx="3743640" cy="215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403640" y="216720"/>
            <a:ext cx="61200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В программе имеется два основных класса: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3640" y="678600"/>
            <a:ext cx="4391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Главный класс (отвечает за реализацию главного окна калькулятора)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5004000" y="678600"/>
            <a:ext cx="3383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Класс, отвечающий за реализацию окна настроек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91" name="Picture 3"/>
          <p:cNvPicPr/>
          <p:nvPr/>
        </p:nvPicPr>
        <p:blipFill>
          <a:blip r:embed="rId2"/>
          <a:stretch/>
        </p:blipFill>
        <p:spPr>
          <a:xfrm>
            <a:off x="179640" y="1351080"/>
            <a:ext cx="4283640" cy="534132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3"/>
          <a:stretch/>
        </p:blipFill>
        <p:spPr>
          <a:xfrm>
            <a:off x="4601520" y="1351080"/>
            <a:ext cx="4362120" cy="534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852000" y="231120"/>
            <a:ext cx="1439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Дизайн: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23640" y="895680"/>
            <a:ext cx="8496360" cy="86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В основу дизайна были положены личные предпочтения автора. Но тем не менее, в приложении присутствует возможность смены темы, а так же настройки цвета пользователем под себя для каждой из двух тем.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83640" y="3075120"/>
            <a:ext cx="3815640" cy="3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1" strike="noStrike" spc="-1">
                <a:solidFill>
                  <a:srgbClr val="000000"/>
                </a:solidFill>
                <a:latin typeface="Georgia"/>
                <a:ea typeface="DejaVu Sans"/>
              </a:rPr>
              <a:t>Главное окно приложения: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940280" y="3069000"/>
            <a:ext cx="3663360" cy="3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1" strike="noStrike" spc="-1">
                <a:solidFill>
                  <a:srgbClr val="000000"/>
                </a:solidFill>
                <a:latin typeface="Georgia"/>
                <a:ea typeface="DejaVu Sans"/>
              </a:rPr>
              <a:t>Окно настроек приложения:</a:t>
            </a:r>
            <a:endParaRPr lang="ru-RU" sz="1700" b="0" strike="noStrike" spc="-1">
              <a:latin typeface="Arial"/>
            </a:endParaRPr>
          </a:p>
        </p:txBody>
      </p:sp>
      <p:pic>
        <p:nvPicPr>
          <p:cNvPr id="97" name="Picture 2"/>
          <p:cNvPicPr/>
          <p:nvPr/>
        </p:nvPicPr>
        <p:blipFill>
          <a:blip r:embed="rId2"/>
          <a:stretch/>
        </p:blipFill>
        <p:spPr>
          <a:xfrm>
            <a:off x="323640" y="3560760"/>
            <a:ext cx="4103640" cy="2976480"/>
          </a:xfrm>
          <a:prstGeom prst="rect">
            <a:avLst/>
          </a:prstGeom>
          <a:ln>
            <a:noFill/>
          </a:ln>
        </p:spPr>
      </p:pic>
      <p:pic>
        <p:nvPicPr>
          <p:cNvPr id="98" name="Picture 3"/>
          <p:cNvPicPr/>
          <p:nvPr/>
        </p:nvPicPr>
        <p:blipFill>
          <a:blip r:embed="rId3"/>
          <a:stretch/>
        </p:blipFill>
        <p:spPr>
          <a:xfrm>
            <a:off x="4643280" y="3560760"/>
            <a:ext cx="4140720" cy="29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771640" y="159120"/>
            <a:ext cx="38876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Возможности приложения: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23640" y="1033200"/>
            <a:ext cx="3967920" cy="229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Калькулятор способен вычислять</a:t>
            </a:r>
            <a:r>
              <a:rPr lang="ru-RU" sz="1600" b="0" strike="noStrike" spc="-1">
                <a:solidFill>
                  <a:srgbClr val="000000"/>
                </a:solidFill>
                <a:latin typeface="Georgia"/>
                <a:ea typeface="DejaVu Sans"/>
              </a:rPr>
              <a:t> математические выражения любой степени сложности и с любым количеством подвыражений(скобок). Так же имеется автоматическое отображение предварительно результата в поле выше, которое постоянно обновляется по мере изменения данных в поле ввода.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101" name="Picture 3"/>
          <p:cNvPicPr/>
          <p:nvPr/>
        </p:nvPicPr>
        <p:blipFill>
          <a:blip r:embed="rId2"/>
          <a:stretch/>
        </p:blipFill>
        <p:spPr>
          <a:xfrm>
            <a:off x="387360" y="3645000"/>
            <a:ext cx="3967920" cy="284868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697640" y="1054080"/>
            <a:ext cx="3959640" cy="24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Помимо прочего, одной из особенностей калькулятора является история вычислений. При помощи горячих клавиш [arrow up] и      [arrow down], или посредством взаимодействия с UI калькулятора можно выбрать необходимое выражение для автоматической вставки в поле ввода.</a:t>
            </a:r>
            <a:endParaRPr lang="ru-RU" sz="1700" b="0" strike="noStrike" spc="-1">
              <a:latin typeface="Arial"/>
            </a:endParaRPr>
          </a:p>
        </p:txBody>
      </p:sp>
      <p:pic>
        <p:nvPicPr>
          <p:cNvPr id="103" name="Picture 4"/>
          <p:cNvPicPr/>
          <p:nvPr/>
        </p:nvPicPr>
        <p:blipFill>
          <a:blip r:embed="rId3"/>
          <a:stretch/>
        </p:blipFill>
        <p:spPr>
          <a:xfrm>
            <a:off x="4788000" y="3645000"/>
            <a:ext cx="3967920" cy="284868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360000" y="648000"/>
            <a:ext cx="842364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Georgia"/>
              </a:rPr>
              <a:t>(Узнать о доп. возможностях и особенностях приложения можно кликнув на кнопку [-Помощь-])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36000" y="334440"/>
            <a:ext cx="2023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Смена темы: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0880" y="2859120"/>
            <a:ext cx="3599640" cy="3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Тёмная тема по умолчанию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4752720" y="2859120"/>
            <a:ext cx="3599640" cy="3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Светлая тема по умолчанию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48000" y="964080"/>
            <a:ext cx="8136000" cy="34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При желании пользователь может настроить цвет каждой темы под себя.</a:t>
            </a:r>
            <a:endParaRPr lang="ru-RU" sz="1700" b="0" strike="noStrike" spc="-1">
              <a:latin typeface="Arial"/>
            </a:endParaRPr>
          </a:p>
        </p:txBody>
      </p:sp>
      <p:pic>
        <p:nvPicPr>
          <p:cNvPr id="109" name="Picture 2"/>
          <p:cNvPicPr/>
          <p:nvPr/>
        </p:nvPicPr>
        <p:blipFill>
          <a:blip r:embed="rId2"/>
          <a:stretch/>
        </p:blipFill>
        <p:spPr>
          <a:xfrm>
            <a:off x="323640" y="3560760"/>
            <a:ext cx="4103640" cy="2976480"/>
          </a:xfrm>
          <a:prstGeom prst="rect">
            <a:avLst/>
          </a:prstGeom>
          <a:ln>
            <a:noFill/>
          </a:ln>
        </p:spPr>
      </p:pic>
      <p:pic>
        <p:nvPicPr>
          <p:cNvPr id="110" name="Picture 2"/>
          <p:cNvPicPr/>
          <p:nvPr/>
        </p:nvPicPr>
        <p:blipFill>
          <a:blip r:embed="rId3"/>
          <a:stretch/>
        </p:blipFill>
        <p:spPr>
          <a:xfrm>
            <a:off x="4701600" y="3560760"/>
            <a:ext cx="4139640" cy="297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241800" y="260640"/>
            <a:ext cx="2409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83640" y="748080"/>
            <a:ext cx="7632000" cy="13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1700" b="0" strike="noStrike" spc="-1">
                <a:solidFill>
                  <a:srgbClr val="000000"/>
                </a:solidFill>
                <a:latin typeface="Georgia"/>
                <a:ea typeface="DejaVu Sans"/>
              </a:rPr>
              <a:t>В ходе работы над разработкой проекта были выполнены все поставленные цели и задачи. Так же мною был получен опыт в создании самостоятельных десктопных приложений. Помимо прочего, были использованы на практике полученные в ходе обучения в Яндекс лицее знания и навыки. На этом данная презентация подошла к концу.</a:t>
            </a:r>
            <a:endParaRPr lang="ru-RU" sz="1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532</Words>
  <Application>Microsoft Office PowerPoint</Application>
  <PresentationFormat>Экран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</dc:title>
  <dc:creator>Денис Урманов</dc:creator>
  <cp:lastModifiedBy>Денис Урманов</cp:lastModifiedBy>
  <cp:revision>29</cp:revision>
  <dcterms:created xsi:type="dcterms:W3CDTF">2022-11-10T11:38:02Z</dcterms:created>
  <dcterms:modified xsi:type="dcterms:W3CDTF">2023-01-16T11:55:12Z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