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72" r:id="rId3"/>
    <p:sldId id="293" r:id="rId4"/>
    <p:sldId id="260" r:id="rId5"/>
    <p:sldId id="261" r:id="rId6"/>
    <p:sldId id="262" r:id="rId7"/>
    <p:sldId id="273" r:id="rId8"/>
    <p:sldId id="279" r:id="rId9"/>
    <p:sldId id="275" r:id="rId10"/>
    <p:sldId id="274" r:id="rId11"/>
    <p:sldId id="276" r:id="rId12"/>
    <p:sldId id="277" r:id="rId13"/>
    <p:sldId id="278" r:id="rId14"/>
    <p:sldId id="280" r:id="rId15"/>
    <p:sldId id="267" r:id="rId16"/>
    <p:sldId id="270" r:id="rId17"/>
    <p:sldId id="271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91" r:id="rId26"/>
    <p:sldId id="289" r:id="rId27"/>
    <p:sldId id="290" r:id="rId28"/>
    <p:sldId id="288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47F8A04-16D2-49E9-AD60-BD074F524026}">
          <p14:sldIdLst>
            <p14:sldId id="256"/>
            <p14:sldId id="272"/>
            <p14:sldId id="293"/>
            <p14:sldId id="260"/>
            <p14:sldId id="261"/>
            <p14:sldId id="262"/>
            <p14:sldId id="273"/>
            <p14:sldId id="279"/>
            <p14:sldId id="275"/>
            <p14:sldId id="274"/>
            <p14:sldId id="276"/>
            <p14:sldId id="277"/>
            <p14:sldId id="278"/>
            <p14:sldId id="280"/>
            <p14:sldId id="267"/>
            <p14:sldId id="270"/>
            <p14:sldId id="271"/>
            <p14:sldId id="281"/>
            <p14:sldId id="282"/>
            <p14:sldId id="283"/>
            <p14:sldId id="284"/>
            <p14:sldId id="285"/>
            <p14:sldId id="286"/>
            <p14:sldId id="287"/>
            <p14:sldId id="291"/>
            <p14:sldId id="289"/>
            <p14:sldId id="290"/>
            <p14:sldId id="288"/>
          </p14:sldIdLst>
        </p14:section>
        <p14:section name="resource" id="{6474D955-B10D-4AD0-84E1-E948BF589C32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  <a:srgbClr val="0000CC"/>
    <a:srgbClr val="26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40" autoAdjust="0"/>
    <p:restoredTop sz="94660"/>
  </p:normalViewPr>
  <p:slideViewPr>
    <p:cSldViewPr snapToGrid="0">
      <p:cViewPr varScale="1">
        <p:scale>
          <a:sx n="91" d="100"/>
          <a:sy n="91" d="100"/>
        </p:scale>
        <p:origin x="38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4AA61C-0803-42EE-A1CB-F4F439EA7E82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6CEBC-4762-46CB-90D1-CFC19AAC8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725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7184E-6C7D-6843-B3FD-993879FAF2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20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D206F3-5A5C-4593-A7F4-824AAF80F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797181-7178-4AB0-8AEF-3FE509CBC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82024E-4E84-4EB2-982C-AD616BA15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FA73-5BE2-4113-A064-7875BE42BFFF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31378C-6FF2-4AD7-827C-4C9B1E8D7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B65D61-404D-44FA-81CB-9787129BA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F83B-81F0-49AF-BE81-6ACFE2B9C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965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60093-13D5-49A6-A22D-13F054226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CD49BE-5615-43A3-B97E-D853B3246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4577B9-2EF6-4C4C-970B-4781BFDBA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FA73-5BE2-4113-A064-7875BE42BFFF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4AA08E-66AC-4F1F-88FA-9215BCB2D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61EAD9-818A-40EF-813A-354FEF99F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F83B-81F0-49AF-BE81-6ACFE2B9C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289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7F91535-AAA5-40C6-BA0A-7C05DC4346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F06583-33A1-4710-A9B5-B2CD66A68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0DF464-8516-4FB1-8F7F-4B1B0DFA3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FA73-5BE2-4113-A064-7875BE42BFFF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AC6FD9-0D66-4114-BCCB-F14686D24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DD00F0-8A85-4757-9871-924E8C11A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F83B-81F0-49AF-BE81-6ACFE2B9C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176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4AEC0A-947B-48FF-8FC3-24279BFE8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66682B-1CD2-41E2-BA8B-67FA00236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215965-DE30-48D6-9DCF-2F9D057B8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FA73-5BE2-4113-A064-7875BE42BFFF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701C0B-8228-4588-8E62-F70D82B0A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B55D2E-470A-45E1-939E-A4328D01E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F83B-81F0-49AF-BE81-6ACFE2B9C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324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5CE91-C12C-4A4E-8E0C-F017E0752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D86FA8-44C4-45C4-ACB1-09F77F048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1C464F-5DF5-41F1-9996-9A3D936D6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FA73-5BE2-4113-A064-7875BE42BFFF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167923-B1C0-4DB0-A5E6-712B809CD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6400D2-37EE-4E21-B5CF-05813B9CA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F83B-81F0-49AF-BE81-6ACFE2B9C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957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474C77-E327-4956-AF59-4AB1E171F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4473A1-D4C3-455E-87C3-67E2B10550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92FE28-D1AB-425A-A512-1BCECD723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427B9B-6C12-4230-BD26-AEA4FC89F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FA73-5BE2-4113-A064-7875BE42BFFF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CBF105-991F-453B-976C-61E9C75E6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D7EBC7-C592-4FA5-827C-170796AA4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F83B-81F0-49AF-BE81-6ACFE2B9C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220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32BE5-B978-4ED9-918E-9F28144DC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038571-E834-45E4-86DF-18FAE14AF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782DAD-0D4E-4ABD-AD32-EFEAE213E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5DF8A3-0A85-44C1-B8EC-2845F7AB76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E7F1270-B999-4CEC-AC64-907326828A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3F1D295-CD3B-4931-94CB-0474D326B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FA73-5BE2-4113-A064-7875BE42BFFF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A55082-7A87-4365-A4D1-9D731DB46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891DFEA-B057-4F90-BC56-0F7A3BD86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F83B-81F0-49AF-BE81-6ACFE2B9C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470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A1DDF3-E381-4570-9B44-C4614CB9D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860406C-A60F-43ED-A3DB-698B98B05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FA73-5BE2-4113-A064-7875BE42BFFF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9510D0-7CA8-451D-A1E5-35699FE90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66A60E-30F1-4AF4-AD7A-FF265F757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F83B-81F0-49AF-BE81-6ACFE2B9C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098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E032344-F426-4637-AC06-E1AD28637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FA73-5BE2-4113-A064-7875BE42BFFF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1B78477-A0FF-4426-A4B4-D30C0F56A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B0A060-429C-4738-9802-054683F91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F83B-81F0-49AF-BE81-6ACFE2B9C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658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908450-2AF9-477B-BB7F-1E404FF56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443130-C127-4A40-B2E1-FE2F59B92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EBACE7-5F59-48CE-A478-4ABB0D96B8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D18B82-00F9-4D8B-9506-26D725C53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FA73-5BE2-4113-A064-7875BE42BFFF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1C2E3A-83A6-45D1-8874-141CA88E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F07B32-CE67-4890-AB31-32A18B24F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F83B-81F0-49AF-BE81-6ACFE2B9C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542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6691B2-2B5B-4498-AD67-E857350A3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8EA2123-62C6-4478-8F62-043FD4D3AB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598758-A8A3-4999-A855-A30DD5CD6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463661-9CA7-41AE-BF68-BFE6495D8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FA73-5BE2-4113-A064-7875BE42BFFF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42FA99-3CC2-4FBC-A031-0C9A83462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F11797-74E1-4141-A8B0-028552661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F83B-81F0-49AF-BE81-6ACFE2B9C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021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0EA554-A8EE-45CD-BF6D-E7FC07AEB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238C2E-7108-4EC2-8805-F58CD1862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B0C50C-2C71-4999-8159-073A523B6D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AFA73-5BE2-4113-A064-7875BE42BFFF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10B2C8-CD73-4A67-BA16-8F4C98019E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48990E-3B6E-49E4-A8B9-031A2883C9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5F83B-81F0-49AF-BE81-6ACFE2B9C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645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313FB-7EE7-5948-BC9A-6A2746D5D3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425" y="1041400"/>
            <a:ext cx="11620500" cy="238760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Elite Parent Preserving Evolutionary Neural</a:t>
            </a:r>
            <a:b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Architecture Search for Image Classification</a:t>
            </a:r>
            <a:b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Mid-term Report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BC1598-0D5C-C543-B2C8-736179800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54615"/>
            <a:ext cx="9144000" cy="1655762"/>
          </a:xfrm>
        </p:spPr>
        <p:txBody>
          <a:bodyPr>
            <a:normAutofit fontScale="92500" lnSpcReduction="10000"/>
          </a:bodyPr>
          <a:lstStyle/>
          <a:p>
            <a:pPr lvl="0" defTabSz="825500" hangingPunct="0"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prstClr val="black"/>
                </a:solidFill>
              </a:rPr>
              <a:t>Bowen Zheng, Shijie Chen, Shuxin Wang</a:t>
            </a:r>
          </a:p>
          <a:p>
            <a:pPr lvl="0" defTabSz="825500" hangingPunct="0">
              <a:lnSpc>
                <a:spcPct val="100000"/>
              </a:lnSpc>
              <a:spcBef>
                <a:spcPts val="0"/>
              </a:spcBef>
            </a:pPr>
            <a:endParaRPr lang="en-US" altLang="zh-CN" dirty="0">
              <a:solidFill>
                <a:prstClr val="black"/>
              </a:solidFill>
            </a:endParaRPr>
          </a:p>
          <a:p>
            <a:pPr lvl="0" defTabSz="825500" hangingPunct="0"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00"/>
                </a:solidFill>
                <a:ea typeface="Helvetica Neue"/>
                <a:cs typeface="Helvetica Neue"/>
                <a:sym typeface="Helvetica Neue"/>
              </a:rPr>
              <a:t>Southern University of Science and Technology</a:t>
            </a:r>
          </a:p>
          <a:p>
            <a:pPr lvl="0" defTabSz="825500" hangingPunct="0">
              <a:lnSpc>
                <a:spcPct val="100000"/>
              </a:lnSpc>
              <a:spcBef>
                <a:spcPts val="0"/>
              </a:spcBef>
            </a:pPr>
            <a:endParaRPr lang="en-US" altLang="zh-CN" dirty="0">
              <a:solidFill>
                <a:prstClr val="black"/>
              </a:solidFill>
            </a:endParaRPr>
          </a:p>
          <a:p>
            <a:pPr lvl="0" defTabSz="825500" hangingPunct="0"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prstClr val="black"/>
                </a:solidFill>
              </a:rPr>
              <a:t>May. 9 2019</a:t>
            </a:r>
            <a:endParaRPr lang="zh-CN" altLang="en-US" dirty="0">
              <a:solidFill>
                <a:srgbClr val="000000"/>
              </a:solidFill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605002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130A5E9-2E9A-487E-BAFE-5ED8AF5A2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Network Initialization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CE064F3-E5C8-46E4-A585-DBDFB5370642}"/>
              </a:ext>
            </a:extLst>
          </p:cNvPr>
          <p:cNvSpPr/>
          <p:nvPr/>
        </p:nvSpPr>
        <p:spPr>
          <a:xfrm>
            <a:off x="10787610" y="1820408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2E254B8-9310-4BC7-8FA2-F3E0DF655959}"/>
              </a:ext>
            </a:extLst>
          </p:cNvPr>
          <p:cNvSpPr/>
          <p:nvPr/>
        </p:nvSpPr>
        <p:spPr>
          <a:xfrm>
            <a:off x="9283963" y="1820408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140A6CF-6134-49A5-B53C-8F956EB8BBCD}"/>
              </a:ext>
            </a:extLst>
          </p:cNvPr>
          <p:cNvSpPr/>
          <p:nvPr/>
        </p:nvSpPr>
        <p:spPr>
          <a:xfrm>
            <a:off x="8856140" y="3658751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B82E632-94F2-462B-926C-1AAD02364071}"/>
              </a:ext>
            </a:extLst>
          </p:cNvPr>
          <p:cNvSpPr/>
          <p:nvPr/>
        </p:nvSpPr>
        <p:spPr>
          <a:xfrm>
            <a:off x="10874638" y="4615536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E09DB1E-6EA7-4D44-8AB7-54D0CE4C832A}"/>
              </a:ext>
            </a:extLst>
          </p:cNvPr>
          <p:cNvSpPr/>
          <p:nvPr/>
        </p:nvSpPr>
        <p:spPr>
          <a:xfrm>
            <a:off x="9019332" y="5603931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6EA18A7B-ECB7-4D6F-AFA6-71169A849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408288"/>
              </p:ext>
            </p:extLst>
          </p:nvPr>
        </p:nvGraphicFramePr>
        <p:xfrm>
          <a:off x="5353050" y="1529932"/>
          <a:ext cx="2558500" cy="493776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79250">
                  <a:extLst>
                    <a:ext uri="{9D8B030D-6E8A-4147-A177-3AD203B41FA5}">
                      <a16:colId xmlns:a16="http://schemas.microsoft.com/office/drawing/2014/main" val="2401383242"/>
                    </a:ext>
                  </a:extLst>
                </a:gridCol>
                <a:gridCol w="1279250">
                  <a:extLst>
                    <a:ext uri="{9D8B030D-6E8A-4147-A177-3AD203B41FA5}">
                      <a16:colId xmlns:a16="http://schemas.microsoft.com/office/drawing/2014/main" val="950134537"/>
                    </a:ext>
                  </a:extLst>
                </a:gridCol>
              </a:tblGrid>
              <a:tr h="6431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Edge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Operation</a:t>
                      </a:r>
                      <a:endParaRPr lang="zh-CN" alt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8241060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(0, 2)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200" b="1" dirty="0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0731399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(0, 3)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3526846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9269062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(1, 2)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625333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(1, 3)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200" b="1" dirty="0">
                        <a:solidFill>
                          <a:schemeClr val="accent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7470859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200" b="1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414494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(2, 3)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200" b="1" dirty="0">
                        <a:solidFill>
                          <a:schemeClr val="accent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636756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040071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CN" altLang="en-US" sz="2200" b="1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7310640"/>
                  </a:ext>
                </a:extLst>
              </a:tr>
            </a:tbl>
          </a:graphicData>
        </a:graphic>
      </p:graphicFrame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C8E047A-CA93-440D-8FD8-5B968A85F5C1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9160057" y="2079308"/>
            <a:ext cx="427823" cy="1579443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13344C1-3F5B-4801-BC44-E57933F8E27E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9323249" y="2079308"/>
            <a:ext cx="1768278" cy="3524623"/>
          </a:xfrm>
          <a:prstGeom prst="straightConnector1">
            <a:avLst/>
          </a:prstGeom>
          <a:ln w="4445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0FD763D-7D04-44A2-A1A4-A8030E825D98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11091527" y="2079308"/>
            <a:ext cx="87028" cy="2536228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D8531A3-B0B3-49F5-A1AB-86DE2B25156D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9160057" y="3917651"/>
            <a:ext cx="2018498" cy="697885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箭头: 右 15">
            <a:extLst>
              <a:ext uri="{FF2B5EF4-FFF2-40B4-BE49-F238E27FC236}">
                <a16:creationId xmlns:a16="http://schemas.microsoft.com/office/drawing/2014/main" id="{FC795799-2757-4B69-8148-12E9DA1C2DCD}"/>
              </a:ext>
            </a:extLst>
          </p:cNvPr>
          <p:cNvSpPr/>
          <p:nvPr/>
        </p:nvSpPr>
        <p:spPr>
          <a:xfrm>
            <a:off x="7826861" y="3417324"/>
            <a:ext cx="682176" cy="2462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61F1ED1-85B9-4673-B14D-B27D646D77B7}"/>
              </a:ext>
            </a:extLst>
          </p:cNvPr>
          <p:cNvSpPr/>
          <p:nvPr/>
        </p:nvSpPr>
        <p:spPr>
          <a:xfrm>
            <a:off x="11121408" y="3268628"/>
            <a:ext cx="28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C85EF2B-DB69-4ABE-BC5E-727F11093196}"/>
              </a:ext>
            </a:extLst>
          </p:cNvPr>
          <p:cNvSpPr/>
          <p:nvPr/>
        </p:nvSpPr>
        <p:spPr>
          <a:xfrm>
            <a:off x="10422326" y="4086387"/>
            <a:ext cx="28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73FEE48-A26D-4365-B83E-3DF7EB76B56B}"/>
              </a:ext>
            </a:extLst>
          </p:cNvPr>
          <p:cNvSpPr/>
          <p:nvPr/>
        </p:nvSpPr>
        <p:spPr>
          <a:xfrm>
            <a:off x="10010990" y="3233314"/>
            <a:ext cx="28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8C49CCE-B3EF-499D-B315-A47105E20A9D}"/>
              </a:ext>
            </a:extLst>
          </p:cNvPr>
          <p:cNvSpPr/>
          <p:nvPr/>
        </p:nvSpPr>
        <p:spPr>
          <a:xfrm>
            <a:off x="8975032" y="2628872"/>
            <a:ext cx="28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7500BFC-FD53-49F8-937F-AF76D39CB37A}"/>
              </a:ext>
            </a:extLst>
          </p:cNvPr>
          <p:cNvSpPr/>
          <p:nvPr/>
        </p:nvSpPr>
        <p:spPr>
          <a:xfrm>
            <a:off x="10386202" y="6363425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247BF06-9F78-455F-9991-E54E206388D3}"/>
              </a:ext>
            </a:extLst>
          </p:cNvPr>
          <p:cNvSpPr txBox="1"/>
          <p:nvPr/>
        </p:nvSpPr>
        <p:spPr>
          <a:xfrm>
            <a:off x="730212" y="2351554"/>
            <a:ext cx="46228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Randomly generate a legal network architecture.</a:t>
            </a:r>
          </a:p>
          <a:p>
            <a:pPr marL="342900" indent="-342900">
              <a:buAutoNum type="arabicPeriod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Initialize age and life span of the individual</a:t>
            </a:r>
          </a:p>
          <a:p>
            <a:pPr marL="342900" indent="-342900">
              <a:buAutoNum type="arabicPeriod"/>
            </a:pPr>
            <a:endParaRPr lang="en-US" altLang="zh-CN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 the NN and get its accuracy. 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164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130A5E9-2E9A-487E-BAFE-5ED8AF5A2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Network Initialization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CE064F3-E5C8-46E4-A585-DBDFB5370642}"/>
              </a:ext>
            </a:extLst>
          </p:cNvPr>
          <p:cNvSpPr/>
          <p:nvPr/>
        </p:nvSpPr>
        <p:spPr>
          <a:xfrm>
            <a:off x="10787610" y="1820408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2E254B8-9310-4BC7-8FA2-F3E0DF655959}"/>
              </a:ext>
            </a:extLst>
          </p:cNvPr>
          <p:cNvSpPr/>
          <p:nvPr/>
        </p:nvSpPr>
        <p:spPr>
          <a:xfrm>
            <a:off x="9283963" y="1820408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140A6CF-6134-49A5-B53C-8F956EB8BBCD}"/>
              </a:ext>
            </a:extLst>
          </p:cNvPr>
          <p:cNvSpPr/>
          <p:nvPr/>
        </p:nvSpPr>
        <p:spPr>
          <a:xfrm>
            <a:off x="8856140" y="3658751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B82E632-94F2-462B-926C-1AAD02364071}"/>
              </a:ext>
            </a:extLst>
          </p:cNvPr>
          <p:cNvSpPr/>
          <p:nvPr/>
        </p:nvSpPr>
        <p:spPr>
          <a:xfrm>
            <a:off x="10874638" y="4615536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E09DB1E-6EA7-4D44-8AB7-54D0CE4C832A}"/>
              </a:ext>
            </a:extLst>
          </p:cNvPr>
          <p:cNvSpPr/>
          <p:nvPr/>
        </p:nvSpPr>
        <p:spPr>
          <a:xfrm>
            <a:off x="9019332" y="5603931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6EA18A7B-ECB7-4D6F-AFA6-71169A849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379352"/>
              </p:ext>
            </p:extLst>
          </p:nvPr>
        </p:nvGraphicFramePr>
        <p:xfrm>
          <a:off x="5353050" y="1529932"/>
          <a:ext cx="2558500" cy="493776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79250">
                  <a:extLst>
                    <a:ext uri="{9D8B030D-6E8A-4147-A177-3AD203B41FA5}">
                      <a16:colId xmlns:a16="http://schemas.microsoft.com/office/drawing/2014/main" val="2401383242"/>
                    </a:ext>
                  </a:extLst>
                </a:gridCol>
                <a:gridCol w="1279250">
                  <a:extLst>
                    <a:ext uri="{9D8B030D-6E8A-4147-A177-3AD203B41FA5}">
                      <a16:colId xmlns:a16="http://schemas.microsoft.com/office/drawing/2014/main" val="950134537"/>
                    </a:ext>
                  </a:extLst>
                </a:gridCol>
              </a:tblGrid>
              <a:tr h="6431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Edge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Operation</a:t>
                      </a:r>
                      <a:endParaRPr lang="zh-CN" alt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8241060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(0, 2)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200" b="1" dirty="0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0731399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(0, 3)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3526846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9269062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(1, 2)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625333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(1, 3)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200" b="1" dirty="0">
                        <a:solidFill>
                          <a:schemeClr val="accent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7470859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200" b="1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414494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(2, 3)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200" b="1" dirty="0">
                        <a:solidFill>
                          <a:schemeClr val="accent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636756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040071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CN" altLang="en-US" sz="2200" b="1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7310640"/>
                  </a:ext>
                </a:extLst>
              </a:tr>
            </a:tbl>
          </a:graphicData>
        </a:graphic>
      </p:graphicFrame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C8E047A-CA93-440D-8FD8-5B968A85F5C1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9160057" y="2079308"/>
            <a:ext cx="427823" cy="1579443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13344C1-3F5B-4801-BC44-E57933F8E27E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9323249" y="2079308"/>
            <a:ext cx="1768278" cy="3524623"/>
          </a:xfrm>
          <a:prstGeom prst="straightConnector1">
            <a:avLst/>
          </a:prstGeom>
          <a:ln w="4445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0FD763D-7D04-44A2-A1A4-A8030E825D98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11091527" y="2079308"/>
            <a:ext cx="87028" cy="2536228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D8531A3-B0B3-49F5-A1AB-86DE2B25156D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9160057" y="3917651"/>
            <a:ext cx="2018498" cy="697885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箭头: 右 15">
            <a:extLst>
              <a:ext uri="{FF2B5EF4-FFF2-40B4-BE49-F238E27FC236}">
                <a16:creationId xmlns:a16="http://schemas.microsoft.com/office/drawing/2014/main" id="{FC795799-2757-4B69-8148-12E9DA1C2DCD}"/>
              </a:ext>
            </a:extLst>
          </p:cNvPr>
          <p:cNvSpPr/>
          <p:nvPr/>
        </p:nvSpPr>
        <p:spPr>
          <a:xfrm>
            <a:off x="7826861" y="3417324"/>
            <a:ext cx="682176" cy="2462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61F1ED1-85B9-4673-B14D-B27D646D77B7}"/>
              </a:ext>
            </a:extLst>
          </p:cNvPr>
          <p:cNvSpPr/>
          <p:nvPr/>
        </p:nvSpPr>
        <p:spPr>
          <a:xfrm>
            <a:off x="11121408" y="3268628"/>
            <a:ext cx="28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C85EF2B-DB69-4ABE-BC5E-727F11093196}"/>
              </a:ext>
            </a:extLst>
          </p:cNvPr>
          <p:cNvSpPr/>
          <p:nvPr/>
        </p:nvSpPr>
        <p:spPr>
          <a:xfrm>
            <a:off x="10422326" y="4086387"/>
            <a:ext cx="28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73FEE48-A26D-4365-B83E-3DF7EB76B56B}"/>
              </a:ext>
            </a:extLst>
          </p:cNvPr>
          <p:cNvSpPr/>
          <p:nvPr/>
        </p:nvSpPr>
        <p:spPr>
          <a:xfrm>
            <a:off x="10010990" y="3233314"/>
            <a:ext cx="28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8C49CCE-B3EF-499D-B315-A47105E20A9D}"/>
              </a:ext>
            </a:extLst>
          </p:cNvPr>
          <p:cNvSpPr/>
          <p:nvPr/>
        </p:nvSpPr>
        <p:spPr>
          <a:xfrm>
            <a:off x="8975032" y="2628872"/>
            <a:ext cx="28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7500BFC-FD53-49F8-937F-AF76D39CB37A}"/>
              </a:ext>
            </a:extLst>
          </p:cNvPr>
          <p:cNvSpPr/>
          <p:nvPr/>
        </p:nvSpPr>
        <p:spPr>
          <a:xfrm>
            <a:off x="10291440" y="6363425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E7BC00C-6CDF-4202-AF04-D5A34121A36D}"/>
              </a:ext>
            </a:extLst>
          </p:cNvPr>
          <p:cNvCxnSpPr>
            <a:cxnSpLocks/>
            <a:stCxn id="9" idx="2"/>
            <a:endCxn id="22" idx="0"/>
          </p:cNvCxnSpPr>
          <p:nvPr/>
        </p:nvCxnSpPr>
        <p:spPr>
          <a:xfrm>
            <a:off x="9323249" y="5862831"/>
            <a:ext cx="1272108" cy="500594"/>
          </a:xfrm>
          <a:prstGeom prst="straightConnector1">
            <a:avLst/>
          </a:prstGeom>
          <a:ln w="4445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A64FAFB-2840-4C3B-8B18-CD5D2ED762ED}"/>
              </a:ext>
            </a:extLst>
          </p:cNvPr>
          <p:cNvCxnSpPr>
            <a:cxnSpLocks/>
            <a:stCxn id="8" idx="2"/>
            <a:endCxn id="22" idx="0"/>
          </p:cNvCxnSpPr>
          <p:nvPr/>
        </p:nvCxnSpPr>
        <p:spPr>
          <a:xfrm flipH="1">
            <a:off x="10595357" y="4874436"/>
            <a:ext cx="583198" cy="1488989"/>
          </a:xfrm>
          <a:prstGeom prst="straightConnector1">
            <a:avLst/>
          </a:prstGeom>
          <a:ln w="4445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157C31EB-FF47-4FDC-A5CC-9C8784350470}"/>
              </a:ext>
            </a:extLst>
          </p:cNvPr>
          <p:cNvSpPr/>
          <p:nvPr/>
        </p:nvSpPr>
        <p:spPr>
          <a:xfrm>
            <a:off x="9819078" y="5698956"/>
            <a:ext cx="28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FDBD261-83A2-4AA2-91C7-9E2BF2E3E89F}"/>
              </a:ext>
            </a:extLst>
          </p:cNvPr>
          <p:cNvSpPr/>
          <p:nvPr/>
        </p:nvSpPr>
        <p:spPr>
          <a:xfrm>
            <a:off x="10621361" y="5282112"/>
            <a:ext cx="28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96BE226-B808-4452-8E52-B6A8E4AB99A5}"/>
              </a:ext>
            </a:extLst>
          </p:cNvPr>
          <p:cNvSpPr txBox="1"/>
          <p:nvPr/>
        </p:nvSpPr>
        <p:spPr>
          <a:xfrm>
            <a:off x="730212" y="2351554"/>
            <a:ext cx="46228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Randomly generate a legal network architecture.</a:t>
            </a:r>
          </a:p>
          <a:p>
            <a:pPr marL="342900" indent="-342900">
              <a:buAutoNum type="arabicPeriod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Initialize age and life span of the individual</a:t>
            </a:r>
          </a:p>
          <a:p>
            <a:pPr marL="342900" indent="-342900">
              <a:buAutoNum type="arabicPeriod"/>
            </a:pPr>
            <a:endParaRPr lang="en-US" altLang="zh-CN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 the NN and get its accuracy. 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423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130A5E9-2E9A-487E-BAFE-5ED8AF5A2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Network Initialization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6C03648-433C-42CC-A4A8-256028E9DC82}"/>
              </a:ext>
            </a:extLst>
          </p:cNvPr>
          <p:cNvSpPr/>
          <p:nvPr/>
        </p:nvSpPr>
        <p:spPr>
          <a:xfrm>
            <a:off x="6791325" y="310583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 err="1">
                <a:latin typeface="DejaVu Sans Mono for Powerline" panose="020B0609030804020204" pitchFamily="49" charset="0"/>
              </a:rPr>
              <a:t>model.age</a:t>
            </a:r>
            <a:r>
              <a:rPr lang="en-US" altLang="zh-CN" b="1" dirty="0">
                <a:latin typeface="DejaVu Sans Mono for Powerline" panose="020B0609030804020204" pitchFamily="49" charset="0"/>
              </a:rPr>
              <a:t> = 1</a:t>
            </a:r>
          </a:p>
          <a:p>
            <a:r>
              <a:rPr lang="en-US" altLang="zh-CN" b="1" dirty="0" err="1">
                <a:latin typeface="DejaVu Sans Mono for Powerline" panose="020B0609030804020204" pitchFamily="49" charset="0"/>
              </a:rPr>
              <a:t>model.life</a:t>
            </a:r>
            <a:r>
              <a:rPr lang="en-US" altLang="zh-CN" b="1" dirty="0">
                <a:latin typeface="DejaVu Sans Mono for Powerline" panose="020B0609030804020204" pitchFamily="49" charset="0"/>
              </a:rPr>
              <a:t> = DEFAULT_LIFESPAN</a:t>
            </a:r>
            <a:endParaRPr lang="en-US" altLang="zh-CN" b="1" dirty="0">
              <a:effectLst/>
              <a:latin typeface="DejaVu Sans Mono for Powerline" panose="020B0609030804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3E65644-07EF-49FA-A09D-699F6A1F65F4}"/>
              </a:ext>
            </a:extLst>
          </p:cNvPr>
          <p:cNvSpPr txBox="1"/>
          <p:nvPr/>
        </p:nvSpPr>
        <p:spPr>
          <a:xfrm>
            <a:off x="730212" y="2351554"/>
            <a:ext cx="46228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Randomly generate a legal network architecture.</a:t>
            </a:r>
          </a:p>
          <a:p>
            <a:pPr marL="342900" indent="-342900">
              <a:buAutoNum type="arabicPeriod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Initialize age and life span of the individual</a:t>
            </a:r>
          </a:p>
          <a:p>
            <a:pPr marL="342900" indent="-342900">
              <a:buAutoNum type="arabicPeriod"/>
            </a:pPr>
            <a:endParaRPr lang="en-US" altLang="zh-CN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 the NN and get its accuracy. 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099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130A5E9-2E9A-487E-BAFE-5ED8AF5A2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Network Initialization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6C03648-433C-42CC-A4A8-256028E9DC82}"/>
              </a:ext>
            </a:extLst>
          </p:cNvPr>
          <p:cNvSpPr/>
          <p:nvPr/>
        </p:nvSpPr>
        <p:spPr>
          <a:xfrm>
            <a:off x="6838953" y="318255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altLang="zh-CN" b="1" dirty="0">
                <a:latin typeface="DejaVu Sans Mono for Powerline" panose="020B0609030804020204" pitchFamily="49" charset="0"/>
                <a:ea typeface="DejaVu Sans Mono for Powerline" panose="020B0609030804020204" pitchFamily="49" charset="0"/>
                <a:cs typeface="DejaVu Sans Mono for Powerline" panose="020B0609030804020204" pitchFamily="49" charset="0"/>
              </a:rPr>
              <a:t>model.accuracy = model.train_NAS()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3E65644-07EF-49FA-A09D-699F6A1F65F4}"/>
              </a:ext>
            </a:extLst>
          </p:cNvPr>
          <p:cNvSpPr txBox="1"/>
          <p:nvPr/>
        </p:nvSpPr>
        <p:spPr>
          <a:xfrm>
            <a:off x="730212" y="2351554"/>
            <a:ext cx="46228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Randomly generate a legal network architecture.</a:t>
            </a:r>
          </a:p>
          <a:p>
            <a:pPr marL="342900" indent="-342900">
              <a:buAutoNum type="arabicPeriod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Initialize age and life span of the individual</a:t>
            </a:r>
          </a:p>
          <a:p>
            <a:pPr marL="342900" indent="-342900">
              <a:buAutoNum type="arabicPeriod"/>
            </a:pPr>
            <a:endParaRPr lang="en-US" altLang="zh-CN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Train the NN and get its accuracy. 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435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文字&#10;&#10;描述已自动生成">
            <a:extLst>
              <a:ext uri="{FF2B5EF4-FFF2-40B4-BE49-F238E27FC236}">
                <a16:creationId xmlns:a16="http://schemas.microsoft.com/office/drawing/2014/main" id="{3A912AAB-0CD7-4AD7-B352-679C1D3F1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459" y="0"/>
            <a:ext cx="35490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484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9EE21CB7-8640-465F-99A0-71E56944B935}"/>
              </a:ext>
            </a:extLst>
          </p:cNvPr>
          <p:cNvSpPr/>
          <p:nvPr/>
        </p:nvSpPr>
        <p:spPr>
          <a:xfrm>
            <a:off x="1298878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96E638C-021A-4FA7-B2C8-3FEFA02897D1}"/>
              </a:ext>
            </a:extLst>
          </p:cNvPr>
          <p:cNvSpPr/>
          <p:nvPr/>
        </p:nvSpPr>
        <p:spPr>
          <a:xfrm>
            <a:off x="2402883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960DDF6-5E40-4661-A8BF-803363BA25A5}"/>
              </a:ext>
            </a:extLst>
          </p:cNvPr>
          <p:cNvSpPr/>
          <p:nvPr/>
        </p:nvSpPr>
        <p:spPr>
          <a:xfrm>
            <a:off x="3496008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B07055A-0BB5-4486-9E93-A354B41A41FA}"/>
              </a:ext>
            </a:extLst>
          </p:cNvPr>
          <p:cNvCxnSpPr>
            <a:cxnSpLocks/>
            <a:stCxn id="18" idx="2"/>
            <a:endCxn id="33" idx="0"/>
          </p:cNvCxnSpPr>
          <p:nvPr/>
        </p:nvCxnSpPr>
        <p:spPr>
          <a:xfrm>
            <a:off x="1637968" y="2705141"/>
            <a:ext cx="1098565" cy="901773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3078CDE-759D-4A10-BCE0-EBA172F36280}"/>
              </a:ext>
            </a:extLst>
          </p:cNvPr>
          <p:cNvCxnSpPr>
            <a:cxnSpLocks/>
            <a:stCxn id="19" idx="2"/>
            <a:endCxn id="33" idx="0"/>
          </p:cNvCxnSpPr>
          <p:nvPr/>
        </p:nvCxnSpPr>
        <p:spPr>
          <a:xfrm flipH="1">
            <a:off x="2736533" y="2705141"/>
            <a:ext cx="5440" cy="901773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E7D32B4-615E-458B-999A-22A9412281B9}"/>
              </a:ext>
            </a:extLst>
          </p:cNvPr>
          <p:cNvCxnSpPr>
            <a:cxnSpLocks/>
            <a:stCxn id="50" idx="2"/>
            <a:endCxn id="55" idx="0"/>
          </p:cNvCxnSpPr>
          <p:nvPr/>
        </p:nvCxnSpPr>
        <p:spPr>
          <a:xfrm flipH="1">
            <a:off x="8330582" y="2705141"/>
            <a:ext cx="1098565" cy="901773"/>
          </a:xfrm>
          <a:prstGeom prst="straightConnector1">
            <a:avLst/>
          </a:prstGeom>
          <a:ln w="44450">
            <a:solidFill>
              <a:schemeClr val="accent4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38A71D14-755E-450C-8B3B-9ECC79C92490}"/>
              </a:ext>
            </a:extLst>
          </p:cNvPr>
          <p:cNvSpPr/>
          <p:nvPr/>
        </p:nvSpPr>
        <p:spPr>
          <a:xfrm>
            <a:off x="9267955" y="2971545"/>
            <a:ext cx="3747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E0DFF99-A994-4D2E-8908-C0A6D31A3743}"/>
              </a:ext>
            </a:extLst>
          </p:cNvPr>
          <p:cNvSpPr/>
          <p:nvPr/>
        </p:nvSpPr>
        <p:spPr>
          <a:xfrm>
            <a:off x="2768156" y="2956846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4097771-83C8-4874-AF5B-734E86F6932A}"/>
              </a:ext>
            </a:extLst>
          </p:cNvPr>
          <p:cNvSpPr/>
          <p:nvPr/>
        </p:nvSpPr>
        <p:spPr>
          <a:xfrm>
            <a:off x="1679769" y="2956846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DDB0E09-B78C-4DA7-A3E3-C1DE49DD9597}"/>
              </a:ext>
            </a:extLst>
          </p:cNvPr>
          <p:cNvSpPr/>
          <p:nvPr/>
        </p:nvSpPr>
        <p:spPr>
          <a:xfrm>
            <a:off x="2397443" y="3606914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6AABED0-E371-44BE-903D-8E14B4C5C902}"/>
              </a:ext>
            </a:extLst>
          </p:cNvPr>
          <p:cNvSpPr/>
          <p:nvPr/>
        </p:nvSpPr>
        <p:spPr>
          <a:xfrm>
            <a:off x="6892927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24732C3-62EF-4DF7-B577-4C18CA820B14}"/>
              </a:ext>
            </a:extLst>
          </p:cNvPr>
          <p:cNvSpPr/>
          <p:nvPr/>
        </p:nvSpPr>
        <p:spPr>
          <a:xfrm>
            <a:off x="7996932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0772EF9-4D74-4274-B538-0F6649166180}"/>
              </a:ext>
            </a:extLst>
          </p:cNvPr>
          <p:cNvSpPr/>
          <p:nvPr/>
        </p:nvSpPr>
        <p:spPr>
          <a:xfrm>
            <a:off x="9090057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4A49B50C-5F45-4C9C-B520-A10118CDAE41}"/>
              </a:ext>
            </a:extLst>
          </p:cNvPr>
          <p:cNvCxnSpPr>
            <a:cxnSpLocks/>
            <a:stCxn id="48" idx="2"/>
            <a:endCxn id="55" idx="0"/>
          </p:cNvCxnSpPr>
          <p:nvPr/>
        </p:nvCxnSpPr>
        <p:spPr>
          <a:xfrm>
            <a:off x="7232017" y="2705141"/>
            <a:ext cx="1098565" cy="901773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33382E5D-74A6-4A49-AEE0-1BE2075EBAF5}"/>
              </a:ext>
            </a:extLst>
          </p:cNvPr>
          <p:cNvCxnSpPr>
            <a:cxnSpLocks/>
            <a:stCxn id="49" idx="2"/>
            <a:endCxn id="55" idx="0"/>
          </p:cNvCxnSpPr>
          <p:nvPr/>
        </p:nvCxnSpPr>
        <p:spPr>
          <a:xfrm flipH="1">
            <a:off x="8330582" y="2705141"/>
            <a:ext cx="5440" cy="901773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FFEBFC1E-0CC5-4E46-A3BC-B66464037FC1}"/>
              </a:ext>
            </a:extLst>
          </p:cNvPr>
          <p:cNvSpPr/>
          <p:nvPr/>
        </p:nvSpPr>
        <p:spPr>
          <a:xfrm>
            <a:off x="8362205" y="2956846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A4540546-D104-475A-968D-D5F927223E90}"/>
              </a:ext>
            </a:extLst>
          </p:cNvPr>
          <p:cNvSpPr/>
          <p:nvPr/>
        </p:nvSpPr>
        <p:spPr>
          <a:xfrm>
            <a:off x="7266042" y="2971361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E5187000-4ADD-47F3-9298-8B2B42631148}"/>
              </a:ext>
            </a:extLst>
          </p:cNvPr>
          <p:cNvSpPr/>
          <p:nvPr/>
        </p:nvSpPr>
        <p:spPr>
          <a:xfrm>
            <a:off x="7991492" y="3606914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9CBBB67E-093B-4962-9478-7278A4318607}"/>
              </a:ext>
            </a:extLst>
          </p:cNvPr>
          <p:cNvSpPr/>
          <p:nvPr/>
        </p:nvSpPr>
        <p:spPr>
          <a:xfrm>
            <a:off x="4856886" y="3173420"/>
            <a:ext cx="1443198" cy="280774"/>
          </a:xfrm>
          <a:prstGeom prst="rightArrow">
            <a:avLst/>
          </a:prstGeom>
          <a:ln w="190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EC207FD-947C-4F8D-8895-90B83DBA061E}"/>
              </a:ext>
            </a:extLst>
          </p:cNvPr>
          <p:cNvSpPr txBox="1"/>
          <p:nvPr/>
        </p:nvSpPr>
        <p:spPr>
          <a:xfrm>
            <a:off x="4869214" y="2310515"/>
            <a:ext cx="1172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Mutation</a:t>
            </a:r>
          </a:p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Add edge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B4F7A62F-D813-46BD-9DE0-044D33544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Mutation Operation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332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9EE21CB7-8640-465F-99A0-71E56944B935}"/>
              </a:ext>
            </a:extLst>
          </p:cNvPr>
          <p:cNvSpPr/>
          <p:nvPr/>
        </p:nvSpPr>
        <p:spPr>
          <a:xfrm>
            <a:off x="1298878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96E638C-021A-4FA7-B2C8-3FEFA02897D1}"/>
              </a:ext>
            </a:extLst>
          </p:cNvPr>
          <p:cNvSpPr/>
          <p:nvPr/>
        </p:nvSpPr>
        <p:spPr>
          <a:xfrm>
            <a:off x="2402883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960DDF6-5E40-4661-A8BF-803363BA25A5}"/>
              </a:ext>
            </a:extLst>
          </p:cNvPr>
          <p:cNvSpPr/>
          <p:nvPr/>
        </p:nvSpPr>
        <p:spPr>
          <a:xfrm>
            <a:off x="3496008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B07055A-0BB5-4486-9E93-A354B41A41FA}"/>
              </a:ext>
            </a:extLst>
          </p:cNvPr>
          <p:cNvCxnSpPr>
            <a:cxnSpLocks/>
            <a:stCxn id="18" idx="2"/>
            <a:endCxn id="33" idx="0"/>
          </p:cNvCxnSpPr>
          <p:nvPr/>
        </p:nvCxnSpPr>
        <p:spPr>
          <a:xfrm>
            <a:off x="1637968" y="2705141"/>
            <a:ext cx="1098565" cy="901773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3078CDE-759D-4A10-BCE0-EBA172F36280}"/>
              </a:ext>
            </a:extLst>
          </p:cNvPr>
          <p:cNvCxnSpPr>
            <a:cxnSpLocks/>
            <a:stCxn id="19" idx="2"/>
            <a:endCxn id="33" idx="0"/>
          </p:cNvCxnSpPr>
          <p:nvPr/>
        </p:nvCxnSpPr>
        <p:spPr>
          <a:xfrm flipH="1">
            <a:off x="2736533" y="2705141"/>
            <a:ext cx="5440" cy="901773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3E0DFF99-A994-4D2E-8908-C0A6D31A3743}"/>
              </a:ext>
            </a:extLst>
          </p:cNvPr>
          <p:cNvSpPr/>
          <p:nvPr/>
        </p:nvSpPr>
        <p:spPr>
          <a:xfrm>
            <a:off x="2768156" y="2956846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4097771-83C8-4874-AF5B-734E86F6932A}"/>
              </a:ext>
            </a:extLst>
          </p:cNvPr>
          <p:cNvSpPr/>
          <p:nvPr/>
        </p:nvSpPr>
        <p:spPr>
          <a:xfrm>
            <a:off x="1679769" y="2956846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DDB0E09-B78C-4DA7-A3E3-C1DE49DD9597}"/>
              </a:ext>
            </a:extLst>
          </p:cNvPr>
          <p:cNvSpPr/>
          <p:nvPr/>
        </p:nvSpPr>
        <p:spPr>
          <a:xfrm>
            <a:off x="2397443" y="3606914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6AABED0-E371-44BE-903D-8E14B4C5C902}"/>
              </a:ext>
            </a:extLst>
          </p:cNvPr>
          <p:cNvSpPr/>
          <p:nvPr/>
        </p:nvSpPr>
        <p:spPr>
          <a:xfrm>
            <a:off x="6892927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24732C3-62EF-4DF7-B577-4C18CA820B14}"/>
              </a:ext>
            </a:extLst>
          </p:cNvPr>
          <p:cNvSpPr/>
          <p:nvPr/>
        </p:nvSpPr>
        <p:spPr>
          <a:xfrm>
            <a:off x="7996932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0772EF9-4D74-4274-B538-0F6649166180}"/>
              </a:ext>
            </a:extLst>
          </p:cNvPr>
          <p:cNvSpPr/>
          <p:nvPr/>
        </p:nvSpPr>
        <p:spPr>
          <a:xfrm>
            <a:off x="9090057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33382E5D-74A6-4A49-AEE0-1BE2075EBAF5}"/>
              </a:ext>
            </a:extLst>
          </p:cNvPr>
          <p:cNvCxnSpPr>
            <a:cxnSpLocks/>
            <a:stCxn id="49" idx="2"/>
            <a:endCxn id="55" idx="0"/>
          </p:cNvCxnSpPr>
          <p:nvPr/>
        </p:nvCxnSpPr>
        <p:spPr>
          <a:xfrm flipH="1">
            <a:off x="8330582" y="2705141"/>
            <a:ext cx="5440" cy="901773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FFEBFC1E-0CC5-4E46-A3BC-B66464037FC1}"/>
              </a:ext>
            </a:extLst>
          </p:cNvPr>
          <p:cNvSpPr/>
          <p:nvPr/>
        </p:nvSpPr>
        <p:spPr>
          <a:xfrm>
            <a:off x="8362205" y="2956846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E5187000-4ADD-47F3-9298-8B2B42631148}"/>
              </a:ext>
            </a:extLst>
          </p:cNvPr>
          <p:cNvSpPr/>
          <p:nvPr/>
        </p:nvSpPr>
        <p:spPr>
          <a:xfrm>
            <a:off x="7991492" y="3606914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9CBBB67E-093B-4962-9478-7278A4318607}"/>
              </a:ext>
            </a:extLst>
          </p:cNvPr>
          <p:cNvSpPr/>
          <p:nvPr/>
        </p:nvSpPr>
        <p:spPr>
          <a:xfrm>
            <a:off x="4856886" y="3173420"/>
            <a:ext cx="1443198" cy="280774"/>
          </a:xfrm>
          <a:prstGeom prst="rightArrow">
            <a:avLst/>
          </a:prstGeom>
          <a:ln w="190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EC207FD-947C-4F8D-8895-90B83DBA061E}"/>
              </a:ext>
            </a:extLst>
          </p:cNvPr>
          <p:cNvSpPr txBox="1"/>
          <p:nvPr/>
        </p:nvSpPr>
        <p:spPr>
          <a:xfrm>
            <a:off x="4776090" y="2310515"/>
            <a:ext cx="1428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Mutation </a:t>
            </a:r>
          </a:p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Delete edge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215556B7-C2FF-4965-815B-E17018230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Mutation Operation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033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9EE21CB7-8640-465F-99A0-71E56944B935}"/>
              </a:ext>
            </a:extLst>
          </p:cNvPr>
          <p:cNvSpPr/>
          <p:nvPr/>
        </p:nvSpPr>
        <p:spPr>
          <a:xfrm>
            <a:off x="1298878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96E638C-021A-4FA7-B2C8-3FEFA02897D1}"/>
              </a:ext>
            </a:extLst>
          </p:cNvPr>
          <p:cNvSpPr/>
          <p:nvPr/>
        </p:nvSpPr>
        <p:spPr>
          <a:xfrm>
            <a:off x="2402883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960DDF6-5E40-4661-A8BF-803363BA25A5}"/>
              </a:ext>
            </a:extLst>
          </p:cNvPr>
          <p:cNvSpPr/>
          <p:nvPr/>
        </p:nvSpPr>
        <p:spPr>
          <a:xfrm>
            <a:off x="3496008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B07055A-0BB5-4486-9E93-A354B41A41FA}"/>
              </a:ext>
            </a:extLst>
          </p:cNvPr>
          <p:cNvCxnSpPr>
            <a:cxnSpLocks/>
            <a:stCxn id="18" idx="2"/>
            <a:endCxn id="33" idx="0"/>
          </p:cNvCxnSpPr>
          <p:nvPr/>
        </p:nvCxnSpPr>
        <p:spPr>
          <a:xfrm>
            <a:off x="1637968" y="2705141"/>
            <a:ext cx="1098565" cy="901773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3078CDE-759D-4A10-BCE0-EBA172F36280}"/>
              </a:ext>
            </a:extLst>
          </p:cNvPr>
          <p:cNvCxnSpPr>
            <a:cxnSpLocks/>
            <a:stCxn id="19" idx="2"/>
            <a:endCxn id="33" idx="0"/>
          </p:cNvCxnSpPr>
          <p:nvPr/>
        </p:nvCxnSpPr>
        <p:spPr>
          <a:xfrm flipH="1">
            <a:off x="2736533" y="2705141"/>
            <a:ext cx="5440" cy="901773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E7D32B4-615E-458B-999A-22A9412281B9}"/>
              </a:ext>
            </a:extLst>
          </p:cNvPr>
          <p:cNvCxnSpPr>
            <a:cxnSpLocks/>
            <a:stCxn id="48" idx="2"/>
            <a:endCxn id="55" idx="0"/>
          </p:cNvCxnSpPr>
          <p:nvPr/>
        </p:nvCxnSpPr>
        <p:spPr>
          <a:xfrm>
            <a:off x="7232017" y="2705141"/>
            <a:ext cx="1098565" cy="901773"/>
          </a:xfrm>
          <a:prstGeom prst="straightConnector1">
            <a:avLst/>
          </a:prstGeom>
          <a:ln w="44450">
            <a:solidFill>
              <a:schemeClr val="accent4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38A71D14-755E-450C-8B3B-9ECC79C92490}"/>
              </a:ext>
            </a:extLst>
          </p:cNvPr>
          <p:cNvSpPr/>
          <p:nvPr/>
        </p:nvSpPr>
        <p:spPr>
          <a:xfrm>
            <a:off x="7300036" y="2988754"/>
            <a:ext cx="3747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E0DFF99-A994-4D2E-8908-C0A6D31A3743}"/>
              </a:ext>
            </a:extLst>
          </p:cNvPr>
          <p:cNvSpPr/>
          <p:nvPr/>
        </p:nvSpPr>
        <p:spPr>
          <a:xfrm>
            <a:off x="2768156" y="2956846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4097771-83C8-4874-AF5B-734E86F6932A}"/>
              </a:ext>
            </a:extLst>
          </p:cNvPr>
          <p:cNvSpPr/>
          <p:nvPr/>
        </p:nvSpPr>
        <p:spPr>
          <a:xfrm>
            <a:off x="1679769" y="2956846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DDB0E09-B78C-4DA7-A3E3-C1DE49DD9597}"/>
              </a:ext>
            </a:extLst>
          </p:cNvPr>
          <p:cNvSpPr/>
          <p:nvPr/>
        </p:nvSpPr>
        <p:spPr>
          <a:xfrm>
            <a:off x="2397443" y="3606914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6AABED0-E371-44BE-903D-8E14B4C5C902}"/>
              </a:ext>
            </a:extLst>
          </p:cNvPr>
          <p:cNvSpPr/>
          <p:nvPr/>
        </p:nvSpPr>
        <p:spPr>
          <a:xfrm>
            <a:off x="6892927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24732C3-62EF-4DF7-B577-4C18CA820B14}"/>
              </a:ext>
            </a:extLst>
          </p:cNvPr>
          <p:cNvSpPr/>
          <p:nvPr/>
        </p:nvSpPr>
        <p:spPr>
          <a:xfrm>
            <a:off x="7996932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0772EF9-4D74-4274-B538-0F6649166180}"/>
              </a:ext>
            </a:extLst>
          </p:cNvPr>
          <p:cNvSpPr/>
          <p:nvPr/>
        </p:nvSpPr>
        <p:spPr>
          <a:xfrm>
            <a:off x="9090057" y="231652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33382E5D-74A6-4A49-AEE0-1BE2075EBAF5}"/>
              </a:ext>
            </a:extLst>
          </p:cNvPr>
          <p:cNvCxnSpPr>
            <a:cxnSpLocks/>
            <a:stCxn id="49" idx="2"/>
            <a:endCxn id="55" idx="0"/>
          </p:cNvCxnSpPr>
          <p:nvPr/>
        </p:nvCxnSpPr>
        <p:spPr>
          <a:xfrm flipH="1">
            <a:off x="8330582" y="2705141"/>
            <a:ext cx="5440" cy="901773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FFEBFC1E-0CC5-4E46-A3BC-B66464037FC1}"/>
              </a:ext>
            </a:extLst>
          </p:cNvPr>
          <p:cNvSpPr/>
          <p:nvPr/>
        </p:nvSpPr>
        <p:spPr>
          <a:xfrm>
            <a:off x="8362205" y="2956846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E5187000-4ADD-47F3-9298-8B2B42631148}"/>
              </a:ext>
            </a:extLst>
          </p:cNvPr>
          <p:cNvSpPr/>
          <p:nvPr/>
        </p:nvSpPr>
        <p:spPr>
          <a:xfrm>
            <a:off x="7991492" y="3606914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9CBBB67E-093B-4962-9478-7278A4318607}"/>
              </a:ext>
            </a:extLst>
          </p:cNvPr>
          <p:cNvSpPr/>
          <p:nvPr/>
        </p:nvSpPr>
        <p:spPr>
          <a:xfrm>
            <a:off x="4856886" y="3173420"/>
            <a:ext cx="1443198" cy="280774"/>
          </a:xfrm>
          <a:prstGeom prst="rightArrow">
            <a:avLst/>
          </a:prstGeom>
          <a:ln w="190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EC207FD-947C-4F8D-8895-90B83DBA061E}"/>
              </a:ext>
            </a:extLst>
          </p:cNvPr>
          <p:cNvSpPr txBox="1"/>
          <p:nvPr/>
        </p:nvSpPr>
        <p:spPr>
          <a:xfrm>
            <a:off x="4420373" y="2381975"/>
            <a:ext cx="2069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Mutation</a:t>
            </a:r>
          </a:p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Change Operation</a:t>
            </a:r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63524B7B-E2A1-4C72-BAD8-4F968F67C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Mutation Operation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200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文字&#10;&#10;描述已自动生成">
            <a:extLst>
              <a:ext uri="{FF2B5EF4-FFF2-40B4-BE49-F238E27FC236}">
                <a16:creationId xmlns:a16="http://schemas.microsoft.com/office/drawing/2014/main" id="{3A912AAB-0CD7-4AD7-B352-679C1D3F1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459" y="0"/>
            <a:ext cx="35490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456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1">
            <a:extLst>
              <a:ext uri="{FF2B5EF4-FFF2-40B4-BE49-F238E27FC236}">
                <a16:creationId xmlns:a16="http://schemas.microsoft.com/office/drawing/2014/main" id="{63524B7B-E2A1-4C72-BAD8-4F968F67C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Update population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(Elite Parent Preserving )</a:t>
            </a: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FB7297D2-46FA-4623-8592-A2C262517711}"/>
              </a:ext>
            </a:extLst>
          </p:cNvPr>
          <p:cNvSpPr/>
          <p:nvPr/>
        </p:nvSpPr>
        <p:spPr>
          <a:xfrm flipH="1">
            <a:off x="5786708" y="3750044"/>
            <a:ext cx="309292" cy="1143000"/>
          </a:xfrm>
          <a:prstGeom prst="down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6B98911-2753-450A-BA4F-FFFE94B92952}"/>
              </a:ext>
            </a:extLst>
          </p:cNvPr>
          <p:cNvSpPr txBox="1"/>
          <p:nvPr/>
        </p:nvSpPr>
        <p:spPr>
          <a:xfrm>
            <a:off x="6096000" y="4136878"/>
            <a:ext cx="2550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Mutate and Retrain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图片 11" descr="图片包含 物体&#10;&#10;描述已自动生成">
            <a:extLst>
              <a:ext uri="{FF2B5EF4-FFF2-40B4-BE49-F238E27FC236}">
                <a16:creationId xmlns:a16="http://schemas.microsoft.com/office/drawing/2014/main" id="{CB80E16E-74E0-4220-A1D9-406D07756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46" y="2233008"/>
            <a:ext cx="10870734" cy="407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717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5DEED4E-8A35-4F89-AC2B-45D3FCE01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36115"/>
            <a:ext cx="10515600" cy="3185770"/>
          </a:xfrm>
        </p:spPr>
        <p:txBody>
          <a:bodyPr>
            <a:normAutofit/>
          </a:bodyPr>
          <a:lstStyle/>
          <a:p>
            <a:pPr algn="ctr"/>
            <a:r>
              <a:rPr lang="en-US" altLang="zh-CN" sz="5000" dirty="0">
                <a:latin typeface="Arial" panose="020B0604020202020204" pitchFamily="34" charset="0"/>
                <a:cs typeface="Arial" panose="020B0604020202020204" pitchFamily="34" charset="0"/>
              </a:rPr>
              <a:t>System Design</a:t>
            </a:r>
            <a:endParaRPr lang="zh-CN" altLang="en-US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20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片包含 物体&#10;&#10;描述已自动生成">
            <a:extLst>
              <a:ext uri="{FF2B5EF4-FFF2-40B4-BE49-F238E27FC236}">
                <a16:creationId xmlns:a16="http://schemas.microsoft.com/office/drawing/2014/main" id="{6318A56B-6DA8-4347-A00E-38D620AEE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46" y="2233008"/>
            <a:ext cx="10870734" cy="4071723"/>
          </a:xfrm>
          <a:prstGeom prst="rect">
            <a:avLst/>
          </a:prstGeom>
        </p:spPr>
      </p:pic>
      <p:sp>
        <p:nvSpPr>
          <p:cNvPr id="22" name="标题 1">
            <a:extLst>
              <a:ext uri="{FF2B5EF4-FFF2-40B4-BE49-F238E27FC236}">
                <a16:creationId xmlns:a16="http://schemas.microsoft.com/office/drawing/2014/main" id="{63524B7B-E2A1-4C72-BAD8-4F968F67C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Update population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(Elite Parent Preserving )</a:t>
            </a: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FB7297D2-46FA-4623-8592-A2C262517711}"/>
              </a:ext>
            </a:extLst>
          </p:cNvPr>
          <p:cNvSpPr/>
          <p:nvPr/>
        </p:nvSpPr>
        <p:spPr>
          <a:xfrm flipH="1">
            <a:off x="5786708" y="3750044"/>
            <a:ext cx="309292" cy="1143000"/>
          </a:xfrm>
          <a:prstGeom prst="down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7C93B2-724F-46A5-8234-A5B13663C5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9929">
            <a:off x="6068838" y="4609193"/>
            <a:ext cx="793903" cy="71522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C22A643-3ED6-444E-829B-0F191B6EB3B8}"/>
              </a:ext>
            </a:extLst>
          </p:cNvPr>
          <p:cNvSpPr txBox="1"/>
          <p:nvPr/>
        </p:nvSpPr>
        <p:spPr>
          <a:xfrm>
            <a:off x="6096000" y="4136878"/>
            <a:ext cx="2550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Mutate and Retrain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7954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图片包含 物体&#10;&#10;描述已自动生成">
            <a:extLst>
              <a:ext uri="{FF2B5EF4-FFF2-40B4-BE49-F238E27FC236}">
                <a16:creationId xmlns:a16="http://schemas.microsoft.com/office/drawing/2014/main" id="{0054B054-740C-429B-8D86-17357932E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91" y="2199968"/>
            <a:ext cx="10983984" cy="4114143"/>
          </a:xfrm>
          <a:prstGeom prst="rect">
            <a:avLst/>
          </a:prstGeom>
        </p:spPr>
      </p:pic>
      <p:sp>
        <p:nvSpPr>
          <p:cNvPr id="22" name="标题 1">
            <a:extLst>
              <a:ext uri="{FF2B5EF4-FFF2-40B4-BE49-F238E27FC236}">
                <a16:creationId xmlns:a16="http://schemas.microsoft.com/office/drawing/2014/main" id="{63524B7B-E2A1-4C72-BAD8-4F968F67C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Update population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(Elite Parent Preserving )</a:t>
            </a: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FB7297D2-46FA-4623-8592-A2C262517711}"/>
              </a:ext>
            </a:extLst>
          </p:cNvPr>
          <p:cNvSpPr/>
          <p:nvPr/>
        </p:nvSpPr>
        <p:spPr>
          <a:xfrm flipH="1">
            <a:off x="5786708" y="3750044"/>
            <a:ext cx="309292" cy="1143000"/>
          </a:xfrm>
          <a:prstGeom prst="down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B05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7C93B2-724F-46A5-8234-A5B13663C5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9929">
            <a:off x="6068838" y="4609193"/>
            <a:ext cx="793903" cy="71522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C22A643-3ED6-444E-829B-0F191B6EB3B8}"/>
              </a:ext>
            </a:extLst>
          </p:cNvPr>
          <p:cNvSpPr txBox="1"/>
          <p:nvPr/>
        </p:nvSpPr>
        <p:spPr>
          <a:xfrm>
            <a:off x="6096000" y="4136878"/>
            <a:ext cx="2550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Mutate and Retrain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285BB415-1CB1-44BD-9350-2E3FE92BDC12}"/>
              </a:ext>
            </a:extLst>
          </p:cNvPr>
          <p:cNvSpPr/>
          <p:nvPr/>
        </p:nvSpPr>
        <p:spPr>
          <a:xfrm rot="10800000" flipH="1">
            <a:off x="5245446" y="3750044"/>
            <a:ext cx="309292" cy="1143000"/>
          </a:xfrm>
          <a:prstGeom prst="downArrow">
            <a:avLst/>
          </a:prstGeom>
          <a:noFill/>
          <a:ln>
            <a:solidFill>
              <a:srgbClr val="26BE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414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物体&#10;&#10;描述已自动生成">
            <a:extLst>
              <a:ext uri="{FF2B5EF4-FFF2-40B4-BE49-F238E27FC236}">
                <a16:creationId xmlns:a16="http://schemas.microsoft.com/office/drawing/2014/main" id="{5512DAA7-1BD2-4967-9766-263849411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24" y="2191137"/>
            <a:ext cx="11022284" cy="4128488"/>
          </a:xfrm>
          <a:prstGeom prst="rect">
            <a:avLst/>
          </a:prstGeom>
        </p:spPr>
      </p:pic>
      <p:sp>
        <p:nvSpPr>
          <p:cNvPr id="22" name="标题 1">
            <a:extLst>
              <a:ext uri="{FF2B5EF4-FFF2-40B4-BE49-F238E27FC236}">
                <a16:creationId xmlns:a16="http://schemas.microsoft.com/office/drawing/2014/main" id="{63524B7B-E2A1-4C72-BAD8-4F968F67C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Update population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(Elite Parent Preserving )</a:t>
            </a: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FB7297D2-46FA-4623-8592-A2C262517711}"/>
              </a:ext>
            </a:extLst>
          </p:cNvPr>
          <p:cNvSpPr/>
          <p:nvPr/>
        </p:nvSpPr>
        <p:spPr>
          <a:xfrm flipH="1">
            <a:off x="5786708" y="3750044"/>
            <a:ext cx="309292" cy="1143000"/>
          </a:xfrm>
          <a:prstGeom prst="down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B05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7C93B2-724F-46A5-8234-A5B13663C5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9929">
            <a:off x="6068838" y="4609193"/>
            <a:ext cx="793903" cy="71522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C22A643-3ED6-444E-829B-0F191B6EB3B8}"/>
              </a:ext>
            </a:extLst>
          </p:cNvPr>
          <p:cNvSpPr txBox="1"/>
          <p:nvPr/>
        </p:nvSpPr>
        <p:spPr>
          <a:xfrm>
            <a:off x="6096000" y="4136878"/>
            <a:ext cx="2550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Mutate and Retrain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285BB415-1CB1-44BD-9350-2E3FE92BDC12}"/>
              </a:ext>
            </a:extLst>
          </p:cNvPr>
          <p:cNvSpPr/>
          <p:nvPr/>
        </p:nvSpPr>
        <p:spPr>
          <a:xfrm rot="10800000" flipH="1">
            <a:off x="5245446" y="3750044"/>
            <a:ext cx="309292" cy="1143000"/>
          </a:xfrm>
          <a:prstGeom prst="downArrow">
            <a:avLst/>
          </a:prstGeom>
          <a:noFill/>
          <a:ln>
            <a:solidFill>
              <a:srgbClr val="26BE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028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1">
            <a:extLst>
              <a:ext uri="{FF2B5EF4-FFF2-40B4-BE49-F238E27FC236}">
                <a16:creationId xmlns:a16="http://schemas.microsoft.com/office/drawing/2014/main" id="{63524B7B-E2A1-4C72-BAD8-4F968F67C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Update population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(Elite Parent Preserving 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16BDAFB-60C7-4755-A392-61FF1D7E4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30" y="3429000"/>
            <a:ext cx="11051097" cy="125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579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5DEED4E-8A35-4F89-AC2B-45D3FCE01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5000" dirty="0">
                <a:latin typeface="Arial" panose="020B0604020202020204" pitchFamily="34" charset="0"/>
                <a:cs typeface="Arial" panose="020B0604020202020204" pitchFamily="34" charset="0"/>
              </a:rPr>
              <a:t>Experiment Result</a:t>
            </a:r>
            <a:endParaRPr lang="zh-CN" altLang="en-US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0184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5707B-FF34-4A89-AA2A-C5BC30B7F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Experiment Specification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4DC0C1D-7697-4DE1-A405-1CE7D5926F12}"/>
              </a:ext>
            </a:extLst>
          </p:cNvPr>
          <p:cNvSpPr txBox="1"/>
          <p:nvPr/>
        </p:nvSpPr>
        <p:spPr>
          <a:xfrm>
            <a:off x="838199" y="1689624"/>
            <a:ext cx="1022838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Dataset: CIFAR10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Population size: 10</a:t>
            </a:r>
          </a:p>
          <a:p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Default lifetime: 10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Sample size: 5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Total Generations: 30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Batch size: 100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Learning Rate: 0.001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Epoch: 20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Stack depth: 2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Number of channels: 32 for stack1, 64 for stack2 and 128 for stack3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6322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5707B-FF34-4A89-AA2A-C5BC30B7F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DAF86C6-AD36-496F-ABE7-1705AC4756BE}"/>
              </a:ext>
            </a:extLst>
          </p:cNvPr>
          <p:cNvSpPr txBox="1"/>
          <p:nvPr/>
        </p:nvSpPr>
        <p:spPr>
          <a:xfrm>
            <a:off x="8000551" y="1732199"/>
            <a:ext cx="429966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Normal cell component:</a:t>
            </a:r>
          </a:p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0: zero</a:t>
            </a:r>
          </a:p>
          <a:p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 identity</a:t>
            </a:r>
          </a:p>
          <a:p>
            <a:r>
              <a:rPr lang="en-US" altLang="zh-CN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2: 3x3 average pooling</a:t>
            </a:r>
          </a:p>
          <a:p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3: 3x3 max pooling</a:t>
            </a:r>
          </a:p>
          <a:p>
            <a:r>
              <a:rPr lang="en-US" altLang="zh-CN" sz="20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4: 1x1 conv</a:t>
            </a:r>
          </a:p>
          <a:p>
            <a:r>
              <a:rPr lang="en-US" altLang="zh-CN" sz="20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5: 3x3 </a:t>
            </a:r>
            <a:r>
              <a:rPr lang="en-US" altLang="zh-CN" sz="2000" b="1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depthwise</a:t>
            </a:r>
            <a:r>
              <a:rPr lang="en-US" altLang="zh-CN" sz="20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-separable conv</a:t>
            </a:r>
          </a:p>
          <a:p>
            <a:r>
              <a:rPr lang="en-US" altLang="zh-CN" sz="2000" b="1" dirty="0">
                <a:solidFill>
                  <a:srgbClr val="0099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6: 3x3 dilated conv</a:t>
            </a:r>
          </a:p>
          <a:p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7: 3x3 conv</a:t>
            </a:r>
          </a:p>
          <a:p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15D9AC5-CB16-4327-93AF-AF0AF5093EE3}"/>
              </a:ext>
            </a:extLst>
          </p:cNvPr>
          <p:cNvGrpSpPr/>
          <p:nvPr/>
        </p:nvGrpSpPr>
        <p:grpSpPr>
          <a:xfrm>
            <a:off x="5293048" y="1048274"/>
            <a:ext cx="3158850" cy="5444601"/>
            <a:chOff x="8547985" y="928688"/>
            <a:chExt cx="3158850" cy="544460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7446143-D64E-4809-AD2A-D3643A939526}"/>
                </a:ext>
              </a:extLst>
            </p:cNvPr>
            <p:cNvSpPr/>
            <p:nvPr/>
          </p:nvSpPr>
          <p:spPr>
            <a:xfrm>
              <a:off x="10588592" y="928688"/>
              <a:ext cx="678180" cy="388620"/>
            </a:xfrm>
            <a:prstGeom prst="rect">
              <a:avLst/>
            </a:prstGeom>
            <a:noFill/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8CDC6B79-6F9B-4E98-A76D-4E9603D32442}"/>
                </a:ext>
              </a:extLst>
            </p:cNvPr>
            <p:cNvSpPr/>
            <p:nvPr/>
          </p:nvSpPr>
          <p:spPr>
            <a:xfrm>
              <a:off x="9084945" y="928688"/>
              <a:ext cx="678180" cy="388620"/>
            </a:xfrm>
            <a:prstGeom prst="rect">
              <a:avLst/>
            </a:prstGeom>
            <a:noFill/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zh-CN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25ED3E5-1E62-4577-B1A9-DFE39D6DC3C1}"/>
                </a:ext>
              </a:extLst>
            </p:cNvPr>
            <p:cNvSpPr/>
            <p:nvPr/>
          </p:nvSpPr>
          <p:spPr>
            <a:xfrm>
              <a:off x="9082234" y="2611456"/>
              <a:ext cx="678180" cy="388620"/>
            </a:xfrm>
            <a:prstGeom prst="rect">
              <a:avLst/>
            </a:prstGeom>
            <a:noFill/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zh-CN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0DA319B-EB45-4064-B4CA-7C7CBE2DDC14}"/>
                </a:ext>
              </a:extLst>
            </p:cNvPr>
            <p:cNvSpPr/>
            <p:nvPr/>
          </p:nvSpPr>
          <p:spPr>
            <a:xfrm>
              <a:off x="8567546" y="3600874"/>
              <a:ext cx="678180" cy="388620"/>
            </a:xfrm>
            <a:prstGeom prst="rect">
              <a:avLst/>
            </a:prstGeom>
            <a:noFill/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zh-CN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9E30F83-6C30-4892-84D9-EA39963312F7}"/>
                </a:ext>
              </a:extLst>
            </p:cNvPr>
            <p:cNvSpPr/>
            <p:nvPr/>
          </p:nvSpPr>
          <p:spPr>
            <a:xfrm>
              <a:off x="8547985" y="4795272"/>
              <a:ext cx="678180" cy="388620"/>
            </a:xfrm>
            <a:prstGeom prst="rect">
              <a:avLst/>
            </a:prstGeom>
            <a:noFill/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zh-CN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5553CA85-5240-467F-BD83-110D4A0499F7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 flipH="1">
              <a:off x="9421324" y="1317308"/>
              <a:ext cx="2711" cy="1294148"/>
            </a:xfrm>
            <a:prstGeom prst="straightConnector1">
              <a:avLst/>
            </a:prstGeom>
            <a:ln w="44450">
              <a:solidFill>
                <a:srgbClr val="7030A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A962A446-1BBA-43EA-9C9F-3D7BC892F533}"/>
                </a:ext>
              </a:extLst>
            </p:cNvPr>
            <p:cNvCxnSpPr>
              <a:cxnSpLocks/>
              <a:stCxn id="4" idx="2"/>
              <a:endCxn id="21" idx="0"/>
            </p:cNvCxnSpPr>
            <p:nvPr/>
          </p:nvCxnSpPr>
          <p:spPr>
            <a:xfrm flipH="1">
              <a:off x="10229301" y="1317308"/>
              <a:ext cx="698381" cy="3511145"/>
            </a:xfrm>
            <a:prstGeom prst="straightConnector1">
              <a:avLst/>
            </a:prstGeom>
            <a:ln w="44450">
              <a:solidFill>
                <a:srgbClr val="0099CC"/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16701F89-856D-41A2-A17B-88C1C431F0C7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 flipH="1">
              <a:off x="8906636" y="3000076"/>
              <a:ext cx="514688" cy="600798"/>
            </a:xfrm>
            <a:prstGeom prst="straightConnector1">
              <a:avLst/>
            </a:prstGeom>
            <a:ln w="44450">
              <a:solidFill>
                <a:srgbClr val="0000CC"/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BF391BB1-97E3-45B6-A215-137C809D55CB}"/>
                </a:ext>
              </a:extLst>
            </p:cNvPr>
            <p:cNvCxnSpPr>
              <a:cxnSpLocks/>
              <a:stCxn id="5" idx="2"/>
              <a:endCxn id="22" idx="0"/>
            </p:cNvCxnSpPr>
            <p:nvPr/>
          </p:nvCxnSpPr>
          <p:spPr>
            <a:xfrm>
              <a:off x="9424035" y="1317308"/>
              <a:ext cx="1943710" cy="3511145"/>
            </a:xfrm>
            <a:prstGeom prst="straightConnector1">
              <a:avLst/>
            </a:prstGeom>
            <a:ln w="44450">
              <a:solidFill>
                <a:schemeClr val="accent4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9B9D38A8-5C79-461A-AF90-92A127743DDB}"/>
                </a:ext>
              </a:extLst>
            </p:cNvPr>
            <p:cNvSpPr/>
            <p:nvPr/>
          </p:nvSpPr>
          <p:spPr>
            <a:xfrm>
              <a:off x="9869325" y="2018723"/>
              <a:ext cx="37474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accent4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zh-CN" altLang="en-US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547828B9-BA0D-4471-8B1D-B7A86DE2A49C}"/>
                </a:ext>
              </a:extLst>
            </p:cNvPr>
            <p:cNvSpPr/>
            <p:nvPr/>
          </p:nvSpPr>
          <p:spPr>
            <a:xfrm>
              <a:off x="10599330" y="2733850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0099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b="1" dirty="0">
                <a:solidFill>
                  <a:srgbClr val="0099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191D5225-806E-49CB-807C-D002C070F822}"/>
                </a:ext>
              </a:extLst>
            </p:cNvPr>
            <p:cNvSpPr/>
            <p:nvPr/>
          </p:nvSpPr>
          <p:spPr>
            <a:xfrm>
              <a:off x="8878115" y="3029382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6AC13B46-6178-4461-85F3-72378078B9C6}"/>
                </a:ext>
              </a:extLst>
            </p:cNvPr>
            <p:cNvSpPr/>
            <p:nvPr/>
          </p:nvSpPr>
          <p:spPr>
            <a:xfrm>
              <a:off x="8813902" y="1731454"/>
              <a:ext cx="3129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zh-CN" alt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669C03D-7BED-493E-981B-16B0E74278EA}"/>
                </a:ext>
              </a:extLst>
            </p:cNvPr>
            <p:cNvSpPr/>
            <p:nvPr/>
          </p:nvSpPr>
          <p:spPr>
            <a:xfrm>
              <a:off x="9890211" y="4828453"/>
              <a:ext cx="678180" cy="388620"/>
            </a:xfrm>
            <a:prstGeom prst="rect">
              <a:avLst/>
            </a:prstGeom>
            <a:noFill/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zh-CN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B28F6A6F-0B92-4B4A-976F-C1DD193368F3}"/>
                </a:ext>
              </a:extLst>
            </p:cNvPr>
            <p:cNvSpPr/>
            <p:nvPr/>
          </p:nvSpPr>
          <p:spPr>
            <a:xfrm>
              <a:off x="11028655" y="4828453"/>
              <a:ext cx="678180" cy="388620"/>
            </a:xfrm>
            <a:prstGeom prst="rect">
              <a:avLst/>
            </a:prstGeom>
            <a:noFill/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zh-CN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6F31BB5-A7B4-4B6B-BA2B-7E4B6D0A6A4B}"/>
                </a:ext>
              </a:extLst>
            </p:cNvPr>
            <p:cNvSpPr/>
            <p:nvPr/>
          </p:nvSpPr>
          <p:spPr>
            <a:xfrm>
              <a:off x="9849860" y="5984669"/>
              <a:ext cx="678180" cy="388620"/>
            </a:xfrm>
            <a:prstGeom prst="rect">
              <a:avLst/>
            </a:prstGeom>
            <a:noFill/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zh-CN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85FF7EAC-4345-4162-864A-07839F9B249A}"/>
                </a:ext>
              </a:extLst>
            </p:cNvPr>
            <p:cNvCxnSpPr>
              <a:cxnSpLocks/>
              <a:stCxn id="8" idx="2"/>
              <a:endCxn id="23" idx="0"/>
            </p:cNvCxnSpPr>
            <p:nvPr/>
          </p:nvCxnSpPr>
          <p:spPr>
            <a:xfrm>
              <a:off x="8887075" y="5183892"/>
              <a:ext cx="1301875" cy="800777"/>
            </a:xfrm>
            <a:prstGeom prst="straightConnector1">
              <a:avLst/>
            </a:prstGeom>
            <a:ln w="44450">
              <a:solidFill>
                <a:schemeClr val="accent1"/>
              </a:solidFill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977FAEEB-D91D-4FB9-94F6-5495459283ED}"/>
                </a:ext>
              </a:extLst>
            </p:cNvPr>
            <p:cNvCxnSpPr>
              <a:cxnSpLocks/>
              <a:stCxn id="22" idx="2"/>
              <a:endCxn id="23" idx="0"/>
            </p:cNvCxnSpPr>
            <p:nvPr/>
          </p:nvCxnSpPr>
          <p:spPr>
            <a:xfrm flipH="1">
              <a:off x="10188950" y="5217073"/>
              <a:ext cx="1178795" cy="767596"/>
            </a:xfrm>
            <a:prstGeom prst="straightConnector1">
              <a:avLst/>
            </a:prstGeom>
            <a:ln w="44450">
              <a:solidFill>
                <a:schemeClr val="accent1"/>
              </a:solidFill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BBBE7C4D-2784-46E8-8D64-0980613A8533}"/>
                </a:ext>
              </a:extLst>
            </p:cNvPr>
            <p:cNvCxnSpPr>
              <a:cxnSpLocks/>
              <a:stCxn id="21" idx="2"/>
              <a:endCxn id="23" idx="0"/>
            </p:cNvCxnSpPr>
            <p:nvPr/>
          </p:nvCxnSpPr>
          <p:spPr>
            <a:xfrm flipH="1">
              <a:off x="10188950" y="5217073"/>
              <a:ext cx="40351" cy="767596"/>
            </a:xfrm>
            <a:prstGeom prst="straightConnector1">
              <a:avLst/>
            </a:prstGeom>
            <a:ln w="44450">
              <a:solidFill>
                <a:schemeClr val="accent1"/>
              </a:solidFill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07463793-DC08-4949-9BCB-AFB460B23A1F}"/>
                </a:ext>
              </a:extLst>
            </p:cNvPr>
            <p:cNvSpPr/>
            <p:nvPr/>
          </p:nvSpPr>
          <p:spPr>
            <a:xfrm>
              <a:off x="9047857" y="5383502"/>
              <a:ext cx="31290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A08B1610-7D39-4190-9FBD-8667AC6CC43A}"/>
                </a:ext>
              </a:extLst>
            </p:cNvPr>
            <p:cNvSpPr/>
            <p:nvPr/>
          </p:nvSpPr>
          <p:spPr>
            <a:xfrm>
              <a:off x="9890211" y="5411383"/>
              <a:ext cx="3129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99EF1B13-F799-4AF3-9129-C44A22E46D3A}"/>
                </a:ext>
              </a:extLst>
            </p:cNvPr>
            <p:cNvSpPr/>
            <p:nvPr/>
          </p:nvSpPr>
          <p:spPr>
            <a:xfrm>
              <a:off x="11035632" y="5478306"/>
              <a:ext cx="3129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C63BB01E-DB2E-42F1-BBA1-06643BCEF725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 flipH="1">
              <a:off x="8887075" y="3989494"/>
              <a:ext cx="19561" cy="805778"/>
            </a:xfrm>
            <a:prstGeom prst="straightConnector1">
              <a:avLst/>
            </a:prstGeom>
            <a:ln w="44450">
              <a:solidFill>
                <a:srgbClr val="0000CC"/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9E635C6B-CAD1-4E9F-B301-8ED99689E95A}"/>
                </a:ext>
              </a:extLst>
            </p:cNvPr>
            <p:cNvSpPr/>
            <p:nvPr/>
          </p:nvSpPr>
          <p:spPr>
            <a:xfrm>
              <a:off x="8596773" y="4050126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12960518-2FEC-4A6A-A1B1-D7B25CE3494C}"/>
                </a:ext>
              </a:extLst>
            </p:cNvPr>
            <p:cNvCxnSpPr>
              <a:cxnSpLocks/>
              <a:stCxn id="6" idx="2"/>
              <a:endCxn id="21" idx="0"/>
            </p:cNvCxnSpPr>
            <p:nvPr/>
          </p:nvCxnSpPr>
          <p:spPr>
            <a:xfrm>
              <a:off x="9421324" y="3000076"/>
              <a:ext cx="807977" cy="1828377"/>
            </a:xfrm>
            <a:prstGeom prst="straightConnector1">
              <a:avLst/>
            </a:prstGeom>
            <a:ln w="44450">
              <a:solidFill>
                <a:srgbClr val="0099CC"/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753EEEB3-6130-4A4A-B4E7-A4144C1B9BC1}"/>
                </a:ext>
              </a:extLst>
            </p:cNvPr>
            <p:cNvSpPr/>
            <p:nvPr/>
          </p:nvSpPr>
          <p:spPr>
            <a:xfrm>
              <a:off x="9828246" y="3548930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0099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b="1" dirty="0">
                <a:solidFill>
                  <a:srgbClr val="0099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94DC0C1D-7697-4DE1-A405-1CE7D5926F12}"/>
              </a:ext>
            </a:extLst>
          </p:cNvPr>
          <p:cNvSpPr txBox="1"/>
          <p:nvPr/>
        </p:nvSpPr>
        <p:spPr>
          <a:xfrm>
            <a:off x="838199" y="1689624"/>
            <a:ext cx="4408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70% accuracy on CIFAR-10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322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5DEED4E-8A35-4F89-AC2B-45D3FCE01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5000" dirty="0"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  <a:endParaRPr lang="zh-CN" altLang="en-US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8579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741896C-AF7B-49B6-A35A-62086F7FE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A5FCBCF-0ACA-4DE7-A8EE-FDD1509D05DC}"/>
              </a:ext>
            </a:extLst>
          </p:cNvPr>
          <p:cNvSpPr txBox="1"/>
          <p:nvPr/>
        </p:nvSpPr>
        <p:spPr>
          <a:xfrm>
            <a:off x="1591112" y="2684477"/>
            <a:ext cx="9009776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500" dirty="0">
                <a:latin typeface="Arial" panose="020B0604020202020204" pitchFamily="34" charset="0"/>
                <a:cs typeface="Arial" panose="020B0604020202020204" pitchFamily="34" charset="0"/>
              </a:rPr>
              <a:t>Weight Sharing of Neural Networks</a:t>
            </a:r>
          </a:p>
          <a:p>
            <a:pPr marL="342900" indent="-342900">
              <a:buAutoNum type="arabicPeriod"/>
            </a:pPr>
            <a:endParaRPr lang="en-US" altLang="zh-CN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sz="2500" dirty="0">
                <a:latin typeface="Arial" panose="020B0604020202020204" pitchFamily="34" charset="0"/>
                <a:cs typeface="Arial" panose="020B0604020202020204" pitchFamily="34" charset="0"/>
              </a:rPr>
              <a:t>Heuristic Mutation Operation</a:t>
            </a:r>
          </a:p>
          <a:p>
            <a:pPr marL="342900" indent="-342900">
              <a:buAutoNum type="arabicPeriod"/>
            </a:pPr>
            <a:endParaRPr lang="en-US" altLang="zh-CN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sz="2500" dirty="0">
                <a:latin typeface="Arial" panose="020B0604020202020204" pitchFamily="34" charset="0"/>
                <a:cs typeface="Arial" panose="020B0604020202020204" pitchFamily="34" charset="0"/>
              </a:rPr>
              <a:t>More Efficient Performance Estimation</a:t>
            </a:r>
          </a:p>
          <a:p>
            <a:pPr marL="342900" indent="-342900">
              <a:buAutoNum type="arabicPeriod"/>
            </a:pPr>
            <a:endParaRPr lang="en-US" altLang="zh-CN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sz="2500" dirty="0">
                <a:latin typeface="Arial" panose="020B0604020202020204" pitchFamily="34" charset="0"/>
                <a:cs typeface="Arial" panose="020B0604020202020204" pitchFamily="34" charset="0"/>
              </a:rPr>
              <a:t>Find Proper Size of a Cell</a:t>
            </a:r>
            <a:endParaRPr lang="zh-CN" alt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523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5DEED4E-8A35-4F89-AC2B-45D3FCE01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5000" dirty="0">
                <a:latin typeface="Arial" panose="020B0604020202020204" pitchFamily="34" charset="0"/>
                <a:cs typeface="Arial" panose="020B0604020202020204" pitchFamily="34" charset="0"/>
              </a:rPr>
              <a:t>CNN architecture</a:t>
            </a:r>
            <a:endParaRPr lang="zh-CN" altLang="en-US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706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875E47-7D19-4533-80E3-C153EF196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CNN architecture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457DCA9-C8FB-4879-84C9-347B9CE447D0}"/>
              </a:ext>
            </a:extLst>
          </p:cNvPr>
          <p:cNvSpPr/>
          <p:nvPr/>
        </p:nvSpPr>
        <p:spPr>
          <a:xfrm>
            <a:off x="2021645" y="3669298"/>
            <a:ext cx="1672494" cy="375139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Cell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13BCC01-46E7-44F4-9163-A20988352DBB}"/>
              </a:ext>
            </a:extLst>
          </p:cNvPr>
          <p:cNvSpPr/>
          <p:nvPr/>
        </p:nvSpPr>
        <p:spPr>
          <a:xfrm>
            <a:off x="2021645" y="2970661"/>
            <a:ext cx="1672494" cy="375139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 Pool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5AB923E-A4E0-44D9-BEB8-063B9C19C74B}"/>
              </a:ext>
            </a:extLst>
          </p:cNvPr>
          <p:cNvSpPr/>
          <p:nvPr/>
        </p:nvSpPr>
        <p:spPr>
          <a:xfrm>
            <a:off x="2021645" y="4367935"/>
            <a:ext cx="1672494" cy="375139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 Pool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51C6011-DE92-46E5-80E1-999E254CAD6A}"/>
              </a:ext>
            </a:extLst>
          </p:cNvPr>
          <p:cNvSpPr/>
          <p:nvPr/>
        </p:nvSpPr>
        <p:spPr>
          <a:xfrm>
            <a:off x="2021645" y="5062879"/>
            <a:ext cx="1672494" cy="375139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Cell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8003B98-DDE9-4EDF-8A0C-68DA8ACA4D05}"/>
              </a:ext>
            </a:extLst>
          </p:cNvPr>
          <p:cNvSpPr/>
          <p:nvPr/>
        </p:nvSpPr>
        <p:spPr>
          <a:xfrm>
            <a:off x="2021645" y="2272024"/>
            <a:ext cx="1672494" cy="375139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Cell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3AFEB889-5ED6-4CB8-8FE7-12142BBC4403}"/>
              </a:ext>
            </a:extLst>
          </p:cNvPr>
          <p:cNvSpPr txBox="1"/>
          <p:nvPr/>
        </p:nvSpPr>
        <p:spPr>
          <a:xfrm>
            <a:off x="3780106" y="5062879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x 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BB76F6F-DCE2-4F96-B054-4853214B3CB7}"/>
              </a:ext>
            </a:extLst>
          </p:cNvPr>
          <p:cNvSpPr txBox="1"/>
          <p:nvPr/>
        </p:nvSpPr>
        <p:spPr>
          <a:xfrm>
            <a:off x="3694139" y="3672201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x 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B3A7C3D9-786C-4084-BF96-EF5365A726E6}"/>
              </a:ext>
            </a:extLst>
          </p:cNvPr>
          <p:cNvSpPr txBox="1"/>
          <p:nvPr/>
        </p:nvSpPr>
        <p:spPr>
          <a:xfrm>
            <a:off x="3694139" y="226912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x 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7B502721-C5F3-479C-8FDF-6BFEA5177631}"/>
              </a:ext>
            </a:extLst>
          </p:cNvPr>
          <p:cNvCxnSpPr>
            <a:stCxn id="41" idx="0"/>
            <a:endCxn id="40" idx="2"/>
          </p:cNvCxnSpPr>
          <p:nvPr/>
        </p:nvCxnSpPr>
        <p:spPr>
          <a:xfrm flipV="1">
            <a:off x="2857892" y="4743074"/>
            <a:ext cx="0" cy="3198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5F52DB88-FA91-436C-85E8-BCC74A8E6CD0}"/>
              </a:ext>
            </a:extLst>
          </p:cNvPr>
          <p:cNvCxnSpPr/>
          <p:nvPr/>
        </p:nvCxnSpPr>
        <p:spPr>
          <a:xfrm flipV="1">
            <a:off x="2857892" y="4041533"/>
            <a:ext cx="0" cy="3198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44DDE1C-7146-43A5-AB58-EC3B86B5B501}"/>
              </a:ext>
            </a:extLst>
          </p:cNvPr>
          <p:cNvCxnSpPr/>
          <p:nvPr/>
        </p:nvCxnSpPr>
        <p:spPr>
          <a:xfrm flipV="1">
            <a:off x="2857892" y="3339992"/>
            <a:ext cx="0" cy="3198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B18D5271-4C9E-442E-B64C-AF457D6191E7}"/>
              </a:ext>
            </a:extLst>
          </p:cNvPr>
          <p:cNvCxnSpPr/>
          <p:nvPr/>
        </p:nvCxnSpPr>
        <p:spPr>
          <a:xfrm flipV="1">
            <a:off x="2857892" y="2638451"/>
            <a:ext cx="0" cy="3198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9D6AEF4C-7927-46ED-941A-CBFFAB448854}"/>
              </a:ext>
            </a:extLst>
          </p:cNvPr>
          <p:cNvCxnSpPr/>
          <p:nvPr/>
        </p:nvCxnSpPr>
        <p:spPr>
          <a:xfrm flipV="1">
            <a:off x="2857892" y="1949315"/>
            <a:ext cx="0" cy="3198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EE074540-CD26-4BAD-ABB3-47480BD672D6}"/>
              </a:ext>
            </a:extLst>
          </p:cNvPr>
          <p:cNvSpPr/>
          <p:nvPr/>
        </p:nvSpPr>
        <p:spPr>
          <a:xfrm>
            <a:off x="2021645" y="1578532"/>
            <a:ext cx="1672494" cy="375139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F68B5E59-57DB-421E-B6E5-B94903DD4B6F}"/>
              </a:ext>
            </a:extLst>
          </p:cNvPr>
          <p:cNvCxnSpPr/>
          <p:nvPr/>
        </p:nvCxnSpPr>
        <p:spPr>
          <a:xfrm flipV="1">
            <a:off x="2877432" y="5432211"/>
            <a:ext cx="0" cy="3198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8E86664B-184E-4679-9EF4-C34AAACA14BD}"/>
              </a:ext>
            </a:extLst>
          </p:cNvPr>
          <p:cNvSpPr/>
          <p:nvPr/>
        </p:nvSpPr>
        <p:spPr>
          <a:xfrm>
            <a:off x="2041185" y="5769752"/>
            <a:ext cx="1672494" cy="3751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Image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6E3F4C0A-D8ED-44B6-9DF1-7427E5854841}"/>
              </a:ext>
            </a:extLst>
          </p:cNvPr>
          <p:cNvSpPr/>
          <p:nvPr/>
        </p:nvSpPr>
        <p:spPr>
          <a:xfrm>
            <a:off x="7332593" y="4546520"/>
            <a:ext cx="1672494" cy="3531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GAP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AE938DF-EFC5-4C65-95D4-CD7084AF9A4C}"/>
              </a:ext>
            </a:extLst>
          </p:cNvPr>
          <p:cNvSpPr/>
          <p:nvPr/>
        </p:nvSpPr>
        <p:spPr>
          <a:xfrm>
            <a:off x="7332593" y="3854541"/>
            <a:ext cx="1672494" cy="3531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09198536-82EA-4EF7-B96C-F05E3FD6846F}"/>
              </a:ext>
            </a:extLst>
          </p:cNvPr>
          <p:cNvSpPr/>
          <p:nvPr/>
        </p:nvSpPr>
        <p:spPr>
          <a:xfrm>
            <a:off x="7332593" y="3162562"/>
            <a:ext cx="1672494" cy="3531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0C009EEE-B723-4AB5-A8AD-5908200CF187}"/>
              </a:ext>
            </a:extLst>
          </p:cNvPr>
          <p:cNvCxnSpPr>
            <a:stCxn id="54" idx="0"/>
            <a:endCxn id="55" idx="2"/>
          </p:cNvCxnSpPr>
          <p:nvPr/>
        </p:nvCxnSpPr>
        <p:spPr>
          <a:xfrm flipV="1">
            <a:off x="8168840" y="4207700"/>
            <a:ext cx="0" cy="3388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81C5C23A-58A1-425F-A552-4DF952F4A027}"/>
              </a:ext>
            </a:extLst>
          </p:cNvPr>
          <p:cNvSpPr/>
          <p:nvPr/>
        </p:nvSpPr>
        <p:spPr>
          <a:xfrm>
            <a:off x="7332593" y="2470583"/>
            <a:ext cx="1672494" cy="3531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15D14352-B814-49CE-A3FE-486CD3209F86}"/>
              </a:ext>
            </a:extLst>
          </p:cNvPr>
          <p:cNvCxnSpPr/>
          <p:nvPr/>
        </p:nvCxnSpPr>
        <p:spPr>
          <a:xfrm flipV="1">
            <a:off x="8168840" y="3515721"/>
            <a:ext cx="0" cy="3388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671E434D-5843-4641-84C5-AC7D4EED1217}"/>
              </a:ext>
            </a:extLst>
          </p:cNvPr>
          <p:cNvCxnSpPr/>
          <p:nvPr/>
        </p:nvCxnSpPr>
        <p:spPr>
          <a:xfrm flipV="1">
            <a:off x="8168840" y="2823742"/>
            <a:ext cx="0" cy="3388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6DFD3AF0-68E0-48D5-8DE9-1A5930179063}"/>
              </a:ext>
            </a:extLst>
          </p:cNvPr>
          <p:cNvCxnSpPr/>
          <p:nvPr/>
        </p:nvCxnSpPr>
        <p:spPr>
          <a:xfrm flipV="1">
            <a:off x="8168840" y="4899679"/>
            <a:ext cx="0" cy="3388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9B8B8CB5-3A68-418B-9C53-A0B5E15ADB4C}"/>
              </a:ext>
            </a:extLst>
          </p:cNvPr>
          <p:cNvSpPr/>
          <p:nvPr/>
        </p:nvSpPr>
        <p:spPr>
          <a:xfrm>
            <a:off x="5007339" y="2788422"/>
            <a:ext cx="1672494" cy="375139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Cell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559B5E4A-AE02-4488-94E5-6689ABAB24A7}"/>
              </a:ext>
            </a:extLst>
          </p:cNvPr>
          <p:cNvSpPr/>
          <p:nvPr/>
        </p:nvSpPr>
        <p:spPr>
          <a:xfrm>
            <a:off x="5015825" y="4306195"/>
            <a:ext cx="1672494" cy="375139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Cell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36E377D8-6ADF-4E76-8F57-1454F5BE82F1}"/>
              </a:ext>
            </a:extLst>
          </p:cNvPr>
          <p:cNvSpPr/>
          <p:nvPr/>
        </p:nvSpPr>
        <p:spPr>
          <a:xfrm>
            <a:off x="5015825" y="3552011"/>
            <a:ext cx="1672494" cy="375139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Cell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4F92BACD-6C2F-47D5-B278-59BEE7057630}"/>
              </a:ext>
            </a:extLst>
          </p:cNvPr>
          <p:cNvCxnSpPr>
            <a:stCxn id="63" idx="0"/>
            <a:endCxn id="64" idx="2"/>
          </p:cNvCxnSpPr>
          <p:nvPr/>
        </p:nvCxnSpPr>
        <p:spPr>
          <a:xfrm flipV="1">
            <a:off x="5852072" y="3927150"/>
            <a:ext cx="0" cy="3790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941F2617-D97B-43AA-B92D-BCEC7B2E0DC5}"/>
              </a:ext>
            </a:extLst>
          </p:cNvPr>
          <p:cNvCxnSpPr/>
          <p:nvPr/>
        </p:nvCxnSpPr>
        <p:spPr>
          <a:xfrm flipV="1">
            <a:off x="5852072" y="4681334"/>
            <a:ext cx="0" cy="3790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弧形 66">
            <a:extLst>
              <a:ext uri="{FF2B5EF4-FFF2-40B4-BE49-F238E27FC236}">
                <a16:creationId xmlns:a16="http://schemas.microsoft.com/office/drawing/2014/main" id="{0002975D-DA19-46E9-A815-C18B16462637}"/>
              </a:ext>
            </a:extLst>
          </p:cNvPr>
          <p:cNvSpPr/>
          <p:nvPr/>
        </p:nvSpPr>
        <p:spPr>
          <a:xfrm>
            <a:off x="4762802" y="3882272"/>
            <a:ext cx="1925517" cy="1178107"/>
          </a:xfrm>
          <a:prstGeom prst="arc">
            <a:avLst>
              <a:gd name="adj1" fmla="val 4663750"/>
              <a:gd name="adj2" fmla="val 14063226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弧形 67">
            <a:extLst>
              <a:ext uri="{FF2B5EF4-FFF2-40B4-BE49-F238E27FC236}">
                <a16:creationId xmlns:a16="http://schemas.microsoft.com/office/drawing/2014/main" id="{6E27EB75-106A-4354-9ED6-1C1734CBDB64}"/>
              </a:ext>
            </a:extLst>
          </p:cNvPr>
          <p:cNvSpPr/>
          <p:nvPr/>
        </p:nvSpPr>
        <p:spPr>
          <a:xfrm>
            <a:off x="4762801" y="3128088"/>
            <a:ext cx="1925517" cy="1178107"/>
          </a:xfrm>
          <a:prstGeom prst="arc">
            <a:avLst>
              <a:gd name="adj1" fmla="val 4663750"/>
              <a:gd name="adj2" fmla="val 14063226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DD5E4AB9-AE3F-45EF-BC61-1C4445B412FC}"/>
              </a:ext>
            </a:extLst>
          </p:cNvPr>
          <p:cNvCxnSpPr/>
          <p:nvPr/>
        </p:nvCxnSpPr>
        <p:spPr>
          <a:xfrm flipV="1">
            <a:off x="5843586" y="3172966"/>
            <a:ext cx="0" cy="3790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EE49E9CF-19B0-4177-948A-921986411B1D}"/>
              </a:ext>
            </a:extLst>
          </p:cNvPr>
          <p:cNvCxnSpPr/>
          <p:nvPr/>
        </p:nvCxnSpPr>
        <p:spPr>
          <a:xfrm flipV="1">
            <a:off x="5840901" y="2409377"/>
            <a:ext cx="0" cy="3790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弧形 70">
            <a:extLst>
              <a:ext uri="{FF2B5EF4-FFF2-40B4-BE49-F238E27FC236}">
                <a16:creationId xmlns:a16="http://schemas.microsoft.com/office/drawing/2014/main" id="{372D01CB-11FA-41B3-810E-5615195E4BCA}"/>
              </a:ext>
            </a:extLst>
          </p:cNvPr>
          <p:cNvSpPr/>
          <p:nvPr/>
        </p:nvSpPr>
        <p:spPr>
          <a:xfrm>
            <a:off x="4736607" y="2369202"/>
            <a:ext cx="1925517" cy="1178107"/>
          </a:xfrm>
          <a:prstGeom prst="arc">
            <a:avLst>
              <a:gd name="adj1" fmla="val 4663750"/>
              <a:gd name="adj2" fmla="val 14063226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234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5707B-FF34-4A89-AA2A-C5BC30B7F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CNN architecture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7446143-D64E-4809-AD2A-D3643A939526}"/>
              </a:ext>
            </a:extLst>
          </p:cNvPr>
          <p:cNvSpPr/>
          <p:nvPr/>
        </p:nvSpPr>
        <p:spPr>
          <a:xfrm>
            <a:off x="10717264" y="1690688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CDC6B79-6F9B-4E98-A76D-4E9603D32442}"/>
              </a:ext>
            </a:extLst>
          </p:cNvPr>
          <p:cNvSpPr/>
          <p:nvPr/>
        </p:nvSpPr>
        <p:spPr>
          <a:xfrm>
            <a:off x="9213617" y="1690688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25ED3E5-1E62-4577-B1A9-DFE39D6DC3C1}"/>
              </a:ext>
            </a:extLst>
          </p:cNvPr>
          <p:cNvSpPr/>
          <p:nvPr/>
        </p:nvSpPr>
        <p:spPr>
          <a:xfrm>
            <a:off x="8785794" y="352903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0DA319B-EB45-4064-B4CA-7C7CBE2DDC14}"/>
              </a:ext>
            </a:extLst>
          </p:cNvPr>
          <p:cNvSpPr/>
          <p:nvPr/>
        </p:nvSpPr>
        <p:spPr>
          <a:xfrm>
            <a:off x="10804292" y="4485816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9E30F83-6C30-4892-84D9-EA39963312F7}"/>
              </a:ext>
            </a:extLst>
          </p:cNvPr>
          <p:cNvSpPr/>
          <p:nvPr/>
        </p:nvSpPr>
        <p:spPr>
          <a:xfrm>
            <a:off x="8948986" y="5474211"/>
            <a:ext cx="678180" cy="38862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354147C7-8532-48F8-8B44-6CFF2F9192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765740"/>
              </p:ext>
            </p:extLst>
          </p:nvPr>
        </p:nvGraphicFramePr>
        <p:xfrm>
          <a:off x="5056949" y="1529934"/>
          <a:ext cx="2854600" cy="426720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427300">
                  <a:extLst>
                    <a:ext uri="{9D8B030D-6E8A-4147-A177-3AD203B41FA5}">
                      <a16:colId xmlns:a16="http://schemas.microsoft.com/office/drawing/2014/main" val="2401383242"/>
                    </a:ext>
                  </a:extLst>
                </a:gridCol>
                <a:gridCol w="1427300">
                  <a:extLst>
                    <a:ext uri="{9D8B030D-6E8A-4147-A177-3AD203B41FA5}">
                      <a16:colId xmlns:a16="http://schemas.microsoft.com/office/drawing/2014/main" val="950134537"/>
                    </a:ext>
                  </a:extLst>
                </a:gridCol>
              </a:tblGrid>
              <a:tr h="3505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Edge</a:t>
                      </a:r>
                      <a:endParaRPr lang="zh-CN" altLang="en-US" sz="22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Operation</a:t>
                      </a:r>
                      <a:endParaRPr lang="zh-CN" alt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8241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(0, 2)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200" b="1" dirty="0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0731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(0, 3)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3526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9269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(1, 2)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625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(1, 3)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200" b="1" dirty="0">
                        <a:solidFill>
                          <a:schemeClr val="accent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7470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200" b="1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414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(2, 3)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2200" b="1" dirty="0">
                        <a:solidFill>
                          <a:schemeClr val="accent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636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040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200" b="1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7310640"/>
                  </a:ext>
                </a:extLst>
              </a:tr>
            </a:tbl>
          </a:graphicData>
        </a:graphic>
      </p:graphicFrame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553CA85-5240-467F-BD83-110D4A0499F7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9124884" y="2079308"/>
            <a:ext cx="427823" cy="1449723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C5C1207-0575-4073-B179-B42769BD45CB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9288076" y="2079308"/>
            <a:ext cx="1768278" cy="3394903"/>
          </a:xfrm>
          <a:prstGeom prst="straightConnector1">
            <a:avLst/>
          </a:prstGeom>
          <a:ln w="4445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962A446-1BBA-43EA-9C9F-3D7BC892F533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11056354" y="2079308"/>
            <a:ext cx="87028" cy="2406508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6701F89-856D-41A2-A17B-88C1C431F0C7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9124884" y="3917651"/>
            <a:ext cx="2018498" cy="568165"/>
          </a:xfrm>
          <a:prstGeom prst="straightConnector1">
            <a:avLst/>
          </a:prstGeom>
          <a:ln w="444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F391BB1-97E3-45B6-A215-137C809D55CB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9288076" y="4874436"/>
            <a:ext cx="1855306" cy="599775"/>
          </a:xfrm>
          <a:prstGeom prst="straightConnector1">
            <a:avLst/>
          </a:prstGeom>
          <a:ln w="44450">
            <a:solidFill>
              <a:schemeClr val="accent4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DDAF86C6-AD36-496F-ABE7-1705AC4756BE}"/>
              </a:ext>
            </a:extLst>
          </p:cNvPr>
          <p:cNvSpPr txBox="1"/>
          <p:nvPr/>
        </p:nvSpPr>
        <p:spPr>
          <a:xfrm>
            <a:off x="391988" y="1834895"/>
            <a:ext cx="4990469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Normal cell component:</a:t>
            </a:r>
          </a:p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0: zero</a:t>
            </a:r>
          </a:p>
          <a:p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 identity</a:t>
            </a:r>
          </a:p>
          <a:p>
            <a:r>
              <a:rPr lang="en-US" altLang="zh-CN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2: 3x3 average pooling</a:t>
            </a:r>
          </a:p>
          <a:p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3: 3x3 max pooling</a:t>
            </a:r>
          </a:p>
          <a:p>
            <a:r>
              <a:rPr lang="en-US" altLang="zh-CN" sz="24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4: 1x1 conv</a:t>
            </a:r>
          </a:p>
          <a:p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5: 3x3 </a:t>
            </a:r>
            <a:r>
              <a:rPr lang="en-US" altLang="zh-CN" sz="2400" b="1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depthwise</a:t>
            </a:r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-separable conv</a:t>
            </a:r>
          </a:p>
          <a:p>
            <a:r>
              <a:rPr lang="en-US" altLang="zh-CN" sz="2400" b="1" dirty="0">
                <a:solidFill>
                  <a:srgbClr val="0099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6: 3x3 dilated conv</a:t>
            </a:r>
          </a:p>
          <a:p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7: 3x3 conv</a:t>
            </a:r>
          </a:p>
          <a:p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C960323D-F572-49E0-BDCF-6F808A219CD4}"/>
              </a:ext>
            </a:extLst>
          </p:cNvPr>
          <p:cNvSpPr/>
          <p:nvPr/>
        </p:nvSpPr>
        <p:spPr>
          <a:xfrm>
            <a:off x="7747910" y="3293963"/>
            <a:ext cx="761127" cy="36957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B9D38A8-5C79-461A-AF90-92A127743DDB}"/>
              </a:ext>
            </a:extLst>
          </p:cNvPr>
          <p:cNvSpPr/>
          <p:nvPr/>
        </p:nvSpPr>
        <p:spPr>
          <a:xfrm>
            <a:off x="10215729" y="5110371"/>
            <a:ext cx="3747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47828B9-BA0D-4471-8B1D-B7A86DE2A49C}"/>
              </a:ext>
            </a:extLst>
          </p:cNvPr>
          <p:cNvSpPr/>
          <p:nvPr/>
        </p:nvSpPr>
        <p:spPr>
          <a:xfrm>
            <a:off x="11088950" y="3133210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91D5225-806E-49CB-807C-D002C070F822}"/>
              </a:ext>
            </a:extLst>
          </p:cNvPr>
          <p:cNvSpPr/>
          <p:nvPr/>
        </p:nvSpPr>
        <p:spPr>
          <a:xfrm>
            <a:off x="10389868" y="3950969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66CFCD4-E805-44FD-9C63-30017F7543CE}"/>
              </a:ext>
            </a:extLst>
          </p:cNvPr>
          <p:cNvSpPr/>
          <p:nvPr/>
        </p:nvSpPr>
        <p:spPr>
          <a:xfrm>
            <a:off x="9978532" y="3097896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AC13B46-6178-4461-85F3-72378078B9C6}"/>
              </a:ext>
            </a:extLst>
          </p:cNvPr>
          <p:cNvSpPr/>
          <p:nvPr/>
        </p:nvSpPr>
        <p:spPr>
          <a:xfrm>
            <a:off x="8942574" y="2493454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513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5707B-FF34-4A89-AA2A-C5BC30B7F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CNN architecture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A87A1C-BCE5-461D-9E99-EBD908D26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Constraint: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 the same cell stack,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every convolution layer outputs with the same channel size. In different cell stacks, this channel size is increased by depth. </a:t>
            </a:r>
          </a:p>
          <a:p>
            <a:pPr lvl="2"/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eg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: 64, 128, 256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 cells, all operations do not change the image size. Image size only changes at max pooling layer.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When using convolution operations, all operation follows: </a:t>
            </a:r>
          </a:p>
          <a:p>
            <a:pPr lvl="2"/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-&gt; Conv-&gt; BN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When using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depthwise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seperable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convolution operations, execute it twice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557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5DEED4E-8A35-4F89-AC2B-45D3FCE01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5000" dirty="0">
                <a:latin typeface="Arial" panose="020B0604020202020204" pitchFamily="34" charset="0"/>
                <a:cs typeface="Arial" panose="020B0604020202020204" pitchFamily="34" charset="0"/>
              </a:rPr>
              <a:t>Elite Parent Preserving</a:t>
            </a:r>
            <a:br>
              <a:rPr lang="en-US" altLang="zh-CN" sz="5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5000" dirty="0">
                <a:latin typeface="Arial" panose="020B0604020202020204" pitchFamily="34" charset="0"/>
                <a:cs typeface="Arial" panose="020B0604020202020204" pitchFamily="34" charset="0"/>
              </a:rPr>
              <a:t>Evolutionary Algorithm</a:t>
            </a:r>
            <a:endParaRPr lang="zh-CN" altLang="en-US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551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文字&#10;&#10;描述已自动生成">
            <a:extLst>
              <a:ext uri="{FF2B5EF4-FFF2-40B4-BE49-F238E27FC236}">
                <a16:creationId xmlns:a16="http://schemas.microsoft.com/office/drawing/2014/main" id="{3A912AAB-0CD7-4AD7-B352-679C1D3F1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459" y="0"/>
            <a:ext cx="35490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894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130A5E9-2E9A-487E-BAFE-5ED8AF5A2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Network Initialization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CE064F3-E5C8-46E4-A585-DBDFB5370642}"/>
              </a:ext>
            </a:extLst>
          </p:cNvPr>
          <p:cNvSpPr/>
          <p:nvPr/>
        </p:nvSpPr>
        <p:spPr>
          <a:xfrm>
            <a:off x="10787610" y="1820408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2E254B8-9310-4BC7-8FA2-F3E0DF655959}"/>
              </a:ext>
            </a:extLst>
          </p:cNvPr>
          <p:cNvSpPr/>
          <p:nvPr/>
        </p:nvSpPr>
        <p:spPr>
          <a:xfrm>
            <a:off x="9283963" y="1820408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140A6CF-6134-49A5-B53C-8F956EB8BBCD}"/>
              </a:ext>
            </a:extLst>
          </p:cNvPr>
          <p:cNvSpPr/>
          <p:nvPr/>
        </p:nvSpPr>
        <p:spPr>
          <a:xfrm>
            <a:off x="8856140" y="3658751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B82E632-94F2-462B-926C-1AAD02364071}"/>
              </a:ext>
            </a:extLst>
          </p:cNvPr>
          <p:cNvSpPr/>
          <p:nvPr/>
        </p:nvSpPr>
        <p:spPr>
          <a:xfrm>
            <a:off x="10874638" y="4615536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E09DB1E-6EA7-4D44-8AB7-54D0CE4C832A}"/>
              </a:ext>
            </a:extLst>
          </p:cNvPr>
          <p:cNvSpPr/>
          <p:nvPr/>
        </p:nvSpPr>
        <p:spPr>
          <a:xfrm>
            <a:off x="9019332" y="5603931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6EA18A7B-ECB7-4D6F-AFA6-71169A849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704642"/>
              </p:ext>
            </p:extLst>
          </p:nvPr>
        </p:nvGraphicFramePr>
        <p:xfrm>
          <a:off x="5353050" y="1529932"/>
          <a:ext cx="2558500" cy="460248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79250">
                  <a:extLst>
                    <a:ext uri="{9D8B030D-6E8A-4147-A177-3AD203B41FA5}">
                      <a16:colId xmlns:a16="http://schemas.microsoft.com/office/drawing/2014/main" val="2401383242"/>
                    </a:ext>
                  </a:extLst>
                </a:gridCol>
                <a:gridCol w="1279250">
                  <a:extLst>
                    <a:ext uri="{9D8B030D-6E8A-4147-A177-3AD203B41FA5}">
                      <a16:colId xmlns:a16="http://schemas.microsoft.com/office/drawing/2014/main" val="950134537"/>
                    </a:ext>
                  </a:extLst>
                </a:gridCol>
              </a:tblGrid>
              <a:tr h="6431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Edge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Operation</a:t>
                      </a:r>
                      <a:endParaRPr lang="zh-CN" altLang="en-US" sz="2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8241060"/>
                  </a:ext>
                </a:extLst>
              </a:tr>
              <a:tr h="3942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(0, 2)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0731399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(0, 3)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3526846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9269062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(1, 2)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625333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(1, 3)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7470859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414494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(2, 3)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636756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040071"/>
                  </a:ext>
                </a:extLst>
              </a:tr>
              <a:tr h="360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(3, 4)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7310640"/>
                  </a:ext>
                </a:extLst>
              </a:tr>
            </a:tbl>
          </a:graphicData>
        </a:graphic>
      </p:graphicFrame>
      <p:sp>
        <p:nvSpPr>
          <p:cNvPr id="16" name="箭头: 右 15">
            <a:extLst>
              <a:ext uri="{FF2B5EF4-FFF2-40B4-BE49-F238E27FC236}">
                <a16:creationId xmlns:a16="http://schemas.microsoft.com/office/drawing/2014/main" id="{FC795799-2757-4B69-8148-12E9DA1C2DCD}"/>
              </a:ext>
            </a:extLst>
          </p:cNvPr>
          <p:cNvSpPr/>
          <p:nvPr/>
        </p:nvSpPr>
        <p:spPr>
          <a:xfrm>
            <a:off x="7826861" y="3417324"/>
            <a:ext cx="682176" cy="2462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829DC47-F0EC-4EDC-B77E-9CDCB911AA5F}"/>
              </a:ext>
            </a:extLst>
          </p:cNvPr>
          <p:cNvSpPr txBox="1"/>
          <p:nvPr/>
        </p:nvSpPr>
        <p:spPr>
          <a:xfrm>
            <a:off x="730212" y="2351554"/>
            <a:ext cx="46228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Randomly generate a legal network architecture.</a:t>
            </a:r>
          </a:p>
          <a:p>
            <a:pPr marL="342900" indent="-342900">
              <a:buAutoNum type="arabicPeriod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Initialize age and life span of the individual</a:t>
            </a:r>
          </a:p>
          <a:p>
            <a:pPr marL="342900" indent="-342900">
              <a:buAutoNum type="arabicPeriod"/>
            </a:pPr>
            <a:endParaRPr lang="en-US" altLang="zh-CN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 the NN and get its accuracy. 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4623C05-05E8-434B-8402-9271999706A1}"/>
              </a:ext>
            </a:extLst>
          </p:cNvPr>
          <p:cNvSpPr/>
          <p:nvPr/>
        </p:nvSpPr>
        <p:spPr>
          <a:xfrm>
            <a:off x="10386202" y="6363425"/>
            <a:ext cx="607834" cy="25890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15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805</Words>
  <Application>Microsoft Office PowerPoint</Application>
  <PresentationFormat>宽屏</PresentationFormat>
  <Paragraphs>300</Paragraphs>
  <Slides>28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4" baseType="lpstr">
      <vt:lpstr>等线</vt:lpstr>
      <vt:lpstr>等线 Light</vt:lpstr>
      <vt:lpstr>Arial</vt:lpstr>
      <vt:lpstr>DejaVu Sans Mono for Powerline</vt:lpstr>
      <vt:lpstr>Times New Roman</vt:lpstr>
      <vt:lpstr>Office 主题​​</vt:lpstr>
      <vt:lpstr>Elite Parent Preserving Evolutionary Neural Architecture Search for Image Classification  Mid-term Report</vt:lpstr>
      <vt:lpstr>System Design</vt:lpstr>
      <vt:lpstr>CNN architecture</vt:lpstr>
      <vt:lpstr>CNN architecture</vt:lpstr>
      <vt:lpstr>CNN architecture</vt:lpstr>
      <vt:lpstr>CNN architecture</vt:lpstr>
      <vt:lpstr>Elite Parent Preserving Evolutionary Algorithm</vt:lpstr>
      <vt:lpstr>PowerPoint 演示文稿</vt:lpstr>
      <vt:lpstr>Network Initialization </vt:lpstr>
      <vt:lpstr>Network Initialization </vt:lpstr>
      <vt:lpstr>Network Initialization </vt:lpstr>
      <vt:lpstr>Network Initialization </vt:lpstr>
      <vt:lpstr>Network Initialization </vt:lpstr>
      <vt:lpstr>PowerPoint 演示文稿</vt:lpstr>
      <vt:lpstr>Mutation Operation</vt:lpstr>
      <vt:lpstr>Mutation Operation</vt:lpstr>
      <vt:lpstr>Mutation Operation</vt:lpstr>
      <vt:lpstr>PowerPoint 演示文稿</vt:lpstr>
      <vt:lpstr>Update population (Elite Parent Preserving )</vt:lpstr>
      <vt:lpstr>Update population (Elite Parent Preserving )</vt:lpstr>
      <vt:lpstr>Update population (Elite Parent Preserving )</vt:lpstr>
      <vt:lpstr>Update population (Elite Parent Preserving )</vt:lpstr>
      <vt:lpstr>Update population (Elite Parent Preserving )</vt:lpstr>
      <vt:lpstr>Experiment Result</vt:lpstr>
      <vt:lpstr>Experiment Specification</vt:lpstr>
      <vt:lpstr>Result</vt:lpstr>
      <vt:lpstr>Future Work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 Bowen</dc:creator>
  <cp:lastModifiedBy>William Pitt</cp:lastModifiedBy>
  <cp:revision>77</cp:revision>
  <dcterms:created xsi:type="dcterms:W3CDTF">2019-05-08T12:56:13Z</dcterms:created>
  <dcterms:modified xsi:type="dcterms:W3CDTF">2019-05-11T01:47:38Z</dcterms:modified>
</cp:coreProperties>
</file>