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7" r:id="rId2"/>
    <p:sldId id="269" r:id="rId3"/>
    <p:sldId id="268" r:id="rId4"/>
    <p:sldId id="261" r:id="rId5"/>
    <p:sldId id="282" r:id="rId6"/>
    <p:sldId id="283" r:id="rId7"/>
    <p:sldId id="289" r:id="rId8"/>
    <p:sldId id="271" r:id="rId9"/>
    <p:sldId id="286" r:id="rId10"/>
    <p:sldId id="287" r:id="rId11"/>
    <p:sldId id="288" r:id="rId12"/>
    <p:sldId id="285" r:id="rId13"/>
    <p:sldId id="291" r:id="rId14"/>
    <p:sldId id="290" r:id="rId15"/>
    <p:sldId id="292" r:id="rId16"/>
    <p:sldId id="293" r:id="rId17"/>
    <p:sldId id="294" r:id="rId18"/>
    <p:sldId id="295" r:id="rId19"/>
    <p:sldId id="296" r:id="rId20"/>
    <p:sldId id="297" r:id="rId21"/>
    <p:sldId id="298" r:id="rId22"/>
    <p:sldId id="299" r:id="rId23"/>
    <p:sldId id="300" r:id="rId24"/>
    <p:sldId id="301" r:id="rId25"/>
    <p:sldId id="323" r:id="rId26"/>
    <p:sldId id="324" r:id="rId27"/>
    <p:sldId id="325" r:id="rId28"/>
    <p:sldId id="326" r:id="rId29"/>
    <p:sldId id="327" r:id="rId30"/>
    <p:sldId id="307" r:id="rId31"/>
    <p:sldId id="309" r:id="rId32"/>
    <p:sldId id="328" r:id="rId33"/>
    <p:sldId id="308" r:id="rId34"/>
    <p:sldId id="312" r:id="rId35"/>
    <p:sldId id="313" r:id="rId36"/>
    <p:sldId id="314" r:id="rId37"/>
    <p:sldId id="315" r:id="rId38"/>
    <p:sldId id="316" r:id="rId39"/>
    <p:sldId id="317" r:id="rId40"/>
    <p:sldId id="318" r:id="rId41"/>
    <p:sldId id="319" r:id="rId42"/>
    <p:sldId id="329" r:id="rId43"/>
    <p:sldId id="320" r:id="rId44"/>
    <p:sldId id="330" r:id="rId45"/>
    <p:sldId id="321" r:id="rId46"/>
    <p:sldId id="331" r:id="rId47"/>
    <p:sldId id="322" r:id="rId48"/>
  </p:sldIdLst>
  <p:sldSz cx="12188825" cy="6858000"/>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1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16" autoAdjust="0"/>
  </p:normalViewPr>
  <p:slideViewPr>
    <p:cSldViewPr showGuides="1">
      <p:cViewPr varScale="1">
        <p:scale>
          <a:sx n="63" d="100"/>
          <a:sy n="63" d="100"/>
        </p:scale>
        <p:origin x="724" y="52"/>
      </p:cViewPr>
      <p:guideLst>
        <p:guide orient="horz" pos="2160"/>
        <p:guide pos="3839"/>
      </p:guideLst>
    </p:cSldViewPr>
  </p:slideViewPr>
  <p:outlineViewPr>
    <p:cViewPr>
      <p:scale>
        <a:sx n="33" d="100"/>
        <a:sy n="33" d="100"/>
      </p:scale>
      <p:origin x="0" y="-701"/>
    </p:cViewPr>
  </p:outlineViewPr>
  <p:notesTextViewPr>
    <p:cViewPr>
      <p:scale>
        <a:sx n="1" d="1"/>
        <a:sy n="1" d="1"/>
      </p:scale>
      <p:origin x="0" y="0"/>
    </p:cViewPr>
  </p:notesTextViewPr>
  <p:notesViewPr>
    <p:cSldViewPr showGuides="1">
      <p:cViewPr varScale="1">
        <p:scale>
          <a:sx n="65" d="100"/>
          <a:sy n="65" d="100"/>
        </p:scale>
        <p:origin x="279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16D341-6D40-498C-B355-1A6B10FB4029}" type="datetimeFigureOut">
              <a:rPr lang="en-US"/>
              <a:t>8/20/2022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386A95-D0A4-44B9-98DA-3665758D8262}" type="slidenum">
              <a:rPr/>
              <a:t>‹#›</a:t>
            </a:fld>
            <a:endParaRPr dirty="0"/>
          </a:p>
        </p:txBody>
      </p:sp>
    </p:spTree>
    <p:extLst>
      <p:ext uri="{BB962C8B-B14F-4D97-AF65-F5344CB8AC3E}">
        <p14:creationId xmlns:p14="http://schemas.microsoft.com/office/powerpoint/2010/main" val="346984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5E7497-3723-4859-BCC5-41DA474F1359}" type="datetimeFigureOut">
              <a:rPr lang="en-US"/>
              <a:t>8/20/2022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821A9-1C31-4760-BDBC-9A0BA471B1B7}" type="slidenum">
              <a:rPr/>
              <a:t>‹#›</a:t>
            </a:fld>
            <a:endParaRPr dirty="0"/>
          </a:p>
        </p:txBody>
      </p:sp>
    </p:spTree>
    <p:extLst>
      <p:ext uri="{BB962C8B-B14F-4D97-AF65-F5344CB8AC3E}">
        <p14:creationId xmlns:p14="http://schemas.microsoft.com/office/powerpoint/2010/main" val="332216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replace a picture, just select and delete it. Then use the Insert Picture icon to replace it with one of your own!</a:t>
            </a:r>
          </a:p>
        </p:txBody>
      </p:sp>
      <p:sp>
        <p:nvSpPr>
          <p:cNvPr id="4" name="Slide Number Placeholder 3"/>
          <p:cNvSpPr>
            <a:spLocks noGrp="1"/>
          </p:cNvSpPr>
          <p:nvPr>
            <p:ph type="sldNum" sz="quarter" idx="10"/>
          </p:nvPr>
        </p:nvSpPr>
        <p:spPr/>
        <p:txBody>
          <a:bodyPr/>
          <a:lstStyle/>
          <a:p>
            <a:fld id="{FC3821A9-1C31-4760-BDBC-9A0BA471B1B7}" type="slidenum">
              <a:rPr lang="en-US" smtClean="0"/>
              <a:t>1</a:t>
            </a:fld>
            <a:endParaRPr lang="en-US" dirty="0"/>
          </a:p>
        </p:txBody>
      </p:sp>
    </p:spTree>
    <p:extLst>
      <p:ext uri="{BB962C8B-B14F-4D97-AF65-F5344CB8AC3E}">
        <p14:creationId xmlns:p14="http://schemas.microsoft.com/office/powerpoint/2010/main" val="430022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dirty="0"/>
          </a:p>
        </p:txBody>
      </p:sp>
    </p:spTree>
    <p:extLst>
      <p:ext uri="{BB962C8B-B14F-4D97-AF65-F5344CB8AC3E}">
        <p14:creationId xmlns:p14="http://schemas.microsoft.com/office/powerpoint/2010/main" val="3903279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643064"/>
            <a:ext cx="9144002" cy="2928936"/>
          </a:xfrm>
        </p:spPr>
        <p:txBody>
          <a:bodyPr>
            <a:noAutofit/>
          </a:bodyPr>
          <a:lstStyle>
            <a:lvl1pPr algn="ctr">
              <a:lnSpc>
                <a:spcPct val="80000"/>
              </a:lnSpc>
              <a:defRPr sz="5600">
                <a:solidFill>
                  <a:schemeClr val="tx1">
                    <a:lumMod val="75000"/>
                    <a:lumOff val="25000"/>
                  </a:schemeClr>
                </a:solidFill>
              </a:defRPr>
            </a:lvl1pPr>
          </a:lstStyle>
          <a:p>
            <a:r>
              <a:rPr lang="en-US"/>
              <a:t>Click to edit Master title style</a:t>
            </a:r>
            <a:endParaRPr/>
          </a:p>
        </p:txBody>
      </p:sp>
      <p:sp>
        <p:nvSpPr>
          <p:cNvPr id="3" name="Subtitle 2"/>
          <p:cNvSpPr>
            <a:spLocks noGrp="1"/>
          </p:cNvSpPr>
          <p:nvPr>
            <p:ph type="subTitle" idx="1"/>
          </p:nvPr>
        </p:nvSpPr>
        <p:spPr>
          <a:xfrm>
            <a:off x="1522413" y="4572000"/>
            <a:ext cx="9144000" cy="1066799"/>
          </a:xfrm>
        </p:spPr>
        <p:txBody>
          <a:bodyPr>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8/20/2022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99259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A753D76A-AFCE-4D96-B917-CBEF96F7D1EB}" type="datetimeFigureOut">
              <a:rPr lang="en-US"/>
              <a:t>8/20/2022</a:t>
            </a:fld>
            <a:endParaRPr dirty="0"/>
          </a:p>
        </p:txBody>
      </p:sp>
      <p:sp>
        <p:nvSpPr>
          <p:cNvPr id="4" name="Slide Number Placeholder 3"/>
          <p:cNvSpPr>
            <a:spLocks noGrp="1"/>
          </p:cNvSpPr>
          <p:nvPr>
            <p:ph type="sldNum" sz="quarter" idx="12"/>
          </p:nvPr>
        </p:nvSpPr>
        <p:spPr/>
        <p:txBody>
          <a:bodyPr/>
          <a:lstStyle/>
          <a:p>
            <a:fld id="{F25A965E-3C11-4F28-82DC-E30D63FAC43C}" type="slidenum">
              <a:rPr/>
              <a:t>‹#›</a:t>
            </a:fld>
            <a:endParaRPr dirty="0"/>
          </a:p>
        </p:txBody>
      </p:sp>
      <p:sp>
        <p:nvSpPr>
          <p:cNvPr id="5" name="Title 4">
            <a:extLst>
              <a:ext uri="{FF2B5EF4-FFF2-40B4-BE49-F238E27FC236}">
                <a16:creationId xmlns:a16="http://schemas.microsoft.com/office/drawing/2014/main" id="{7581AE08-7FAC-4698-880E-24B2619E5D5C}"/>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4325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3212" y="1462088"/>
            <a:ext cx="3124201" cy="1966912"/>
          </a:xfrm>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1141413" y="685800"/>
            <a:ext cx="64770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1" y="3429000"/>
            <a:ext cx="3124201" cy="18288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A753D76A-AFCE-4D96-B917-CBEF96F7D1EB}" type="datetimeFigureOut">
              <a:rPr lang="en-US"/>
              <a:t>8/20/2022</a:t>
            </a:fld>
            <a:endParaRPr dirty="0"/>
          </a:p>
        </p:txBody>
      </p:sp>
      <p:sp>
        <p:nvSpPr>
          <p:cNvPr id="7" name="Slide Number Placeholder 6"/>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70639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bwMode="gray">
          <a:xfrm>
            <a:off x="7313612" y="0"/>
            <a:ext cx="41910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11" name="Straight Connector 10"/>
          <p:cNvCxnSpPr/>
          <p:nvPr/>
        </p:nvCxnSpPr>
        <p:spPr>
          <a:xfrm>
            <a:off x="74660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a:xfrm>
            <a:off x="7923212" y="1643063"/>
            <a:ext cx="3124201" cy="2776537"/>
          </a:xfrm>
        </p:spPr>
        <p:txBody>
          <a:bodyPr anchor="b">
            <a:normAutofit/>
          </a:bodyPr>
          <a:lstStyle>
            <a:lvl1pPr algn="l">
              <a:defRPr sz="3600" b="0"/>
            </a:lvl1pPr>
          </a:lstStyle>
          <a:p>
            <a:r>
              <a:rPr lang="en-US"/>
              <a:t>Click to edit Master title style</a:t>
            </a:r>
            <a:endParaRPr/>
          </a:p>
        </p:txBody>
      </p:sp>
      <p:sp>
        <p:nvSpPr>
          <p:cNvPr id="15" name="Rectangle 14"/>
          <p:cNvSpPr/>
          <p:nvPr/>
        </p:nvSpPr>
        <p:spPr bwMode="gray">
          <a:xfrm rot="120000">
            <a:off x="654916" y="532501"/>
            <a:ext cx="6103614" cy="5715899"/>
          </a:xfrm>
          <a:prstGeom prst="rect">
            <a:avLst/>
          </a:prstGeom>
          <a:solidFill>
            <a:schemeClr val="bg1"/>
          </a:solidFill>
          <a:ln w="190500">
            <a:noFill/>
            <a:miter lim="800000"/>
          </a:ln>
          <a:effectLst>
            <a:outerShdw blurRad="889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3" name="Picture Placeholder 2" descr="An empty placeholder to add an image. Click on the placeholder and select the image that you wish to add."/>
          <p:cNvSpPr>
            <a:spLocks noGrp="1"/>
          </p:cNvSpPr>
          <p:nvPr>
            <p:ph type="pic" idx="1"/>
          </p:nvPr>
        </p:nvSpPr>
        <p:spPr bwMode="gray">
          <a:xfrm>
            <a:off x="745586" y="609600"/>
            <a:ext cx="5914664" cy="5562600"/>
          </a:xfrm>
          <a:solidFill>
            <a:srgbClr val="FFFFFF">
              <a:shade val="85000"/>
            </a:srgbClr>
          </a:solidFill>
          <a:ln w="152400" cap="flat" cmpd="sng">
            <a:solidFill>
              <a:srgbClr val="FFFFFF"/>
            </a:solidFill>
            <a:miter lim="800000"/>
          </a:ln>
          <a:effectLst>
            <a:outerShdw blurRad="88900" sx="101000" sy="101000" algn="tl" rotWithShape="0">
              <a:schemeClr val="accent1">
                <a:lumMod val="50000"/>
                <a:alpha val="15000"/>
              </a:schemeClr>
            </a:outerShdw>
          </a:effectLst>
          <a:scene3d>
            <a:camera prst="orthographicFront"/>
            <a:lightRig rig="twoPt" dir="t">
              <a:rot lat="0" lon="0" rev="7200000"/>
            </a:lightRig>
          </a:scene3d>
          <a:sp3d prstMaterial="matte">
            <a:bevelT w="25400" h="19050"/>
            <a:contourClr>
              <a:srgbClr val="FFFFFF"/>
            </a:contourClr>
          </a:sp3d>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7923212" y="4423913"/>
            <a:ext cx="3124201" cy="1748287"/>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Footer Placeholder 12"/>
          <p:cNvSpPr>
            <a:spLocks noGrp="1"/>
          </p:cNvSpPr>
          <p:nvPr>
            <p:ph type="ftr" sz="quarter" idx="11"/>
          </p:nvPr>
        </p:nvSpPr>
        <p:spPr/>
        <p:txBody>
          <a:bodyPr/>
          <a:lstStyle/>
          <a:p>
            <a:endParaRPr dirty="0"/>
          </a:p>
        </p:txBody>
      </p:sp>
      <p:sp>
        <p:nvSpPr>
          <p:cNvPr id="12" name="Date Placeholder 11"/>
          <p:cNvSpPr>
            <a:spLocks noGrp="1"/>
          </p:cNvSpPr>
          <p:nvPr>
            <p:ph type="dt" sz="half" idx="10"/>
          </p:nvPr>
        </p:nvSpPr>
        <p:spPr/>
        <p:txBody>
          <a:bodyPr/>
          <a:lstStyle/>
          <a:p>
            <a:fld id="{A753D76A-AFCE-4D96-B917-CBEF96F7D1EB}" type="datetimeFigureOut">
              <a:rPr lang="en-US"/>
              <a:pPr/>
              <a:t>8/20/2022</a:t>
            </a:fld>
            <a:endParaRPr dirty="0"/>
          </a:p>
        </p:txBody>
      </p:sp>
      <p:sp>
        <p:nvSpPr>
          <p:cNvPr id="14" name="Slide Number Placeholder 13"/>
          <p:cNvSpPr>
            <a:spLocks noGrp="1"/>
          </p:cNvSpPr>
          <p:nvPr>
            <p:ph type="sldNum" sz="quarter" idx="12"/>
          </p:nvPr>
        </p:nvSpPr>
        <p:spPr/>
        <p:txBody>
          <a:bodyPr/>
          <a:lstStyle/>
          <a:p>
            <a:fld id="{F25A965E-3C11-4F28-82DC-E30D63FAC43C}" type="slidenum">
              <a:rPr/>
              <a:pPr/>
              <a:t>‹#›</a:t>
            </a:fld>
            <a:endParaRPr dirty="0"/>
          </a:p>
        </p:txBody>
      </p:sp>
    </p:spTree>
    <p:extLst>
      <p:ext uri="{BB962C8B-B14F-4D97-AF65-F5344CB8AC3E}">
        <p14:creationId xmlns:p14="http://schemas.microsoft.com/office/powerpoint/2010/main" val="295547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8/20/2022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30348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8612" y="685801"/>
            <a:ext cx="18288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41413" y="685800"/>
            <a:ext cx="79247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8/20/2022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121322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Rectangle 7"/>
          <p:cNvSpPr/>
          <p:nvPr/>
        </p:nvSpPr>
        <p:spPr bwMode="gray">
          <a:xfrm rot="185582">
            <a:off x="1414576" y="76262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Picture Placeholder 10" descr="An empty placeholder to add an image. Click on the placeholder and select the image that you wish to add."/>
          <p:cNvSpPr>
            <a:spLocks noGrp="1"/>
          </p:cNvSpPr>
          <p:nvPr>
            <p:ph type="pic" sz="quarter" idx="13"/>
          </p:nvPr>
        </p:nvSpPr>
        <p:spPr bwMode="gray">
          <a:xfrm>
            <a:off x="1634550"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dirty="0"/>
              <a:t>Click icon to add picture</a:t>
            </a:r>
            <a:endParaRPr dirty="0"/>
          </a:p>
        </p:txBody>
      </p:sp>
      <p:sp>
        <p:nvSpPr>
          <p:cNvPr id="7" name="Rectangle 6"/>
          <p:cNvSpPr/>
          <p:nvPr/>
        </p:nvSpPr>
        <p:spPr bwMode="gray">
          <a:xfrm rot="120000">
            <a:off x="4600738" y="74034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Picture Placeholder 10" descr="An empty placeholder to add an image. Click on the placeholder and select the image that you wish to add."/>
          <p:cNvSpPr>
            <a:spLocks noGrp="1"/>
          </p:cNvSpPr>
          <p:nvPr>
            <p:ph type="pic" sz="quarter" idx="14"/>
          </p:nvPr>
        </p:nvSpPr>
        <p:spPr bwMode="gray">
          <a:xfrm>
            <a:off x="4787507"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dirty="0"/>
              <a:t>Click icon to add picture</a:t>
            </a:r>
            <a:endParaRPr dirty="0"/>
          </a:p>
        </p:txBody>
      </p:sp>
      <p:sp>
        <p:nvSpPr>
          <p:cNvPr id="9" name="Rectangle 8"/>
          <p:cNvSpPr/>
          <p:nvPr/>
        </p:nvSpPr>
        <p:spPr bwMode="gray">
          <a:xfrm rot="21480000">
            <a:off x="7775260" y="727477"/>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Picture Placeholder 10" descr="An empty placeholder to add an image. Click on the placeholder and select the image that you wish to add."/>
          <p:cNvSpPr>
            <a:spLocks noGrp="1"/>
          </p:cNvSpPr>
          <p:nvPr>
            <p:ph type="pic" sz="quarter" idx="15"/>
          </p:nvPr>
        </p:nvSpPr>
        <p:spPr bwMode="gray">
          <a:xfrm>
            <a:off x="7940463" y="917753"/>
            <a:ext cx="2592388" cy="3314701"/>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dirty="0"/>
              <a:t>Click icon to add picture</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8/20/2022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3111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 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1853090"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tIns="457200"/>
          <a:lstStyle>
            <a:lvl1pPr marL="0" indent="0" algn="ctr">
              <a:buNone/>
              <a:defRPr/>
            </a:lvl1pPr>
          </a:lstStyle>
          <a:p>
            <a:r>
              <a:rPr lang="en-US" dirty="0"/>
              <a:t>Click icon to add picture</a:t>
            </a:r>
            <a:endParaRPr dirty="0"/>
          </a:p>
        </p:txBody>
      </p:sp>
      <p:sp>
        <p:nvSpPr>
          <p:cNvPr id="12" name="Picture Placeholder 10" descr="An empty placeholder to add an image. Click on the placeholder and select the image that you wish to add."/>
          <p:cNvSpPr>
            <a:spLocks noGrp="1"/>
          </p:cNvSpPr>
          <p:nvPr>
            <p:ph type="pic" sz="quarter" idx="14"/>
          </p:nvPr>
        </p:nvSpPr>
        <p:spPr>
          <a:xfrm>
            <a:off x="4722812"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dirty="0"/>
              <a:t>Click icon to add picture</a:t>
            </a:r>
            <a:endParaRPr dirty="0"/>
          </a:p>
        </p:txBody>
      </p:sp>
      <p:sp>
        <p:nvSpPr>
          <p:cNvPr id="13" name="Picture Placeholder 10" descr="An empty placeholder to add an image. Click on the placeholder and select the image that you wish to add."/>
          <p:cNvSpPr>
            <a:spLocks noGrp="1"/>
          </p:cNvSpPr>
          <p:nvPr>
            <p:ph type="pic" sz="quarter" idx="15"/>
          </p:nvPr>
        </p:nvSpPr>
        <p:spPr>
          <a:xfrm>
            <a:off x="7592534"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dirty="0"/>
              <a:t>Click icon to add picture</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8/20/2022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364260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8/20/2022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217188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with Picture">
    <p:spTree>
      <p:nvGrpSpPr>
        <p:cNvPr id="1" name=""/>
        <p:cNvGrpSpPr/>
        <p:nvPr/>
      </p:nvGrpSpPr>
      <p:grpSpPr>
        <a:xfrm>
          <a:off x="0" y="0"/>
          <a:ext cx="0" cy="0"/>
          <a:chOff x="0" y="0"/>
          <a:chExt cx="0" cy="0"/>
        </a:xfrm>
      </p:grpSpPr>
      <p:sp>
        <p:nvSpPr>
          <p:cNvPr id="7" name="Rounded Rectangle 6"/>
          <p:cNvSpPr/>
          <p:nvPr/>
        </p:nvSpPr>
        <p:spPr bwMode="gray">
          <a:xfrm>
            <a:off x="2159492" y="0"/>
            <a:ext cx="9345120" cy="6858000"/>
          </a:xfrm>
          <a:prstGeom prst="roundRect">
            <a:avLst>
              <a:gd name="adj" fmla="val 0"/>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2995612" y="319088"/>
            <a:ext cx="7670802" cy="1143000"/>
          </a:xfrm>
        </p:spPr>
        <p:txBody>
          <a:bodyPr/>
          <a:lstStyle/>
          <a:p>
            <a:r>
              <a:rPr lang="en-US"/>
              <a:t>Click to edit Master title style</a:t>
            </a:r>
            <a:endParaRPr/>
          </a:p>
        </p:txBody>
      </p:sp>
      <p:sp>
        <p:nvSpPr>
          <p:cNvPr id="12" name="Rectangle 11"/>
          <p:cNvSpPr/>
          <p:nvPr/>
        </p:nvSpPr>
        <p:spPr bwMode="gray">
          <a:xfrm rot="21379692">
            <a:off x="322262" y="211183"/>
            <a:ext cx="1542449" cy="2051702"/>
          </a:xfrm>
          <a:prstGeom prst="rect">
            <a:avLst/>
          </a:prstGeom>
          <a:solidFill>
            <a:schemeClr val="bg1"/>
          </a:solidFill>
          <a:ln w="190500">
            <a:noFill/>
            <a:miter lim="800000"/>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Picture Placeholder 13" descr="An empty placeholder to add an image. Click on the placeholder and select the image that you wish to add."/>
          <p:cNvSpPr>
            <a:spLocks noGrp="1"/>
          </p:cNvSpPr>
          <p:nvPr>
            <p:ph type="pic" sz="quarter" idx="13"/>
          </p:nvPr>
        </p:nvSpPr>
        <p:spPr bwMode="gray">
          <a:xfrm rot="180000">
            <a:off x="357415" y="280969"/>
            <a:ext cx="1446157" cy="1965874"/>
          </a:xfrm>
          <a:solidFill>
            <a:schemeClr val="bg1">
              <a:lumMod val="95000"/>
            </a:schemeClr>
          </a:solidFill>
          <a:ln w="76200">
            <a:solidFill>
              <a:schemeClr val="bg1"/>
            </a:solidFill>
            <a:miter lim="800000"/>
          </a:ln>
          <a:effectLst>
            <a:outerShdw blurRad="63500" algn="ctr" rotWithShape="0">
              <a:prstClr val="black">
                <a:alpha val="20000"/>
              </a:prstClr>
            </a:outerShdw>
          </a:effectLst>
        </p:spPr>
        <p:txBody>
          <a:bodyPr tIns="182880">
            <a:normAutofit/>
          </a:bodyPr>
          <a:lstStyle>
            <a:lvl1pPr marL="45720" indent="0" algn="ctr">
              <a:buNone/>
              <a:defRPr sz="1600"/>
            </a:lvl1pPr>
          </a:lstStyle>
          <a:p>
            <a:r>
              <a:rPr lang="en-US" dirty="0"/>
              <a:t>Click icon to add picture</a:t>
            </a:r>
            <a:endParaRPr dirty="0"/>
          </a:p>
        </p:txBody>
      </p:sp>
      <p:sp>
        <p:nvSpPr>
          <p:cNvPr id="3" name="Content Placeholder 2"/>
          <p:cNvSpPr>
            <a:spLocks noGrp="1"/>
          </p:cNvSpPr>
          <p:nvPr>
            <p:ph idx="1"/>
          </p:nvPr>
        </p:nvSpPr>
        <p:spPr>
          <a:xfrm>
            <a:off x="2995612" y="1643063"/>
            <a:ext cx="7670802" cy="4529137"/>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8" name="Straight Connector 7"/>
          <p:cNvCxnSpPr/>
          <p:nvPr/>
        </p:nvCxnSpPr>
        <p:spPr>
          <a:xfrm>
            <a:off x="23098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8/20/2022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22659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643064"/>
            <a:ext cx="9144002" cy="2928936"/>
          </a:xfrm>
        </p:spPr>
        <p:txBody>
          <a:bodyPr anchor="b">
            <a:normAutofit/>
          </a:bodyPr>
          <a:lstStyle>
            <a:lvl1pPr algn="ctr">
              <a:lnSpc>
                <a:spcPct val="80000"/>
              </a:lnSpc>
              <a:defRPr sz="5600" b="0" cap="none" baseline="0">
                <a:solidFill>
                  <a:schemeClr val="tx1">
                    <a:lumMod val="75000"/>
                    <a:lumOff val="2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4572000"/>
            <a:ext cx="9144000" cy="1066799"/>
          </a:xfrm>
        </p:spPr>
        <p:txBody>
          <a:bodyPr anchor="t">
            <a:normAutofit/>
          </a:bodyPr>
          <a:lstStyle>
            <a:lvl1pPr marL="0" indent="0" algn="ctr">
              <a:spcBef>
                <a:spcPts val="0"/>
              </a:spcBef>
              <a:buNone/>
              <a:defRPr sz="24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8/20/2022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29323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2"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85854"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A753D76A-AFCE-4D96-B917-CBEF96F7D1EB}" type="datetimeFigureOut">
              <a:rPr lang="en-US"/>
              <a:t>8/20/2022</a:t>
            </a:fld>
            <a:endParaRPr dirty="0"/>
          </a:p>
        </p:txBody>
      </p:sp>
      <p:sp>
        <p:nvSpPr>
          <p:cNvPr id="7" name="Slide Number Placeholder 6"/>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420626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8585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585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A753D76A-AFCE-4D96-B917-CBEF96F7D1EB}" type="datetimeFigureOut">
              <a:rPr lang="en-US"/>
              <a:t>8/20/2022</a:t>
            </a:fld>
            <a:endParaRPr dirty="0"/>
          </a:p>
        </p:txBody>
      </p:sp>
      <p:sp>
        <p:nvSpPr>
          <p:cNvPr id="9" name="Slide Number Placeholder 8"/>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342443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A753D76A-AFCE-4D96-B917-CBEF96F7D1EB}" type="datetimeFigureOut">
              <a:rPr lang="en-US"/>
              <a:t>8/20/2022</a:t>
            </a:fld>
            <a:endParaRPr dirty="0"/>
          </a:p>
        </p:txBody>
      </p:sp>
      <p:sp>
        <p:nvSpPr>
          <p:cNvPr id="5" name="Slide Number Placeholder 4"/>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8442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gray">
          <a:xfrm>
            <a:off x="684211" y="0"/>
            <a:ext cx="108204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8" name="Straight Connector 7"/>
          <p:cNvCxnSpPr/>
          <p:nvPr/>
        </p:nvCxnSpPr>
        <p:spPr>
          <a:xfrm>
            <a:off x="8366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Placeholder 1"/>
          <p:cNvSpPr>
            <a:spLocks noGrp="1"/>
          </p:cNvSpPr>
          <p:nvPr>
            <p:ph type="title"/>
          </p:nvPr>
        </p:nvSpPr>
        <p:spPr>
          <a:xfrm>
            <a:off x="1522414" y="319088"/>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643063"/>
            <a:ext cx="9144000" cy="45291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07885" y="6400801"/>
            <a:ext cx="6796327" cy="276226"/>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8456612" y="6400801"/>
            <a:ext cx="1167659" cy="276226"/>
          </a:xfrm>
          <a:prstGeom prst="rect">
            <a:avLst/>
          </a:prstGeom>
        </p:spPr>
        <p:txBody>
          <a:bodyPr vert="horz" lIns="91440" tIns="45720" rIns="91440" bIns="45720" rtlCol="0" anchor="ctr"/>
          <a:lstStyle>
            <a:lvl1pPr algn="r">
              <a:defRPr sz="1100">
                <a:solidFill>
                  <a:schemeClr val="tx1"/>
                </a:solidFill>
              </a:defRPr>
            </a:lvl1pPr>
          </a:lstStyle>
          <a:p>
            <a:fld id="{A753D76A-AFCE-4D96-B917-CBEF96F7D1EB}" type="datetimeFigureOut">
              <a:rPr lang="en-US" smtClean="0"/>
              <a:pPr/>
              <a:t>8/20/2022</a:t>
            </a:fld>
            <a:endParaRPr lang="en-US" dirty="0"/>
          </a:p>
        </p:txBody>
      </p:sp>
      <p:sp>
        <p:nvSpPr>
          <p:cNvPr id="6" name="Slide Number Placeholder 5"/>
          <p:cNvSpPr>
            <a:spLocks noGrp="1"/>
          </p:cNvSpPr>
          <p:nvPr>
            <p:ph type="sldNum" sz="quarter" idx="4"/>
          </p:nvPr>
        </p:nvSpPr>
        <p:spPr>
          <a:xfrm>
            <a:off x="9752012" y="6400801"/>
            <a:ext cx="914402" cy="276226"/>
          </a:xfrm>
          <a:prstGeom prst="rect">
            <a:avLst/>
          </a:prstGeom>
        </p:spPr>
        <p:txBody>
          <a:bodyPr vert="horz" lIns="91440" tIns="45720" rIns="91440" bIns="45720" rtlCol="0" anchor="ctr"/>
          <a:lstStyle>
            <a:lvl1pPr algn="r">
              <a:defRPr sz="1100">
                <a:solidFill>
                  <a:schemeClr val="tx1"/>
                </a:solidFill>
              </a:defRPr>
            </a:lvl1pPr>
          </a:lstStyle>
          <a:p>
            <a:fld id="{F25A965E-3C11-4F28-82DC-E30D63FAC43C}" type="slidenum">
              <a:rPr lang="en-US" smtClean="0"/>
              <a:pPr/>
              <a:t>‹#›</a:t>
            </a:fld>
            <a:endParaRPr lang="en-US" dirty="0"/>
          </a:p>
        </p:txBody>
      </p:sp>
    </p:spTree>
    <p:extLst>
      <p:ext uri="{BB962C8B-B14F-4D97-AF65-F5344CB8AC3E}">
        <p14:creationId xmlns:p14="http://schemas.microsoft.com/office/powerpoint/2010/main" val="264783986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ood.com/" TargetMode="External"/><Relationship Id="rId2" Type="http://schemas.openxmlformats.org/officeDocument/2006/relationships/hyperlink" Target="https://www.kaggle.com/datasets/shuyangli94/food-com-recipes-and-user-interactions?resource=download&amp;select=RAW_recipes.csv" TargetMode="Externa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hyperlink" Target="https://towardsdatascience.com/how-to-deploy-machine-learning-models-601f8c13ff45"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a:t>Food Recommender Based on Taste</a:t>
            </a:r>
          </a:p>
        </p:txBody>
      </p:sp>
      <p:sp>
        <p:nvSpPr>
          <p:cNvPr id="5" name="Subtitle 4"/>
          <p:cNvSpPr>
            <a:spLocks noGrp="1"/>
          </p:cNvSpPr>
          <p:nvPr>
            <p:ph type="subTitle" idx="1"/>
          </p:nvPr>
        </p:nvSpPr>
        <p:spPr/>
        <p:txBody>
          <a:bodyPr/>
          <a:lstStyle/>
          <a:p>
            <a:r>
              <a:rPr lang="en-US" dirty="0"/>
              <a:t>Ranggajaya Ciptawan</a:t>
            </a:r>
          </a:p>
        </p:txBody>
      </p:sp>
      <p:pic>
        <p:nvPicPr>
          <p:cNvPr id="7" name="Picture Placeholder 6" descr="Basket filled with apples"/>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t="26" b="26"/>
          <a:stretch/>
        </p:blipFill>
        <p:spPr/>
      </p:pic>
      <p:pic>
        <p:nvPicPr>
          <p:cNvPr id="8" name="Picture Placeholder 7" descr="Close-up of cinnamon sticks and apples beside stack of plates and forks on table"/>
          <p:cNvPicPr>
            <a:picLocks noGrp="1" noChangeAspect="1"/>
          </p:cNvPicPr>
          <p:nvPr>
            <p:ph type="pic" sz="quarter" idx="14"/>
          </p:nvPr>
        </p:nvPicPr>
        <p:blipFill rotWithShape="1">
          <a:blip r:embed="rId4" cstate="print">
            <a:extLst>
              <a:ext uri="{28A0092B-C50C-407E-A947-70E740481C1C}">
                <a14:useLocalDpi xmlns:a14="http://schemas.microsoft.com/office/drawing/2010/main" val="0"/>
              </a:ext>
            </a:extLst>
          </a:blip>
          <a:srcRect t="26" b="26"/>
          <a:stretch/>
        </p:blipFill>
        <p:spPr/>
      </p:pic>
      <p:pic>
        <p:nvPicPr>
          <p:cNvPr id="9" name="Picture Placeholder 8" descr="Slice of apple pie on plate"/>
          <p:cNvPicPr>
            <a:picLocks noGrp="1" noChangeAspect="1"/>
          </p:cNvPicPr>
          <p:nvPr>
            <p:ph type="pic" sz="quarter" idx="15"/>
          </p:nvPr>
        </p:nvPicPr>
        <p:blipFill rotWithShape="1">
          <a:blip r:embed="rId5" cstate="print">
            <a:extLst>
              <a:ext uri="{28A0092B-C50C-407E-A947-70E740481C1C}">
                <a14:useLocalDpi xmlns:a14="http://schemas.microsoft.com/office/drawing/2010/main" val="0"/>
              </a:ext>
            </a:extLst>
          </a:blip>
          <a:srcRect t="44" b="44"/>
          <a:stretch/>
        </p:blipFill>
        <p:spPr/>
      </p:pic>
    </p:spTree>
    <p:extLst>
      <p:ext uri="{BB962C8B-B14F-4D97-AF65-F5344CB8AC3E}">
        <p14:creationId xmlns:p14="http://schemas.microsoft.com/office/powerpoint/2010/main" val="3073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did I do?</a:t>
            </a:r>
          </a:p>
        </p:txBody>
      </p:sp>
      <p:sp>
        <p:nvSpPr>
          <p:cNvPr id="2" name="Content Placeholder 1"/>
          <p:cNvSpPr>
            <a:spLocks noGrp="1"/>
          </p:cNvSpPr>
          <p:nvPr>
            <p:ph sz="half" idx="1"/>
          </p:nvPr>
        </p:nvSpPr>
        <p:spPr/>
        <p:txBody>
          <a:bodyPr/>
          <a:lstStyle/>
          <a:p>
            <a:r>
              <a:rPr lang="en-US" dirty="0"/>
              <a:t>The problem is, the dataset I got didn’t provide the food’s taste (I’ll explain about the dataset on the next section).</a:t>
            </a:r>
          </a:p>
          <a:p>
            <a:r>
              <a:rPr lang="en-US" dirty="0"/>
              <a:t>So, the most challenging part is “how can I classify the food taste without any deep knowledge about culinary? I’m not a chef! I don’t even know how to boil water!”</a:t>
            </a:r>
          </a:p>
          <a:p>
            <a:r>
              <a:rPr lang="en-US" dirty="0"/>
              <a:t>We’ll answer that question later. </a:t>
            </a:r>
            <a:r>
              <a:rPr lang="en-US" dirty="0">
                <a:sym typeface="Wingdings" panose="05000000000000000000" pitchFamily="2" charset="2"/>
              </a:rPr>
              <a:t></a:t>
            </a:r>
            <a:endParaRPr lang="en-US" dirty="0"/>
          </a:p>
        </p:txBody>
      </p:sp>
      <p:pic>
        <p:nvPicPr>
          <p:cNvPr id="7" name="Content Placeholder 6">
            <a:extLst>
              <a:ext uri="{FF2B5EF4-FFF2-40B4-BE49-F238E27FC236}">
                <a16:creationId xmlns:a16="http://schemas.microsoft.com/office/drawing/2014/main" id="{C81E0114-88E0-4F2C-30DC-A70387BEDB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4412" y="1643063"/>
            <a:ext cx="5215149" cy="3618388"/>
          </a:xfrm>
        </p:spPr>
      </p:pic>
      <p:sp>
        <p:nvSpPr>
          <p:cNvPr id="3" name="Rectangle 2">
            <a:extLst>
              <a:ext uri="{FF2B5EF4-FFF2-40B4-BE49-F238E27FC236}">
                <a16:creationId xmlns:a16="http://schemas.microsoft.com/office/drawing/2014/main" id="{792AADE9-3066-DF0C-C2CB-31774DD31049}"/>
              </a:ext>
            </a:extLst>
          </p:cNvPr>
          <p:cNvSpPr/>
          <p:nvPr/>
        </p:nvSpPr>
        <p:spPr>
          <a:xfrm>
            <a:off x="10198868" y="2996952"/>
            <a:ext cx="864096" cy="2088232"/>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D" dirty="0"/>
          </a:p>
        </p:txBody>
      </p:sp>
    </p:spTree>
    <p:extLst>
      <p:ext uri="{BB962C8B-B14F-4D97-AF65-F5344CB8AC3E}">
        <p14:creationId xmlns:p14="http://schemas.microsoft.com/office/powerpoint/2010/main" val="163377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dataset did I use?</a:t>
            </a:r>
          </a:p>
        </p:txBody>
      </p:sp>
      <p:sp>
        <p:nvSpPr>
          <p:cNvPr id="4" name="Text Placeholder 3"/>
          <p:cNvSpPr>
            <a:spLocks noGrp="1"/>
          </p:cNvSpPr>
          <p:nvPr>
            <p:ph type="body" sz="half" idx="2"/>
          </p:nvPr>
        </p:nvSpPr>
        <p:spPr/>
        <p:txBody>
          <a:bodyPr/>
          <a:lstStyle/>
          <a:p>
            <a:endParaRPr lang="en-US" dirty="0"/>
          </a:p>
        </p:txBody>
      </p:sp>
      <p:pic>
        <p:nvPicPr>
          <p:cNvPr id="7" name="Picture Placeholder 6">
            <a:extLst>
              <a:ext uri="{FF2B5EF4-FFF2-40B4-BE49-F238E27FC236}">
                <a16:creationId xmlns:a16="http://schemas.microsoft.com/office/drawing/2014/main" id="{1705C3B9-FA77-FE68-EB8F-3C1621F7B24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522" t="11527" r="8691" b="19494"/>
          <a:stretch/>
        </p:blipFill>
        <p:spPr>
          <a:xfrm>
            <a:off x="837828" y="404664"/>
            <a:ext cx="5747051" cy="5904656"/>
          </a:xfrm>
        </p:spPr>
      </p:pic>
    </p:spTree>
    <p:extLst>
      <p:ext uri="{BB962C8B-B14F-4D97-AF65-F5344CB8AC3E}">
        <p14:creationId xmlns:p14="http://schemas.microsoft.com/office/powerpoint/2010/main" val="143595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dataset did I use?</a:t>
            </a:r>
          </a:p>
        </p:txBody>
      </p:sp>
      <p:sp>
        <p:nvSpPr>
          <p:cNvPr id="3" name="Content Placeholder 2"/>
          <p:cNvSpPr>
            <a:spLocks noGrp="1"/>
          </p:cNvSpPr>
          <p:nvPr>
            <p:ph idx="1"/>
          </p:nvPr>
        </p:nvSpPr>
        <p:spPr/>
        <p:txBody>
          <a:bodyPr>
            <a:normAutofit/>
          </a:bodyPr>
          <a:lstStyle/>
          <a:p>
            <a:r>
              <a:rPr lang="en-US" dirty="0"/>
              <a:t>I used a dataset found on Kaggle. Here is the </a:t>
            </a:r>
            <a:r>
              <a:rPr lang="en-US" dirty="0">
                <a:hlinkClick r:id="rId2"/>
              </a:rPr>
              <a:t>link</a:t>
            </a:r>
            <a:r>
              <a:rPr lang="en-US" dirty="0"/>
              <a:t>.</a:t>
            </a:r>
          </a:p>
          <a:p>
            <a:r>
              <a:rPr lang="en-US" dirty="0"/>
              <a:t>This dataset is crawled from </a:t>
            </a:r>
            <a:r>
              <a:rPr lang="en-US" dirty="0">
                <a:hlinkClick r:id="rId3"/>
              </a:rPr>
              <a:t>Food.com</a:t>
            </a:r>
            <a:r>
              <a:rPr lang="en-US" dirty="0"/>
              <a:t>. </a:t>
            </a:r>
          </a:p>
          <a:p>
            <a:r>
              <a:rPr lang="en-US" dirty="0">
                <a:hlinkClick r:id="rId3"/>
              </a:rPr>
              <a:t>Food.com</a:t>
            </a:r>
            <a:r>
              <a:rPr lang="en-US" dirty="0"/>
              <a:t> is a website that provides huge amount of food recipes. People can add their recipes and other people can comment and rate the recipes.</a:t>
            </a:r>
          </a:p>
          <a:p>
            <a:r>
              <a:rPr lang="en-US" dirty="0"/>
              <a:t>Actually, the foods are already classified into several types (ex. Breakfast, Brunch, Healthy Food, etc.), but not its taste.</a:t>
            </a:r>
          </a:p>
          <a:p>
            <a:r>
              <a:rPr lang="en-US" dirty="0"/>
              <a:t>It’s a good website so I recommend you to visit it. </a:t>
            </a:r>
            <a:r>
              <a:rPr lang="en-US" dirty="0">
                <a:sym typeface="Wingdings" panose="05000000000000000000" pitchFamily="2" charset="2"/>
              </a:rPr>
              <a:t></a:t>
            </a:r>
            <a:endParaRPr lang="en-US" dirty="0"/>
          </a:p>
        </p:txBody>
      </p:sp>
      <p:pic>
        <p:nvPicPr>
          <p:cNvPr id="7" name="Picture Placeholder 6">
            <a:extLst>
              <a:ext uri="{FF2B5EF4-FFF2-40B4-BE49-F238E27FC236}">
                <a16:creationId xmlns:a16="http://schemas.microsoft.com/office/drawing/2014/main" id="{33D36206-1C92-BFDC-2713-DF824E9606FD}"/>
              </a:ext>
            </a:extLst>
          </p:cNvPr>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318023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dataset did I use?</a:t>
            </a:r>
          </a:p>
        </p:txBody>
      </p:sp>
      <p:sp>
        <p:nvSpPr>
          <p:cNvPr id="3" name="Content Placeholder 2"/>
          <p:cNvSpPr>
            <a:spLocks noGrp="1"/>
          </p:cNvSpPr>
          <p:nvPr>
            <p:ph idx="1"/>
          </p:nvPr>
        </p:nvSpPr>
        <p:spPr/>
        <p:txBody>
          <a:bodyPr>
            <a:normAutofit/>
          </a:bodyPr>
          <a:lstStyle/>
          <a:p>
            <a:r>
              <a:rPr lang="en-US" dirty="0"/>
              <a:t>Did I use all of the data? Of course not! I only used </a:t>
            </a:r>
            <a:r>
              <a:rPr lang="en-US" b="1" dirty="0"/>
              <a:t>Raw_recipes.csv</a:t>
            </a:r>
            <a:r>
              <a:rPr lang="en-US" dirty="0"/>
              <a:t>.</a:t>
            </a:r>
          </a:p>
          <a:p>
            <a:r>
              <a:rPr lang="en-US" dirty="0"/>
              <a:t>Did I use all of the columns? Of course not! I only used two columns, </a:t>
            </a:r>
            <a:r>
              <a:rPr lang="en-US" b="1" dirty="0"/>
              <a:t>name </a:t>
            </a:r>
            <a:r>
              <a:rPr lang="en-US" dirty="0"/>
              <a:t>and </a:t>
            </a:r>
            <a:r>
              <a:rPr lang="en-US" b="1" dirty="0"/>
              <a:t>ingredients</a:t>
            </a:r>
            <a:r>
              <a:rPr lang="en-US" dirty="0"/>
              <a:t>. I wanted to use </a:t>
            </a:r>
            <a:r>
              <a:rPr lang="en-US" b="1" dirty="0"/>
              <a:t>steps, </a:t>
            </a:r>
            <a:r>
              <a:rPr lang="en-US" dirty="0"/>
              <a:t>but the data became too big to be saved on </a:t>
            </a:r>
            <a:r>
              <a:rPr lang="en-US" dirty="0" err="1"/>
              <a:t>Github</a:t>
            </a:r>
            <a:r>
              <a:rPr lang="en-US" dirty="0"/>
              <a:t>. So just leave it be.</a:t>
            </a:r>
          </a:p>
          <a:p>
            <a:r>
              <a:rPr lang="en-US" b="1" dirty="0"/>
              <a:t>name</a:t>
            </a:r>
            <a:r>
              <a:rPr lang="en-US" dirty="0"/>
              <a:t>: food’s name.</a:t>
            </a:r>
          </a:p>
          <a:p>
            <a:r>
              <a:rPr lang="en-US" b="1" dirty="0"/>
              <a:t>ingredients</a:t>
            </a:r>
            <a:r>
              <a:rPr lang="en-US" dirty="0"/>
              <a:t>: food’s ingredients.</a:t>
            </a:r>
          </a:p>
          <a:p>
            <a:r>
              <a:rPr lang="en-US" dirty="0"/>
              <a:t>Here is the sample looks of the dataset.</a:t>
            </a:r>
          </a:p>
        </p:txBody>
      </p:sp>
      <p:pic>
        <p:nvPicPr>
          <p:cNvPr id="7" name="Picture Placeholder 6">
            <a:extLst>
              <a:ext uri="{FF2B5EF4-FFF2-40B4-BE49-F238E27FC236}">
                <a16:creationId xmlns:a16="http://schemas.microsoft.com/office/drawing/2014/main" id="{33D36206-1C92-BFDC-2713-DF824E9606FD}"/>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171364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dataset did I use?</a:t>
            </a:r>
          </a:p>
        </p:txBody>
      </p:sp>
      <p:graphicFrame>
        <p:nvGraphicFramePr>
          <p:cNvPr id="4" name="Table 4">
            <a:extLst>
              <a:ext uri="{FF2B5EF4-FFF2-40B4-BE49-F238E27FC236}">
                <a16:creationId xmlns:a16="http://schemas.microsoft.com/office/drawing/2014/main" id="{72DC19EA-0228-6E4C-4330-2DB78935880C}"/>
              </a:ext>
            </a:extLst>
          </p:cNvPr>
          <p:cNvGraphicFramePr>
            <a:graphicFrameLocks noGrp="1"/>
          </p:cNvGraphicFramePr>
          <p:nvPr>
            <p:ph idx="1"/>
            <p:extLst>
              <p:ext uri="{D42A27DB-BD31-4B8C-83A1-F6EECF244321}">
                <p14:modId xmlns:p14="http://schemas.microsoft.com/office/powerpoint/2010/main" val="500976109"/>
              </p:ext>
            </p:extLst>
          </p:nvPr>
        </p:nvGraphicFramePr>
        <p:xfrm>
          <a:off x="2995614" y="2420888"/>
          <a:ext cx="7670800" cy="3210560"/>
        </p:xfrm>
        <a:graphic>
          <a:graphicData uri="http://schemas.openxmlformats.org/drawingml/2006/table">
            <a:tbl>
              <a:tblPr firstRow="1" bandRow="1">
                <a:tableStyleId>{5C22544A-7EE6-4342-B048-85BDC9FD1C3A}</a:tableStyleId>
              </a:tblPr>
              <a:tblGrid>
                <a:gridCol w="3835400">
                  <a:extLst>
                    <a:ext uri="{9D8B030D-6E8A-4147-A177-3AD203B41FA5}">
                      <a16:colId xmlns:a16="http://schemas.microsoft.com/office/drawing/2014/main" val="3358880257"/>
                    </a:ext>
                  </a:extLst>
                </a:gridCol>
                <a:gridCol w="3835400">
                  <a:extLst>
                    <a:ext uri="{9D8B030D-6E8A-4147-A177-3AD203B41FA5}">
                      <a16:colId xmlns:a16="http://schemas.microsoft.com/office/drawing/2014/main" val="2227781747"/>
                    </a:ext>
                  </a:extLst>
                </a:gridCol>
              </a:tblGrid>
              <a:tr h="370840">
                <a:tc>
                  <a:txBody>
                    <a:bodyPr/>
                    <a:lstStyle/>
                    <a:p>
                      <a:r>
                        <a:rPr lang="en-US" dirty="0"/>
                        <a:t>name</a:t>
                      </a:r>
                      <a:endParaRPr lang="en-ID" dirty="0"/>
                    </a:p>
                  </a:txBody>
                  <a:tcPr/>
                </a:tc>
                <a:tc>
                  <a:txBody>
                    <a:bodyPr/>
                    <a:lstStyle/>
                    <a:p>
                      <a:r>
                        <a:rPr lang="en-US" dirty="0"/>
                        <a:t>ingredients</a:t>
                      </a:r>
                      <a:endParaRPr lang="en-ID" dirty="0"/>
                    </a:p>
                  </a:txBody>
                  <a:tcPr/>
                </a:tc>
                <a:extLst>
                  <a:ext uri="{0D108BD9-81ED-4DB2-BD59-A6C34878D82A}">
                    <a16:rowId xmlns:a16="http://schemas.microsoft.com/office/drawing/2014/main" val="4123245927"/>
                  </a:ext>
                </a:extLst>
              </a:tr>
              <a:tr h="370840">
                <a:tc>
                  <a:txBody>
                    <a:bodyPr/>
                    <a:lstStyle/>
                    <a:p>
                      <a:r>
                        <a:rPr lang="en-US" dirty="0" err="1"/>
                        <a:t>arriba</a:t>
                      </a:r>
                      <a:r>
                        <a:rPr lang="en-US" dirty="0"/>
                        <a:t> baked winter squash </a:t>
                      </a:r>
                      <a:r>
                        <a:rPr lang="en-US" dirty="0" err="1"/>
                        <a:t>mexican</a:t>
                      </a:r>
                      <a:r>
                        <a:rPr lang="en-US" dirty="0"/>
                        <a:t> style</a:t>
                      </a:r>
                    </a:p>
                  </a:txBody>
                  <a:tcPr/>
                </a:tc>
                <a:tc>
                  <a:txBody>
                    <a:bodyPr/>
                    <a:lstStyle/>
                    <a:p>
                      <a:r>
                        <a:rPr lang="en-ID" dirty="0"/>
                        <a:t>['winter squash', '</a:t>
                      </a:r>
                      <a:r>
                        <a:rPr lang="en-ID" dirty="0" err="1"/>
                        <a:t>mexican</a:t>
                      </a:r>
                      <a:r>
                        <a:rPr lang="en-ID" dirty="0"/>
                        <a:t> seasoning', 'mixed spice', 'honey', 'butter', 'olive oil', 'salt']</a:t>
                      </a:r>
                    </a:p>
                  </a:txBody>
                  <a:tcPr/>
                </a:tc>
                <a:extLst>
                  <a:ext uri="{0D108BD9-81ED-4DB2-BD59-A6C34878D82A}">
                    <a16:rowId xmlns:a16="http://schemas.microsoft.com/office/drawing/2014/main" val="2798720434"/>
                  </a:ext>
                </a:extLst>
              </a:tr>
              <a:tr h="370840">
                <a:tc>
                  <a:txBody>
                    <a:bodyPr/>
                    <a:lstStyle/>
                    <a:p>
                      <a:r>
                        <a:rPr lang="en-US" dirty="0"/>
                        <a:t>a bit different  breakfast pizza</a:t>
                      </a:r>
                    </a:p>
                  </a:txBody>
                  <a:tcPr/>
                </a:tc>
                <a:tc>
                  <a:txBody>
                    <a:bodyPr/>
                    <a:lstStyle/>
                    <a:p>
                      <a:r>
                        <a:rPr lang="en-ID" dirty="0"/>
                        <a:t>['prepared pizza crust', 'sausage patty', 'eggs', 'milk', 'salt and pepper', 'cheese']</a:t>
                      </a:r>
                    </a:p>
                  </a:txBody>
                  <a:tcPr/>
                </a:tc>
                <a:extLst>
                  <a:ext uri="{0D108BD9-81ED-4DB2-BD59-A6C34878D82A}">
                    <a16:rowId xmlns:a16="http://schemas.microsoft.com/office/drawing/2014/main" val="1684585779"/>
                  </a:ext>
                </a:extLst>
              </a:tr>
              <a:tr h="370840">
                <a:tc>
                  <a:txBody>
                    <a:bodyPr/>
                    <a:lstStyle/>
                    <a:p>
                      <a:r>
                        <a:rPr lang="en-US" dirty="0"/>
                        <a:t>apple a day milk shake</a:t>
                      </a:r>
                    </a:p>
                  </a:txBody>
                  <a:tcPr/>
                </a:tc>
                <a:tc>
                  <a:txBody>
                    <a:bodyPr/>
                    <a:lstStyle/>
                    <a:p>
                      <a:r>
                        <a:rPr lang="en-ID" dirty="0"/>
                        <a:t>['milk', 'vanilla ice cream', 'frozen apple juice concentrate', 'apple']</a:t>
                      </a:r>
                    </a:p>
                  </a:txBody>
                  <a:tcPr/>
                </a:tc>
                <a:extLst>
                  <a:ext uri="{0D108BD9-81ED-4DB2-BD59-A6C34878D82A}">
                    <a16:rowId xmlns:a16="http://schemas.microsoft.com/office/drawing/2014/main" val="1231919033"/>
                  </a:ext>
                </a:extLst>
              </a:tr>
              <a:tr h="370840">
                <a:tc>
                  <a:txBody>
                    <a:bodyPr/>
                    <a:lstStyle/>
                    <a:p>
                      <a:r>
                        <a:rPr lang="en-US" dirty="0"/>
                        <a:t>…</a:t>
                      </a:r>
                    </a:p>
                  </a:txBody>
                  <a:tcPr/>
                </a:tc>
                <a:tc>
                  <a:txBody>
                    <a:bodyPr/>
                    <a:lstStyle/>
                    <a:p>
                      <a:r>
                        <a:rPr lang="en-US" dirty="0"/>
                        <a:t>…</a:t>
                      </a:r>
                      <a:endParaRPr lang="en-ID" dirty="0"/>
                    </a:p>
                  </a:txBody>
                  <a:tcPr/>
                </a:tc>
                <a:extLst>
                  <a:ext uri="{0D108BD9-81ED-4DB2-BD59-A6C34878D82A}">
                    <a16:rowId xmlns:a16="http://schemas.microsoft.com/office/drawing/2014/main" val="267184164"/>
                  </a:ext>
                </a:extLst>
              </a:tr>
            </a:tbl>
          </a:graphicData>
        </a:graphic>
      </p:graphicFrame>
      <p:pic>
        <p:nvPicPr>
          <p:cNvPr id="7" name="Picture Placeholder 6">
            <a:extLst>
              <a:ext uri="{FF2B5EF4-FFF2-40B4-BE49-F238E27FC236}">
                <a16:creationId xmlns:a16="http://schemas.microsoft.com/office/drawing/2014/main" id="{33D36206-1C92-BFDC-2713-DF824E9606FD}"/>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41646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I classify the food taste?</a:t>
            </a:r>
          </a:p>
        </p:txBody>
      </p:sp>
      <p:sp>
        <p:nvSpPr>
          <p:cNvPr id="4" name="Text Placeholder 3"/>
          <p:cNvSpPr>
            <a:spLocks noGrp="1"/>
          </p:cNvSpPr>
          <p:nvPr>
            <p:ph type="body" sz="half" idx="2"/>
          </p:nvPr>
        </p:nvSpPr>
        <p:spPr/>
        <p:txBody>
          <a:bodyPr/>
          <a:lstStyle/>
          <a:p>
            <a:endParaRPr lang="en-US" dirty="0"/>
          </a:p>
        </p:txBody>
      </p:sp>
      <p:pic>
        <p:nvPicPr>
          <p:cNvPr id="7" name="Picture Placeholder 6">
            <a:extLst>
              <a:ext uri="{FF2B5EF4-FFF2-40B4-BE49-F238E27FC236}">
                <a16:creationId xmlns:a16="http://schemas.microsoft.com/office/drawing/2014/main" id="{1705C3B9-FA77-FE68-EB8F-3C1621F7B24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522" t="11527" r="8691" b="19494"/>
          <a:stretch/>
        </p:blipFill>
        <p:spPr>
          <a:xfrm>
            <a:off x="837828" y="404664"/>
            <a:ext cx="5747051" cy="5904656"/>
          </a:xfrm>
        </p:spPr>
      </p:pic>
    </p:spTree>
    <p:extLst>
      <p:ext uri="{BB962C8B-B14F-4D97-AF65-F5344CB8AC3E}">
        <p14:creationId xmlns:p14="http://schemas.microsoft.com/office/powerpoint/2010/main" val="381144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Now this is what we’ve been waiting for.</a:t>
            </a:r>
          </a:p>
          <a:p>
            <a:r>
              <a:rPr lang="en-ID" dirty="0"/>
              <a:t>After seeing the raw dataset, you must have wondered “how do we know if this food is sweet or spicy? ”.</a:t>
            </a:r>
          </a:p>
          <a:p>
            <a:r>
              <a:rPr lang="en-ID" dirty="0"/>
              <a:t>The most obvious answer is of course by checking the ingredients! That’s why I chose that column.</a:t>
            </a:r>
          </a:p>
          <a:p>
            <a:r>
              <a:rPr lang="en-ID" dirty="0"/>
              <a:t>I’m sure you will answer “yeah I know. But how precisely?”.</a:t>
            </a:r>
          </a:p>
        </p:txBody>
      </p:sp>
    </p:spTree>
    <p:extLst>
      <p:ext uri="{BB962C8B-B14F-4D97-AF65-F5344CB8AC3E}">
        <p14:creationId xmlns:p14="http://schemas.microsoft.com/office/powerpoint/2010/main" val="98399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There were three possible ways that crossed my mind before.</a:t>
            </a:r>
          </a:p>
          <a:p>
            <a:r>
              <a:rPr lang="en-US" dirty="0"/>
              <a:t>First, asking the food expert, such as chef, food nutritionist, etc. Then, we can classify the food taste manually or automatically. That’s what we call </a:t>
            </a:r>
            <a:r>
              <a:rPr lang="en-US" i="1" dirty="0"/>
              <a:t>expert system</a:t>
            </a:r>
            <a:r>
              <a:rPr lang="en-US" dirty="0"/>
              <a:t>.</a:t>
            </a:r>
          </a:p>
          <a:p>
            <a:r>
              <a:rPr lang="en-US" dirty="0"/>
              <a:t>Second, we can depend on our instinct to classify the food taste. </a:t>
            </a:r>
            <a:r>
              <a:rPr lang="en-US" dirty="0">
                <a:sym typeface="Wingdings" panose="05000000000000000000" pitchFamily="2" charset="2"/>
              </a:rPr>
              <a:t>For example, the “</a:t>
            </a:r>
            <a:r>
              <a:rPr lang="en-US" i="1" dirty="0"/>
              <a:t>a bit different  breakfast pizza</a:t>
            </a:r>
            <a:r>
              <a:rPr lang="en-US" dirty="0"/>
              <a:t>” in the dataset sample before might be salty and spicy since it uses salt, pepper, and cheese. </a:t>
            </a:r>
          </a:p>
          <a:p>
            <a:r>
              <a:rPr lang="en-US" dirty="0">
                <a:sym typeface="Wingdings" panose="05000000000000000000" pitchFamily="2" charset="2"/>
              </a:rPr>
              <a:t> Third, we can use </a:t>
            </a:r>
            <a:r>
              <a:rPr lang="en-US" i="1" dirty="0">
                <a:sym typeface="Wingdings" panose="05000000000000000000" pitchFamily="2" charset="2"/>
              </a:rPr>
              <a:t>semi-supervised learning* </a:t>
            </a:r>
            <a:r>
              <a:rPr lang="en-US" dirty="0">
                <a:sym typeface="Wingdings" panose="05000000000000000000" pitchFamily="2" charset="2"/>
              </a:rPr>
              <a:t>and this is what I used. </a:t>
            </a:r>
          </a:p>
          <a:p>
            <a:r>
              <a:rPr lang="en-US" dirty="0">
                <a:sym typeface="Wingdings" panose="05000000000000000000" pitchFamily="2" charset="2"/>
              </a:rPr>
              <a:t>*notes: I don’t know if this method is categorize as </a:t>
            </a:r>
            <a:r>
              <a:rPr lang="en-US" i="1" dirty="0">
                <a:sym typeface="Wingdings" panose="05000000000000000000" pitchFamily="2" charset="2"/>
              </a:rPr>
              <a:t>semi-supervised learning. </a:t>
            </a:r>
            <a:r>
              <a:rPr lang="en-US" dirty="0">
                <a:sym typeface="Wingdings" panose="05000000000000000000" pitchFamily="2" charset="2"/>
              </a:rPr>
              <a:t>You can verify it after reading my method.</a:t>
            </a:r>
            <a:endParaRPr lang="en-ID" dirty="0"/>
          </a:p>
        </p:txBody>
      </p:sp>
    </p:spTree>
    <p:extLst>
      <p:ext uri="{BB962C8B-B14F-4D97-AF65-F5344CB8AC3E}">
        <p14:creationId xmlns:p14="http://schemas.microsoft.com/office/powerpoint/2010/main" val="3987491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So, the idea is, we will classify some of the foods first, and then training a model with those data to classify the other foods.</a:t>
            </a:r>
          </a:p>
          <a:p>
            <a:r>
              <a:rPr lang="en-US" dirty="0"/>
              <a:t>One of the dumbest way to classify the food is by its title. XD</a:t>
            </a:r>
          </a:p>
          <a:p>
            <a:r>
              <a:rPr lang="en-US" dirty="0"/>
              <a:t>For example, “</a:t>
            </a:r>
            <a:r>
              <a:rPr lang="en-US" i="1" dirty="0" err="1"/>
              <a:t>windy’s</a:t>
            </a:r>
            <a:r>
              <a:rPr lang="en-US" i="1" dirty="0"/>
              <a:t> </a:t>
            </a:r>
            <a:r>
              <a:rPr lang="en-US" b="1" i="1" dirty="0"/>
              <a:t>sweet</a:t>
            </a:r>
            <a:r>
              <a:rPr lang="en-US" i="1" dirty="0"/>
              <a:t> and </a:t>
            </a:r>
            <a:r>
              <a:rPr lang="en-US" b="1" i="1" dirty="0"/>
              <a:t>sour</a:t>
            </a:r>
            <a:r>
              <a:rPr lang="en-US" i="1" dirty="0"/>
              <a:t> meatballs</a:t>
            </a:r>
            <a:r>
              <a:rPr lang="en-US" dirty="0"/>
              <a:t>” will be classified as </a:t>
            </a:r>
            <a:r>
              <a:rPr lang="en-US" b="1" dirty="0"/>
              <a:t>sweet</a:t>
            </a:r>
            <a:r>
              <a:rPr lang="en-US" dirty="0"/>
              <a:t> and </a:t>
            </a:r>
            <a:r>
              <a:rPr lang="en-US" b="1" dirty="0"/>
              <a:t>sour</a:t>
            </a:r>
            <a:r>
              <a:rPr lang="en-US" dirty="0"/>
              <a:t> food.</a:t>
            </a:r>
          </a:p>
          <a:p>
            <a:r>
              <a:rPr lang="en-US" dirty="0"/>
              <a:t>Let’s just assume that the food’s taste is guaranteed by its title. </a:t>
            </a:r>
            <a:r>
              <a:rPr lang="en-US" dirty="0">
                <a:sym typeface="Wingdings" panose="05000000000000000000" pitchFamily="2" charset="2"/>
              </a:rPr>
              <a:t></a:t>
            </a:r>
            <a:endParaRPr lang="en-US" dirty="0"/>
          </a:p>
          <a:p>
            <a:endParaRPr lang="en-ID" dirty="0"/>
          </a:p>
        </p:txBody>
      </p:sp>
    </p:spTree>
    <p:extLst>
      <p:ext uri="{BB962C8B-B14F-4D97-AF65-F5344CB8AC3E}">
        <p14:creationId xmlns:p14="http://schemas.microsoft.com/office/powerpoint/2010/main" val="230517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did I classify the food taste?</a:t>
            </a:r>
          </a:p>
        </p:txBody>
      </p:sp>
      <p:sp>
        <p:nvSpPr>
          <p:cNvPr id="2" name="Content Placeholder 1"/>
          <p:cNvSpPr>
            <a:spLocks noGrp="1"/>
          </p:cNvSpPr>
          <p:nvPr>
            <p:ph sz="half" idx="1"/>
          </p:nvPr>
        </p:nvSpPr>
        <p:spPr/>
        <p:txBody>
          <a:bodyPr/>
          <a:lstStyle/>
          <a:p>
            <a:r>
              <a:rPr lang="en-US" dirty="0"/>
              <a:t>We will express the food taste with a binary vector.</a:t>
            </a:r>
          </a:p>
          <a:p>
            <a:r>
              <a:rPr lang="en-US" dirty="0"/>
              <a:t>For example, sweet and sour will be expressed as [1 0 1 0 0], salty and spicy will be expressed as [0 1 0 0 1], etc.</a:t>
            </a:r>
          </a:p>
          <a:p>
            <a:r>
              <a:rPr lang="en-US" dirty="0"/>
              <a:t>Always remember the order! [sweet, salty, sour, bitter, spicy].</a:t>
            </a:r>
          </a:p>
          <a:p>
            <a:r>
              <a:rPr lang="en-US" dirty="0"/>
              <a:t>The </a:t>
            </a:r>
            <a:r>
              <a:rPr lang="en-US" i="1" dirty="0" err="1"/>
              <a:t>get_taste</a:t>
            </a:r>
            <a:r>
              <a:rPr lang="en-US" i="1" dirty="0"/>
              <a:t> </a:t>
            </a:r>
            <a:r>
              <a:rPr lang="en-US" dirty="0"/>
              <a:t>function will do the job. It will be implemented to all rows.</a:t>
            </a:r>
          </a:p>
          <a:p>
            <a:endParaRPr lang="en-US" dirty="0"/>
          </a:p>
        </p:txBody>
      </p:sp>
      <p:pic>
        <p:nvPicPr>
          <p:cNvPr id="9" name="Content Placeholder 8">
            <a:extLst>
              <a:ext uri="{FF2B5EF4-FFF2-40B4-BE49-F238E27FC236}">
                <a16:creationId xmlns:a16="http://schemas.microsoft.com/office/drawing/2014/main" id="{2C38ADA8-FD4E-98DA-86F8-EB53A506171B}"/>
              </a:ext>
            </a:extLst>
          </p:cNvPr>
          <p:cNvPicPr>
            <a:picLocks noGrp="1" noChangeAspect="1"/>
          </p:cNvPicPr>
          <p:nvPr>
            <p:ph sz="half" idx="2"/>
          </p:nvPr>
        </p:nvPicPr>
        <p:blipFill>
          <a:blip r:embed="rId2"/>
          <a:stretch>
            <a:fillRect/>
          </a:stretch>
        </p:blipFill>
        <p:spPr>
          <a:xfrm>
            <a:off x="6109846" y="1643062"/>
            <a:ext cx="5184571" cy="2794049"/>
          </a:xfrm>
        </p:spPr>
      </p:pic>
    </p:spTree>
    <p:extLst>
      <p:ext uri="{BB962C8B-B14F-4D97-AF65-F5344CB8AC3E}">
        <p14:creationId xmlns:p14="http://schemas.microsoft.com/office/powerpoint/2010/main" val="192821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Contents</a:t>
            </a:r>
            <a:endParaRPr lang="en-US" dirty="0"/>
          </a:p>
        </p:txBody>
      </p:sp>
      <p:sp>
        <p:nvSpPr>
          <p:cNvPr id="3" name="Content Placeholder 2"/>
          <p:cNvSpPr>
            <a:spLocks noGrp="1"/>
          </p:cNvSpPr>
          <p:nvPr>
            <p:ph idx="1"/>
          </p:nvPr>
        </p:nvSpPr>
        <p:spPr/>
        <p:txBody>
          <a:bodyPr/>
          <a:lstStyle/>
          <a:p>
            <a:r>
              <a:rPr lang="en-US" dirty="0"/>
              <a:t>Introduction</a:t>
            </a:r>
          </a:p>
          <a:p>
            <a:r>
              <a:rPr lang="en-US" dirty="0"/>
              <a:t>What did I do?</a:t>
            </a:r>
          </a:p>
          <a:p>
            <a:r>
              <a:rPr lang="en-US" dirty="0"/>
              <a:t>What dataset did I use?</a:t>
            </a:r>
          </a:p>
          <a:p>
            <a:r>
              <a:rPr lang="en-US" dirty="0"/>
              <a:t>How did I classify the food taste?</a:t>
            </a:r>
          </a:p>
          <a:p>
            <a:r>
              <a:rPr lang="en-US" dirty="0"/>
              <a:t>How did it recommend the food?</a:t>
            </a:r>
          </a:p>
          <a:p>
            <a:r>
              <a:rPr lang="en-US" dirty="0"/>
              <a:t>How did I deploy the food recommender?</a:t>
            </a:r>
          </a:p>
          <a:p>
            <a:r>
              <a:rPr lang="en-US" dirty="0"/>
              <a:t>What are this recommender’s weaknesses?</a:t>
            </a:r>
          </a:p>
        </p:txBody>
      </p:sp>
    </p:spTree>
    <p:extLst>
      <p:ext uri="{BB962C8B-B14F-4D97-AF65-F5344CB8AC3E}">
        <p14:creationId xmlns:p14="http://schemas.microsoft.com/office/powerpoint/2010/main" val="347625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did I classify the food taste?</a:t>
            </a:r>
          </a:p>
        </p:txBody>
      </p:sp>
      <p:sp>
        <p:nvSpPr>
          <p:cNvPr id="2" name="Content Placeholder 1"/>
          <p:cNvSpPr>
            <a:spLocks noGrp="1"/>
          </p:cNvSpPr>
          <p:nvPr>
            <p:ph sz="half" idx="1"/>
          </p:nvPr>
        </p:nvSpPr>
        <p:spPr/>
        <p:txBody>
          <a:bodyPr/>
          <a:lstStyle/>
          <a:p>
            <a:r>
              <a:rPr lang="en-US" dirty="0"/>
              <a:t>To make it more readable, we will convert the vector into the taste’s name.</a:t>
            </a:r>
          </a:p>
          <a:p>
            <a:r>
              <a:rPr lang="en-US" dirty="0"/>
              <a:t>The result will look like the bottom right figure.</a:t>
            </a:r>
          </a:p>
          <a:p>
            <a:endParaRPr lang="en-US" dirty="0"/>
          </a:p>
        </p:txBody>
      </p:sp>
      <p:pic>
        <p:nvPicPr>
          <p:cNvPr id="10" name="Content Placeholder 9">
            <a:extLst>
              <a:ext uri="{FF2B5EF4-FFF2-40B4-BE49-F238E27FC236}">
                <a16:creationId xmlns:a16="http://schemas.microsoft.com/office/drawing/2014/main" id="{21526166-1D31-433F-E7B1-079FE7711BA2}"/>
              </a:ext>
            </a:extLst>
          </p:cNvPr>
          <p:cNvPicPr>
            <a:picLocks noGrp="1" noChangeAspect="1"/>
          </p:cNvPicPr>
          <p:nvPr>
            <p:ph sz="half" idx="2"/>
          </p:nvPr>
        </p:nvPicPr>
        <p:blipFill>
          <a:blip r:embed="rId2"/>
          <a:stretch>
            <a:fillRect/>
          </a:stretch>
        </p:blipFill>
        <p:spPr>
          <a:xfrm>
            <a:off x="5876294" y="1643063"/>
            <a:ext cx="5410955" cy="2289993"/>
          </a:xfrm>
        </p:spPr>
      </p:pic>
      <p:pic>
        <p:nvPicPr>
          <p:cNvPr id="16" name="Picture 15">
            <a:extLst>
              <a:ext uri="{FF2B5EF4-FFF2-40B4-BE49-F238E27FC236}">
                <a16:creationId xmlns:a16="http://schemas.microsoft.com/office/drawing/2014/main" id="{2C8509AC-0BE7-F86F-FF10-9B4CC59EBD6F}"/>
              </a:ext>
            </a:extLst>
          </p:cNvPr>
          <p:cNvPicPr>
            <a:picLocks noChangeAspect="1"/>
          </p:cNvPicPr>
          <p:nvPr/>
        </p:nvPicPr>
        <p:blipFill>
          <a:blip r:embed="rId3"/>
          <a:stretch>
            <a:fillRect/>
          </a:stretch>
        </p:blipFill>
        <p:spPr>
          <a:xfrm>
            <a:off x="5871755" y="4124739"/>
            <a:ext cx="5446865" cy="1968557"/>
          </a:xfrm>
          <a:prstGeom prst="rect">
            <a:avLst/>
          </a:prstGeom>
        </p:spPr>
      </p:pic>
    </p:spTree>
    <p:extLst>
      <p:ext uri="{BB962C8B-B14F-4D97-AF65-F5344CB8AC3E}">
        <p14:creationId xmlns:p14="http://schemas.microsoft.com/office/powerpoint/2010/main" val="65546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did I classify the food taste?</a:t>
            </a:r>
          </a:p>
        </p:txBody>
      </p:sp>
      <p:sp>
        <p:nvSpPr>
          <p:cNvPr id="2" name="Content Placeholder 1"/>
          <p:cNvSpPr>
            <a:spLocks noGrp="1"/>
          </p:cNvSpPr>
          <p:nvPr>
            <p:ph sz="half" idx="1"/>
          </p:nvPr>
        </p:nvSpPr>
        <p:spPr/>
        <p:txBody>
          <a:bodyPr/>
          <a:lstStyle/>
          <a:p>
            <a:r>
              <a:rPr lang="en-US" dirty="0"/>
              <a:t>Are we finished? Of course not!</a:t>
            </a:r>
          </a:p>
          <a:p>
            <a:r>
              <a:rPr lang="en-US" dirty="0"/>
              <a:t>As you can see on the right figure, some of the foods are not yet labeled.</a:t>
            </a:r>
          </a:p>
          <a:p>
            <a:r>
              <a:rPr lang="en-US" dirty="0"/>
              <a:t>That’s because not all foods are titled with its taste.</a:t>
            </a:r>
          </a:p>
        </p:txBody>
      </p:sp>
      <p:pic>
        <p:nvPicPr>
          <p:cNvPr id="8" name="Content Placeholder 7">
            <a:extLst>
              <a:ext uri="{FF2B5EF4-FFF2-40B4-BE49-F238E27FC236}">
                <a16:creationId xmlns:a16="http://schemas.microsoft.com/office/drawing/2014/main" id="{9B6A7342-80EE-CAF3-96DD-496B4E738EB2}"/>
              </a:ext>
            </a:extLst>
          </p:cNvPr>
          <p:cNvPicPr>
            <a:picLocks noGrp="1" noChangeAspect="1"/>
          </p:cNvPicPr>
          <p:nvPr>
            <p:ph sz="half" idx="2"/>
          </p:nvPr>
        </p:nvPicPr>
        <p:blipFill>
          <a:blip r:embed="rId2"/>
          <a:stretch>
            <a:fillRect/>
          </a:stretch>
        </p:blipFill>
        <p:spPr>
          <a:xfrm>
            <a:off x="6185855" y="1637991"/>
            <a:ext cx="5096136" cy="1801441"/>
          </a:xfrm>
        </p:spPr>
      </p:pic>
    </p:spTree>
    <p:extLst>
      <p:ext uri="{BB962C8B-B14F-4D97-AF65-F5344CB8AC3E}">
        <p14:creationId xmlns:p14="http://schemas.microsoft.com/office/powerpoint/2010/main" val="15507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So, what should we do then? Can we just drop the unlabeled foods?</a:t>
            </a:r>
          </a:p>
          <a:p>
            <a:r>
              <a:rPr lang="en-US" dirty="0"/>
              <a:t>Nope, that’s not interesting at all!</a:t>
            </a:r>
          </a:p>
          <a:p>
            <a:r>
              <a:rPr lang="en-US" dirty="0"/>
              <a:t>Search engine must have a big database.</a:t>
            </a:r>
          </a:p>
          <a:p>
            <a:r>
              <a:rPr lang="en-US" dirty="0"/>
              <a:t>How can we recommend to the user if we only have a few foods?</a:t>
            </a:r>
            <a:endParaRPr lang="en-ID" dirty="0"/>
          </a:p>
        </p:txBody>
      </p:sp>
    </p:spTree>
    <p:extLst>
      <p:ext uri="{BB962C8B-B14F-4D97-AF65-F5344CB8AC3E}">
        <p14:creationId xmlns:p14="http://schemas.microsoft.com/office/powerpoint/2010/main" val="367011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Since we now have a labeled data, we can train a model to label the unlabeled data.</a:t>
            </a:r>
          </a:p>
          <a:p>
            <a:r>
              <a:rPr lang="en-ID" dirty="0"/>
              <a:t>What algorithm will we use? Random forest? SVM?</a:t>
            </a:r>
          </a:p>
          <a:p>
            <a:r>
              <a:rPr lang="en-ID" dirty="0"/>
              <a:t>Remember though, this is some kind of </a:t>
            </a:r>
            <a:r>
              <a:rPr lang="en-ID" i="1" dirty="0"/>
              <a:t>multiclass classification. </a:t>
            </a:r>
            <a:r>
              <a:rPr lang="en-ID" dirty="0"/>
              <a:t>We will classify the food not only to one taste, but might be more than one taste (ex. sweet and spicy, sweet and sour, etc.). </a:t>
            </a:r>
          </a:p>
          <a:p>
            <a:r>
              <a:rPr lang="en-ID" dirty="0"/>
              <a:t>Besides, we only have food ingredients as the feature.  We must convert all of the ingredients into dummy variable, then we can use those algorithms. But, there are so many food ingredients out there! Isn’t it going to be sparse?</a:t>
            </a:r>
          </a:p>
          <a:p>
            <a:r>
              <a:rPr lang="en-ID" dirty="0"/>
              <a:t>So, I don’t now if we can use those algorithms directly.</a:t>
            </a:r>
          </a:p>
        </p:txBody>
      </p:sp>
    </p:spTree>
    <p:extLst>
      <p:ext uri="{BB962C8B-B14F-4D97-AF65-F5344CB8AC3E}">
        <p14:creationId xmlns:p14="http://schemas.microsoft.com/office/powerpoint/2010/main" val="425820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This is when probability theory comes in.</a:t>
            </a:r>
          </a:p>
          <a:p>
            <a:r>
              <a:rPr lang="en-US" dirty="0"/>
              <a:t>I don’t know whether it’s actually a known algorithm, but here’s the idea.</a:t>
            </a:r>
          </a:p>
          <a:p>
            <a:r>
              <a:rPr lang="en-US" dirty="0"/>
              <a:t>We will identify the taste of each unique ingredients.</a:t>
            </a:r>
          </a:p>
          <a:p>
            <a:r>
              <a:rPr lang="en-US" dirty="0"/>
              <a:t>We will not classify them into a specific taste, but rather calculate the probability of the ingredient’s each taste.</a:t>
            </a:r>
          </a:p>
          <a:p>
            <a:r>
              <a:rPr lang="en-US" dirty="0"/>
              <a:t>For example, I’m 80% sure that “</a:t>
            </a:r>
            <a:r>
              <a:rPr lang="en-US" i="1" dirty="0"/>
              <a:t>bittersweet chocolate</a:t>
            </a:r>
            <a:r>
              <a:rPr lang="en-US" dirty="0"/>
              <a:t>” is sweet and 40% sure that “</a:t>
            </a:r>
            <a:r>
              <a:rPr lang="en-US" i="1" dirty="0"/>
              <a:t>bittersweet chocolate</a:t>
            </a:r>
            <a:r>
              <a:rPr lang="en-US" dirty="0"/>
              <a:t>” is bitter.</a:t>
            </a:r>
          </a:p>
          <a:p>
            <a:r>
              <a:rPr lang="en-US" dirty="0"/>
              <a:t>Still don’t get it? Don’t worry, I’ll show you a more concrete example later.</a:t>
            </a:r>
            <a:endParaRPr lang="en-ID" dirty="0"/>
          </a:p>
        </p:txBody>
      </p:sp>
    </p:spTree>
    <p:extLst>
      <p:ext uri="{BB962C8B-B14F-4D97-AF65-F5344CB8AC3E}">
        <p14:creationId xmlns:p14="http://schemas.microsoft.com/office/powerpoint/2010/main" val="234726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Warning! Since, we will use probability, there will be some mathematical notations up ahead. So, get ready!</a:t>
                </a:r>
              </a:p>
              <a:p>
                <a:r>
                  <a:rPr lang="en-US" dirty="0"/>
                  <a:t>Let </a:t>
                </a:r>
                <a14:m>
                  <m:oMath xmlns:m="http://schemas.openxmlformats.org/officeDocument/2006/math">
                    <m:r>
                      <a:rPr lang="en-US" b="0" i="1" smtClean="0">
                        <a:latin typeface="Cambria Math" panose="02040503050406030204" pitchFamily="18" charset="0"/>
                      </a:rPr>
                      <m:t>𝐴</m:t>
                    </m:r>
                  </m:oMath>
                </a14:m>
                <a:r>
                  <a:rPr lang="en-US" dirty="0"/>
                  <a:t> be the set of all food ingredients, </a:t>
                </a:r>
                <a14:m>
                  <m:oMath xmlns:m="http://schemas.openxmlformats.org/officeDocument/2006/math">
                    <m:r>
                      <a:rPr lang="en-US" b="0" i="1" smtClean="0">
                        <a:latin typeface="Cambria Math" panose="02040503050406030204" pitchFamily="18" charset="0"/>
                      </a:rPr>
                      <m:t>𝑇</m:t>
                    </m:r>
                  </m:oMath>
                </a14:m>
                <a:r>
                  <a:rPr lang="en-US" dirty="0"/>
                  <a:t> be the set of food taste, </a:t>
                </a:r>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𝑖𝑗</m:t>
                        </m:r>
                      </m:sub>
                    </m:sSub>
                  </m:oMath>
                </a14:m>
                <a:r>
                  <a:rPr lang="en-US" dirty="0"/>
                  <a:t> be the set of food that contains ingredient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and the taste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dirty="0"/>
                  <a:t>, and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dirty="0"/>
                  <a:t> is a function that maps the ingredient into its taste. Probability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ID" dirty="0"/>
                  <a:t>’s taste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oMath>
                </a14:m>
                <a:r>
                  <a:rPr lang="en-ID" dirty="0"/>
                  <a:t> is</a:t>
                </a:r>
              </a:p>
              <a:p>
                <a:pPr marL="4572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 </m:t>
                          </m:r>
                        </m:num>
                        <m:den>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5</m:t>
                                  </m:r>
                                </m:sup>
                                <m:e>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𝑖𝑘</m:t>
                                      </m:r>
                                    </m:sub>
                                  </m:sSub>
                                </m:e>
                              </m:nary>
                            </m:e>
                          </m:d>
                        </m:den>
                      </m:f>
                      <m:r>
                        <a:rPr lang="en-US" b="0" i="1" smtClean="0">
                          <a:latin typeface="Cambria Math" panose="02040503050406030204" pitchFamily="18" charset="0"/>
                        </a:rPr>
                        <m:t>,</m:t>
                      </m:r>
                    </m:oMath>
                  </m:oMathPara>
                </a14:m>
                <a:endParaRPr lang="en-ID" dirty="0"/>
              </a:p>
              <a:p>
                <a:pPr marL="268288" indent="0">
                  <a:buNone/>
                </a:pPr>
                <a:r>
                  <a:rPr lang="en-ID" dirty="0"/>
                  <a:t>where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𝑖𝑗</m:t>
                            </m:r>
                          </m:sub>
                        </m:sSub>
                      </m:e>
                    </m:d>
                  </m:oMath>
                </a14:m>
                <a:r>
                  <a:rPr lang="en-ID" dirty="0"/>
                  <a:t> denotes the total of food that contains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ID" dirty="0"/>
                  <a:t> and the taste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oMath>
                </a14:m>
                <a:r>
                  <a:rPr lang="en-ID" dirty="0"/>
                  <a:t>, and </a:t>
                </a:r>
                <a14:m>
                  <m:oMath xmlns:m="http://schemas.openxmlformats.org/officeDocument/2006/math">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5</m:t>
                            </m:r>
                          </m:sup>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𝑖𝑘</m:t>
                                </m:r>
                              </m:sub>
                            </m:sSub>
                          </m:e>
                        </m:nary>
                      </m:e>
                    </m:d>
                  </m:oMath>
                </a14:m>
                <a:r>
                  <a:rPr lang="en-ID" dirty="0"/>
                  <a:t> denotes the total of food that contains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ID" dirty="0"/>
                  <a:t>.</a:t>
                </a:r>
              </a:p>
            </p:txBody>
          </p:sp>
        </mc:Choice>
        <mc:Fallback xmlns="">
          <p:sp>
            <p:nvSpPr>
              <p:cNvPr id="6" name="Content Placeholder 5">
                <a:extLst>
                  <a:ext uri="{FF2B5EF4-FFF2-40B4-BE49-F238E27FC236}">
                    <a16:creationId xmlns:a16="http://schemas.microsoft.com/office/drawing/2014/main" id="{4400EB5E-259F-0A0B-5749-ED1778081BAE}"/>
                  </a:ext>
                </a:extLst>
              </p:cNvPr>
              <p:cNvSpPr>
                <a:spLocks noGrp="1" noRot="1" noChangeAspect="1" noMove="1" noResize="1" noEditPoints="1" noAdjustHandles="1" noChangeArrowheads="1" noChangeShapeType="1" noTextEdit="1"/>
              </p:cNvSpPr>
              <p:nvPr>
                <p:ph idx="1"/>
              </p:nvPr>
            </p:nvSpPr>
            <p:spPr>
              <a:blipFill>
                <a:blip r:embed="rId2"/>
                <a:stretch>
                  <a:fillRect l="-67" t="-1480"/>
                </a:stretch>
              </a:blipFill>
            </p:spPr>
            <p:txBody>
              <a:bodyPr/>
              <a:lstStyle/>
              <a:p>
                <a:r>
                  <a:rPr lang="en-ID">
                    <a:noFill/>
                  </a:rPr>
                  <a:t> </a:t>
                </a:r>
              </a:p>
            </p:txBody>
          </p:sp>
        </mc:Fallback>
      </mc:AlternateContent>
    </p:spTree>
    <p:extLst>
      <p:ext uri="{BB962C8B-B14F-4D97-AF65-F5344CB8AC3E}">
        <p14:creationId xmlns:p14="http://schemas.microsoft.com/office/powerpoint/2010/main" val="413246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More confused? Let’s take a look at the table below. We will try t calculate the taste’s probability of </a:t>
            </a:r>
            <a:r>
              <a:rPr lang="en-US" i="1" dirty="0"/>
              <a:t>“bittersweet chocolate”</a:t>
            </a:r>
            <a:r>
              <a:rPr lang="en-US" dirty="0"/>
              <a:t>.</a:t>
            </a:r>
            <a:endParaRPr lang="en-US" i="1" dirty="0"/>
          </a:p>
          <a:p>
            <a:endParaRPr lang="en-US" dirty="0"/>
          </a:p>
        </p:txBody>
      </p:sp>
      <p:graphicFrame>
        <p:nvGraphicFramePr>
          <p:cNvPr id="2" name="Table 2">
            <a:extLst>
              <a:ext uri="{FF2B5EF4-FFF2-40B4-BE49-F238E27FC236}">
                <a16:creationId xmlns:a16="http://schemas.microsoft.com/office/drawing/2014/main" id="{24AAEAC2-97C5-7DFD-B652-207ED3D57881}"/>
              </a:ext>
            </a:extLst>
          </p:cNvPr>
          <p:cNvGraphicFramePr>
            <a:graphicFrameLocks noGrp="1"/>
          </p:cNvGraphicFramePr>
          <p:nvPr>
            <p:extLst>
              <p:ext uri="{D42A27DB-BD31-4B8C-83A1-F6EECF244321}">
                <p14:modId xmlns:p14="http://schemas.microsoft.com/office/powerpoint/2010/main" val="702733460"/>
              </p:ext>
            </p:extLst>
          </p:nvPr>
        </p:nvGraphicFramePr>
        <p:xfrm>
          <a:off x="2031470" y="2507615"/>
          <a:ext cx="8125884" cy="3845560"/>
        </p:xfrm>
        <a:graphic>
          <a:graphicData uri="http://schemas.openxmlformats.org/drawingml/2006/table">
            <a:tbl>
              <a:tblPr firstRow="1" bandRow="1">
                <a:tableStyleId>{5C22544A-7EE6-4342-B048-85BDC9FD1C3A}</a:tableStyleId>
              </a:tblPr>
              <a:tblGrid>
                <a:gridCol w="2622782">
                  <a:extLst>
                    <a:ext uri="{9D8B030D-6E8A-4147-A177-3AD203B41FA5}">
                      <a16:colId xmlns:a16="http://schemas.microsoft.com/office/drawing/2014/main" val="2794392885"/>
                    </a:ext>
                  </a:extLst>
                </a:gridCol>
                <a:gridCol w="3960440">
                  <a:extLst>
                    <a:ext uri="{9D8B030D-6E8A-4147-A177-3AD203B41FA5}">
                      <a16:colId xmlns:a16="http://schemas.microsoft.com/office/drawing/2014/main" val="2870902393"/>
                    </a:ext>
                  </a:extLst>
                </a:gridCol>
                <a:gridCol w="1542662">
                  <a:extLst>
                    <a:ext uri="{9D8B030D-6E8A-4147-A177-3AD203B41FA5}">
                      <a16:colId xmlns:a16="http://schemas.microsoft.com/office/drawing/2014/main" val="3440849703"/>
                    </a:ext>
                  </a:extLst>
                </a:gridCol>
              </a:tblGrid>
              <a:tr h="370840">
                <a:tc>
                  <a:txBody>
                    <a:bodyPr/>
                    <a:lstStyle/>
                    <a:p>
                      <a:r>
                        <a:rPr lang="en-US" dirty="0"/>
                        <a:t>name</a:t>
                      </a:r>
                      <a:endParaRPr lang="en-ID" dirty="0"/>
                    </a:p>
                  </a:txBody>
                  <a:tcPr/>
                </a:tc>
                <a:tc>
                  <a:txBody>
                    <a:bodyPr/>
                    <a:lstStyle/>
                    <a:p>
                      <a:r>
                        <a:rPr lang="en-US" dirty="0"/>
                        <a:t>ingredients</a:t>
                      </a:r>
                      <a:endParaRPr lang="en-ID" dirty="0"/>
                    </a:p>
                  </a:txBody>
                  <a:tcPr/>
                </a:tc>
                <a:tc>
                  <a:txBody>
                    <a:bodyPr/>
                    <a:lstStyle/>
                    <a:p>
                      <a:r>
                        <a:rPr lang="en-US" dirty="0"/>
                        <a:t>taste</a:t>
                      </a:r>
                      <a:endParaRPr lang="en-ID" dirty="0"/>
                    </a:p>
                  </a:txBody>
                  <a:tcPr/>
                </a:tc>
                <a:extLst>
                  <a:ext uri="{0D108BD9-81ED-4DB2-BD59-A6C34878D82A}">
                    <a16:rowId xmlns:a16="http://schemas.microsoft.com/office/drawing/2014/main" val="2656271430"/>
                  </a:ext>
                </a:extLst>
              </a:tr>
              <a:tr h="370840">
                <a:tc>
                  <a:txBody>
                    <a:bodyPr/>
                    <a:lstStyle/>
                    <a:p>
                      <a:r>
                        <a:rPr lang="en-ID" dirty="0"/>
                        <a:t>bittersweet chocolate sorbet</a:t>
                      </a:r>
                    </a:p>
                  </a:txBody>
                  <a:tcPr/>
                </a:tc>
                <a:tc>
                  <a:txBody>
                    <a:bodyPr/>
                    <a:lstStyle/>
                    <a:p>
                      <a:r>
                        <a:rPr lang="en-US" dirty="0"/>
                        <a:t>water, granulated sugar, cocoa powder, bittersweet chocolate</a:t>
                      </a:r>
                    </a:p>
                  </a:txBody>
                  <a:tcPr/>
                </a:tc>
                <a:tc>
                  <a:txBody>
                    <a:bodyPr/>
                    <a:lstStyle/>
                    <a:p>
                      <a:r>
                        <a:rPr lang="en-US" dirty="0"/>
                        <a:t>sweet, bitter</a:t>
                      </a:r>
                      <a:endParaRPr lang="en-ID" dirty="0"/>
                    </a:p>
                  </a:txBody>
                  <a:tcPr/>
                </a:tc>
                <a:extLst>
                  <a:ext uri="{0D108BD9-81ED-4DB2-BD59-A6C34878D82A}">
                    <a16:rowId xmlns:a16="http://schemas.microsoft.com/office/drawing/2014/main" val="860770765"/>
                  </a:ext>
                </a:extLst>
              </a:tr>
              <a:tr h="370840">
                <a:tc>
                  <a:txBody>
                    <a:bodyPr/>
                    <a:lstStyle/>
                    <a:p>
                      <a:r>
                        <a:rPr lang="en-US" dirty="0"/>
                        <a:t>bittersweet or white chocolate ice cream</a:t>
                      </a:r>
                    </a:p>
                  </a:txBody>
                  <a:tcPr/>
                </a:tc>
                <a:tc>
                  <a:txBody>
                    <a:bodyPr/>
                    <a:lstStyle/>
                    <a:p>
                      <a:r>
                        <a:rPr lang="en-US" dirty="0"/>
                        <a:t>milk, granulated sugar, bittersweet chocolate, heavy cream, vanilla 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sweet, bitter</a:t>
                      </a:r>
                      <a:endParaRPr lang="en-ID" dirty="0"/>
                    </a:p>
                  </a:txBody>
                  <a:tcPr/>
                </a:tc>
                <a:extLst>
                  <a:ext uri="{0D108BD9-81ED-4DB2-BD59-A6C34878D82A}">
                    <a16:rowId xmlns:a16="http://schemas.microsoft.com/office/drawing/2014/main" val="3122722339"/>
                  </a:ext>
                </a:extLst>
              </a:tr>
              <a:tr h="370840">
                <a:tc>
                  <a:txBody>
                    <a:bodyPr/>
                    <a:lstStyle/>
                    <a:p>
                      <a:r>
                        <a:rPr lang="en-US" dirty="0"/>
                        <a:t>salty chocolate pecan candy</a:t>
                      </a:r>
                    </a:p>
                  </a:txBody>
                  <a:tcPr/>
                </a:tc>
                <a:tc>
                  <a:txBody>
                    <a:bodyPr/>
                    <a:lstStyle/>
                    <a:p>
                      <a:r>
                        <a:rPr lang="en-US" dirty="0"/>
                        <a:t>pecans, bittersweet chocolate, white chocolate, coarse sea salt</a:t>
                      </a:r>
                    </a:p>
                  </a:txBody>
                  <a:tcPr/>
                </a:tc>
                <a:tc>
                  <a:txBody>
                    <a:bodyPr/>
                    <a:lstStyle/>
                    <a:p>
                      <a:r>
                        <a:rPr lang="en-US" dirty="0"/>
                        <a:t>salty</a:t>
                      </a:r>
                      <a:endParaRPr lang="en-ID" dirty="0"/>
                    </a:p>
                  </a:txBody>
                  <a:tcPr/>
                </a:tc>
                <a:extLst>
                  <a:ext uri="{0D108BD9-81ED-4DB2-BD59-A6C34878D82A}">
                    <a16:rowId xmlns:a16="http://schemas.microsoft.com/office/drawing/2014/main" val="399545709"/>
                  </a:ext>
                </a:extLst>
              </a:tr>
              <a:tr h="370840">
                <a:tc>
                  <a:txBody>
                    <a:bodyPr/>
                    <a:lstStyle/>
                    <a:p>
                      <a:r>
                        <a:rPr lang="en-US" dirty="0"/>
                        <a:t>a cup of hot mocha  </a:t>
                      </a:r>
                      <a:r>
                        <a:rPr lang="en-US" dirty="0" err="1"/>
                        <a:t>michael</a:t>
                      </a:r>
                      <a:r>
                        <a:rPr lang="en-US" dirty="0"/>
                        <a:t> smith</a:t>
                      </a:r>
                    </a:p>
                  </a:txBody>
                  <a:tcPr/>
                </a:tc>
                <a:tc>
                  <a:txBody>
                    <a:bodyPr/>
                    <a:lstStyle/>
                    <a:p>
                      <a:r>
                        <a:rPr lang="en-ID" dirty="0"/>
                        <a:t>bittersweet chocolate, butter, eggs, brown sugar, vanilla, strong coffee</a:t>
                      </a:r>
                    </a:p>
                  </a:txBody>
                  <a:tcPr/>
                </a:tc>
                <a:tc>
                  <a:txBody>
                    <a:bodyPr/>
                    <a:lstStyle/>
                    <a:p>
                      <a:r>
                        <a:rPr lang="en-US" dirty="0"/>
                        <a:t>sweet, sour</a:t>
                      </a:r>
                      <a:endParaRPr lang="en-ID" dirty="0"/>
                    </a:p>
                  </a:txBody>
                  <a:tcPr/>
                </a:tc>
                <a:extLst>
                  <a:ext uri="{0D108BD9-81ED-4DB2-BD59-A6C34878D82A}">
                    <a16:rowId xmlns:a16="http://schemas.microsoft.com/office/drawing/2014/main" val="830848997"/>
                  </a:ext>
                </a:extLst>
              </a:tr>
              <a:tr h="370840">
                <a:tc>
                  <a:txBody>
                    <a:bodyPr/>
                    <a:lstStyle/>
                    <a:p>
                      <a:r>
                        <a:rPr lang="en-US" dirty="0" err="1"/>
                        <a:t>cipriani’s</a:t>
                      </a:r>
                      <a:r>
                        <a:rPr lang="en-US" dirty="0"/>
                        <a:t> chocolate ice cream with bitter orange sauce</a:t>
                      </a:r>
                    </a:p>
                  </a:txBody>
                  <a:tcPr/>
                </a:tc>
                <a:tc>
                  <a:txBody>
                    <a:bodyPr/>
                    <a:lstStyle/>
                    <a:p>
                      <a:r>
                        <a:rPr lang="en-ID" dirty="0"/>
                        <a:t>milk, bittersweet chocolate, egg yolks, orange zest, fresh orange juice, orange preserves</a:t>
                      </a:r>
                    </a:p>
                  </a:txBody>
                  <a:tcPr/>
                </a:tc>
                <a:tc>
                  <a:txBody>
                    <a:bodyPr/>
                    <a:lstStyle/>
                    <a:p>
                      <a:r>
                        <a:rPr lang="en-US" dirty="0"/>
                        <a:t>bitter</a:t>
                      </a:r>
                      <a:endParaRPr lang="en-ID" dirty="0"/>
                    </a:p>
                  </a:txBody>
                  <a:tcPr/>
                </a:tc>
                <a:extLst>
                  <a:ext uri="{0D108BD9-81ED-4DB2-BD59-A6C34878D82A}">
                    <a16:rowId xmlns:a16="http://schemas.microsoft.com/office/drawing/2014/main" val="3827696411"/>
                  </a:ext>
                </a:extLst>
              </a:tr>
            </a:tbl>
          </a:graphicData>
        </a:graphic>
      </p:graphicFrame>
    </p:spTree>
    <p:extLst>
      <p:ext uri="{BB962C8B-B14F-4D97-AF65-F5344CB8AC3E}">
        <p14:creationId xmlns:p14="http://schemas.microsoft.com/office/powerpoint/2010/main" val="361165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normAutofit/>
              </a:bodyPr>
              <a:lstStyle/>
              <a:p>
                <a:r>
                  <a:rPr lang="en-US" dirty="0"/>
                  <a:t>Let’s assume that </a:t>
                </a:r>
                <a:r>
                  <a:rPr lang="en-US" i="1" dirty="0"/>
                  <a:t>“bittersweet chocolate” </a:t>
                </a:r>
                <a:r>
                  <a:rPr lang="en-US" dirty="0"/>
                  <a:t>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a14:m>
                <a:r>
                  <a:rPr lang="en-US" i="1" dirty="0"/>
                  <a:t>.</a:t>
                </a:r>
              </a:p>
              <a:p>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11</m:t>
                        </m:r>
                      </m:sub>
                    </m:sSub>
                  </m:oMath>
                </a14:m>
                <a:r>
                  <a:rPr lang="en-US" dirty="0"/>
                  <a:t>: foods that contains </a:t>
                </a:r>
                <a:r>
                  <a:rPr lang="en-US" i="1" dirty="0"/>
                  <a:t>“bittersweet chocolate” </a:t>
                </a:r>
                <a:r>
                  <a:rPr lang="en-US" dirty="0"/>
                  <a:t>and the taste is sweet, i.e. “</a:t>
                </a:r>
                <a:r>
                  <a:rPr lang="en-ID" i="1" dirty="0"/>
                  <a:t>bittersweet chocolate sorbet</a:t>
                </a:r>
                <a:r>
                  <a:rPr lang="en-ID" dirty="0"/>
                  <a:t>”, “</a:t>
                </a:r>
                <a:r>
                  <a:rPr lang="en-US" i="1" dirty="0"/>
                  <a:t>bittersweet or white chocolate ice cream</a:t>
                </a:r>
                <a:r>
                  <a:rPr lang="en-US" dirty="0"/>
                  <a:t>”, and “</a:t>
                </a:r>
                <a:r>
                  <a:rPr lang="en-US" i="1" dirty="0"/>
                  <a:t>a cup of hot mocha </a:t>
                </a:r>
                <a:r>
                  <a:rPr lang="en-US" i="1" dirty="0" err="1"/>
                  <a:t>michael</a:t>
                </a:r>
                <a:r>
                  <a:rPr lang="en-US" i="1" dirty="0"/>
                  <a:t> smith</a:t>
                </a:r>
                <a:r>
                  <a:rPr lang="en-US" dirty="0"/>
                  <a:t>”.</a:t>
                </a:r>
              </a:p>
              <a:p>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12</m:t>
                        </m:r>
                      </m:sub>
                    </m:sSub>
                  </m:oMath>
                </a14:m>
                <a:r>
                  <a:rPr lang="en-US" dirty="0"/>
                  <a:t>: foods that contains </a:t>
                </a:r>
                <a:r>
                  <a:rPr lang="en-US" i="1" dirty="0"/>
                  <a:t>“bittersweet chocolate” </a:t>
                </a:r>
                <a:r>
                  <a:rPr lang="en-US" dirty="0"/>
                  <a:t>and the taste is salty, i.e. “</a:t>
                </a:r>
                <a:r>
                  <a:rPr lang="en-ID" i="1" dirty="0"/>
                  <a:t>salty chocolate pecan candy</a:t>
                </a:r>
                <a:r>
                  <a:rPr lang="en-ID" dirty="0"/>
                  <a:t>”</a:t>
                </a:r>
                <a:r>
                  <a:rPr lang="en-US" dirty="0"/>
                  <a:t>.</a:t>
                </a:r>
              </a:p>
              <a:p>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13</m:t>
                        </m:r>
                      </m:sub>
                    </m:sSub>
                  </m:oMath>
                </a14:m>
                <a:r>
                  <a:rPr lang="en-US" dirty="0"/>
                  <a:t>: foods that contains </a:t>
                </a:r>
                <a:r>
                  <a:rPr lang="en-US" i="1" dirty="0"/>
                  <a:t>“bittersweet chocolate” </a:t>
                </a:r>
                <a:r>
                  <a:rPr lang="en-US" dirty="0"/>
                  <a:t>and the taste is sour, i.e. “</a:t>
                </a:r>
                <a:r>
                  <a:rPr lang="en-US" i="1" dirty="0"/>
                  <a:t>a cup of hot mocha </a:t>
                </a:r>
                <a:r>
                  <a:rPr lang="en-US" i="1" dirty="0" err="1"/>
                  <a:t>michael</a:t>
                </a:r>
                <a:r>
                  <a:rPr lang="en-US" i="1" dirty="0"/>
                  <a:t> smith</a:t>
                </a:r>
                <a:r>
                  <a:rPr lang="en-US" dirty="0"/>
                  <a:t>”.</a:t>
                </a:r>
              </a:p>
              <a:p>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14</m:t>
                        </m:r>
                      </m:sub>
                    </m:sSub>
                  </m:oMath>
                </a14:m>
                <a:r>
                  <a:rPr lang="en-US" dirty="0"/>
                  <a:t>: foods that contains </a:t>
                </a:r>
                <a:r>
                  <a:rPr lang="en-US" i="1" dirty="0"/>
                  <a:t>“bittersweet chocolate” </a:t>
                </a:r>
                <a:r>
                  <a:rPr lang="en-US" dirty="0"/>
                  <a:t>and the taste is sweet, i.e. “</a:t>
                </a:r>
                <a:r>
                  <a:rPr lang="en-ID" i="1" dirty="0"/>
                  <a:t>bittersweet chocolate sorbet</a:t>
                </a:r>
                <a:r>
                  <a:rPr lang="en-ID" dirty="0"/>
                  <a:t>”, “</a:t>
                </a:r>
                <a:r>
                  <a:rPr lang="en-US" i="1" dirty="0"/>
                  <a:t>bittersweet or white chocolate ice cream</a:t>
                </a:r>
                <a:r>
                  <a:rPr lang="en-US" dirty="0"/>
                  <a:t>”, and “</a:t>
                </a:r>
                <a:r>
                  <a:rPr lang="en-US" i="1" dirty="0" err="1"/>
                  <a:t>cipriani’s</a:t>
                </a:r>
                <a:r>
                  <a:rPr lang="en-US" i="1" dirty="0"/>
                  <a:t> chocolate ice cream with bitter orange sauce</a:t>
                </a:r>
                <a:r>
                  <a:rPr lang="en-US" dirty="0"/>
                  <a:t>”.</a:t>
                </a:r>
              </a:p>
              <a:p>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15</m:t>
                        </m:r>
                      </m:sub>
                    </m:sSub>
                  </m:oMath>
                </a14:m>
                <a:r>
                  <a:rPr lang="en-US" dirty="0"/>
                  <a:t>: foods that contains </a:t>
                </a:r>
                <a:r>
                  <a:rPr lang="en-US" i="1" dirty="0"/>
                  <a:t>“bittersweet chocolate” </a:t>
                </a:r>
                <a:r>
                  <a:rPr lang="en-US" dirty="0"/>
                  <a:t>and the taste is spicy, i.e. none.</a:t>
                </a:r>
              </a:p>
            </p:txBody>
          </p:sp>
        </mc:Choice>
        <mc:Fallback xmlns="">
          <p:sp>
            <p:nvSpPr>
              <p:cNvPr id="6" name="Content Placeholder 5">
                <a:extLst>
                  <a:ext uri="{FF2B5EF4-FFF2-40B4-BE49-F238E27FC236}">
                    <a16:creationId xmlns:a16="http://schemas.microsoft.com/office/drawing/2014/main" id="{4400EB5E-259F-0A0B-5749-ED1778081BAE}"/>
                  </a:ext>
                </a:extLst>
              </p:cNvPr>
              <p:cNvSpPr>
                <a:spLocks noGrp="1" noRot="1" noChangeAspect="1" noMove="1" noResize="1" noEditPoints="1" noAdjustHandles="1" noChangeArrowheads="1" noChangeShapeType="1" noTextEdit="1"/>
              </p:cNvSpPr>
              <p:nvPr>
                <p:ph idx="1"/>
              </p:nvPr>
            </p:nvSpPr>
            <p:spPr>
              <a:blipFill>
                <a:blip r:embed="rId2"/>
                <a:stretch>
                  <a:fillRect l="-67" t="-1480" b="-2288"/>
                </a:stretch>
              </a:blipFill>
            </p:spPr>
            <p:txBody>
              <a:bodyPr/>
              <a:lstStyle/>
              <a:p>
                <a:r>
                  <a:rPr lang="en-ID">
                    <a:noFill/>
                  </a:rPr>
                  <a:t> </a:t>
                </a:r>
              </a:p>
            </p:txBody>
          </p:sp>
        </mc:Fallback>
      </mc:AlternateContent>
    </p:spTree>
    <p:extLst>
      <p:ext uri="{BB962C8B-B14F-4D97-AF65-F5344CB8AC3E}">
        <p14:creationId xmlns:p14="http://schemas.microsoft.com/office/powerpoint/2010/main" val="321817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normAutofit fontScale="92500" lnSpcReduction="20000"/>
              </a:bodyPr>
              <a:lstStyle/>
              <a:p>
                <a:r>
                  <a:rPr lang="en-US" dirty="0"/>
                  <a:t>Probability of </a:t>
                </a:r>
                <a:r>
                  <a:rPr lang="en-US" i="1" dirty="0"/>
                  <a:t>“bittersweet chocolate” </a:t>
                </a:r>
                <a:r>
                  <a:rPr lang="en-US" dirty="0"/>
                  <a:t>taste is sweet is</a:t>
                </a:r>
              </a:p>
              <a:p>
                <a:pPr marL="4572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11</m:t>
                                  </m:r>
                                </m:sub>
                              </m:sSub>
                            </m:e>
                          </m:d>
                        </m:num>
                        <m:den>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5</m:t>
                                  </m:r>
                                </m:sup>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𝑖𝑘</m:t>
                                      </m:r>
                                    </m:sub>
                                  </m:sSub>
                                </m:e>
                              </m:nary>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r>
                        <a:rPr lang="en-US" b="0" i="1" smtClean="0">
                          <a:latin typeface="Cambria Math" panose="02040503050406030204" pitchFamily="18" charset="0"/>
                        </a:rPr>
                        <m:t>=60%.</m:t>
                      </m:r>
                    </m:oMath>
                  </m:oMathPara>
                </a14:m>
                <a:endParaRPr lang="en-US" dirty="0"/>
              </a:p>
              <a:p>
                <a:r>
                  <a:rPr lang="en-US" dirty="0"/>
                  <a:t>Probability of </a:t>
                </a:r>
                <a:r>
                  <a:rPr lang="en-US" i="1" dirty="0"/>
                  <a:t>“bittersweet chocolate” </a:t>
                </a:r>
                <a:r>
                  <a:rPr lang="en-US" dirty="0"/>
                  <a:t>taste is salty is</a:t>
                </a:r>
              </a:p>
              <a:p>
                <a:pPr marL="4572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r>
                                    <a:rPr lang="en-US" b="0" i="1" smtClean="0">
                                      <a:latin typeface="Cambria Math" panose="02040503050406030204" pitchFamily="18" charset="0"/>
                                    </a:rPr>
                                    <m:t>2</m:t>
                                  </m:r>
                                </m:sub>
                              </m:sSub>
                            </m:e>
                          </m:d>
                        </m:num>
                        <m:den>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5</m:t>
                                  </m:r>
                                </m:sup>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𝑖𝑘</m:t>
                                      </m:r>
                                    </m:sub>
                                  </m:sSub>
                                </m:e>
                              </m:nary>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r>
                        <a:rPr lang="en-US" b="0" i="1" smtClean="0">
                          <a:latin typeface="Cambria Math" panose="02040503050406030204" pitchFamily="18" charset="0"/>
                        </a:rPr>
                        <m:t>=20%.</m:t>
                      </m:r>
                    </m:oMath>
                  </m:oMathPara>
                </a14:m>
                <a:endParaRPr lang="en-US" dirty="0"/>
              </a:p>
              <a:p>
                <a:r>
                  <a:rPr lang="en-US" dirty="0"/>
                  <a:t>Probability of </a:t>
                </a:r>
                <a:r>
                  <a:rPr lang="en-US" i="1" dirty="0"/>
                  <a:t>“bittersweet chocolate” </a:t>
                </a:r>
                <a:r>
                  <a:rPr lang="en-US" dirty="0"/>
                  <a:t>taste is sour is</a:t>
                </a:r>
              </a:p>
              <a:p>
                <a:pPr marL="4572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r>
                                    <a:rPr lang="en-US" b="0" i="1" smtClean="0">
                                      <a:latin typeface="Cambria Math" panose="02040503050406030204" pitchFamily="18" charset="0"/>
                                    </a:rPr>
                                    <m:t>3</m:t>
                                  </m:r>
                                </m:sub>
                              </m:sSub>
                            </m:e>
                          </m:d>
                        </m:num>
                        <m:den>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5</m:t>
                                  </m:r>
                                </m:sup>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𝑖𝑘</m:t>
                                      </m:r>
                                    </m:sub>
                                  </m:sSub>
                                </m:e>
                              </m:nary>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r>
                        <a:rPr lang="en-US" b="0" i="1" smtClean="0">
                          <a:latin typeface="Cambria Math" panose="02040503050406030204" pitchFamily="18" charset="0"/>
                        </a:rPr>
                        <m:t>=20%.</m:t>
                      </m:r>
                    </m:oMath>
                  </m:oMathPara>
                </a14:m>
                <a:endParaRPr lang="en-US" dirty="0"/>
              </a:p>
              <a:p>
                <a:r>
                  <a:rPr lang="en-US" dirty="0"/>
                  <a:t>Probability of </a:t>
                </a:r>
                <a:r>
                  <a:rPr lang="en-US" i="1" dirty="0"/>
                  <a:t>“bittersweet chocolate” </a:t>
                </a:r>
                <a:r>
                  <a:rPr lang="en-US" dirty="0"/>
                  <a:t>taste is bitter is</a:t>
                </a:r>
              </a:p>
              <a:p>
                <a:pPr marL="4572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r>
                                    <a:rPr lang="en-US" b="0" i="1" smtClean="0">
                                      <a:latin typeface="Cambria Math" panose="02040503050406030204" pitchFamily="18" charset="0"/>
                                    </a:rPr>
                                    <m:t>4</m:t>
                                  </m:r>
                                </m:sub>
                              </m:sSub>
                            </m:e>
                          </m:d>
                        </m:num>
                        <m:den>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5</m:t>
                                  </m:r>
                                </m:sup>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𝑖𝑘</m:t>
                                      </m:r>
                                    </m:sub>
                                  </m:sSub>
                                </m:e>
                              </m:nary>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r>
                        <a:rPr lang="en-US" b="0" i="1" smtClean="0">
                          <a:latin typeface="Cambria Math" panose="02040503050406030204" pitchFamily="18" charset="0"/>
                        </a:rPr>
                        <m:t>=60%.</m:t>
                      </m:r>
                    </m:oMath>
                  </m:oMathPara>
                </a14:m>
                <a:endParaRPr lang="en-US" dirty="0"/>
              </a:p>
              <a:p>
                <a:r>
                  <a:rPr lang="en-US" dirty="0"/>
                  <a:t>Probability of </a:t>
                </a:r>
                <a:r>
                  <a:rPr lang="en-US" i="1" dirty="0"/>
                  <a:t>“bittersweet chocolate” </a:t>
                </a:r>
                <a:r>
                  <a:rPr lang="en-US" dirty="0"/>
                  <a:t>taste is spicy is 0 (it’s obvious right? </a:t>
                </a:r>
                <a:r>
                  <a:rPr lang="en-US" dirty="0">
                    <a:sym typeface="Wingdings" panose="05000000000000000000" pitchFamily="2" charset="2"/>
                  </a:rPr>
                  <a:t></a:t>
                </a:r>
                <a:r>
                  <a:rPr lang="en-US" dirty="0"/>
                  <a:t>).</a:t>
                </a:r>
              </a:p>
            </p:txBody>
          </p:sp>
        </mc:Choice>
        <mc:Fallback xmlns="">
          <p:sp>
            <p:nvSpPr>
              <p:cNvPr id="6" name="Content Placeholder 5">
                <a:extLst>
                  <a:ext uri="{FF2B5EF4-FFF2-40B4-BE49-F238E27FC236}">
                    <a16:creationId xmlns:a16="http://schemas.microsoft.com/office/drawing/2014/main" id="{4400EB5E-259F-0A0B-5749-ED1778081BAE}"/>
                  </a:ext>
                </a:extLst>
              </p:cNvPr>
              <p:cNvSpPr>
                <a:spLocks noGrp="1" noRot="1" noChangeAspect="1" noMove="1" noResize="1" noEditPoints="1" noAdjustHandles="1" noChangeArrowheads="1" noChangeShapeType="1" noTextEdit="1"/>
              </p:cNvSpPr>
              <p:nvPr>
                <p:ph idx="1"/>
              </p:nvPr>
            </p:nvSpPr>
            <p:spPr>
              <a:blipFill>
                <a:blip r:embed="rId2"/>
                <a:stretch>
                  <a:fillRect t="-2557"/>
                </a:stretch>
              </a:blipFill>
            </p:spPr>
            <p:txBody>
              <a:bodyPr/>
              <a:lstStyle/>
              <a:p>
                <a:r>
                  <a:rPr lang="en-ID">
                    <a:noFill/>
                  </a:rPr>
                  <a:t> </a:t>
                </a:r>
              </a:p>
            </p:txBody>
          </p:sp>
        </mc:Fallback>
      </mc:AlternateContent>
    </p:spTree>
    <p:extLst>
      <p:ext uri="{BB962C8B-B14F-4D97-AF65-F5344CB8AC3E}">
        <p14:creationId xmlns:p14="http://schemas.microsoft.com/office/powerpoint/2010/main" val="412706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normAutofit/>
          </a:bodyPr>
          <a:lstStyle/>
          <a:p>
            <a:r>
              <a:rPr lang="en-US" dirty="0"/>
              <a:t>Wait! The sum of the probability is not 1! Why!?</a:t>
            </a:r>
          </a:p>
          <a:p>
            <a:r>
              <a:rPr lang="en-US" dirty="0"/>
              <a:t>Remember though, this is </a:t>
            </a:r>
            <a:r>
              <a:rPr lang="en-US" i="1" dirty="0"/>
              <a:t>multiclass classification.</a:t>
            </a:r>
            <a:r>
              <a:rPr lang="en-US" dirty="0"/>
              <a:t> </a:t>
            </a:r>
          </a:p>
          <a:p>
            <a:r>
              <a:rPr lang="en-US" dirty="0"/>
              <a:t>If an ingredient’s taste is sweet, it doesn’t mean that it’s not bitter. It’s still probable to be bitter with a high probability.</a:t>
            </a:r>
          </a:p>
          <a:p>
            <a:endParaRPr lang="en-US" dirty="0"/>
          </a:p>
        </p:txBody>
      </p:sp>
    </p:spTree>
    <p:extLst>
      <p:ext uri="{BB962C8B-B14F-4D97-AF65-F5344CB8AC3E}">
        <p14:creationId xmlns:p14="http://schemas.microsoft.com/office/powerpoint/2010/main" val="21534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Text Placeholder 3"/>
          <p:cNvSpPr>
            <a:spLocks noGrp="1"/>
          </p:cNvSpPr>
          <p:nvPr>
            <p:ph type="body" sz="half" idx="2"/>
          </p:nvPr>
        </p:nvSpPr>
        <p:spPr/>
        <p:txBody>
          <a:bodyPr/>
          <a:lstStyle/>
          <a:p>
            <a:endParaRPr lang="en-US" dirty="0"/>
          </a:p>
        </p:txBody>
      </p:sp>
      <p:pic>
        <p:nvPicPr>
          <p:cNvPr id="8" name="Picture Placeholder 7">
            <a:extLst>
              <a:ext uri="{FF2B5EF4-FFF2-40B4-BE49-F238E27FC236}">
                <a16:creationId xmlns:a16="http://schemas.microsoft.com/office/drawing/2014/main" id="{B5997900-1E97-DC1B-7E76-10FB7BF94EF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522" t="8637" r="9726" b="23309"/>
          <a:stretch/>
        </p:blipFill>
        <p:spPr>
          <a:xfrm>
            <a:off x="837828" y="509363"/>
            <a:ext cx="5760640" cy="5839273"/>
          </a:xfrm>
        </p:spPr>
      </p:pic>
    </p:spTree>
    <p:extLst>
      <p:ext uri="{BB962C8B-B14F-4D97-AF65-F5344CB8AC3E}">
        <p14:creationId xmlns:p14="http://schemas.microsoft.com/office/powerpoint/2010/main" val="349738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did I classify the food taste?</a:t>
            </a:r>
          </a:p>
        </p:txBody>
      </p:sp>
      <p:sp>
        <p:nvSpPr>
          <p:cNvPr id="2" name="Content Placeholder 1"/>
          <p:cNvSpPr>
            <a:spLocks noGrp="1"/>
          </p:cNvSpPr>
          <p:nvPr>
            <p:ph sz="half" idx="1"/>
          </p:nvPr>
        </p:nvSpPr>
        <p:spPr/>
        <p:txBody>
          <a:bodyPr/>
          <a:lstStyle/>
          <a:p>
            <a:r>
              <a:rPr lang="en-US" dirty="0"/>
              <a:t>After we calculate the probability, we can represent the ingredient into its vector representation.</a:t>
            </a:r>
          </a:p>
          <a:p>
            <a:r>
              <a:rPr lang="en-US" dirty="0"/>
              <a:t>For example, the vector representation of </a:t>
            </a:r>
            <a:r>
              <a:rPr lang="en-US" i="1" dirty="0"/>
              <a:t>“bittersweet chocolate” </a:t>
            </a:r>
            <a:r>
              <a:rPr lang="en-US" dirty="0"/>
              <a:t>is [0.6, 0.2, 0.2, 0.6, 0].</a:t>
            </a:r>
          </a:p>
          <a:p>
            <a:r>
              <a:rPr lang="en-US" dirty="0"/>
              <a:t>That means, I’m sure that </a:t>
            </a:r>
            <a:r>
              <a:rPr lang="en-US" i="1" dirty="0"/>
              <a:t>“bittersweet chocolate” </a:t>
            </a:r>
            <a:r>
              <a:rPr lang="en-US" dirty="0"/>
              <a:t>might be sweet with 60% confidence, might be salty with 20% confidence, and so on.</a:t>
            </a:r>
            <a:endParaRPr lang="en-US" i="1" dirty="0"/>
          </a:p>
        </p:txBody>
      </p:sp>
      <p:pic>
        <p:nvPicPr>
          <p:cNvPr id="7" name="Content Placeholder 6">
            <a:extLst>
              <a:ext uri="{FF2B5EF4-FFF2-40B4-BE49-F238E27FC236}">
                <a16:creationId xmlns:a16="http://schemas.microsoft.com/office/drawing/2014/main" id="{EFB92285-88AC-8E2D-13BD-7A987BAC26FB}"/>
              </a:ext>
            </a:extLst>
          </p:cNvPr>
          <p:cNvPicPr>
            <a:picLocks noGrp="1" noChangeAspect="1"/>
          </p:cNvPicPr>
          <p:nvPr>
            <p:ph sz="half" idx="2"/>
          </p:nvPr>
        </p:nvPicPr>
        <p:blipFill>
          <a:blip r:embed="rId2"/>
          <a:stretch>
            <a:fillRect/>
          </a:stretch>
        </p:blipFill>
        <p:spPr>
          <a:xfrm>
            <a:off x="6310436" y="2363979"/>
            <a:ext cx="5009210" cy="2130041"/>
          </a:xfrm>
        </p:spPr>
      </p:pic>
    </p:spTree>
    <p:extLst>
      <p:ext uri="{BB962C8B-B14F-4D97-AF65-F5344CB8AC3E}">
        <p14:creationId xmlns:p14="http://schemas.microsoft.com/office/powerpoint/2010/main" val="413410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After we get the vector representation of each ingredients, we take the sum of all ingredients for each unlabeled food and take the average for each taste.</a:t>
            </a:r>
          </a:p>
          <a:p>
            <a:r>
              <a:rPr lang="en-US" dirty="0"/>
              <a:t>Then, we take the taste which has probability more than 0.5.</a:t>
            </a:r>
          </a:p>
          <a:p>
            <a:r>
              <a:rPr lang="en-US" dirty="0"/>
              <a:t>Confused? Look at the table below.</a:t>
            </a:r>
          </a:p>
          <a:p>
            <a:endParaRPr lang="en-US" dirty="0"/>
          </a:p>
        </p:txBody>
      </p:sp>
      <p:graphicFrame>
        <p:nvGraphicFramePr>
          <p:cNvPr id="2" name="Table 2">
            <a:extLst>
              <a:ext uri="{FF2B5EF4-FFF2-40B4-BE49-F238E27FC236}">
                <a16:creationId xmlns:a16="http://schemas.microsoft.com/office/drawing/2014/main" id="{9FC53719-D2A2-6F4B-67E0-DEFB99BA9E81}"/>
              </a:ext>
            </a:extLst>
          </p:cNvPr>
          <p:cNvGraphicFramePr>
            <a:graphicFrameLocks noGrp="1"/>
          </p:cNvGraphicFramePr>
          <p:nvPr>
            <p:extLst>
              <p:ext uri="{D42A27DB-BD31-4B8C-83A1-F6EECF244321}">
                <p14:modId xmlns:p14="http://schemas.microsoft.com/office/powerpoint/2010/main" val="907369317"/>
              </p:ext>
            </p:extLst>
          </p:nvPr>
        </p:nvGraphicFramePr>
        <p:xfrm>
          <a:off x="2205980" y="3436099"/>
          <a:ext cx="8125887" cy="266192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1119158727"/>
                    </a:ext>
                  </a:extLst>
                </a:gridCol>
                <a:gridCol w="1440160">
                  <a:extLst>
                    <a:ext uri="{9D8B030D-6E8A-4147-A177-3AD203B41FA5}">
                      <a16:colId xmlns:a16="http://schemas.microsoft.com/office/drawing/2014/main" val="2397534808"/>
                    </a:ext>
                  </a:extLst>
                </a:gridCol>
                <a:gridCol w="936104">
                  <a:extLst>
                    <a:ext uri="{9D8B030D-6E8A-4147-A177-3AD203B41FA5}">
                      <a16:colId xmlns:a16="http://schemas.microsoft.com/office/drawing/2014/main" val="298267615"/>
                    </a:ext>
                  </a:extLst>
                </a:gridCol>
                <a:gridCol w="864096">
                  <a:extLst>
                    <a:ext uri="{9D8B030D-6E8A-4147-A177-3AD203B41FA5}">
                      <a16:colId xmlns:a16="http://schemas.microsoft.com/office/drawing/2014/main" val="2277265237"/>
                    </a:ext>
                  </a:extLst>
                </a:gridCol>
                <a:gridCol w="979669">
                  <a:extLst>
                    <a:ext uri="{9D8B030D-6E8A-4147-A177-3AD203B41FA5}">
                      <a16:colId xmlns:a16="http://schemas.microsoft.com/office/drawing/2014/main" val="2992933627"/>
                    </a:ext>
                  </a:extLst>
                </a:gridCol>
                <a:gridCol w="1160841">
                  <a:extLst>
                    <a:ext uri="{9D8B030D-6E8A-4147-A177-3AD203B41FA5}">
                      <a16:colId xmlns:a16="http://schemas.microsoft.com/office/drawing/2014/main" val="1203521368"/>
                    </a:ext>
                  </a:extLst>
                </a:gridCol>
                <a:gridCol w="1160841">
                  <a:extLst>
                    <a:ext uri="{9D8B030D-6E8A-4147-A177-3AD203B41FA5}">
                      <a16:colId xmlns:a16="http://schemas.microsoft.com/office/drawing/2014/main" val="380577464"/>
                    </a:ext>
                  </a:extLst>
                </a:gridCol>
              </a:tblGrid>
              <a:tr h="370840">
                <a:tc>
                  <a:txBody>
                    <a:bodyPr/>
                    <a:lstStyle/>
                    <a:p>
                      <a:r>
                        <a:rPr lang="en-US" dirty="0"/>
                        <a:t>food</a:t>
                      </a:r>
                      <a:endParaRPr lang="en-ID" dirty="0"/>
                    </a:p>
                  </a:txBody>
                  <a:tcPr/>
                </a:tc>
                <a:tc>
                  <a:txBody>
                    <a:bodyPr/>
                    <a:lstStyle/>
                    <a:p>
                      <a:r>
                        <a:rPr lang="en-US" dirty="0"/>
                        <a:t>ingredients</a:t>
                      </a:r>
                      <a:endParaRPr lang="en-ID" dirty="0"/>
                    </a:p>
                  </a:txBody>
                  <a:tcPr/>
                </a:tc>
                <a:tc>
                  <a:txBody>
                    <a:bodyPr/>
                    <a:lstStyle/>
                    <a:p>
                      <a:r>
                        <a:rPr lang="en-US" dirty="0"/>
                        <a:t>sweet</a:t>
                      </a:r>
                      <a:endParaRPr lang="en-ID" dirty="0"/>
                    </a:p>
                  </a:txBody>
                  <a:tcPr/>
                </a:tc>
                <a:tc>
                  <a:txBody>
                    <a:bodyPr/>
                    <a:lstStyle/>
                    <a:p>
                      <a:r>
                        <a:rPr lang="en-US" dirty="0"/>
                        <a:t>salty</a:t>
                      </a:r>
                      <a:endParaRPr lang="en-ID" dirty="0"/>
                    </a:p>
                  </a:txBody>
                  <a:tcPr/>
                </a:tc>
                <a:tc>
                  <a:txBody>
                    <a:bodyPr/>
                    <a:lstStyle/>
                    <a:p>
                      <a:r>
                        <a:rPr lang="en-US" dirty="0"/>
                        <a:t>sour</a:t>
                      </a:r>
                      <a:endParaRPr lang="en-ID" dirty="0"/>
                    </a:p>
                  </a:txBody>
                  <a:tcPr/>
                </a:tc>
                <a:tc>
                  <a:txBody>
                    <a:bodyPr/>
                    <a:lstStyle/>
                    <a:p>
                      <a:r>
                        <a:rPr lang="en-US" dirty="0"/>
                        <a:t>bitter</a:t>
                      </a:r>
                      <a:endParaRPr lang="en-ID" dirty="0"/>
                    </a:p>
                  </a:txBody>
                  <a:tcPr/>
                </a:tc>
                <a:tc>
                  <a:txBody>
                    <a:bodyPr/>
                    <a:lstStyle/>
                    <a:p>
                      <a:r>
                        <a:rPr lang="en-US" dirty="0"/>
                        <a:t>spicy</a:t>
                      </a:r>
                      <a:endParaRPr lang="en-ID" dirty="0"/>
                    </a:p>
                  </a:txBody>
                  <a:tcPr/>
                </a:tc>
                <a:extLst>
                  <a:ext uri="{0D108BD9-81ED-4DB2-BD59-A6C34878D82A}">
                    <a16:rowId xmlns:a16="http://schemas.microsoft.com/office/drawing/2014/main" val="659795165"/>
                  </a:ext>
                </a:extLst>
              </a:tr>
              <a:tr h="37084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bittersweet beachside brownies</a:t>
                      </a:r>
                    </a:p>
                  </a:txBody>
                  <a:tcPr/>
                </a:tc>
                <a:tc>
                  <a:txBody>
                    <a:bodyPr/>
                    <a:lstStyle/>
                    <a:p>
                      <a:r>
                        <a:rPr lang="en-US" dirty="0"/>
                        <a:t>bittersweet chocolate</a:t>
                      </a:r>
                      <a:endParaRPr lang="en-ID" dirty="0"/>
                    </a:p>
                  </a:txBody>
                  <a:tcPr/>
                </a:tc>
                <a:tc>
                  <a:txBody>
                    <a:bodyPr/>
                    <a:lstStyle/>
                    <a:p>
                      <a:r>
                        <a:rPr lang="en-US" dirty="0"/>
                        <a:t>0.6</a:t>
                      </a:r>
                      <a:endParaRPr lang="en-ID" dirty="0"/>
                    </a:p>
                  </a:txBody>
                  <a:tcPr/>
                </a:tc>
                <a:tc>
                  <a:txBody>
                    <a:bodyPr/>
                    <a:lstStyle/>
                    <a:p>
                      <a:r>
                        <a:rPr lang="en-US" dirty="0"/>
                        <a:t>0.2</a:t>
                      </a:r>
                      <a:endParaRPr lang="en-ID" dirty="0"/>
                    </a:p>
                  </a:txBody>
                  <a:tcPr/>
                </a:tc>
                <a:tc>
                  <a:txBody>
                    <a:bodyPr/>
                    <a:lstStyle/>
                    <a:p>
                      <a:r>
                        <a:rPr lang="en-US" dirty="0"/>
                        <a:t>0.2</a:t>
                      </a:r>
                      <a:endParaRPr lang="en-ID" dirty="0"/>
                    </a:p>
                  </a:txBody>
                  <a:tcPr/>
                </a:tc>
                <a:tc>
                  <a:txBody>
                    <a:bodyPr/>
                    <a:lstStyle/>
                    <a:p>
                      <a:r>
                        <a:rPr lang="en-US" dirty="0"/>
                        <a:t>0.6</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516488368"/>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dark brown sugar</a:t>
                      </a:r>
                      <a:endParaRPr lang="en-ID" dirty="0"/>
                    </a:p>
                  </a:txBody>
                  <a:tcPr/>
                </a:tc>
                <a:tc>
                  <a:txBody>
                    <a:bodyPr/>
                    <a:lstStyle/>
                    <a:p>
                      <a:r>
                        <a:rPr lang="en-US" dirty="0"/>
                        <a:t>0.8</a:t>
                      </a:r>
                      <a:endParaRPr lang="en-ID" dirty="0"/>
                    </a:p>
                  </a:txBody>
                  <a:tcPr/>
                </a:tc>
                <a:tc>
                  <a:txBody>
                    <a:bodyPr/>
                    <a:lstStyle/>
                    <a:p>
                      <a:r>
                        <a:rPr lang="en-US" dirty="0"/>
                        <a:t>0.1</a:t>
                      </a:r>
                      <a:endParaRPr lang="en-ID" dirty="0"/>
                    </a:p>
                  </a:txBody>
                  <a:tcPr/>
                </a:tc>
                <a:tc>
                  <a:txBody>
                    <a:bodyPr/>
                    <a:lstStyle/>
                    <a:p>
                      <a:r>
                        <a:rPr lang="en-US" dirty="0"/>
                        <a:t>0.1</a:t>
                      </a:r>
                      <a:endParaRPr lang="en-ID" dirty="0"/>
                    </a:p>
                  </a:txBody>
                  <a:tcPr/>
                </a:tc>
                <a:tc>
                  <a:txBody>
                    <a:bodyPr/>
                    <a:lstStyle/>
                    <a:p>
                      <a:r>
                        <a:rPr lang="en-US" dirty="0"/>
                        <a:t>0.5</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573210463"/>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all-purpose flour</a:t>
                      </a:r>
                      <a:endParaRPr lang="en-ID" dirty="0"/>
                    </a:p>
                  </a:txBody>
                  <a:tcPr/>
                </a:tc>
                <a:tc>
                  <a:txBody>
                    <a:bodyPr/>
                    <a:lstStyle/>
                    <a:p>
                      <a:r>
                        <a:rPr lang="en-US" dirty="0"/>
                        <a:t>0.3</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tc>
                  <a:txBody>
                    <a:bodyPr/>
                    <a:lstStyle/>
                    <a:p>
                      <a:r>
                        <a:rPr lang="en-US" dirty="0"/>
                        <a:t>0.5</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206000489"/>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Average</a:t>
                      </a:r>
                    </a:p>
                  </a:txBody>
                  <a:tcPr anchor="ctr"/>
                </a:tc>
                <a:tc hMerge="1">
                  <a:txBody>
                    <a:bodyPr/>
                    <a:lstStyle/>
                    <a:p>
                      <a:endParaRPr lang="en-ID" dirty="0"/>
                    </a:p>
                  </a:txBody>
                  <a:tcPr/>
                </a:tc>
                <a:tc>
                  <a:txBody>
                    <a:bodyPr/>
                    <a:lstStyle/>
                    <a:p>
                      <a:r>
                        <a:rPr lang="en-US" dirty="0"/>
                        <a:t>0.567</a:t>
                      </a:r>
                      <a:endParaRPr lang="en-ID" dirty="0"/>
                    </a:p>
                  </a:txBody>
                  <a:tcPr/>
                </a:tc>
                <a:tc>
                  <a:txBody>
                    <a:bodyPr/>
                    <a:lstStyle/>
                    <a:p>
                      <a:r>
                        <a:rPr lang="en-US" dirty="0"/>
                        <a:t>0.1</a:t>
                      </a:r>
                      <a:endParaRPr lang="en-ID" dirty="0"/>
                    </a:p>
                  </a:txBody>
                  <a:tcPr/>
                </a:tc>
                <a:tc>
                  <a:txBody>
                    <a:bodyPr/>
                    <a:lstStyle/>
                    <a:p>
                      <a:r>
                        <a:rPr lang="en-US" dirty="0"/>
                        <a:t>0.1</a:t>
                      </a:r>
                      <a:endParaRPr lang="en-ID" dirty="0"/>
                    </a:p>
                  </a:txBody>
                  <a:tcPr/>
                </a:tc>
                <a:tc>
                  <a:txBody>
                    <a:bodyPr/>
                    <a:lstStyle/>
                    <a:p>
                      <a:r>
                        <a:rPr lang="en-US" dirty="0"/>
                        <a:t>0.53</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2016820316"/>
                  </a:ext>
                </a:extLst>
              </a:tr>
            </a:tbl>
          </a:graphicData>
        </a:graphic>
      </p:graphicFrame>
    </p:spTree>
    <p:extLst>
      <p:ext uri="{BB962C8B-B14F-4D97-AF65-F5344CB8AC3E}">
        <p14:creationId xmlns:p14="http://schemas.microsoft.com/office/powerpoint/2010/main" val="266672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Since the average probability of sweet and bitter are more than 0.5, we can say that “</a:t>
            </a:r>
            <a:r>
              <a:rPr lang="en-US" i="1" dirty="0"/>
              <a:t>bittersweet beachside brownies</a:t>
            </a:r>
            <a:r>
              <a:rPr lang="en-US" dirty="0"/>
              <a:t>” is sweet and bitter.</a:t>
            </a:r>
          </a:p>
          <a:p>
            <a:r>
              <a:rPr lang="en-US" dirty="0"/>
              <a:t>Wow, cool!</a:t>
            </a:r>
          </a:p>
        </p:txBody>
      </p:sp>
      <p:graphicFrame>
        <p:nvGraphicFramePr>
          <p:cNvPr id="2" name="Table 2">
            <a:extLst>
              <a:ext uri="{FF2B5EF4-FFF2-40B4-BE49-F238E27FC236}">
                <a16:creationId xmlns:a16="http://schemas.microsoft.com/office/drawing/2014/main" id="{9FC53719-D2A2-6F4B-67E0-DEFB99BA9E81}"/>
              </a:ext>
            </a:extLst>
          </p:cNvPr>
          <p:cNvGraphicFramePr>
            <a:graphicFrameLocks noGrp="1"/>
          </p:cNvGraphicFramePr>
          <p:nvPr/>
        </p:nvGraphicFramePr>
        <p:xfrm>
          <a:off x="2205980" y="3436099"/>
          <a:ext cx="8125887" cy="266192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1119158727"/>
                    </a:ext>
                  </a:extLst>
                </a:gridCol>
                <a:gridCol w="1440160">
                  <a:extLst>
                    <a:ext uri="{9D8B030D-6E8A-4147-A177-3AD203B41FA5}">
                      <a16:colId xmlns:a16="http://schemas.microsoft.com/office/drawing/2014/main" val="2397534808"/>
                    </a:ext>
                  </a:extLst>
                </a:gridCol>
                <a:gridCol w="936104">
                  <a:extLst>
                    <a:ext uri="{9D8B030D-6E8A-4147-A177-3AD203B41FA5}">
                      <a16:colId xmlns:a16="http://schemas.microsoft.com/office/drawing/2014/main" val="298267615"/>
                    </a:ext>
                  </a:extLst>
                </a:gridCol>
                <a:gridCol w="864096">
                  <a:extLst>
                    <a:ext uri="{9D8B030D-6E8A-4147-A177-3AD203B41FA5}">
                      <a16:colId xmlns:a16="http://schemas.microsoft.com/office/drawing/2014/main" val="2277265237"/>
                    </a:ext>
                  </a:extLst>
                </a:gridCol>
                <a:gridCol w="979669">
                  <a:extLst>
                    <a:ext uri="{9D8B030D-6E8A-4147-A177-3AD203B41FA5}">
                      <a16:colId xmlns:a16="http://schemas.microsoft.com/office/drawing/2014/main" val="2992933627"/>
                    </a:ext>
                  </a:extLst>
                </a:gridCol>
                <a:gridCol w="1160841">
                  <a:extLst>
                    <a:ext uri="{9D8B030D-6E8A-4147-A177-3AD203B41FA5}">
                      <a16:colId xmlns:a16="http://schemas.microsoft.com/office/drawing/2014/main" val="1203521368"/>
                    </a:ext>
                  </a:extLst>
                </a:gridCol>
                <a:gridCol w="1160841">
                  <a:extLst>
                    <a:ext uri="{9D8B030D-6E8A-4147-A177-3AD203B41FA5}">
                      <a16:colId xmlns:a16="http://schemas.microsoft.com/office/drawing/2014/main" val="380577464"/>
                    </a:ext>
                  </a:extLst>
                </a:gridCol>
              </a:tblGrid>
              <a:tr h="370840">
                <a:tc>
                  <a:txBody>
                    <a:bodyPr/>
                    <a:lstStyle/>
                    <a:p>
                      <a:r>
                        <a:rPr lang="en-US" dirty="0"/>
                        <a:t>food</a:t>
                      </a:r>
                      <a:endParaRPr lang="en-ID" dirty="0"/>
                    </a:p>
                  </a:txBody>
                  <a:tcPr/>
                </a:tc>
                <a:tc>
                  <a:txBody>
                    <a:bodyPr/>
                    <a:lstStyle/>
                    <a:p>
                      <a:r>
                        <a:rPr lang="en-US" dirty="0"/>
                        <a:t>ingredients</a:t>
                      </a:r>
                      <a:endParaRPr lang="en-ID" dirty="0"/>
                    </a:p>
                  </a:txBody>
                  <a:tcPr/>
                </a:tc>
                <a:tc>
                  <a:txBody>
                    <a:bodyPr/>
                    <a:lstStyle/>
                    <a:p>
                      <a:r>
                        <a:rPr lang="en-US" dirty="0"/>
                        <a:t>sweet</a:t>
                      </a:r>
                      <a:endParaRPr lang="en-ID" dirty="0"/>
                    </a:p>
                  </a:txBody>
                  <a:tcPr/>
                </a:tc>
                <a:tc>
                  <a:txBody>
                    <a:bodyPr/>
                    <a:lstStyle/>
                    <a:p>
                      <a:r>
                        <a:rPr lang="en-US" dirty="0"/>
                        <a:t>salty</a:t>
                      </a:r>
                      <a:endParaRPr lang="en-ID" dirty="0"/>
                    </a:p>
                  </a:txBody>
                  <a:tcPr/>
                </a:tc>
                <a:tc>
                  <a:txBody>
                    <a:bodyPr/>
                    <a:lstStyle/>
                    <a:p>
                      <a:r>
                        <a:rPr lang="en-US" dirty="0"/>
                        <a:t>sour</a:t>
                      </a:r>
                      <a:endParaRPr lang="en-ID" dirty="0"/>
                    </a:p>
                  </a:txBody>
                  <a:tcPr/>
                </a:tc>
                <a:tc>
                  <a:txBody>
                    <a:bodyPr/>
                    <a:lstStyle/>
                    <a:p>
                      <a:r>
                        <a:rPr lang="en-US" dirty="0"/>
                        <a:t>bitter</a:t>
                      </a:r>
                      <a:endParaRPr lang="en-ID" dirty="0"/>
                    </a:p>
                  </a:txBody>
                  <a:tcPr/>
                </a:tc>
                <a:tc>
                  <a:txBody>
                    <a:bodyPr/>
                    <a:lstStyle/>
                    <a:p>
                      <a:r>
                        <a:rPr lang="en-US" dirty="0"/>
                        <a:t>spicy</a:t>
                      </a:r>
                      <a:endParaRPr lang="en-ID" dirty="0"/>
                    </a:p>
                  </a:txBody>
                  <a:tcPr/>
                </a:tc>
                <a:extLst>
                  <a:ext uri="{0D108BD9-81ED-4DB2-BD59-A6C34878D82A}">
                    <a16:rowId xmlns:a16="http://schemas.microsoft.com/office/drawing/2014/main" val="659795165"/>
                  </a:ext>
                </a:extLst>
              </a:tr>
              <a:tr h="37084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bittersweet beachside brownies</a:t>
                      </a:r>
                    </a:p>
                  </a:txBody>
                  <a:tcPr/>
                </a:tc>
                <a:tc>
                  <a:txBody>
                    <a:bodyPr/>
                    <a:lstStyle/>
                    <a:p>
                      <a:r>
                        <a:rPr lang="en-US" dirty="0"/>
                        <a:t>bittersweet chocolate</a:t>
                      </a:r>
                      <a:endParaRPr lang="en-ID" dirty="0"/>
                    </a:p>
                  </a:txBody>
                  <a:tcPr/>
                </a:tc>
                <a:tc>
                  <a:txBody>
                    <a:bodyPr/>
                    <a:lstStyle/>
                    <a:p>
                      <a:r>
                        <a:rPr lang="en-US" dirty="0"/>
                        <a:t>0.6</a:t>
                      </a:r>
                      <a:endParaRPr lang="en-ID" dirty="0"/>
                    </a:p>
                  </a:txBody>
                  <a:tcPr/>
                </a:tc>
                <a:tc>
                  <a:txBody>
                    <a:bodyPr/>
                    <a:lstStyle/>
                    <a:p>
                      <a:r>
                        <a:rPr lang="en-US" dirty="0"/>
                        <a:t>0.2</a:t>
                      </a:r>
                      <a:endParaRPr lang="en-ID" dirty="0"/>
                    </a:p>
                  </a:txBody>
                  <a:tcPr/>
                </a:tc>
                <a:tc>
                  <a:txBody>
                    <a:bodyPr/>
                    <a:lstStyle/>
                    <a:p>
                      <a:r>
                        <a:rPr lang="en-US" dirty="0"/>
                        <a:t>0.2</a:t>
                      </a:r>
                      <a:endParaRPr lang="en-ID" dirty="0"/>
                    </a:p>
                  </a:txBody>
                  <a:tcPr/>
                </a:tc>
                <a:tc>
                  <a:txBody>
                    <a:bodyPr/>
                    <a:lstStyle/>
                    <a:p>
                      <a:r>
                        <a:rPr lang="en-US" dirty="0"/>
                        <a:t>0.6</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516488368"/>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dark brown sugar</a:t>
                      </a:r>
                      <a:endParaRPr lang="en-ID" dirty="0"/>
                    </a:p>
                  </a:txBody>
                  <a:tcPr/>
                </a:tc>
                <a:tc>
                  <a:txBody>
                    <a:bodyPr/>
                    <a:lstStyle/>
                    <a:p>
                      <a:r>
                        <a:rPr lang="en-US" dirty="0"/>
                        <a:t>0.8</a:t>
                      </a:r>
                      <a:endParaRPr lang="en-ID" dirty="0"/>
                    </a:p>
                  </a:txBody>
                  <a:tcPr/>
                </a:tc>
                <a:tc>
                  <a:txBody>
                    <a:bodyPr/>
                    <a:lstStyle/>
                    <a:p>
                      <a:r>
                        <a:rPr lang="en-US" dirty="0"/>
                        <a:t>0.1</a:t>
                      </a:r>
                      <a:endParaRPr lang="en-ID" dirty="0"/>
                    </a:p>
                  </a:txBody>
                  <a:tcPr/>
                </a:tc>
                <a:tc>
                  <a:txBody>
                    <a:bodyPr/>
                    <a:lstStyle/>
                    <a:p>
                      <a:r>
                        <a:rPr lang="en-US" dirty="0"/>
                        <a:t>0.1</a:t>
                      </a:r>
                      <a:endParaRPr lang="en-ID" dirty="0"/>
                    </a:p>
                  </a:txBody>
                  <a:tcPr/>
                </a:tc>
                <a:tc>
                  <a:txBody>
                    <a:bodyPr/>
                    <a:lstStyle/>
                    <a:p>
                      <a:r>
                        <a:rPr lang="en-US" dirty="0"/>
                        <a:t>0.5</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573210463"/>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all-purpose flour</a:t>
                      </a:r>
                      <a:endParaRPr lang="en-ID" dirty="0"/>
                    </a:p>
                  </a:txBody>
                  <a:tcPr/>
                </a:tc>
                <a:tc>
                  <a:txBody>
                    <a:bodyPr/>
                    <a:lstStyle/>
                    <a:p>
                      <a:r>
                        <a:rPr lang="en-US" dirty="0"/>
                        <a:t>0.3</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tc>
                  <a:txBody>
                    <a:bodyPr/>
                    <a:lstStyle/>
                    <a:p>
                      <a:r>
                        <a:rPr lang="en-US" dirty="0"/>
                        <a:t>0.5</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206000489"/>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Average</a:t>
                      </a:r>
                    </a:p>
                  </a:txBody>
                  <a:tcPr anchor="ctr"/>
                </a:tc>
                <a:tc hMerge="1">
                  <a:txBody>
                    <a:bodyPr/>
                    <a:lstStyle/>
                    <a:p>
                      <a:endParaRPr lang="en-ID" dirty="0"/>
                    </a:p>
                  </a:txBody>
                  <a:tcPr/>
                </a:tc>
                <a:tc>
                  <a:txBody>
                    <a:bodyPr/>
                    <a:lstStyle/>
                    <a:p>
                      <a:r>
                        <a:rPr lang="en-US" dirty="0"/>
                        <a:t>0.567</a:t>
                      </a:r>
                      <a:endParaRPr lang="en-ID" dirty="0"/>
                    </a:p>
                  </a:txBody>
                  <a:tcPr/>
                </a:tc>
                <a:tc>
                  <a:txBody>
                    <a:bodyPr/>
                    <a:lstStyle/>
                    <a:p>
                      <a:r>
                        <a:rPr lang="en-US" dirty="0"/>
                        <a:t>0.1</a:t>
                      </a:r>
                      <a:endParaRPr lang="en-ID" dirty="0"/>
                    </a:p>
                  </a:txBody>
                  <a:tcPr/>
                </a:tc>
                <a:tc>
                  <a:txBody>
                    <a:bodyPr/>
                    <a:lstStyle/>
                    <a:p>
                      <a:r>
                        <a:rPr lang="en-US" dirty="0"/>
                        <a:t>0.1</a:t>
                      </a:r>
                      <a:endParaRPr lang="en-ID" dirty="0"/>
                    </a:p>
                  </a:txBody>
                  <a:tcPr/>
                </a:tc>
                <a:tc>
                  <a:txBody>
                    <a:bodyPr/>
                    <a:lstStyle/>
                    <a:p>
                      <a:r>
                        <a:rPr lang="en-US" dirty="0"/>
                        <a:t>0.53</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2016820316"/>
                  </a:ext>
                </a:extLst>
              </a:tr>
            </a:tbl>
          </a:graphicData>
        </a:graphic>
      </p:graphicFrame>
    </p:spTree>
    <p:extLst>
      <p:ext uri="{BB962C8B-B14F-4D97-AF65-F5344CB8AC3E}">
        <p14:creationId xmlns:p14="http://schemas.microsoft.com/office/powerpoint/2010/main" val="38304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did I classify the food taste?</a:t>
            </a:r>
          </a:p>
        </p:txBody>
      </p:sp>
      <p:sp>
        <p:nvSpPr>
          <p:cNvPr id="2" name="Content Placeholder 1"/>
          <p:cNvSpPr>
            <a:spLocks noGrp="1"/>
          </p:cNvSpPr>
          <p:nvPr>
            <p:ph sz="half" idx="1"/>
          </p:nvPr>
        </p:nvSpPr>
        <p:spPr/>
        <p:txBody>
          <a:bodyPr/>
          <a:lstStyle/>
          <a:p>
            <a:r>
              <a:rPr lang="en-US" dirty="0"/>
              <a:t>But, why must 0.5?</a:t>
            </a:r>
          </a:p>
          <a:p>
            <a:r>
              <a:rPr lang="en-US" dirty="0"/>
              <a:t>Well, it’s just a threshold. So, it’s up to you on how to choose it. </a:t>
            </a:r>
            <a:r>
              <a:rPr lang="en-US" dirty="0">
                <a:sym typeface="Wingdings" panose="05000000000000000000" pitchFamily="2" charset="2"/>
              </a:rPr>
              <a:t></a:t>
            </a:r>
          </a:p>
        </p:txBody>
      </p:sp>
      <p:pic>
        <p:nvPicPr>
          <p:cNvPr id="8" name="Content Placeholder 7">
            <a:extLst>
              <a:ext uri="{FF2B5EF4-FFF2-40B4-BE49-F238E27FC236}">
                <a16:creationId xmlns:a16="http://schemas.microsoft.com/office/drawing/2014/main" id="{1E8EAF9D-59C9-15F7-18F2-CBC8D7715D5D}"/>
              </a:ext>
            </a:extLst>
          </p:cNvPr>
          <p:cNvPicPr>
            <a:picLocks noGrp="1" noChangeAspect="1"/>
          </p:cNvPicPr>
          <p:nvPr>
            <p:ph sz="half" idx="2"/>
          </p:nvPr>
        </p:nvPicPr>
        <p:blipFill>
          <a:blip r:embed="rId2"/>
          <a:stretch>
            <a:fillRect/>
          </a:stretch>
        </p:blipFill>
        <p:spPr>
          <a:xfrm>
            <a:off x="5878389" y="1772816"/>
            <a:ext cx="5397784" cy="2106262"/>
          </a:xfrm>
        </p:spPr>
      </p:pic>
    </p:spTree>
    <p:extLst>
      <p:ext uri="{BB962C8B-B14F-4D97-AF65-F5344CB8AC3E}">
        <p14:creationId xmlns:p14="http://schemas.microsoft.com/office/powerpoint/2010/main" val="266197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did I classify the food taste?</a:t>
            </a:r>
          </a:p>
        </p:txBody>
      </p:sp>
      <p:sp>
        <p:nvSpPr>
          <p:cNvPr id="2" name="Content Placeholder 1"/>
          <p:cNvSpPr>
            <a:spLocks noGrp="1"/>
          </p:cNvSpPr>
          <p:nvPr>
            <p:ph sz="half" idx="1"/>
          </p:nvPr>
        </p:nvSpPr>
        <p:spPr/>
        <p:txBody>
          <a:bodyPr/>
          <a:lstStyle/>
          <a:p>
            <a:r>
              <a:rPr lang="en-US" dirty="0"/>
              <a:t>Combine the labeled data and the “labeled” unlabeled data, and voila! We get a new large dataset!</a:t>
            </a:r>
          </a:p>
          <a:p>
            <a:r>
              <a:rPr lang="en-US" dirty="0"/>
              <a:t>Then, we can use this new dataset to recommend the food based on user’s currently preference taste. </a:t>
            </a:r>
            <a:r>
              <a:rPr lang="en-US" dirty="0">
                <a:sym typeface="Wingdings" panose="05000000000000000000" pitchFamily="2" charset="2"/>
              </a:rPr>
              <a:t></a:t>
            </a:r>
            <a:endParaRPr lang="en-US" dirty="0"/>
          </a:p>
        </p:txBody>
      </p:sp>
      <p:pic>
        <p:nvPicPr>
          <p:cNvPr id="7" name="Content Placeholder 6">
            <a:extLst>
              <a:ext uri="{FF2B5EF4-FFF2-40B4-BE49-F238E27FC236}">
                <a16:creationId xmlns:a16="http://schemas.microsoft.com/office/drawing/2014/main" id="{A3A145C9-FB4B-78AB-692E-25363CA6027E}"/>
              </a:ext>
            </a:extLst>
          </p:cNvPr>
          <p:cNvPicPr>
            <a:picLocks noGrp="1" noChangeAspect="1"/>
          </p:cNvPicPr>
          <p:nvPr>
            <p:ph sz="half" idx="2"/>
          </p:nvPr>
        </p:nvPicPr>
        <p:blipFill>
          <a:blip r:embed="rId2"/>
          <a:stretch>
            <a:fillRect/>
          </a:stretch>
        </p:blipFill>
        <p:spPr>
          <a:xfrm>
            <a:off x="5878388" y="1844824"/>
            <a:ext cx="5456619" cy="508950"/>
          </a:xfrm>
        </p:spPr>
      </p:pic>
      <p:pic>
        <p:nvPicPr>
          <p:cNvPr id="12" name="Picture 11">
            <a:extLst>
              <a:ext uri="{FF2B5EF4-FFF2-40B4-BE49-F238E27FC236}">
                <a16:creationId xmlns:a16="http://schemas.microsoft.com/office/drawing/2014/main" id="{069C842C-F33D-0CAA-BBF4-D0ED812DB383}"/>
              </a:ext>
            </a:extLst>
          </p:cNvPr>
          <p:cNvPicPr>
            <a:picLocks noChangeAspect="1"/>
          </p:cNvPicPr>
          <p:nvPr/>
        </p:nvPicPr>
        <p:blipFill>
          <a:blip r:embed="rId3"/>
          <a:stretch>
            <a:fillRect/>
          </a:stretch>
        </p:blipFill>
        <p:spPr>
          <a:xfrm>
            <a:off x="5878085" y="2586633"/>
            <a:ext cx="5436436" cy="299753"/>
          </a:xfrm>
          <a:prstGeom prst="rect">
            <a:avLst/>
          </a:prstGeom>
        </p:spPr>
      </p:pic>
      <p:pic>
        <p:nvPicPr>
          <p:cNvPr id="16" name="Picture 15">
            <a:extLst>
              <a:ext uri="{FF2B5EF4-FFF2-40B4-BE49-F238E27FC236}">
                <a16:creationId xmlns:a16="http://schemas.microsoft.com/office/drawing/2014/main" id="{8D8CCD7F-E774-3822-009A-4C8BC8074F01}"/>
              </a:ext>
            </a:extLst>
          </p:cNvPr>
          <p:cNvPicPr>
            <a:picLocks noChangeAspect="1"/>
          </p:cNvPicPr>
          <p:nvPr/>
        </p:nvPicPr>
        <p:blipFill>
          <a:blip r:embed="rId4"/>
          <a:stretch>
            <a:fillRect/>
          </a:stretch>
        </p:blipFill>
        <p:spPr>
          <a:xfrm>
            <a:off x="5888667" y="3119245"/>
            <a:ext cx="5446340" cy="2020796"/>
          </a:xfrm>
          <a:prstGeom prst="rect">
            <a:avLst/>
          </a:prstGeom>
        </p:spPr>
      </p:pic>
    </p:spTree>
    <p:extLst>
      <p:ext uri="{BB962C8B-B14F-4D97-AF65-F5344CB8AC3E}">
        <p14:creationId xmlns:p14="http://schemas.microsoft.com/office/powerpoint/2010/main" val="369583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it recommend the food?</a:t>
            </a:r>
          </a:p>
        </p:txBody>
      </p:sp>
      <p:sp>
        <p:nvSpPr>
          <p:cNvPr id="4" name="Text Placeholder 3"/>
          <p:cNvSpPr>
            <a:spLocks noGrp="1"/>
          </p:cNvSpPr>
          <p:nvPr>
            <p:ph type="body" sz="half" idx="2"/>
          </p:nvPr>
        </p:nvSpPr>
        <p:spPr/>
        <p:txBody>
          <a:bodyPr/>
          <a:lstStyle/>
          <a:p>
            <a:endParaRPr lang="en-US" dirty="0"/>
          </a:p>
        </p:txBody>
      </p:sp>
      <p:pic>
        <p:nvPicPr>
          <p:cNvPr id="8" name="Picture Placeholder 7">
            <a:extLst>
              <a:ext uri="{FF2B5EF4-FFF2-40B4-BE49-F238E27FC236}">
                <a16:creationId xmlns:a16="http://schemas.microsoft.com/office/drawing/2014/main" id="{67E3FF8B-5F4E-92B0-0CA0-AB626F3FBFB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864" t="13992" r="9567" b="19177"/>
          <a:stretch/>
        </p:blipFill>
        <p:spPr>
          <a:xfrm>
            <a:off x="837828" y="490143"/>
            <a:ext cx="5688632" cy="5747169"/>
          </a:xfrm>
        </p:spPr>
      </p:pic>
    </p:spTree>
    <p:extLst>
      <p:ext uri="{BB962C8B-B14F-4D97-AF65-F5344CB8AC3E}">
        <p14:creationId xmlns:p14="http://schemas.microsoft.com/office/powerpoint/2010/main" val="1047357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it recommend the food?</a:t>
            </a:r>
          </a:p>
        </p:txBody>
      </p:sp>
      <p:sp>
        <p:nvSpPr>
          <p:cNvPr id="3" name="Content Placeholder 2"/>
          <p:cNvSpPr>
            <a:spLocks noGrp="1"/>
          </p:cNvSpPr>
          <p:nvPr>
            <p:ph idx="1"/>
          </p:nvPr>
        </p:nvSpPr>
        <p:spPr/>
        <p:txBody>
          <a:bodyPr>
            <a:normAutofit/>
          </a:bodyPr>
          <a:lstStyle/>
          <a:p>
            <a:r>
              <a:rPr lang="en-US" dirty="0"/>
              <a:t>Well, it’s not that hard, so don’t worry.</a:t>
            </a:r>
          </a:p>
          <a:p>
            <a:r>
              <a:rPr lang="en-US" dirty="0"/>
              <a:t>We only use </a:t>
            </a:r>
            <a:r>
              <a:rPr lang="en-US" b="1" dirty="0"/>
              <a:t>dot product</a:t>
            </a:r>
            <a:r>
              <a:rPr lang="en-US" dirty="0"/>
              <a:t>.</a:t>
            </a:r>
          </a:p>
          <a:p>
            <a:r>
              <a:rPr lang="en-US" dirty="0"/>
              <a:t>First, we accept the user’s query.</a:t>
            </a:r>
          </a:p>
          <a:p>
            <a:r>
              <a:rPr lang="en-US" dirty="0"/>
              <a:t>Next, we find what tastes they want.</a:t>
            </a:r>
          </a:p>
          <a:p>
            <a:r>
              <a:rPr lang="en-US" dirty="0"/>
              <a:t>For example, user says “I want to eat something sweet and spicy!!!”.</a:t>
            </a:r>
          </a:p>
          <a:p>
            <a:r>
              <a:rPr lang="en-US" dirty="0"/>
              <a:t>We can represent that sentence into vector, i.e. [1 0 0 0 1].</a:t>
            </a:r>
          </a:p>
          <a:p>
            <a:r>
              <a:rPr lang="en-US" dirty="0"/>
              <a:t>Then, we can calculate the dot product of user’s vector representation and all of the food taste’s vector representation.</a:t>
            </a:r>
          </a:p>
          <a:p>
            <a:r>
              <a:rPr lang="en-US" dirty="0"/>
              <a:t>The higher result will be shown to the user.</a:t>
            </a:r>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48695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it recommend the food?</a:t>
            </a:r>
          </a:p>
        </p:txBody>
      </p:sp>
      <p:sp>
        <p:nvSpPr>
          <p:cNvPr id="3" name="Content Placeholder 2"/>
          <p:cNvSpPr>
            <a:spLocks noGrp="1"/>
          </p:cNvSpPr>
          <p:nvPr>
            <p:ph idx="1"/>
          </p:nvPr>
        </p:nvSpPr>
        <p:spPr/>
        <p:txBody>
          <a:bodyPr>
            <a:normAutofit/>
          </a:bodyPr>
          <a:lstStyle/>
          <a:p>
            <a:r>
              <a:rPr lang="en-US" dirty="0"/>
              <a:t>Wait! What if the user says “I want to eat something sweet, but not spicy!!!”? Or what if the user says “I want to eat something sweet, but only a little bit sour.”?</a:t>
            </a:r>
          </a:p>
          <a:p>
            <a:r>
              <a:rPr lang="en-US" dirty="0"/>
              <a:t>Well, I’m sorry to say that it’s one of the recommender’s weakness. </a:t>
            </a:r>
          </a:p>
          <a:p>
            <a:r>
              <a:rPr lang="en-US" dirty="0"/>
              <a:t>It only detect the taste appear on the user’s query. </a:t>
            </a:r>
          </a:p>
          <a:p>
            <a:r>
              <a:rPr lang="en-US" dirty="0"/>
              <a:t>That means, “not spicy” will be interpreted as “spicy”.</a:t>
            </a:r>
          </a:p>
          <a:p>
            <a:r>
              <a:rPr lang="en-US" dirty="0"/>
              <a:t>Maybe next time I will improve it. It will be better if you give me the idea. </a:t>
            </a:r>
            <a:r>
              <a:rPr lang="en-US" dirty="0">
                <a:sym typeface="Wingdings" panose="05000000000000000000" pitchFamily="2" charset="2"/>
              </a:rPr>
              <a:t></a:t>
            </a:r>
            <a:endParaRPr lang="en-US" dirty="0"/>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0364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I deploy the food recommender?</a:t>
            </a:r>
          </a:p>
        </p:txBody>
      </p:sp>
      <p:sp>
        <p:nvSpPr>
          <p:cNvPr id="4" name="Text Placeholder 3"/>
          <p:cNvSpPr>
            <a:spLocks noGrp="1"/>
          </p:cNvSpPr>
          <p:nvPr>
            <p:ph type="body" sz="half" idx="2"/>
          </p:nvPr>
        </p:nvSpPr>
        <p:spPr/>
        <p:txBody>
          <a:bodyPr/>
          <a:lstStyle/>
          <a:p>
            <a:endParaRPr lang="en-US" dirty="0"/>
          </a:p>
        </p:txBody>
      </p:sp>
      <p:pic>
        <p:nvPicPr>
          <p:cNvPr id="8" name="Picture Placeholder 7">
            <a:extLst>
              <a:ext uri="{FF2B5EF4-FFF2-40B4-BE49-F238E27FC236}">
                <a16:creationId xmlns:a16="http://schemas.microsoft.com/office/drawing/2014/main" id="{67E3FF8B-5F4E-92B0-0CA0-AB626F3FBFB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864" t="13992" r="9567" b="19177"/>
          <a:stretch/>
        </p:blipFill>
        <p:spPr>
          <a:xfrm>
            <a:off x="837828" y="490143"/>
            <a:ext cx="5688632" cy="5747169"/>
          </a:xfrm>
        </p:spPr>
      </p:pic>
    </p:spTree>
    <p:extLst>
      <p:ext uri="{BB962C8B-B14F-4D97-AF65-F5344CB8AC3E}">
        <p14:creationId xmlns:p14="http://schemas.microsoft.com/office/powerpoint/2010/main" val="213748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deploy the food recommender?</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This is my first time deploying my creation to a web service, so this might look amateur for you. XD</a:t>
            </a:r>
          </a:p>
          <a:p>
            <a:r>
              <a:rPr lang="en-US" dirty="0"/>
              <a:t>I chose </a:t>
            </a:r>
            <a:r>
              <a:rPr lang="en-US" b="1" dirty="0" err="1"/>
              <a:t>Streamlit</a:t>
            </a:r>
            <a:r>
              <a:rPr lang="en-US" dirty="0"/>
              <a:t> to deploy this food recommender, thanks to this </a:t>
            </a:r>
            <a:r>
              <a:rPr lang="en-US" dirty="0">
                <a:hlinkClick r:id="rId2"/>
              </a:rPr>
              <a:t>tutorial</a:t>
            </a:r>
            <a:r>
              <a:rPr lang="en-US" dirty="0"/>
              <a:t>.</a:t>
            </a:r>
          </a:p>
          <a:p>
            <a:r>
              <a:rPr lang="en-ID" dirty="0"/>
              <a:t>Using </a:t>
            </a:r>
            <a:r>
              <a:rPr lang="en-ID" b="1" dirty="0" err="1"/>
              <a:t>Streamlit</a:t>
            </a:r>
            <a:r>
              <a:rPr lang="en-ID" dirty="0"/>
              <a:t> is the easiest and faster way to deploy our data apps.</a:t>
            </a:r>
          </a:p>
          <a:p>
            <a:r>
              <a:rPr lang="en-ID" dirty="0"/>
              <a:t>Just upload the code to </a:t>
            </a:r>
            <a:r>
              <a:rPr lang="en-ID" b="1" dirty="0" err="1"/>
              <a:t>Github</a:t>
            </a:r>
            <a:r>
              <a:rPr lang="en-ID" dirty="0"/>
              <a:t>, create an account on </a:t>
            </a:r>
            <a:r>
              <a:rPr lang="en-ID" b="1" dirty="0" err="1"/>
              <a:t>Streamlit</a:t>
            </a:r>
            <a:r>
              <a:rPr lang="en-ID" dirty="0"/>
              <a:t>, then connect the </a:t>
            </a:r>
            <a:r>
              <a:rPr lang="en-ID" b="1" dirty="0" err="1"/>
              <a:t>Github</a:t>
            </a:r>
            <a:r>
              <a:rPr lang="en-ID" dirty="0"/>
              <a:t> repository to the </a:t>
            </a:r>
            <a:r>
              <a:rPr lang="en-ID" b="1" dirty="0" err="1"/>
              <a:t>Streamlit</a:t>
            </a:r>
            <a:r>
              <a:rPr lang="en-ID" dirty="0"/>
              <a:t>.</a:t>
            </a:r>
          </a:p>
          <a:p>
            <a:r>
              <a:rPr lang="en-ID" dirty="0"/>
              <a:t>The detail explanation on how to do it can be read on the tutorial and my code on </a:t>
            </a:r>
            <a:r>
              <a:rPr lang="en-ID" b="1" dirty="0" err="1"/>
              <a:t>Github</a:t>
            </a:r>
            <a:r>
              <a:rPr lang="en-ID" dirty="0"/>
              <a:t>.</a:t>
            </a:r>
          </a:p>
        </p:txBody>
      </p:sp>
    </p:spTree>
    <p:extLst>
      <p:ext uri="{BB962C8B-B14F-4D97-AF65-F5344CB8AC3E}">
        <p14:creationId xmlns:p14="http://schemas.microsoft.com/office/powerpoint/2010/main" val="75075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Currently, there are so many applications that can show you many choices of food.</a:t>
            </a:r>
          </a:p>
          <a:p>
            <a:r>
              <a:rPr lang="en-US" dirty="0"/>
              <a:t>You can also filter the food based on its type (ex. Snacks, Chinese Food, Western Food, etc.).</a:t>
            </a:r>
          </a:p>
          <a:p>
            <a:r>
              <a:rPr lang="en-US" dirty="0"/>
              <a:t>Furthermore, you can ask the restaurant to deliver it to your currently location!</a:t>
            </a:r>
          </a:p>
        </p:txBody>
      </p:sp>
      <p:pic>
        <p:nvPicPr>
          <p:cNvPr id="13" name="Picture Placeholder 12">
            <a:extLst>
              <a:ext uri="{FF2B5EF4-FFF2-40B4-BE49-F238E27FC236}">
                <a16:creationId xmlns:a16="http://schemas.microsoft.com/office/drawing/2014/main" id="{3B2764C9-1265-C8D6-8393-2558B2FDFA01}"/>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62134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this recommender’s weaknesses?</a:t>
            </a:r>
          </a:p>
        </p:txBody>
      </p:sp>
      <p:sp>
        <p:nvSpPr>
          <p:cNvPr id="4" name="Text Placeholder 3"/>
          <p:cNvSpPr>
            <a:spLocks noGrp="1"/>
          </p:cNvSpPr>
          <p:nvPr>
            <p:ph type="body" sz="half" idx="2"/>
          </p:nvPr>
        </p:nvSpPr>
        <p:spPr/>
        <p:txBody>
          <a:bodyPr/>
          <a:lstStyle/>
          <a:p>
            <a:endParaRPr lang="en-US" dirty="0"/>
          </a:p>
        </p:txBody>
      </p:sp>
      <p:pic>
        <p:nvPicPr>
          <p:cNvPr id="8" name="Picture Placeholder 7">
            <a:extLst>
              <a:ext uri="{FF2B5EF4-FFF2-40B4-BE49-F238E27FC236}">
                <a16:creationId xmlns:a16="http://schemas.microsoft.com/office/drawing/2014/main" id="{67E3FF8B-5F4E-92B0-0CA0-AB626F3FBFB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864" t="13992" r="9567" b="19177"/>
          <a:stretch/>
        </p:blipFill>
        <p:spPr>
          <a:xfrm>
            <a:off x="837828" y="490143"/>
            <a:ext cx="5688632" cy="5747169"/>
          </a:xfrm>
        </p:spPr>
      </p:pic>
    </p:spTree>
    <p:extLst>
      <p:ext uri="{BB962C8B-B14F-4D97-AF65-F5344CB8AC3E}">
        <p14:creationId xmlns:p14="http://schemas.microsoft.com/office/powerpoint/2010/main" val="226124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this recommender’s weaknesses?</a:t>
            </a:r>
          </a:p>
        </p:txBody>
      </p:sp>
      <p:sp>
        <p:nvSpPr>
          <p:cNvPr id="3" name="Content Placeholder 2"/>
          <p:cNvSpPr>
            <a:spLocks noGrp="1"/>
          </p:cNvSpPr>
          <p:nvPr>
            <p:ph idx="1"/>
          </p:nvPr>
        </p:nvSpPr>
        <p:spPr/>
        <p:txBody>
          <a:bodyPr>
            <a:normAutofit/>
          </a:bodyPr>
          <a:lstStyle/>
          <a:p>
            <a:r>
              <a:rPr lang="en-US" dirty="0"/>
              <a:t>I’m pretty sure that there are still so many weaknesses since this is a very simple food recommender.</a:t>
            </a:r>
          </a:p>
          <a:p>
            <a:r>
              <a:rPr lang="en-US" dirty="0"/>
              <a:t>First, we don’t know how accurate our classification method since I didn’t check the accuracy of the model.</a:t>
            </a:r>
          </a:p>
          <a:p>
            <a:r>
              <a:rPr lang="en-US" dirty="0"/>
              <a:t>Why? Because we don’t even know whether our first labelling method is correct. We only depend on the food’s name. It will effect our model of course.</a:t>
            </a:r>
          </a:p>
          <a:p>
            <a:endParaRPr lang="en-US" dirty="0"/>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55621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this recommender’s weaknesses?</a:t>
            </a:r>
          </a:p>
        </p:txBody>
      </p:sp>
      <p:sp>
        <p:nvSpPr>
          <p:cNvPr id="3" name="Content Placeholder 2"/>
          <p:cNvSpPr>
            <a:spLocks noGrp="1"/>
          </p:cNvSpPr>
          <p:nvPr>
            <p:ph idx="1"/>
          </p:nvPr>
        </p:nvSpPr>
        <p:spPr/>
        <p:txBody>
          <a:bodyPr>
            <a:normAutofit/>
          </a:bodyPr>
          <a:lstStyle/>
          <a:p>
            <a:r>
              <a:rPr lang="en-US" dirty="0"/>
              <a:t>Second, we don’t know the level of the taste. </a:t>
            </a:r>
          </a:p>
          <a:p>
            <a:r>
              <a:rPr lang="en-US" dirty="0"/>
              <a:t>We don’t know how sweet or bitter is “</a:t>
            </a:r>
            <a:r>
              <a:rPr lang="en-US" i="1" dirty="0"/>
              <a:t>bittersweet chocolate sorbet</a:t>
            </a:r>
            <a:r>
              <a:rPr lang="en-US" dirty="0"/>
              <a:t>”. </a:t>
            </a:r>
          </a:p>
          <a:p>
            <a:r>
              <a:rPr lang="en-US" dirty="0"/>
              <a:t>We only know that it is probably sweet and bitter.</a:t>
            </a:r>
          </a:p>
          <a:p>
            <a:r>
              <a:rPr lang="en-US" dirty="0"/>
              <a:t>If only we knew the amount of ingredients used to make that food, then maybe we could guess the taste better.</a:t>
            </a:r>
          </a:p>
          <a:p>
            <a:r>
              <a:rPr lang="en-US" dirty="0"/>
              <a:t>User could also say something like “I want to eat something sweet, but not too sour and spicy”.</a:t>
            </a:r>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876841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this recommender’s weaknesses?</a:t>
            </a:r>
          </a:p>
        </p:txBody>
      </p:sp>
      <p:sp>
        <p:nvSpPr>
          <p:cNvPr id="3" name="Content Placeholder 2"/>
          <p:cNvSpPr>
            <a:spLocks noGrp="1"/>
          </p:cNvSpPr>
          <p:nvPr>
            <p:ph idx="1"/>
          </p:nvPr>
        </p:nvSpPr>
        <p:spPr/>
        <p:txBody>
          <a:bodyPr>
            <a:normAutofit/>
          </a:bodyPr>
          <a:lstStyle/>
          <a:p>
            <a:r>
              <a:rPr lang="en-US" dirty="0"/>
              <a:t>Third, it doesn’t know the difference between “</a:t>
            </a:r>
            <a:r>
              <a:rPr lang="en-US" i="1" dirty="0"/>
              <a:t>not spicy</a:t>
            </a:r>
            <a:r>
              <a:rPr lang="en-US" dirty="0"/>
              <a:t>” and “</a:t>
            </a:r>
            <a:r>
              <a:rPr lang="en-US" i="1" dirty="0"/>
              <a:t>spicy</a:t>
            </a:r>
            <a:r>
              <a:rPr lang="en-US" dirty="0"/>
              <a:t>”. Like I said on the previous section, the recommender will recognize “</a:t>
            </a:r>
            <a:r>
              <a:rPr lang="en-US" i="1" dirty="0"/>
              <a:t>not spicy</a:t>
            </a:r>
            <a:r>
              <a:rPr lang="en-US" dirty="0"/>
              <a:t>” as “</a:t>
            </a:r>
            <a:r>
              <a:rPr lang="en-US" i="1" dirty="0"/>
              <a:t>spicy</a:t>
            </a:r>
            <a:r>
              <a:rPr lang="en-US" dirty="0"/>
              <a:t>”.</a:t>
            </a:r>
          </a:p>
          <a:p>
            <a:r>
              <a:rPr lang="en-US" dirty="0"/>
              <a:t>It’s also case sensitive. A little typo on the taste won’t make the recommender work properly.</a:t>
            </a:r>
          </a:p>
          <a:p>
            <a:r>
              <a:rPr lang="en-US" dirty="0"/>
              <a:t>For those problem, we need to use NLP. </a:t>
            </a:r>
            <a:r>
              <a:rPr lang="en-US" dirty="0" err="1"/>
              <a:t>But..maybe</a:t>
            </a:r>
            <a:r>
              <a:rPr lang="en-US" dirty="0"/>
              <a:t> next time. </a:t>
            </a:r>
            <a:r>
              <a:rPr lang="en-US" dirty="0">
                <a:sym typeface="Wingdings" panose="05000000000000000000" pitchFamily="2" charset="2"/>
              </a:rPr>
              <a:t></a:t>
            </a:r>
            <a:endParaRPr lang="en-US" dirty="0"/>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23885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this recommender’s weaknesses?</a:t>
            </a:r>
          </a:p>
        </p:txBody>
      </p:sp>
      <p:sp>
        <p:nvSpPr>
          <p:cNvPr id="3" name="Content Placeholder 2"/>
          <p:cNvSpPr>
            <a:spLocks noGrp="1"/>
          </p:cNvSpPr>
          <p:nvPr>
            <p:ph idx="1"/>
          </p:nvPr>
        </p:nvSpPr>
        <p:spPr/>
        <p:txBody>
          <a:bodyPr>
            <a:normAutofit/>
          </a:bodyPr>
          <a:lstStyle/>
          <a:p>
            <a:r>
              <a:rPr lang="en-US" dirty="0"/>
              <a:t>Fourth, since it only uses dot product between the user’s taste preference and food’s taste vector representation, we can’t sort the food.</a:t>
            </a:r>
          </a:p>
          <a:p>
            <a:r>
              <a:rPr lang="en-US" dirty="0"/>
              <a:t>We will show everything that matches with user’s preference based on our database’s order.</a:t>
            </a:r>
          </a:p>
          <a:p>
            <a:r>
              <a:rPr lang="en-US" dirty="0"/>
              <a:t>There is no best recommendation or something like that.</a:t>
            </a:r>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3113465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this recommender’s weaknesses?</a:t>
            </a:r>
          </a:p>
        </p:txBody>
      </p:sp>
      <p:sp>
        <p:nvSpPr>
          <p:cNvPr id="3" name="Content Placeholder 2"/>
          <p:cNvSpPr>
            <a:spLocks noGrp="1"/>
          </p:cNvSpPr>
          <p:nvPr>
            <p:ph idx="1"/>
          </p:nvPr>
        </p:nvSpPr>
        <p:spPr/>
        <p:txBody>
          <a:bodyPr>
            <a:normAutofit/>
          </a:bodyPr>
          <a:lstStyle/>
          <a:p>
            <a:r>
              <a:rPr lang="en-US" dirty="0"/>
              <a:t>Fifth, I must say that the information given by the recommender is not that informative. </a:t>
            </a:r>
          </a:p>
          <a:p>
            <a:r>
              <a:rPr lang="en-US" dirty="0"/>
              <a:t>Just giving the name of the food and ingredients is still confusing for the user. </a:t>
            </a:r>
          </a:p>
          <a:p>
            <a:r>
              <a:rPr lang="en-US" dirty="0"/>
              <a:t>It will be better of we mention the link to the Food.com. </a:t>
            </a:r>
          </a:p>
          <a:p>
            <a:r>
              <a:rPr lang="en-US" dirty="0"/>
              <a:t>But the problem is, I don’t know how to do it. XD</a:t>
            </a:r>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05891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this recommender’s weaknesses?</a:t>
            </a:r>
          </a:p>
        </p:txBody>
      </p:sp>
      <p:sp>
        <p:nvSpPr>
          <p:cNvPr id="3" name="Content Placeholder 2"/>
          <p:cNvSpPr>
            <a:spLocks noGrp="1"/>
          </p:cNvSpPr>
          <p:nvPr>
            <p:ph idx="1"/>
          </p:nvPr>
        </p:nvSpPr>
        <p:spPr/>
        <p:txBody>
          <a:bodyPr>
            <a:normAutofit/>
          </a:bodyPr>
          <a:lstStyle/>
          <a:p>
            <a:r>
              <a:rPr lang="en-US" dirty="0" err="1"/>
              <a:t>See..there</a:t>
            </a:r>
            <a:r>
              <a:rPr lang="en-US" dirty="0"/>
              <a:t> are so many weaknesses this recommender has.</a:t>
            </a:r>
          </a:p>
          <a:p>
            <a:r>
              <a:rPr lang="en-US" dirty="0"/>
              <a:t>In the next future, I will try to improve it one step at the time based on your feedback.</a:t>
            </a:r>
          </a:p>
          <a:p>
            <a:r>
              <a:rPr lang="en-US" dirty="0"/>
              <a:t>I will also try to make this recommender more interactive by using chatbot!</a:t>
            </a:r>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295270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2D516729-B11D-FE8B-E5E0-B8F2EBB335EF}"/>
              </a:ext>
            </a:extLst>
          </p:cNvPr>
          <p:cNvSpPr txBox="1">
            <a:spLocks/>
          </p:cNvSpPr>
          <p:nvPr/>
        </p:nvSpPr>
        <p:spPr>
          <a:xfrm>
            <a:off x="2259011" y="2375574"/>
            <a:ext cx="7670802" cy="2106851"/>
          </a:xfrm>
          <a:prstGeom prst="rect">
            <a:avLst/>
          </a:prstGeom>
        </p:spPr>
        <p:txBody>
          <a:bodyPr>
            <a:normAutofit/>
          </a:bodyPr>
          <a:lst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a:lstStyle>
          <a:p>
            <a:pPr marL="45720" indent="0" algn="ctr">
              <a:buNone/>
            </a:pPr>
            <a:r>
              <a:rPr lang="en-US" dirty="0"/>
              <a:t>Well, I think that’s all from me. I hope it will inspire many people to create something great. Don’t hesitate to ask, comment, or give any suggestion for me.</a:t>
            </a:r>
          </a:p>
          <a:p>
            <a:pPr marL="45720" indent="0" algn="ctr">
              <a:buNone/>
            </a:pPr>
            <a:endParaRPr lang="en-US" dirty="0"/>
          </a:p>
          <a:p>
            <a:pPr marL="45720" indent="0" algn="ctr">
              <a:buNone/>
            </a:pPr>
            <a:r>
              <a:rPr lang="en-US" dirty="0"/>
              <a:t>Thank you.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11786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Sometimes, have you ever felt that you want to eat something but you don’t know what to eat specifically? </a:t>
            </a:r>
          </a:p>
          <a:p>
            <a:r>
              <a:rPr lang="en-US" dirty="0"/>
              <a:t>Something like “I want to eat spicy food!” or “I want to eat something sweet!”.</a:t>
            </a:r>
          </a:p>
          <a:p>
            <a:r>
              <a:rPr lang="en-US" dirty="0"/>
              <a:t>Until now, I haven’t found any application that can provide such a thing.</a:t>
            </a:r>
          </a:p>
        </p:txBody>
      </p:sp>
      <p:pic>
        <p:nvPicPr>
          <p:cNvPr id="13" name="Picture Placeholder 12">
            <a:extLst>
              <a:ext uri="{FF2B5EF4-FFF2-40B4-BE49-F238E27FC236}">
                <a16:creationId xmlns:a16="http://schemas.microsoft.com/office/drawing/2014/main" id="{3B2764C9-1265-C8D6-8393-2558B2FDFA01}"/>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363356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Since I’m also a food lover, this motivates me to create something that can give me food recommendations based on my currently taste preference.</a:t>
            </a:r>
          </a:p>
          <a:p>
            <a:r>
              <a:rPr lang="en-US" dirty="0"/>
              <a:t>So in this slide, I’d like to share what I made and also how I made it. </a:t>
            </a:r>
          </a:p>
          <a:p>
            <a:r>
              <a:rPr lang="en-US" dirty="0"/>
              <a:t>I’m going to explain it a little bit detail so that you can understand what I made and then you can give me any feedback to improve it since I’m also still learning it.</a:t>
            </a:r>
          </a:p>
          <a:p>
            <a:r>
              <a:rPr lang="en-US" dirty="0"/>
              <a:t>But don’t worry! I’m going to explain it in a fun way. </a:t>
            </a:r>
            <a:r>
              <a:rPr lang="en-US" dirty="0">
                <a:sym typeface="Wingdings" panose="05000000000000000000" pitchFamily="2" charset="2"/>
              </a:rPr>
              <a:t></a:t>
            </a:r>
            <a:endParaRPr lang="en-US" dirty="0"/>
          </a:p>
        </p:txBody>
      </p:sp>
      <p:pic>
        <p:nvPicPr>
          <p:cNvPr id="13" name="Picture Placeholder 12">
            <a:extLst>
              <a:ext uri="{FF2B5EF4-FFF2-40B4-BE49-F238E27FC236}">
                <a16:creationId xmlns:a16="http://schemas.microsoft.com/office/drawing/2014/main" id="{3B2764C9-1265-C8D6-8393-2558B2FDFA01}"/>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401185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I do?</a:t>
            </a:r>
          </a:p>
        </p:txBody>
      </p:sp>
      <p:sp>
        <p:nvSpPr>
          <p:cNvPr id="4" name="Text Placeholder 3"/>
          <p:cNvSpPr>
            <a:spLocks noGrp="1"/>
          </p:cNvSpPr>
          <p:nvPr>
            <p:ph type="body" sz="half" idx="2"/>
          </p:nvPr>
        </p:nvSpPr>
        <p:spPr/>
        <p:txBody>
          <a:bodyPr/>
          <a:lstStyle/>
          <a:p>
            <a:endParaRPr lang="en-US" dirty="0"/>
          </a:p>
        </p:txBody>
      </p:sp>
      <p:pic>
        <p:nvPicPr>
          <p:cNvPr id="8" name="Picture Placeholder 7">
            <a:extLst>
              <a:ext uri="{FF2B5EF4-FFF2-40B4-BE49-F238E27FC236}">
                <a16:creationId xmlns:a16="http://schemas.microsoft.com/office/drawing/2014/main" id="{B5997900-1E97-DC1B-7E76-10FB7BF94EF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522" t="8637" r="9726" b="23309"/>
          <a:stretch/>
        </p:blipFill>
        <p:spPr>
          <a:xfrm>
            <a:off x="837828" y="509363"/>
            <a:ext cx="5760640" cy="5839273"/>
          </a:xfrm>
        </p:spPr>
      </p:pic>
    </p:spTree>
    <p:extLst>
      <p:ext uri="{BB962C8B-B14F-4D97-AF65-F5344CB8AC3E}">
        <p14:creationId xmlns:p14="http://schemas.microsoft.com/office/powerpoint/2010/main" val="69403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did I do?</a:t>
            </a:r>
          </a:p>
        </p:txBody>
      </p:sp>
      <p:sp>
        <p:nvSpPr>
          <p:cNvPr id="2" name="Content Placeholder 1"/>
          <p:cNvSpPr>
            <a:spLocks noGrp="1"/>
          </p:cNvSpPr>
          <p:nvPr>
            <p:ph sz="half" idx="1"/>
          </p:nvPr>
        </p:nvSpPr>
        <p:spPr/>
        <p:txBody>
          <a:bodyPr/>
          <a:lstStyle/>
          <a:p>
            <a:r>
              <a:rPr lang="en-US" dirty="0"/>
              <a:t>So, what did I do?</a:t>
            </a:r>
          </a:p>
          <a:p>
            <a:r>
              <a:rPr lang="en-US" dirty="0"/>
              <a:t>Well, like I said earlier, I tried to make a food recommender based on user’s currently taste preference.</a:t>
            </a:r>
          </a:p>
          <a:p>
            <a:r>
              <a:rPr lang="en-US" dirty="0"/>
              <a:t>You can see the example on this figure on the right.</a:t>
            </a:r>
          </a:p>
        </p:txBody>
      </p:sp>
      <p:pic>
        <p:nvPicPr>
          <p:cNvPr id="7" name="Content Placeholder 6">
            <a:extLst>
              <a:ext uri="{FF2B5EF4-FFF2-40B4-BE49-F238E27FC236}">
                <a16:creationId xmlns:a16="http://schemas.microsoft.com/office/drawing/2014/main" id="{C81E0114-88E0-4F2C-30DC-A70387BEDB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4412" y="1643063"/>
            <a:ext cx="5215149" cy="3618388"/>
          </a:xfrm>
        </p:spPr>
      </p:pic>
    </p:spTree>
    <p:extLst>
      <p:ext uri="{BB962C8B-B14F-4D97-AF65-F5344CB8AC3E}">
        <p14:creationId xmlns:p14="http://schemas.microsoft.com/office/powerpoint/2010/main" val="235363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did I do?</a:t>
            </a:r>
          </a:p>
        </p:txBody>
      </p:sp>
      <p:sp>
        <p:nvSpPr>
          <p:cNvPr id="2" name="Content Placeholder 1"/>
          <p:cNvSpPr>
            <a:spLocks noGrp="1"/>
          </p:cNvSpPr>
          <p:nvPr>
            <p:ph sz="half" idx="1"/>
          </p:nvPr>
        </p:nvSpPr>
        <p:spPr/>
        <p:txBody>
          <a:bodyPr/>
          <a:lstStyle/>
          <a:p>
            <a:r>
              <a:rPr lang="en-US" dirty="0"/>
              <a:t>As you can see, you can tell the system what kind of food taste you want to eat.</a:t>
            </a:r>
          </a:p>
          <a:p>
            <a:r>
              <a:rPr lang="en-US" dirty="0"/>
              <a:t>Then, the system will give you some food recommendations along with its ingredients.</a:t>
            </a:r>
          </a:p>
          <a:p>
            <a:r>
              <a:rPr lang="en-US" dirty="0"/>
              <a:t>It’s very simple, isn’t it? XD</a:t>
            </a:r>
          </a:p>
        </p:txBody>
      </p:sp>
      <p:pic>
        <p:nvPicPr>
          <p:cNvPr id="7" name="Content Placeholder 6">
            <a:extLst>
              <a:ext uri="{FF2B5EF4-FFF2-40B4-BE49-F238E27FC236}">
                <a16:creationId xmlns:a16="http://schemas.microsoft.com/office/drawing/2014/main" id="{C81E0114-88E0-4F2C-30DC-A70387BEDB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4412" y="1643063"/>
            <a:ext cx="5215149" cy="3618388"/>
          </a:xfrm>
        </p:spPr>
      </p:pic>
    </p:spTree>
    <p:extLst>
      <p:ext uri="{BB962C8B-B14F-4D97-AF65-F5344CB8AC3E}">
        <p14:creationId xmlns:p14="http://schemas.microsoft.com/office/powerpoint/2010/main" val="312402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ood Gourmet 16x9">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3_win32_fixed.potx" id="{3A171B6B-FFBA-48A8-BE98-1B46F94E36D4}" vid="{74A41B82-4C0A-4DF4-B737-4621C74F1EE8}"/>
    </a:ext>
  </a:extLst>
</a:theme>
</file>

<file path=ppt/theme/theme2.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Food - preparation to presentation (widescreen)</Template>
  <TotalTime>798</TotalTime>
  <Words>3228</Words>
  <Application>Microsoft Office PowerPoint</Application>
  <PresentationFormat>Custom</PresentationFormat>
  <Paragraphs>292</Paragraphs>
  <Slides>47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Cambria</vt:lpstr>
      <vt:lpstr>Cambria Math</vt:lpstr>
      <vt:lpstr>Food Gourmet 16x9</vt:lpstr>
      <vt:lpstr>Food Recommender Based on Taste</vt:lpstr>
      <vt:lpstr>Contents</vt:lpstr>
      <vt:lpstr>Introduction</vt:lpstr>
      <vt:lpstr>Introduction</vt:lpstr>
      <vt:lpstr>Introduction</vt:lpstr>
      <vt:lpstr>Introduction</vt:lpstr>
      <vt:lpstr>What did I do?</vt:lpstr>
      <vt:lpstr>What did I do?</vt:lpstr>
      <vt:lpstr>What did I do?</vt:lpstr>
      <vt:lpstr>What did I do?</vt:lpstr>
      <vt:lpstr>What dataset did I use?</vt:lpstr>
      <vt:lpstr>What dataset did I use?</vt:lpstr>
      <vt:lpstr>What dataset did I use?</vt:lpstr>
      <vt:lpstr>What dataset did I use?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it recommend the food?</vt:lpstr>
      <vt:lpstr>How did it recommend the food?</vt:lpstr>
      <vt:lpstr>How did it recommend the food?</vt:lpstr>
      <vt:lpstr>How did I deploy the food recommender?</vt:lpstr>
      <vt:lpstr>How did I deploy the food recommender?</vt:lpstr>
      <vt:lpstr>What are this recommender’s weaknesses?</vt:lpstr>
      <vt:lpstr>What are this recommender’s weaknesses?</vt:lpstr>
      <vt:lpstr>What are this recommender’s weaknesses?</vt:lpstr>
      <vt:lpstr>What are this recommender’s weaknesses?</vt:lpstr>
      <vt:lpstr>What are this recommender’s weaknesses?</vt:lpstr>
      <vt:lpstr>What are this recommender’s weaknesses?</vt:lpstr>
      <vt:lpstr>What are this recommender’s weaknesses?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Pictures Layout</dc:title>
  <dc:creator>Ranggajaya Ciptawan</dc:creator>
  <cp:lastModifiedBy>Ranggajaya Ciptawan</cp:lastModifiedBy>
  <cp:revision>56</cp:revision>
  <dcterms:created xsi:type="dcterms:W3CDTF">2022-08-17T01:22:35Z</dcterms:created>
  <dcterms:modified xsi:type="dcterms:W3CDTF">2022-08-20T12:38:16Z</dcterms:modified>
</cp:coreProperties>
</file>