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Glacial Indifference Bold" charset="1" panose="00000800000000000000"/>
      <p:regular r:id="rId14"/>
    </p:embeddedFont>
    <p:embeddedFont>
      <p:font typeface="Glacial Indifference"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31.png" Type="http://schemas.openxmlformats.org/officeDocument/2006/relationships/image"/><Relationship Id="rId13" Target="../media/image32.svg" Type="http://schemas.openxmlformats.org/officeDocument/2006/relationships/image"/><Relationship Id="rId14" Target="../media/image33.png" Type="http://schemas.openxmlformats.org/officeDocument/2006/relationships/image"/><Relationship Id="rId15" Target="../media/image34.svg" Type="http://schemas.openxmlformats.org/officeDocument/2006/relationships/image"/><Relationship Id="rId16" Target="../media/image13.png" Type="http://schemas.openxmlformats.org/officeDocument/2006/relationships/image"/><Relationship Id="rId17" Target="../media/image14.svg" Type="http://schemas.openxmlformats.org/officeDocument/2006/relationships/image"/><Relationship Id="rId18" Target="../media/image35.png" Type="http://schemas.openxmlformats.org/officeDocument/2006/relationships/image"/><Relationship Id="rId19" Target="../media/image36.svg" Type="http://schemas.openxmlformats.org/officeDocument/2006/relationships/image"/><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939515" y="6668606"/>
            <a:ext cx="5348485" cy="3618394"/>
            <a:chOff x="0" y="0"/>
            <a:chExt cx="1408655" cy="952993"/>
          </a:xfrm>
        </p:grpSpPr>
        <p:sp>
          <p:nvSpPr>
            <p:cNvPr name="Freeform 3" id="3"/>
            <p:cNvSpPr/>
            <p:nvPr/>
          </p:nvSpPr>
          <p:spPr>
            <a:xfrm flipH="false" flipV="false" rot="0">
              <a:off x="0" y="0"/>
              <a:ext cx="1408655" cy="952993"/>
            </a:xfrm>
            <a:custGeom>
              <a:avLst/>
              <a:gdLst/>
              <a:ahLst/>
              <a:cxnLst/>
              <a:rect r="r" b="b" t="t" l="l"/>
              <a:pathLst>
                <a:path h="952993" w="1408655">
                  <a:moveTo>
                    <a:pt x="0" y="0"/>
                  </a:moveTo>
                  <a:lnTo>
                    <a:pt x="1408655" y="0"/>
                  </a:lnTo>
                  <a:lnTo>
                    <a:pt x="1408655" y="952993"/>
                  </a:lnTo>
                  <a:lnTo>
                    <a:pt x="0" y="952993"/>
                  </a:lnTo>
                  <a:close/>
                </a:path>
              </a:pathLst>
            </a:custGeom>
            <a:solidFill>
              <a:srgbClr val="E4E4E4"/>
            </a:solidFill>
          </p:spPr>
        </p:sp>
        <p:sp>
          <p:nvSpPr>
            <p:cNvPr name="TextBox 4" id="4"/>
            <p:cNvSpPr txBox="true"/>
            <p:nvPr/>
          </p:nvSpPr>
          <p:spPr>
            <a:xfrm>
              <a:off x="0" y="-38100"/>
              <a:ext cx="1408655" cy="99109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183514" y="2901658"/>
            <a:ext cx="1327633" cy="1327633"/>
          </a:xfrm>
          <a:custGeom>
            <a:avLst/>
            <a:gdLst/>
            <a:ahLst/>
            <a:cxnLst/>
            <a:rect r="r" b="b" t="t" l="l"/>
            <a:pathLst>
              <a:path h="1327633" w="1327633">
                <a:moveTo>
                  <a:pt x="0" y="0"/>
                </a:moveTo>
                <a:lnTo>
                  <a:pt x="1327633" y="0"/>
                </a:lnTo>
                <a:lnTo>
                  <a:pt x="1327633" y="1327633"/>
                </a:lnTo>
                <a:lnTo>
                  <a:pt x="0" y="1327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747072" y="-2408128"/>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5351247" y="4400741"/>
            <a:ext cx="803180" cy="742759"/>
            <a:chOff x="0" y="0"/>
            <a:chExt cx="211537" cy="195624"/>
          </a:xfrm>
        </p:grpSpPr>
        <p:sp>
          <p:nvSpPr>
            <p:cNvPr name="Freeform 8" id="8"/>
            <p:cNvSpPr/>
            <p:nvPr/>
          </p:nvSpPr>
          <p:spPr>
            <a:xfrm flipH="false" flipV="false" rot="0">
              <a:off x="0" y="0"/>
              <a:ext cx="211537" cy="195624"/>
            </a:xfrm>
            <a:custGeom>
              <a:avLst/>
              <a:gdLst/>
              <a:ahLst/>
              <a:cxnLst/>
              <a:rect r="r" b="b" t="t" l="l"/>
              <a:pathLst>
                <a:path h="195624" w="211537">
                  <a:moveTo>
                    <a:pt x="0" y="0"/>
                  </a:moveTo>
                  <a:lnTo>
                    <a:pt x="211537" y="0"/>
                  </a:lnTo>
                  <a:lnTo>
                    <a:pt x="211537" y="195624"/>
                  </a:lnTo>
                  <a:lnTo>
                    <a:pt x="0" y="195624"/>
                  </a:lnTo>
                  <a:close/>
                </a:path>
              </a:pathLst>
            </a:custGeom>
            <a:solidFill>
              <a:srgbClr val="5DA295"/>
            </a:solidFill>
          </p:spPr>
        </p:sp>
        <p:sp>
          <p:nvSpPr>
            <p:cNvPr name="TextBox 9" id="9"/>
            <p:cNvSpPr txBox="true"/>
            <p:nvPr/>
          </p:nvSpPr>
          <p:spPr>
            <a:xfrm>
              <a:off x="0" y="-38100"/>
              <a:ext cx="211537" cy="233724"/>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619741" cy="2934068"/>
            <a:chOff x="0" y="0"/>
            <a:chExt cx="163224" cy="772759"/>
          </a:xfrm>
        </p:grpSpPr>
        <p:sp>
          <p:nvSpPr>
            <p:cNvPr name="Freeform 11" id="11"/>
            <p:cNvSpPr/>
            <p:nvPr/>
          </p:nvSpPr>
          <p:spPr>
            <a:xfrm flipH="false" flipV="false" rot="0">
              <a:off x="0" y="0"/>
              <a:ext cx="163224" cy="772759"/>
            </a:xfrm>
            <a:custGeom>
              <a:avLst/>
              <a:gdLst/>
              <a:ahLst/>
              <a:cxnLst/>
              <a:rect r="r" b="b" t="t" l="l"/>
              <a:pathLst>
                <a:path h="772759" w="163224">
                  <a:moveTo>
                    <a:pt x="0" y="0"/>
                  </a:moveTo>
                  <a:lnTo>
                    <a:pt x="163224" y="0"/>
                  </a:lnTo>
                  <a:lnTo>
                    <a:pt x="163224" y="772759"/>
                  </a:lnTo>
                  <a:lnTo>
                    <a:pt x="0" y="772759"/>
                  </a:lnTo>
                  <a:close/>
                </a:path>
              </a:pathLst>
            </a:custGeom>
            <a:solidFill>
              <a:srgbClr val="5DA295"/>
            </a:solidFill>
          </p:spPr>
        </p:sp>
        <p:sp>
          <p:nvSpPr>
            <p:cNvPr name="TextBox 12" id="12"/>
            <p:cNvSpPr txBox="true"/>
            <p:nvPr/>
          </p:nvSpPr>
          <p:spPr>
            <a:xfrm>
              <a:off x="0" y="-38100"/>
              <a:ext cx="163224" cy="810859"/>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0" y="2933707"/>
            <a:ext cx="619741" cy="1004046"/>
            <a:chOff x="0" y="0"/>
            <a:chExt cx="163224" cy="264440"/>
          </a:xfrm>
        </p:grpSpPr>
        <p:sp>
          <p:nvSpPr>
            <p:cNvPr name="Freeform 14" id="14"/>
            <p:cNvSpPr/>
            <p:nvPr/>
          </p:nvSpPr>
          <p:spPr>
            <a:xfrm flipH="false" flipV="false" rot="0">
              <a:off x="0" y="0"/>
              <a:ext cx="163224" cy="264440"/>
            </a:xfrm>
            <a:custGeom>
              <a:avLst/>
              <a:gdLst/>
              <a:ahLst/>
              <a:cxnLst/>
              <a:rect r="r" b="b" t="t" l="l"/>
              <a:pathLst>
                <a:path h="264440" w="163224">
                  <a:moveTo>
                    <a:pt x="0" y="0"/>
                  </a:moveTo>
                  <a:lnTo>
                    <a:pt x="163224" y="0"/>
                  </a:lnTo>
                  <a:lnTo>
                    <a:pt x="163224" y="264440"/>
                  </a:lnTo>
                  <a:lnTo>
                    <a:pt x="0" y="264440"/>
                  </a:lnTo>
                  <a:close/>
                </a:path>
              </a:pathLst>
            </a:custGeom>
            <a:solidFill>
              <a:srgbClr val="BFDDD2"/>
            </a:solidFill>
          </p:spPr>
        </p:sp>
        <p:sp>
          <p:nvSpPr>
            <p:cNvPr name="TextBox 15" id="15"/>
            <p:cNvSpPr txBox="true"/>
            <p:nvPr/>
          </p:nvSpPr>
          <p:spPr>
            <a:xfrm>
              <a:off x="0" y="-38100"/>
              <a:ext cx="163224" cy="30254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0" y="6668606"/>
            <a:ext cx="12939515" cy="3618394"/>
            <a:chOff x="0" y="0"/>
            <a:chExt cx="3407938" cy="952993"/>
          </a:xfrm>
        </p:grpSpPr>
        <p:sp>
          <p:nvSpPr>
            <p:cNvPr name="Freeform 17" id="17"/>
            <p:cNvSpPr/>
            <p:nvPr/>
          </p:nvSpPr>
          <p:spPr>
            <a:xfrm flipH="false" flipV="false" rot="0">
              <a:off x="0" y="0"/>
              <a:ext cx="3407938" cy="952993"/>
            </a:xfrm>
            <a:custGeom>
              <a:avLst/>
              <a:gdLst/>
              <a:ahLst/>
              <a:cxnLst/>
              <a:rect r="r" b="b" t="t" l="l"/>
              <a:pathLst>
                <a:path h="952993" w="3407938">
                  <a:moveTo>
                    <a:pt x="0" y="0"/>
                  </a:moveTo>
                  <a:lnTo>
                    <a:pt x="3407938" y="0"/>
                  </a:lnTo>
                  <a:lnTo>
                    <a:pt x="3407938" y="952993"/>
                  </a:lnTo>
                  <a:lnTo>
                    <a:pt x="0" y="952993"/>
                  </a:lnTo>
                  <a:close/>
                </a:path>
              </a:pathLst>
            </a:custGeom>
            <a:solidFill>
              <a:srgbClr val="5DA295"/>
            </a:solidFill>
          </p:spPr>
        </p:sp>
        <p:sp>
          <p:nvSpPr>
            <p:cNvPr name="TextBox 18" id="18"/>
            <p:cNvSpPr txBox="true"/>
            <p:nvPr/>
          </p:nvSpPr>
          <p:spPr>
            <a:xfrm>
              <a:off x="0" y="-38100"/>
              <a:ext cx="3407938" cy="991093"/>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967885" y="7117855"/>
            <a:ext cx="143103" cy="2691310"/>
            <a:chOff x="0" y="0"/>
            <a:chExt cx="37690" cy="708822"/>
          </a:xfrm>
        </p:grpSpPr>
        <p:sp>
          <p:nvSpPr>
            <p:cNvPr name="Freeform 20" id="20"/>
            <p:cNvSpPr/>
            <p:nvPr/>
          </p:nvSpPr>
          <p:spPr>
            <a:xfrm flipH="false" flipV="false" rot="0">
              <a:off x="0" y="0"/>
              <a:ext cx="37690" cy="708822"/>
            </a:xfrm>
            <a:custGeom>
              <a:avLst/>
              <a:gdLst/>
              <a:ahLst/>
              <a:cxnLst/>
              <a:rect r="r" b="b" t="t" l="l"/>
              <a:pathLst>
                <a:path h="708822" w="37690">
                  <a:moveTo>
                    <a:pt x="0" y="0"/>
                  </a:moveTo>
                  <a:lnTo>
                    <a:pt x="37690" y="0"/>
                  </a:lnTo>
                  <a:lnTo>
                    <a:pt x="37690" y="708822"/>
                  </a:lnTo>
                  <a:lnTo>
                    <a:pt x="0" y="708822"/>
                  </a:lnTo>
                  <a:close/>
                </a:path>
              </a:pathLst>
            </a:custGeom>
            <a:solidFill>
              <a:srgbClr val="BFDDD2"/>
            </a:solidFill>
          </p:spPr>
        </p:sp>
        <p:sp>
          <p:nvSpPr>
            <p:cNvPr name="TextBox 21" id="21"/>
            <p:cNvSpPr txBox="true"/>
            <p:nvPr/>
          </p:nvSpPr>
          <p:spPr>
            <a:xfrm>
              <a:off x="0" y="-38100"/>
              <a:ext cx="37690" cy="746922"/>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1805967" y="3084793"/>
            <a:ext cx="12927906" cy="2097913"/>
          </a:xfrm>
          <a:prstGeom prst="rect">
            <a:avLst/>
          </a:prstGeom>
        </p:spPr>
        <p:txBody>
          <a:bodyPr anchor="t" rtlCol="false" tIns="0" lIns="0" bIns="0" rIns="0">
            <a:spAutoFit/>
          </a:bodyPr>
          <a:lstStyle/>
          <a:p>
            <a:pPr algn="l">
              <a:lnSpc>
                <a:spcPts val="5545"/>
              </a:lnSpc>
            </a:pPr>
            <a:r>
              <a:rPr lang="en-US" sz="4699" b="true">
                <a:solidFill>
                  <a:srgbClr val="000000"/>
                </a:solidFill>
                <a:latin typeface="Glacial Indifference Bold"/>
                <a:ea typeface="Glacial Indifference Bold"/>
                <a:cs typeface="Glacial Indifference Bold"/>
                <a:sym typeface="Glacial Indifference Bold"/>
              </a:rPr>
              <a:t>PENGEMBANGAN MODEL NLP UNTUK ANALISIS SENTIMEN BERBASIS EMOSI PADA TEKS: STUDI KASUS BAHASA INDONESIA</a:t>
            </a:r>
          </a:p>
        </p:txBody>
      </p:sp>
      <p:sp>
        <p:nvSpPr>
          <p:cNvPr name="TextBox 23" id="23"/>
          <p:cNvSpPr txBox="true"/>
          <p:nvPr/>
        </p:nvSpPr>
        <p:spPr>
          <a:xfrm rot="0">
            <a:off x="2676921" y="8516338"/>
            <a:ext cx="6467079" cy="580390"/>
          </a:xfrm>
          <a:prstGeom prst="rect">
            <a:avLst/>
          </a:prstGeom>
        </p:spPr>
        <p:txBody>
          <a:bodyPr anchor="t" rtlCol="false" tIns="0" lIns="0" bIns="0" rIns="0">
            <a:spAutoFit/>
          </a:bodyPr>
          <a:lstStyle/>
          <a:p>
            <a:pPr algn="l">
              <a:lnSpc>
                <a:spcPts val="4759"/>
              </a:lnSpc>
            </a:pPr>
            <a:r>
              <a:rPr lang="en-US" sz="3399">
                <a:solidFill>
                  <a:srgbClr val="FFFFFF"/>
                </a:solidFill>
                <a:latin typeface="Glacial Indifference"/>
                <a:ea typeface="Glacial Indifference"/>
                <a:cs typeface="Glacial Indifference"/>
                <a:sym typeface="Glacial Indifference"/>
              </a:rPr>
              <a:t>PROGRAM STUDI INFORMATIKA</a:t>
            </a:r>
          </a:p>
        </p:txBody>
      </p:sp>
      <p:sp>
        <p:nvSpPr>
          <p:cNvPr name="TextBox 24" id="24"/>
          <p:cNvSpPr txBox="true"/>
          <p:nvPr/>
        </p:nvSpPr>
        <p:spPr>
          <a:xfrm rot="0">
            <a:off x="1967885" y="1341590"/>
            <a:ext cx="8718655" cy="936625"/>
          </a:xfrm>
          <a:prstGeom prst="rect">
            <a:avLst/>
          </a:prstGeom>
        </p:spPr>
        <p:txBody>
          <a:bodyPr anchor="t" rtlCol="false" tIns="0" lIns="0" bIns="0" rIns="0">
            <a:spAutoFit/>
          </a:bodyPr>
          <a:lstStyle/>
          <a:p>
            <a:pPr algn="l">
              <a:lnSpc>
                <a:spcPts val="7699"/>
              </a:lnSpc>
            </a:pPr>
            <a:r>
              <a:rPr lang="en-US" b="true" sz="5499" spc="439">
                <a:solidFill>
                  <a:srgbClr val="5DA295"/>
                </a:solidFill>
                <a:latin typeface="Glacial Indifference Bold"/>
                <a:ea typeface="Glacial Indifference Bold"/>
                <a:cs typeface="Glacial Indifference Bold"/>
                <a:sym typeface="Glacial Indifference Bold"/>
              </a:rPr>
              <a:t>RISET INFORMATIKA</a:t>
            </a:r>
          </a:p>
        </p:txBody>
      </p:sp>
      <p:sp>
        <p:nvSpPr>
          <p:cNvPr name="TextBox 25" id="25"/>
          <p:cNvSpPr txBox="true"/>
          <p:nvPr/>
        </p:nvSpPr>
        <p:spPr>
          <a:xfrm rot="0">
            <a:off x="2676921" y="7078451"/>
            <a:ext cx="5056886" cy="688975"/>
          </a:xfrm>
          <a:prstGeom prst="rect">
            <a:avLst/>
          </a:prstGeom>
        </p:spPr>
        <p:txBody>
          <a:bodyPr anchor="t" rtlCol="false" tIns="0" lIns="0" bIns="0" rIns="0">
            <a:spAutoFit/>
          </a:bodyPr>
          <a:lstStyle/>
          <a:p>
            <a:pPr algn="l">
              <a:lnSpc>
                <a:spcPts val="5599"/>
              </a:lnSpc>
            </a:pPr>
            <a:r>
              <a:rPr lang="en-US" sz="3999" b="true">
                <a:solidFill>
                  <a:srgbClr val="FFFFFF"/>
                </a:solidFill>
                <a:latin typeface="Glacial Indifference Bold"/>
                <a:ea typeface="Glacial Indifference Bold"/>
                <a:cs typeface="Glacial Indifference Bold"/>
                <a:sym typeface="Glacial Indifference Bold"/>
              </a:rPr>
              <a:t>Rangga Widiasmara</a:t>
            </a:r>
          </a:p>
        </p:txBody>
      </p:sp>
      <p:sp>
        <p:nvSpPr>
          <p:cNvPr name="TextBox 26" id="26"/>
          <p:cNvSpPr txBox="true"/>
          <p:nvPr/>
        </p:nvSpPr>
        <p:spPr>
          <a:xfrm rot="0">
            <a:off x="2676921" y="7850223"/>
            <a:ext cx="3755428" cy="580390"/>
          </a:xfrm>
          <a:prstGeom prst="rect">
            <a:avLst/>
          </a:prstGeom>
        </p:spPr>
        <p:txBody>
          <a:bodyPr anchor="t" rtlCol="false" tIns="0" lIns="0" bIns="0" rIns="0">
            <a:spAutoFit/>
          </a:bodyPr>
          <a:lstStyle/>
          <a:p>
            <a:pPr algn="l">
              <a:lnSpc>
                <a:spcPts val="4759"/>
              </a:lnSpc>
            </a:pPr>
            <a:r>
              <a:rPr lang="en-US" sz="3399">
                <a:solidFill>
                  <a:srgbClr val="FFFFFF"/>
                </a:solidFill>
                <a:latin typeface="Glacial Indifference"/>
                <a:ea typeface="Glacial Indifference"/>
                <a:cs typeface="Glacial Indifference"/>
                <a:sym typeface="Glacial Indifference"/>
              </a:rPr>
              <a:t>NPM : 21081010085</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695631" y="8016035"/>
            <a:ext cx="3905319" cy="4114800"/>
          </a:xfrm>
          <a:custGeom>
            <a:avLst/>
            <a:gdLst/>
            <a:ahLst/>
            <a:cxnLst/>
            <a:rect r="r" b="b" t="t" l="l"/>
            <a:pathLst>
              <a:path h="4114800" w="3905319">
                <a:moveTo>
                  <a:pt x="0" y="0"/>
                </a:moveTo>
                <a:lnTo>
                  <a:pt x="3905319" y="0"/>
                </a:lnTo>
                <a:lnTo>
                  <a:pt x="390531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10073435"/>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5495557" y="2322697"/>
            <a:ext cx="10687050" cy="5618690"/>
            <a:chOff x="0" y="0"/>
            <a:chExt cx="2814696" cy="1479820"/>
          </a:xfrm>
        </p:grpSpPr>
        <p:sp>
          <p:nvSpPr>
            <p:cNvPr name="Freeform 10" id="10"/>
            <p:cNvSpPr/>
            <p:nvPr/>
          </p:nvSpPr>
          <p:spPr>
            <a:xfrm flipH="false" flipV="false" rot="0">
              <a:off x="0" y="0"/>
              <a:ext cx="2814696" cy="1479820"/>
            </a:xfrm>
            <a:custGeom>
              <a:avLst/>
              <a:gdLst/>
              <a:ahLst/>
              <a:cxnLst/>
              <a:rect r="r" b="b" t="t" l="l"/>
              <a:pathLst>
                <a:path h="1479820" w="2814696">
                  <a:moveTo>
                    <a:pt x="0" y="0"/>
                  </a:moveTo>
                  <a:lnTo>
                    <a:pt x="2814696" y="0"/>
                  </a:lnTo>
                  <a:lnTo>
                    <a:pt x="2814696" y="1479820"/>
                  </a:lnTo>
                  <a:lnTo>
                    <a:pt x="0" y="1479820"/>
                  </a:lnTo>
                  <a:close/>
                </a:path>
              </a:pathLst>
            </a:custGeom>
            <a:solidFill>
              <a:srgbClr val="BFDDD2"/>
            </a:solidFill>
          </p:spPr>
        </p:sp>
        <p:sp>
          <p:nvSpPr>
            <p:cNvPr name="TextBox 11" id="11"/>
            <p:cNvSpPr txBox="true"/>
            <p:nvPr/>
          </p:nvSpPr>
          <p:spPr>
            <a:xfrm>
              <a:off x="0" y="-38100"/>
              <a:ext cx="2814696" cy="151792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5681618" y="-195090"/>
            <a:ext cx="3675104" cy="3675104"/>
          </a:xfrm>
          <a:custGeom>
            <a:avLst/>
            <a:gdLst/>
            <a:ahLst/>
            <a:cxnLst/>
            <a:rect r="r" b="b" t="t" l="l"/>
            <a:pathLst>
              <a:path h="3675104" w="3675104">
                <a:moveTo>
                  <a:pt x="0" y="0"/>
                </a:moveTo>
                <a:lnTo>
                  <a:pt x="3675104" y="0"/>
                </a:lnTo>
                <a:lnTo>
                  <a:pt x="3675104" y="3675104"/>
                </a:lnTo>
                <a:lnTo>
                  <a:pt x="0" y="36751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2484758" y="6805162"/>
            <a:ext cx="1210872" cy="1210872"/>
          </a:xfrm>
          <a:custGeom>
            <a:avLst/>
            <a:gdLst/>
            <a:ahLst/>
            <a:cxnLst/>
            <a:rect r="r" b="b" t="t" l="l"/>
            <a:pathLst>
              <a:path h="1210872" w="1210872">
                <a:moveTo>
                  <a:pt x="0" y="0"/>
                </a:moveTo>
                <a:lnTo>
                  <a:pt x="1210873" y="0"/>
                </a:lnTo>
                <a:lnTo>
                  <a:pt x="1210873" y="1210873"/>
                </a:lnTo>
                <a:lnTo>
                  <a:pt x="0" y="1210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497027" y="3028287"/>
            <a:ext cx="4949639" cy="2103755"/>
          </a:xfrm>
          <a:prstGeom prst="rect">
            <a:avLst/>
          </a:prstGeom>
        </p:spPr>
        <p:txBody>
          <a:bodyPr anchor="t" rtlCol="false" tIns="0" lIns="0" bIns="0" rIns="0">
            <a:spAutoFit/>
          </a:bodyPr>
          <a:lstStyle/>
          <a:p>
            <a:pPr algn="l">
              <a:lnSpc>
                <a:spcPts val="8259"/>
              </a:lnSpc>
            </a:pPr>
            <a:r>
              <a:rPr lang="en-US" sz="6999" b="true">
                <a:solidFill>
                  <a:srgbClr val="000000"/>
                </a:solidFill>
                <a:latin typeface="Glacial Indifference Bold"/>
                <a:ea typeface="Glacial Indifference Bold"/>
                <a:cs typeface="Glacial Indifference Bold"/>
                <a:sym typeface="Glacial Indifference Bold"/>
              </a:rPr>
              <a:t>Latar</a:t>
            </a:r>
          </a:p>
          <a:p>
            <a:pPr algn="l">
              <a:lnSpc>
                <a:spcPts val="8259"/>
              </a:lnSpc>
            </a:pPr>
            <a:r>
              <a:rPr lang="en-US" sz="6999" b="true">
                <a:solidFill>
                  <a:srgbClr val="000000"/>
                </a:solidFill>
                <a:latin typeface="Glacial Indifference Bold"/>
                <a:ea typeface="Glacial Indifference Bold"/>
                <a:cs typeface="Glacial Indifference Bold"/>
                <a:sym typeface="Glacial Indifference Bold"/>
              </a:rPr>
              <a:t>Belakang</a:t>
            </a:r>
          </a:p>
        </p:txBody>
      </p:sp>
      <p:sp>
        <p:nvSpPr>
          <p:cNvPr name="TextBox 15" id="15"/>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02</a:t>
            </a:r>
          </a:p>
        </p:txBody>
      </p:sp>
      <p:sp>
        <p:nvSpPr>
          <p:cNvPr name="TextBox 16" id="16"/>
          <p:cNvSpPr txBox="true"/>
          <p:nvPr/>
        </p:nvSpPr>
        <p:spPr>
          <a:xfrm rot="0">
            <a:off x="5944891" y="2538743"/>
            <a:ext cx="9736727" cy="4600795"/>
          </a:xfrm>
          <a:prstGeom prst="rect">
            <a:avLst/>
          </a:prstGeom>
        </p:spPr>
        <p:txBody>
          <a:bodyPr anchor="t" rtlCol="false" tIns="0" lIns="0" bIns="0" rIns="0">
            <a:spAutoFit/>
          </a:bodyPr>
          <a:lstStyle/>
          <a:p>
            <a:pPr algn="l">
              <a:lnSpc>
                <a:spcPts val="3764"/>
              </a:lnSpc>
            </a:pPr>
            <a:r>
              <a:rPr lang="en-US" sz="2688">
                <a:solidFill>
                  <a:srgbClr val="000000"/>
                </a:solidFill>
                <a:latin typeface="Glacial Indifference"/>
                <a:ea typeface="Glacial Indifference"/>
                <a:cs typeface="Glacial Indifference"/>
                <a:sym typeface="Glacial Indifference"/>
              </a:rPr>
              <a:t>Analisis sentimen tidak hanya mencakup klasifikasi polaritas (positif, negatif, netral), tetapi juga emosi mendalam seperti marah, senang, sedih, dll. Dalam Natural Language Processing (NLP), analisis emosi dapat digunakan di berbagai bidang seperti:</a:t>
            </a:r>
          </a:p>
          <a:p>
            <a:pPr algn="l" marL="580545" indent="-290272" lvl="1">
              <a:lnSpc>
                <a:spcPts val="3764"/>
              </a:lnSpc>
              <a:buFont typeface="Arial"/>
              <a:buChar char="•"/>
            </a:pPr>
            <a:r>
              <a:rPr lang="en-US" sz="2688">
                <a:solidFill>
                  <a:srgbClr val="000000"/>
                </a:solidFill>
                <a:latin typeface="Glacial Indifference"/>
                <a:ea typeface="Glacial Indifference"/>
                <a:cs typeface="Glacial Indifference"/>
                <a:sym typeface="Glacial Indifference"/>
              </a:rPr>
              <a:t>Layanan Pelanggan: Untuk menganalisis kepuasan pelanggan.</a:t>
            </a:r>
          </a:p>
          <a:p>
            <a:pPr algn="l" marL="580545" indent="-290272" lvl="1">
              <a:lnSpc>
                <a:spcPts val="3764"/>
              </a:lnSpc>
              <a:buFont typeface="Arial"/>
              <a:buChar char="•"/>
            </a:pPr>
            <a:r>
              <a:rPr lang="en-US" sz="2688">
                <a:solidFill>
                  <a:srgbClr val="000000"/>
                </a:solidFill>
                <a:latin typeface="Glacial Indifference"/>
                <a:ea typeface="Glacial Indifference"/>
                <a:cs typeface="Glacial Indifference"/>
                <a:sym typeface="Glacial Indifference"/>
              </a:rPr>
              <a:t>Kesehatan Mental: Untuk mendeteksi potensi masalah emosional dari teks pasien.</a:t>
            </a:r>
          </a:p>
          <a:p>
            <a:pPr algn="l" marL="580545" indent="-290272" lvl="1">
              <a:lnSpc>
                <a:spcPts val="3764"/>
              </a:lnSpc>
              <a:buFont typeface="Arial"/>
              <a:buChar char="•"/>
            </a:pPr>
            <a:r>
              <a:rPr lang="en-US" sz="2688">
                <a:solidFill>
                  <a:srgbClr val="000000"/>
                </a:solidFill>
                <a:latin typeface="Glacial Indifference"/>
                <a:ea typeface="Glacial Indifference"/>
                <a:cs typeface="Glacial Indifference"/>
                <a:sym typeface="Glacial Indifference"/>
              </a:rPr>
              <a:t>Sosial Media: Untuk memahami dinamika emosi pengguna secara real-time.</a:t>
            </a:r>
          </a:p>
          <a:p>
            <a:pPr algn="l">
              <a:lnSpc>
                <a:spcPts val="2511"/>
              </a:lnSpc>
            </a:pPr>
          </a:p>
        </p:txBody>
      </p:sp>
      <p:sp>
        <p:nvSpPr>
          <p:cNvPr name="AutoShape 17" id="17"/>
          <p:cNvSpPr/>
          <p:nvPr/>
        </p:nvSpPr>
        <p:spPr>
          <a:xfrm>
            <a:off x="16564000" y="8877554"/>
            <a:ext cx="0" cy="761492"/>
          </a:xfrm>
          <a:prstGeom prst="line">
            <a:avLst/>
          </a:prstGeom>
          <a:ln cap="flat" w="95250">
            <a:solidFill>
              <a:srgbClr val="5DA295"/>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2049" y="6833950"/>
            <a:ext cx="5973602" cy="5973602"/>
          </a:xfrm>
          <a:custGeom>
            <a:avLst/>
            <a:gdLst/>
            <a:ahLst/>
            <a:cxnLst/>
            <a:rect r="r" b="b" t="t" l="l"/>
            <a:pathLst>
              <a:path h="5973602" w="5973602">
                <a:moveTo>
                  <a:pt x="0" y="0"/>
                </a:moveTo>
                <a:lnTo>
                  <a:pt x="5973601" y="0"/>
                </a:lnTo>
                <a:lnTo>
                  <a:pt x="5973601" y="5973602"/>
                </a:lnTo>
                <a:lnTo>
                  <a:pt x="0" y="597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10073435"/>
            <a:ext cx="18288000" cy="213565"/>
            <a:chOff x="0" y="0"/>
            <a:chExt cx="4816593" cy="56248"/>
          </a:xfrm>
        </p:grpSpPr>
        <p:sp>
          <p:nvSpPr>
            <p:cNvPr name="Freeform 4" id="4"/>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5" id="5"/>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a:off x="7060245" y="4213907"/>
            <a:ext cx="11329315" cy="0"/>
          </a:xfrm>
          <a:prstGeom prst="line">
            <a:avLst/>
          </a:prstGeom>
          <a:ln cap="flat" w="38100">
            <a:solidFill>
              <a:srgbClr val="5DA295"/>
            </a:solidFill>
            <a:prstDash val="solid"/>
            <a:headEnd type="none" len="sm" w="sm"/>
            <a:tailEnd type="none" len="sm" w="sm"/>
          </a:ln>
        </p:spPr>
      </p:sp>
      <p:sp>
        <p:nvSpPr>
          <p:cNvPr name="AutoShape 10" id="10"/>
          <p:cNvSpPr/>
          <p:nvPr/>
        </p:nvSpPr>
        <p:spPr>
          <a:xfrm>
            <a:off x="7060245" y="5734674"/>
            <a:ext cx="11329315" cy="0"/>
          </a:xfrm>
          <a:prstGeom prst="line">
            <a:avLst/>
          </a:prstGeom>
          <a:ln cap="flat" w="38100">
            <a:solidFill>
              <a:srgbClr val="5DA295"/>
            </a:solidFill>
            <a:prstDash val="solid"/>
            <a:headEnd type="none" len="sm" w="sm"/>
            <a:tailEnd type="none" len="sm" w="sm"/>
          </a:ln>
        </p:spPr>
      </p:sp>
      <p:sp>
        <p:nvSpPr>
          <p:cNvPr name="Freeform 11" id="11"/>
          <p:cNvSpPr/>
          <p:nvPr/>
        </p:nvSpPr>
        <p:spPr>
          <a:xfrm flipH="false" flipV="false" rot="0">
            <a:off x="4138092" y="6650005"/>
            <a:ext cx="1210872" cy="1210872"/>
          </a:xfrm>
          <a:custGeom>
            <a:avLst/>
            <a:gdLst/>
            <a:ahLst/>
            <a:cxnLst/>
            <a:rect r="r" b="b" t="t" l="l"/>
            <a:pathLst>
              <a:path h="1210872" w="1210872">
                <a:moveTo>
                  <a:pt x="0" y="0"/>
                </a:moveTo>
                <a:lnTo>
                  <a:pt x="1210872" y="0"/>
                </a:lnTo>
                <a:lnTo>
                  <a:pt x="1210872" y="1210872"/>
                </a:lnTo>
                <a:lnTo>
                  <a:pt x="0" y="12108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03</a:t>
            </a:r>
          </a:p>
        </p:txBody>
      </p:sp>
      <p:sp>
        <p:nvSpPr>
          <p:cNvPr name="AutoShape 13" id="13"/>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Freeform 14" id="14"/>
          <p:cNvSpPr/>
          <p:nvPr/>
        </p:nvSpPr>
        <p:spPr>
          <a:xfrm flipH="false" flipV="false" rot="0">
            <a:off x="16893853" y="567841"/>
            <a:ext cx="1082627" cy="1082627"/>
          </a:xfrm>
          <a:custGeom>
            <a:avLst/>
            <a:gdLst/>
            <a:ahLst/>
            <a:cxnLst/>
            <a:rect r="r" b="b" t="t" l="l"/>
            <a:pathLst>
              <a:path h="1082627" w="1082627">
                <a:moveTo>
                  <a:pt x="0" y="0"/>
                </a:moveTo>
                <a:lnTo>
                  <a:pt x="1082626" y="0"/>
                </a:lnTo>
                <a:lnTo>
                  <a:pt x="1082626" y="1082627"/>
                </a:lnTo>
                <a:lnTo>
                  <a:pt x="0" y="1082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1517951" y="2801438"/>
            <a:ext cx="4727341" cy="2432050"/>
          </a:xfrm>
          <a:prstGeom prst="rect">
            <a:avLst/>
          </a:prstGeom>
        </p:spPr>
        <p:txBody>
          <a:bodyPr anchor="t" rtlCol="false" tIns="0" lIns="0" bIns="0" rIns="0">
            <a:spAutoFit/>
          </a:bodyPr>
          <a:lstStyle/>
          <a:p>
            <a:pPr algn="l">
              <a:lnSpc>
                <a:spcPts val="9799"/>
              </a:lnSpc>
            </a:pPr>
            <a:r>
              <a:rPr lang="en-US" sz="6999" b="true">
                <a:solidFill>
                  <a:srgbClr val="000000"/>
                </a:solidFill>
                <a:latin typeface="Glacial Indifference Bold"/>
                <a:ea typeface="Glacial Indifference Bold"/>
                <a:cs typeface="Glacial Indifference Bold"/>
                <a:sym typeface="Glacial Indifference Bold"/>
              </a:rPr>
              <a:t>Research</a:t>
            </a:r>
          </a:p>
          <a:p>
            <a:pPr algn="l">
              <a:lnSpc>
                <a:spcPts val="9799"/>
              </a:lnSpc>
            </a:pPr>
            <a:r>
              <a:rPr lang="en-US" sz="6999" b="true">
                <a:solidFill>
                  <a:srgbClr val="000000"/>
                </a:solidFill>
                <a:latin typeface="Glacial Indifference Bold"/>
                <a:ea typeface="Glacial Indifference Bold"/>
                <a:cs typeface="Glacial Indifference Bold"/>
                <a:sym typeface="Glacial Indifference Bold"/>
              </a:rPr>
              <a:t>Gap</a:t>
            </a:r>
          </a:p>
        </p:txBody>
      </p:sp>
      <p:sp>
        <p:nvSpPr>
          <p:cNvPr name="TextBox 16" id="16"/>
          <p:cNvSpPr txBox="true"/>
          <p:nvPr/>
        </p:nvSpPr>
        <p:spPr>
          <a:xfrm rot="0">
            <a:off x="8168290" y="2721429"/>
            <a:ext cx="8873295" cy="1362710"/>
          </a:xfrm>
          <a:prstGeom prst="rect">
            <a:avLst/>
          </a:prstGeom>
        </p:spPr>
        <p:txBody>
          <a:bodyPr anchor="t" rtlCol="false" tIns="0" lIns="0" bIns="0" rIns="0">
            <a:spAutoFit/>
          </a:bodyPr>
          <a:lstStyle/>
          <a:p>
            <a:pPr algn="just">
              <a:lnSpc>
                <a:spcPts val="3640"/>
              </a:lnSpc>
            </a:pPr>
            <a:r>
              <a:rPr lang="en-US" sz="2600">
                <a:solidFill>
                  <a:srgbClr val="000000"/>
                </a:solidFill>
                <a:latin typeface="Glacial Indifference"/>
                <a:ea typeface="Glacial Indifference"/>
                <a:cs typeface="Glacial Indifference"/>
                <a:sym typeface="Glacial Indifference"/>
              </a:rPr>
              <a:t>Pendekatan NLP tradisional masih kurang optimal untuk menangkap konteks dalam bahasa non-Inggris seperti Bahasa Indonesia.</a:t>
            </a:r>
          </a:p>
        </p:txBody>
      </p:sp>
      <p:sp>
        <p:nvSpPr>
          <p:cNvPr name="TextBox 17" id="17"/>
          <p:cNvSpPr txBox="true"/>
          <p:nvPr/>
        </p:nvSpPr>
        <p:spPr>
          <a:xfrm rot="0">
            <a:off x="6916642" y="3112555"/>
            <a:ext cx="938336" cy="762001"/>
          </a:xfrm>
          <a:prstGeom prst="rect">
            <a:avLst/>
          </a:prstGeom>
        </p:spPr>
        <p:txBody>
          <a:bodyPr anchor="t" rtlCol="false" tIns="0" lIns="0" bIns="0" rIns="0">
            <a:spAutoFit/>
          </a:bodyPr>
          <a:lstStyle/>
          <a:p>
            <a:pPr algn="r">
              <a:lnSpc>
                <a:spcPts val="6299"/>
              </a:lnSpc>
            </a:pPr>
            <a:r>
              <a:rPr lang="en-US" sz="4499" b="true">
                <a:solidFill>
                  <a:srgbClr val="5DA295"/>
                </a:solidFill>
                <a:latin typeface="Glacial Indifference Bold"/>
                <a:ea typeface="Glacial Indifference Bold"/>
                <a:cs typeface="Glacial Indifference Bold"/>
                <a:sym typeface="Glacial Indifference Bold"/>
              </a:rPr>
              <a:t>01.</a:t>
            </a:r>
          </a:p>
        </p:txBody>
      </p:sp>
      <p:sp>
        <p:nvSpPr>
          <p:cNvPr name="TextBox 18" id="18"/>
          <p:cNvSpPr txBox="true"/>
          <p:nvPr/>
        </p:nvSpPr>
        <p:spPr>
          <a:xfrm rot="0">
            <a:off x="6758233" y="4597839"/>
            <a:ext cx="1096746" cy="762001"/>
          </a:xfrm>
          <a:prstGeom prst="rect">
            <a:avLst/>
          </a:prstGeom>
        </p:spPr>
        <p:txBody>
          <a:bodyPr anchor="t" rtlCol="false" tIns="0" lIns="0" bIns="0" rIns="0">
            <a:spAutoFit/>
          </a:bodyPr>
          <a:lstStyle/>
          <a:p>
            <a:pPr algn="r">
              <a:lnSpc>
                <a:spcPts val="6299"/>
              </a:lnSpc>
            </a:pPr>
            <a:r>
              <a:rPr lang="en-US" sz="4499" b="true">
                <a:solidFill>
                  <a:srgbClr val="5DA295"/>
                </a:solidFill>
                <a:latin typeface="Glacial Indifference Bold"/>
                <a:ea typeface="Glacial Indifference Bold"/>
                <a:cs typeface="Glacial Indifference Bold"/>
                <a:sym typeface="Glacial Indifference Bold"/>
              </a:rPr>
              <a:t>02.</a:t>
            </a:r>
          </a:p>
        </p:txBody>
      </p:sp>
      <p:sp>
        <p:nvSpPr>
          <p:cNvPr name="TextBox 19" id="19"/>
          <p:cNvSpPr txBox="true"/>
          <p:nvPr/>
        </p:nvSpPr>
        <p:spPr>
          <a:xfrm rot="0">
            <a:off x="8168290" y="4540372"/>
            <a:ext cx="8873295" cy="905510"/>
          </a:xfrm>
          <a:prstGeom prst="rect">
            <a:avLst/>
          </a:prstGeom>
        </p:spPr>
        <p:txBody>
          <a:bodyPr anchor="t" rtlCol="false" tIns="0" lIns="0" bIns="0" rIns="0">
            <a:spAutoFit/>
          </a:bodyPr>
          <a:lstStyle/>
          <a:p>
            <a:pPr algn="just">
              <a:lnSpc>
                <a:spcPts val="3640"/>
              </a:lnSpc>
            </a:pPr>
            <a:r>
              <a:rPr lang="en-US" sz="2600">
                <a:solidFill>
                  <a:srgbClr val="000000"/>
                </a:solidFill>
                <a:latin typeface="Glacial Indifference"/>
                <a:ea typeface="Glacial Indifference"/>
                <a:cs typeface="Glacial Indifference"/>
                <a:sym typeface="Glacial Indifference"/>
              </a:rPr>
              <a:t>Kurangnya kombinasi metode dalam menangkap pola semantik dan temporal dari teks untuk analisis emosi.</a:t>
            </a:r>
          </a:p>
        </p:txBody>
      </p:sp>
      <p:sp>
        <p:nvSpPr>
          <p:cNvPr name="AutoShape 20" id="20"/>
          <p:cNvSpPr/>
          <p:nvPr/>
        </p:nvSpPr>
        <p:spPr>
          <a:xfrm>
            <a:off x="7060245" y="7405226"/>
            <a:ext cx="11329315" cy="0"/>
          </a:xfrm>
          <a:prstGeom prst="line">
            <a:avLst/>
          </a:prstGeom>
          <a:ln cap="flat" w="38100">
            <a:solidFill>
              <a:srgbClr val="5DA295"/>
            </a:solidFill>
            <a:prstDash val="solid"/>
            <a:headEnd type="none" len="sm" w="sm"/>
            <a:tailEnd type="none" len="sm" w="sm"/>
          </a:ln>
        </p:spPr>
      </p:sp>
      <p:sp>
        <p:nvSpPr>
          <p:cNvPr name="TextBox 21" id="21"/>
          <p:cNvSpPr txBox="true"/>
          <p:nvPr/>
        </p:nvSpPr>
        <p:spPr>
          <a:xfrm rot="0">
            <a:off x="6758233" y="6268391"/>
            <a:ext cx="1096746" cy="762001"/>
          </a:xfrm>
          <a:prstGeom prst="rect">
            <a:avLst/>
          </a:prstGeom>
        </p:spPr>
        <p:txBody>
          <a:bodyPr anchor="t" rtlCol="false" tIns="0" lIns="0" bIns="0" rIns="0">
            <a:spAutoFit/>
          </a:bodyPr>
          <a:lstStyle/>
          <a:p>
            <a:pPr algn="r">
              <a:lnSpc>
                <a:spcPts val="6299"/>
              </a:lnSpc>
            </a:pPr>
            <a:r>
              <a:rPr lang="en-US" sz="4499" b="true">
                <a:solidFill>
                  <a:srgbClr val="5DA295"/>
                </a:solidFill>
                <a:latin typeface="Glacial Indifference Bold"/>
                <a:ea typeface="Glacial Indifference Bold"/>
                <a:cs typeface="Glacial Indifference Bold"/>
                <a:sym typeface="Glacial Indifference Bold"/>
              </a:rPr>
              <a:t>03.</a:t>
            </a:r>
          </a:p>
        </p:txBody>
      </p:sp>
      <p:sp>
        <p:nvSpPr>
          <p:cNvPr name="TextBox 22" id="22"/>
          <p:cNvSpPr txBox="true"/>
          <p:nvPr/>
        </p:nvSpPr>
        <p:spPr>
          <a:xfrm rot="0">
            <a:off x="8084286" y="5860020"/>
            <a:ext cx="9350880" cy="1362710"/>
          </a:xfrm>
          <a:prstGeom prst="rect">
            <a:avLst/>
          </a:prstGeom>
        </p:spPr>
        <p:txBody>
          <a:bodyPr anchor="t" rtlCol="false" tIns="0" lIns="0" bIns="0" rIns="0">
            <a:spAutoFit/>
          </a:bodyPr>
          <a:lstStyle/>
          <a:p>
            <a:pPr algn="l">
              <a:lnSpc>
                <a:spcPts val="3640"/>
              </a:lnSpc>
            </a:pPr>
            <a:r>
              <a:rPr lang="en-US" sz="2600">
                <a:solidFill>
                  <a:srgbClr val="000000"/>
                </a:solidFill>
                <a:latin typeface="Glacial Indifference"/>
                <a:ea typeface="Glacial Indifference"/>
                <a:cs typeface="Glacial Indifference"/>
                <a:sym typeface="Glacial Indifference"/>
              </a:rPr>
              <a:t>Kebanyakan penelitian berhenti pada tahap deteksi emosi tanpa menjelaskan bagaimana hasil analisis emosi dapat diintegrasikan secara langsung ke dalam proses pengambilan keputusan.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2049" y="6833950"/>
            <a:ext cx="5973602" cy="5973602"/>
          </a:xfrm>
          <a:custGeom>
            <a:avLst/>
            <a:gdLst/>
            <a:ahLst/>
            <a:cxnLst/>
            <a:rect r="r" b="b" t="t" l="l"/>
            <a:pathLst>
              <a:path h="5973602" w="5973602">
                <a:moveTo>
                  <a:pt x="0" y="0"/>
                </a:moveTo>
                <a:lnTo>
                  <a:pt x="5973601" y="0"/>
                </a:lnTo>
                <a:lnTo>
                  <a:pt x="5973601" y="5973602"/>
                </a:lnTo>
                <a:lnTo>
                  <a:pt x="0" y="597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10073435"/>
            <a:ext cx="18288000" cy="213565"/>
            <a:chOff x="0" y="0"/>
            <a:chExt cx="4816593" cy="56248"/>
          </a:xfrm>
        </p:grpSpPr>
        <p:sp>
          <p:nvSpPr>
            <p:cNvPr name="Freeform 4" id="4"/>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5" id="5"/>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a:off x="7060245" y="4213907"/>
            <a:ext cx="11329315" cy="0"/>
          </a:xfrm>
          <a:prstGeom prst="line">
            <a:avLst/>
          </a:prstGeom>
          <a:ln cap="flat" w="38100">
            <a:solidFill>
              <a:srgbClr val="5DA295"/>
            </a:solidFill>
            <a:prstDash val="solid"/>
            <a:headEnd type="none" len="sm" w="sm"/>
            <a:tailEnd type="none" len="sm" w="sm"/>
          </a:ln>
        </p:spPr>
      </p:sp>
      <p:sp>
        <p:nvSpPr>
          <p:cNvPr name="AutoShape 10" id="10"/>
          <p:cNvSpPr/>
          <p:nvPr/>
        </p:nvSpPr>
        <p:spPr>
          <a:xfrm>
            <a:off x="7060245" y="5734674"/>
            <a:ext cx="11329315" cy="0"/>
          </a:xfrm>
          <a:prstGeom prst="line">
            <a:avLst/>
          </a:prstGeom>
          <a:ln cap="flat" w="38100">
            <a:solidFill>
              <a:srgbClr val="5DA295"/>
            </a:solidFill>
            <a:prstDash val="solid"/>
            <a:headEnd type="none" len="sm" w="sm"/>
            <a:tailEnd type="none" len="sm" w="sm"/>
          </a:ln>
        </p:spPr>
      </p:sp>
      <p:sp>
        <p:nvSpPr>
          <p:cNvPr name="AutoShape 11" id="11"/>
          <p:cNvSpPr/>
          <p:nvPr/>
        </p:nvSpPr>
        <p:spPr>
          <a:xfrm>
            <a:off x="7060245" y="7255441"/>
            <a:ext cx="11329315" cy="0"/>
          </a:xfrm>
          <a:prstGeom prst="line">
            <a:avLst/>
          </a:prstGeom>
          <a:ln cap="flat" w="38100">
            <a:solidFill>
              <a:srgbClr val="5DA295"/>
            </a:solidFill>
            <a:prstDash val="solid"/>
            <a:headEnd type="none" len="sm" w="sm"/>
            <a:tailEnd type="none" len="sm" w="sm"/>
          </a:ln>
        </p:spPr>
      </p:sp>
      <p:sp>
        <p:nvSpPr>
          <p:cNvPr name="Freeform 12" id="12"/>
          <p:cNvSpPr/>
          <p:nvPr/>
        </p:nvSpPr>
        <p:spPr>
          <a:xfrm flipH="false" flipV="false" rot="0">
            <a:off x="4138092" y="6650005"/>
            <a:ext cx="1210872" cy="1210872"/>
          </a:xfrm>
          <a:custGeom>
            <a:avLst/>
            <a:gdLst/>
            <a:ahLst/>
            <a:cxnLst/>
            <a:rect r="r" b="b" t="t" l="l"/>
            <a:pathLst>
              <a:path h="1210872" w="1210872">
                <a:moveTo>
                  <a:pt x="0" y="0"/>
                </a:moveTo>
                <a:lnTo>
                  <a:pt x="1210872" y="0"/>
                </a:lnTo>
                <a:lnTo>
                  <a:pt x="1210872" y="1210872"/>
                </a:lnTo>
                <a:lnTo>
                  <a:pt x="0" y="12108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03</a:t>
            </a:r>
          </a:p>
        </p:txBody>
      </p:sp>
      <p:sp>
        <p:nvSpPr>
          <p:cNvPr name="AutoShape 14" id="14"/>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Freeform 15" id="15"/>
          <p:cNvSpPr/>
          <p:nvPr/>
        </p:nvSpPr>
        <p:spPr>
          <a:xfrm flipH="false" flipV="false" rot="0">
            <a:off x="16893853" y="567841"/>
            <a:ext cx="1082627" cy="1082627"/>
          </a:xfrm>
          <a:custGeom>
            <a:avLst/>
            <a:gdLst/>
            <a:ahLst/>
            <a:cxnLst/>
            <a:rect r="r" b="b" t="t" l="l"/>
            <a:pathLst>
              <a:path h="1082627" w="1082627">
                <a:moveTo>
                  <a:pt x="0" y="0"/>
                </a:moveTo>
                <a:lnTo>
                  <a:pt x="1082626" y="0"/>
                </a:lnTo>
                <a:lnTo>
                  <a:pt x="1082626" y="1082627"/>
                </a:lnTo>
                <a:lnTo>
                  <a:pt x="0" y="1082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517951" y="2801438"/>
            <a:ext cx="4727341" cy="2432050"/>
          </a:xfrm>
          <a:prstGeom prst="rect">
            <a:avLst/>
          </a:prstGeom>
        </p:spPr>
        <p:txBody>
          <a:bodyPr anchor="t" rtlCol="false" tIns="0" lIns="0" bIns="0" rIns="0">
            <a:spAutoFit/>
          </a:bodyPr>
          <a:lstStyle/>
          <a:p>
            <a:pPr algn="l">
              <a:lnSpc>
                <a:spcPts val="9799"/>
              </a:lnSpc>
            </a:pPr>
            <a:r>
              <a:rPr lang="en-US" sz="6999" b="true">
                <a:solidFill>
                  <a:srgbClr val="000000"/>
                </a:solidFill>
                <a:latin typeface="Glacial Indifference Bold"/>
                <a:ea typeface="Glacial Indifference Bold"/>
                <a:cs typeface="Glacial Indifference Bold"/>
                <a:sym typeface="Glacial Indifference Bold"/>
              </a:rPr>
              <a:t>Rumusan</a:t>
            </a:r>
          </a:p>
          <a:p>
            <a:pPr algn="l">
              <a:lnSpc>
                <a:spcPts val="9799"/>
              </a:lnSpc>
            </a:pPr>
            <a:r>
              <a:rPr lang="en-US" sz="6999" b="true">
                <a:solidFill>
                  <a:srgbClr val="000000"/>
                </a:solidFill>
                <a:latin typeface="Glacial Indifference Bold"/>
                <a:ea typeface="Glacial Indifference Bold"/>
                <a:cs typeface="Glacial Indifference Bold"/>
                <a:sym typeface="Glacial Indifference Bold"/>
              </a:rPr>
              <a:t>Masalah</a:t>
            </a:r>
          </a:p>
        </p:txBody>
      </p:sp>
      <p:sp>
        <p:nvSpPr>
          <p:cNvPr name="TextBox 17" id="17"/>
          <p:cNvSpPr txBox="true"/>
          <p:nvPr/>
        </p:nvSpPr>
        <p:spPr>
          <a:xfrm rot="0">
            <a:off x="8168290" y="2622597"/>
            <a:ext cx="8873295" cy="1362710"/>
          </a:xfrm>
          <a:prstGeom prst="rect">
            <a:avLst/>
          </a:prstGeom>
        </p:spPr>
        <p:txBody>
          <a:bodyPr anchor="t" rtlCol="false" tIns="0" lIns="0" bIns="0" rIns="0">
            <a:spAutoFit/>
          </a:bodyPr>
          <a:lstStyle/>
          <a:p>
            <a:pPr algn="just">
              <a:lnSpc>
                <a:spcPts val="3640"/>
              </a:lnSpc>
            </a:pPr>
            <a:r>
              <a:rPr lang="en-US" sz="2600">
                <a:solidFill>
                  <a:srgbClr val="000000"/>
                </a:solidFill>
                <a:latin typeface="Glacial Indifference"/>
                <a:ea typeface="Glacial Indifference"/>
                <a:cs typeface="Glacial Indifference"/>
                <a:sym typeface="Glacial Indifference"/>
              </a:rPr>
              <a:t>Apa metode terbaik untuk menangkap konteks semantik dan temporal dalam bahasa alami menggunakan dataset Bahasa Indonesia?</a:t>
            </a:r>
          </a:p>
        </p:txBody>
      </p:sp>
      <p:sp>
        <p:nvSpPr>
          <p:cNvPr name="TextBox 18" id="18"/>
          <p:cNvSpPr txBox="true"/>
          <p:nvPr/>
        </p:nvSpPr>
        <p:spPr>
          <a:xfrm rot="0">
            <a:off x="6916642" y="3112555"/>
            <a:ext cx="938336" cy="762001"/>
          </a:xfrm>
          <a:prstGeom prst="rect">
            <a:avLst/>
          </a:prstGeom>
        </p:spPr>
        <p:txBody>
          <a:bodyPr anchor="t" rtlCol="false" tIns="0" lIns="0" bIns="0" rIns="0">
            <a:spAutoFit/>
          </a:bodyPr>
          <a:lstStyle/>
          <a:p>
            <a:pPr algn="r">
              <a:lnSpc>
                <a:spcPts val="6299"/>
              </a:lnSpc>
            </a:pPr>
            <a:r>
              <a:rPr lang="en-US" sz="4499" b="true">
                <a:solidFill>
                  <a:srgbClr val="5DA295"/>
                </a:solidFill>
                <a:latin typeface="Glacial Indifference Bold"/>
                <a:ea typeface="Glacial Indifference Bold"/>
                <a:cs typeface="Glacial Indifference Bold"/>
                <a:sym typeface="Glacial Indifference Bold"/>
              </a:rPr>
              <a:t>01.</a:t>
            </a:r>
          </a:p>
        </p:txBody>
      </p:sp>
      <p:sp>
        <p:nvSpPr>
          <p:cNvPr name="TextBox 19" id="19"/>
          <p:cNvSpPr txBox="true"/>
          <p:nvPr/>
        </p:nvSpPr>
        <p:spPr>
          <a:xfrm rot="0">
            <a:off x="6758233" y="4597839"/>
            <a:ext cx="1096746" cy="762001"/>
          </a:xfrm>
          <a:prstGeom prst="rect">
            <a:avLst/>
          </a:prstGeom>
        </p:spPr>
        <p:txBody>
          <a:bodyPr anchor="t" rtlCol="false" tIns="0" lIns="0" bIns="0" rIns="0">
            <a:spAutoFit/>
          </a:bodyPr>
          <a:lstStyle/>
          <a:p>
            <a:pPr algn="r">
              <a:lnSpc>
                <a:spcPts val="6299"/>
              </a:lnSpc>
            </a:pPr>
            <a:r>
              <a:rPr lang="en-US" sz="4499" b="true">
                <a:solidFill>
                  <a:srgbClr val="5DA295"/>
                </a:solidFill>
                <a:latin typeface="Glacial Indifference Bold"/>
                <a:ea typeface="Glacial Indifference Bold"/>
                <a:cs typeface="Glacial Indifference Bold"/>
                <a:sym typeface="Glacial Indifference Bold"/>
              </a:rPr>
              <a:t>02.</a:t>
            </a:r>
          </a:p>
        </p:txBody>
      </p:sp>
      <p:sp>
        <p:nvSpPr>
          <p:cNvPr name="TextBox 20" id="20"/>
          <p:cNvSpPr txBox="true"/>
          <p:nvPr/>
        </p:nvSpPr>
        <p:spPr>
          <a:xfrm rot="0">
            <a:off x="8168290" y="4264360"/>
            <a:ext cx="8873295" cy="1362710"/>
          </a:xfrm>
          <a:prstGeom prst="rect">
            <a:avLst/>
          </a:prstGeom>
        </p:spPr>
        <p:txBody>
          <a:bodyPr anchor="t" rtlCol="false" tIns="0" lIns="0" bIns="0" rIns="0">
            <a:spAutoFit/>
          </a:bodyPr>
          <a:lstStyle/>
          <a:p>
            <a:pPr algn="just">
              <a:lnSpc>
                <a:spcPts val="3640"/>
              </a:lnSpc>
            </a:pPr>
            <a:r>
              <a:rPr lang="en-US" sz="2600">
                <a:solidFill>
                  <a:srgbClr val="000000"/>
                </a:solidFill>
                <a:latin typeface="Glacial Indifference"/>
                <a:ea typeface="Glacial Indifference"/>
                <a:cs typeface="Glacial Indifference"/>
                <a:sym typeface="Glacial Indifference"/>
              </a:rPr>
              <a:t>Apa metrik evaluasi terbaik untuk membandingkan model berbasis deep learning dengan pendekatan tradisional dalam analisis emosi pada teks?</a:t>
            </a:r>
          </a:p>
        </p:txBody>
      </p:sp>
      <p:sp>
        <p:nvSpPr>
          <p:cNvPr name="TextBox 21" id="21"/>
          <p:cNvSpPr txBox="true"/>
          <p:nvPr/>
        </p:nvSpPr>
        <p:spPr>
          <a:xfrm rot="0">
            <a:off x="8168290" y="5782299"/>
            <a:ext cx="8873295" cy="1362710"/>
          </a:xfrm>
          <a:prstGeom prst="rect">
            <a:avLst/>
          </a:prstGeom>
        </p:spPr>
        <p:txBody>
          <a:bodyPr anchor="t" rtlCol="false" tIns="0" lIns="0" bIns="0" rIns="0">
            <a:spAutoFit/>
          </a:bodyPr>
          <a:lstStyle/>
          <a:p>
            <a:pPr algn="just">
              <a:lnSpc>
                <a:spcPts val="3640"/>
              </a:lnSpc>
            </a:pPr>
            <a:r>
              <a:rPr lang="en-US" sz="2600">
                <a:solidFill>
                  <a:srgbClr val="000000"/>
                </a:solidFill>
                <a:latin typeface="Glacial Indifference"/>
                <a:ea typeface="Glacial Indifference"/>
                <a:cs typeface="Glacial Indifference"/>
                <a:sym typeface="Glacial Indifference"/>
              </a:rPr>
              <a:t>Apa tantangan utama dalam implementasi analisis emosi otomatis untuk mendukung pengambilan keputusan di bidang tertentu </a:t>
            </a:r>
          </a:p>
        </p:txBody>
      </p:sp>
      <p:sp>
        <p:nvSpPr>
          <p:cNvPr name="TextBox 22" id="22"/>
          <p:cNvSpPr txBox="true"/>
          <p:nvPr/>
        </p:nvSpPr>
        <p:spPr>
          <a:xfrm rot="0">
            <a:off x="6758233" y="6071950"/>
            <a:ext cx="1096746" cy="762001"/>
          </a:xfrm>
          <a:prstGeom prst="rect">
            <a:avLst/>
          </a:prstGeom>
        </p:spPr>
        <p:txBody>
          <a:bodyPr anchor="t" rtlCol="false" tIns="0" lIns="0" bIns="0" rIns="0">
            <a:spAutoFit/>
          </a:bodyPr>
          <a:lstStyle/>
          <a:p>
            <a:pPr algn="r">
              <a:lnSpc>
                <a:spcPts val="6299"/>
              </a:lnSpc>
            </a:pPr>
            <a:r>
              <a:rPr lang="en-US" sz="4499" b="true">
                <a:solidFill>
                  <a:srgbClr val="5DA295"/>
                </a:solidFill>
                <a:latin typeface="Glacial Indifference Bold"/>
                <a:ea typeface="Glacial Indifference Bold"/>
                <a:cs typeface="Glacial Indifference Bold"/>
                <a:sym typeface="Glacial Indifference Bold"/>
              </a:rPr>
              <a:t>03.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5DA295"/>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04</a:t>
            </a:r>
          </a:p>
        </p:txBody>
      </p:sp>
      <p:sp>
        <p:nvSpPr>
          <p:cNvPr name="AutoShape 9" id="9"/>
          <p:cNvSpPr/>
          <p:nvPr/>
        </p:nvSpPr>
        <p:spPr>
          <a:xfrm>
            <a:off x="16564000" y="8877554"/>
            <a:ext cx="0" cy="761492"/>
          </a:xfrm>
          <a:prstGeom prst="line">
            <a:avLst/>
          </a:prstGeom>
          <a:ln cap="flat" w="95250">
            <a:solidFill>
              <a:srgbClr val="BFDDD2"/>
            </a:solidFill>
            <a:prstDash val="solid"/>
            <a:headEnd type="none" len="sm" w="sm"/>
            <a:tailEnd type="none" len="sm" w="sm"/>
          </a:ln>
        </p:spPr>
      </p:sp>
      <p:grpSp>
        <p:nvGrpSpPr>
          <p:cNvPr name="Group 10" id="10"/>
          <p:cNvGrpSpPr/>
          <p:nvPr/>
        </p:nvGrpSpPr>
        <p:grpSpPr>
          <a:xfrm rot="0">
            <a:off x="6609650" y="2924809"/>
            <a:ext cx="5068699" cy="5514595"/>
            <a:chOff x="0" y="0"/>
            <a:chExt cx="1334966" cy="1452404"/>
          </a:xfrm>
        </p:grpSpPr>
        <p:sp>
          <p:nvSpPr>
            <p:cNvPr name="Freeform 11" id="11"/>
            <p:cNvSpPr/>
            <p:nvPr/>
          </p:nvSpPr>
          <p:spPr>
            <a:xfrm flipH="false" flipV="false" rot="0">
              <a:off x="0" y="0"/>
              <a:ext cx="1334966" cy="1452404"/>
            </a:xfrm>
            <a:custGeom>
              <a:avLst/>
              <a:gdLst/>
              <a:ahLst/>
              <a:cxnLst/>
              <a:rect r="r" b="b" t="t" l="l"/>
              <a:pathLst>
                <a:path h="1452404" w="1334966">
                  <a:moveTo>
                    <a:pt x="0" y="0"/>
                  </a:moveTo>
                  <a:lnTo>
                    <a:pt x="1334966" y="0"/>
                  </a:lnTo>
                  <a:lnTo>
                    <a:pt x="1334966" y="1452404"/>
                  </a:lnTo>
                  <a:lnTo>
                    <a:pt x="0" y="1452404"/>
                  </a:lnTo>
                  <a:close/>
                </a:path>
              </a:pathLst>
            </a:custGeom>
            <a:solidFill>
              <a:srgbClr val="E4E4E4"/>
            </a:solidFill>
          </p:spPr>
        </p:sp>
        <p:sp>
          <p:nvSpPr>
            <p:cNvPr name="TextBox 12" id="12"/>
            <p:cNvSpPr txBox="true"/>
            <p:nvPr/>
          </p:nvSpPr>
          <p:spPr>
            <a:xfrm>
              <a:off x="0" y="-38100"/>
              <a:ext cx="1334966" cy="1490504"/>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540951" y="2924809"/>
            <a:ext cx="5068699" cy="5514595"/>
            <a:chOff x="0" y="0"/>
            <a:chExt cx="1334966" cy="1452404"/>
          </a:xfrm>
        </p:grpSpPr>
        <p:sp>
          <p:nvSpPr>
            <p:cNvPr name="Freeform 14" id="14"/>
            <p:cNvSpPr/>
            <p:nvPr/>
          </p:nvSpPr>
          <p:spPr>
            <a:xfrm flipH="false" flipV="false" rot="0">
              <a:off x="0" y="0"/>
              <a:ext cx="1334966" cy="1452404"/>
            </a:xfrm>
            <a:custGeom>
              <a:avLst/>
              <a:gdLst/>
              <a:ahLst/>
              <a:cxnLst/>
              <a:rect r="r" b="b" t="t" l="l"/>
              <a:pathLst>
                <a:path h="1452404" w="1334966">
                  <a:moveTo>
                    <a:pt x="0" y="0"/>
                  </a:moveTo>
                  <a:lnTo>
                    <a:pt x="1334966" y="0"/>
                  </a:lnTo>
                  <a:lnTo>
                    <a:pt x="1334966" y="1452404"/>
                  </a:lnTo>
                  <a:lnTo>
                    <a:pt x="0" y="1452404"/>
                  </a:lnTo>
                  <a:close/>
                </a:path>
              </a:pathLst>
            </a:custGeom>
            <a:solidFill>
              <a:srgbClr val="BFDDD2"/>
            </a:solidFill>
          </p:spPr>
        </p:sp>
        <p:sp>
          <p:nvSpPr>
            <p:cNvPr name="TextBox 15" id="15"/>
            <p:cNvSpPr txBox="true"/>
            <p:nvPr/>
          </p:nvSpPr>
          <p:spPr>
            <a:xfrm>
              <a:off x="0" y="-38100"/>
              <a:ext cx="1334966" cy="1490504"/>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1678350" y="2924809"/>
            <a:ext cx="5068699" cy="5514595"/>
            <a:chOff x="0" y="0"/>
            <a:chExt cx="1334966" cy="1452404"/>
          </a:xfrm>
        </p:grpSpPr>
        <p:sp>
          <p:nvSpPr>
            <p:cNvPr name="Freeform 17" id="17"/>
            <p:cNvSpPr/>
            <p:nvPr/>
          </p:nvSpPr>
          <p:spPr>
            <a:xfrm flipH="false" flipV="false" rot="0">
              <a:off x="0" y="0"/>
              <a:ext cx="1334966" cy="1452404"/>
            </a:xfrm>
            <a:custGeom>
              <a:avLst/>
              <a:gdLst/>
              <a:ahLst/>
              <a:cxnLst/>
              <a:rect r="r" b="b" t="t" l="l"/>
              <a:pathLst>
                <a:path h="1452404" w="1334966">
                  <a:moveTo>
                    <a:pt x="0" y="0"/>
                  </a:moveTo>
                  <a:lnTo>
                    <a:pt x="1334966" y="0"/>
                  </a:lnTo>
                  <a:lnTo>
                    <a:pt x="1334966" y="1452404"/>
                  </a:lnTo>
                  <a:lnTo>
                    <a:pt x="0" y="1452404"/>
                  </a:lnTo>
                  <a:close/>
                </a:path>
              </a:pathLst>
            </a:custGeom>
            <a:solidFill>
              <a:srgbClr val="BFDDD2"/>
            </a:solidFill>
          </p:spPr>
        </p:sp>
        <p:sp>
          <p:nvSpPr>
            <p:cNvPr name="TextBox 18" id="18"/>
            <p:cNvSpPr txBox="true"/>
            <p:nvPr/>
          </p:nvSpPr>
          <p:spPr>
            <a:xfrm>
              <a:off x="0" y="-38100"/>
              <a:ext cx="1334966" cy="1490504"/>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sp>
        <p:nvSpPr>
          <p:cNvPr name="TextBox 22" id="22"/>
          <p:cNvSpPr txBox="true"/>
          <p:nvPr/>
        </p:nvSpPr>
        <p:spPr>
          <a:xfrm rot="0">
            <a:off x="4718528" y="1490623"/>
            <a:ext cx="8850944"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Mind Mapping</a:t>
            </a:r>
          </a:p>
        </p:txBody>
      </p:sp>
      <p:sp>
        <p:nvSpPr>
          <p:cNvPr name="TextBox 23" id="23"/>
          <p:cNvSpPr txBox="true"/>
          <p:nvPr/>
        </p:nvSpPr>
        <p:spPr>
          <a:xfrm rot="0">
            <a:off x="1894423" y="4683005"/>
            <a:ext cx="4361755" cy="2790439"/>
          </a:xfrm>
          <a:prstGeom prst="rect">
            <a:avLst/>
          </a:prstGeom>
        </p:spPr>
        <p:txBody>
          <a:bodyPr anchor="t" rtlCol="false" tIns="0" lIns="0" bIns="0" rIns="0">
            <a:spAutoFit/>
          </a:bodyPr>
          <a:lstStyle/>
          <a:p>
            <a:pPr algn="just" marL="489056" indent="-244528" lvl="1">
              <a:lnSpc>
                <a:spcPts val="3171"/>
              </a:lnSpc>
              <a:buFont typeface="Arial"/>
              <a:buChar char="•"/>
            </a:pPr>
            <a:r>
              <a:rPr lang="en-US" sz="2265">
                <a:solidFill>
                  <a:srgbClr val="000000"/>
                </a:solidFill>
                <a:latin typeface="Glacial Indifference"/>
                <a:ea typeface="Glacial Indifference"/>
                <a:cs typeface="Glacial Indifference"/>
                <a:sym typeface="Glacial Indifference"/>
              </a:rPr>
              <a:t>Referensi: Penelitian yang memanfaatkan LSTM, CNN, dan transformer untuk emosi.</a:t>
            </a:r>
          </a:p>
          <a:p>
            <a:pPr algn="just" marL="489056" indent="-244528" lvl="1">
              <a:lnSpc>
                <a:spcPts val="3171"/>
              </a:lnSpc>
              <a:buFont typeface="Arial"/>
              <a:buChar char="•"/>
            </a:pPr>
            <a:r>
              <a:rPr lang="en-US" sz="2265">
                <a:solidFill>
                  <a:srgbClr val="000000"/>
                </a:solidFill>
                <a:latin typeface="Glacial Indifference"/>
                <a:ea typeface="Glacial Indifference"/>
                <a:cs typeface="Glacial Indifference"/>
                <a:sym typeface="Glacial Indifference"/>
              </a:rPr>
              <a:t>Gap: Fokus lebih pada bahasa Inggris; kurang pada Bahasa Indonesia.</a:t>
            </a:r>
          </a:p>
          <a:p>
            <a:pPr algn="just">
              <a:lnSpc>
                <a:spcPts val="3171"/>
              </a:lnSpc>
            </a:pPr>
          </a:p>
        </p:txBody>
      </p:sp>
      <p:sp>
        <p:nvSpPr>
          <p:cNvPr name="TextBox 24" id="24"/>
          <p:cNvSpPr txBox="true"/>
          <p:nvPr/>
        </p:nvSpPr>
        <p:spPr>
          <a:xfrm rot="0">
            <a:off x="3312601" y="2885934"/>
            <a:ext cx="1525399" cy="721996"/>
          </a:xfrm>
          <a:prstGeom prst="rect">
            <a:avLst/>
          </a:prstGeom>
        </p:spPr>
        <p:txBody>
          <a:bodyPr anchor="t" rtlCol="false" tIns="0" lIns="0" bIns="0" rIns="0">
            <a:spAutoFit/>
          </a:bodyPr>
          <a:lstStyle/>
          <a:p>
            <a:pPr algn="ctr">
              <a:lnSpc>
                <a:spcPts val="5879"/>
              </a:lnSpc>
            </a:pPr>
            <a:r>
              <a:rPr lang="en-US" sz="4199" b="true">
                <a:solidFill>
                  <a:srgbClr val="000000"/>
                </a:solidFill>
                <a:latin typeface="Glacial Indifference Bold"/>
                <a:ea typeface="Glacial Indifference Bold"/>
                <a:cs typeface="Glacial Indifference Bold"/>
                <a:sym typeface="Glacial Indifference Bold"/>
              </a:rPr>
              <a:t>01.</a:t>
            </a:r>
          </a:p>
        </p:txBody>
      </p:sp>
      <p:sp>
        <p:nvSpPr>
          <p:cNvPr name="TextBox 25" id="25"/>
          <p:cNvSpPr txBox="true"/>
          <p:nvPr/>
        </p:nvSpPr>
        <p:spPr>
          <a:xfrm rot="0">
            <a:off x="8385672" y="2839084"/>
            <a:ext cx="1516656" cy="721995"/>
          </a:xfrm>
          <a:prstGeom prst="rect">
            <a:avLst/>
          </a:prstGeom>
        </p:spPr>
        <p:txBody>
          <a:bodyPr anchor="t" rtlCol="false" tIns="0" lIns="0" bIns="0" rIns="0">
            <a:spAutoFit/>
          </a:bodyPr>
          <a:lstStyle/>
          <a:p>
            <a:pPr algn="ctr">
              <a:lnSpc>
                <a:spcPts val="5879"/>
              </a:lnSpc>
            </a:pPr>
            <a:r>
              <a:rPr lang="en-US" sz="4199" b="true">
                <a:solidFill>
                  <a:srgbClr val="000000"/>
                </a:solidFill>
                <a:latin typeface="Glacial Indifference Bold"/>
                <a:ea typeface="Glacial Indifference Bold"/>
                <a:cs typeface="Glacial Indifference Bold"/>
                <a:sym typeface="Glacial Indifference Bold"/>
              </a:rPr>
              <a:t>02.</a:t>
            </a:r>
          </a:p>
        </p:txBody>
      </p:sp>
      <p:sp>
        <p:nvSpPr>
          <p:cNvPr name="TextBox 26" id="26"/>
          <p:cNvSpPr txBox="true"/>
          <p:nvPr/>
        </p:nvSpPr>
        <p:spPr>
          <a:xfrm rot="0">
            <a:off x="13669919" y="2839084"/>
            <a:ext cx="1438698" cy="721995"/>
          </a:xfrm>
          <a:prstGeom prst="rect">
            <a:avLst/>
          </a:prstGeom>
        </p:spPr>
        <p:txBody>
          <a:bodyPr anchor="t" rtlCol="false" tIns="0" lIns="0" bIns="0" rIns="0">
            <a:spAutoFit/>
          </a:bodyPr>
          <a:lstStyle/>
          <a:p>
            <a:pPr algn="ctr">
              <a:lnSpc>
                <a:spcPts val="5879"/>
              </a:lnSpc>
            </a:pPr>
            <a:r>
              <a:rPr lang="en-US" sz="4199" b="true">
                <a:solidFill>
                  <a:srgbClr val="000000"/>
                </a:solidFill>
                <a:latin typeface="Glacial Indifference Bold"/>
                <a:ea typeface="Glacial Indifference Bold"/>
                <a:cs typeface="Glacial Indifference Bold"/>
                <a:sym typeface="Glacial Indifference Bold"/>
              </a:rPr>
              <a:t>03.</a:t>
            </a:r>
          </a:p>
        </p:txBody>
      </p:sp>
      <p:sp>
        <p:nvSpPr>
          <p:cNvPr name="TextBox 27" id="27"/>
          <p:cNvSpPr txBox="true"/>
          <p:nvPr/>
        </p:nvSpPr>
        <p:spPr>
          <a:xfrm rot="0">
            <a:off x="2383072" y="3574930"/>
            <a:ext cx="3384458" cy="869949"/>
          </a:xfrm>
          <a:prstGeom prst="rect">
            <a:avLst/>
          </a:prstGeom>
        </p:spPr>
        <p:txBody>
          <a:bodyPr anchor="t" rtlCol="false" tIns="0" lIns="0" bIns="0" rIns="0">
            <a:spAutoFit/>
          </a:bodyPr>
          <a:lstStyle/>
          <a:p>
            <a:pPr algn="ctr">
              <a:lnSpc>
                <a:spcPts val="3500"/>
              </a:lnSpc>
            </a:pPr>
            <a:r>
              <a:rPr lang="en-US" sz="2500" b="true">
                <a:solidFill>
                  <a:srgbClr val="000000"/>
                </a:solidFill>
                <a:latin typeface="Glacial Indifference Bold"/>
                <a:ea typeface="Glacial Indifference Bold"/>
                <a:cs typeface="Glacial Indifference Bold"/>
                <a:sym typeface="Glacial Indifference Bold"/>
              </a:rPr>
              <a:t>Analisis Sentimen Berbasis Emosi:</a:t>
            </a:r>
          </a:p>
        </p:txBody>
      </p:sp>
      <p:sp>
        <p:nvSpPr>
          <p:cNvPr name="TextBox 28" id="28"/>
          <p:cNvSpPr txBox="true"/>
          <p:nvPr/>
        </p:nvSpPr>
        <p:spPr>
          <a:xfrm rot="0">
            <a:off x="7451771" y="3742054"/>
            <a:ext cx="3384458" cy="431799"/>
          </a:xfrm>
          <a:prstGeom prst="rect">
            <a:avLst/>
          </a:prstGeom>
        </p:spPr>
        <p:txBody>
          <a:bodyPr anchor="t" rtlCol="false" tIns="0" lIns="0" bIns="0" rIns="0">
            <a:spAutoFit/>
          </a:bodyPr>
          <a:lstStyle/>
          <a:p>
            <a:pPr algn="ctr">
              <a:lnSpc>
                <a:spcPts val="3500"/>
              </a:lnSpc>
            </a:pPr>
            <a:r>
              <a:rPr lang="en-US" sz="2500" b="true">
                <a:solidFill>
                  <a:srgbClr val="000000"/>
                </a:solidFill>
                <a:latin typeface="Glacial Indifference Bold"/>
                <a:ea typeface="Glacial Indifference Bold"/>
                <a:cs typeface="Glacial Indifference Bold"/>
                <a:sym typeface="Glacial Indifference Bold"/>
              </a:rPr>
              <a:t>Teknologi NLP:</a:t>
            </a:r>
          </a:p>
        </p:txBody>
      </p:sp>
      <p:sp>
        <p:nvSpPr>
          <p:cNvPr name="TextBox 29" id="29"/>
          <p:cNvSpPr txBox="true"/>
          <p:nvPr/>
        </p:nvSpPr>
        <p:spPr>
          <a:xfrm rot="0">
            <a:off x="12697040" y="3742054"/>
            <a:ext cx="3384458" cy="431799"/>
          </a:xfrm>
          <a:prstGeom prst="rect">
            <a:avLst/>
          </a:prstGeom>
        </p:spPr>
        <p:txBody>
          <a:bodyPr anchor="t" rtlCol="false" tIns="0" lIns="0" bIns="0" rIns="0">
            <a:spAutoFit/>
          </a:bodyPr>
          <a:lstStyle/>
          <a:p>
            <a:pPr algn="ctr">
              <a:lnSpc>
                <a:spcPts val="3500"/>
              </a:lnSpc>
            </a:pPr>
            <a:r>
              <a:rPr lang="en-US" sz="2500" b="true">
                <a:solidFill>
                  <a:srgbClr val="000000"/>
                </a:solidFill>
                <a:latin typeface="Glacial Indifference Bold"/>
                <a:ea typeface="Glacial Indifference Bold"/>
                <a:cs typeface="Glacial Indifference Bold"/>
                <a:sym typeface="Glacial Indifference Bold"/>
              </a:rPr>
              <a:t>Dataset:</a:t>
            </a:r>
          </a:p>
        </p:txBody>
      </p:sp>
      <p:sp>
        <p:nvSpPr>
          <p:cNvPr name="TextBox 30" id="30"/>
          <p:cNvSpPr txBox="true"/>
          <p:nvPr/>
        </p:nvSpPr>
        <p:spPr>
          <a:xfrm rot="0">
            <a:off x="6963122" y="4683005"/>
            <a:ext cx="4361755" cy="1990339"/>
          </a:xfrm>
          <a:prstGeom prst="rect">
            <a:avLst/>
          </a:prstGeom>
        </p:spPr>
        <p:txBody>
          <a:bodyPr anchor="t" rtlCol="false" tIns="0" lIns="0" bIns="0" rIns="0">
            <a:spAutoFit/>
          </a:bodyPr>
          <a:lstStyle/>
          <a:p>
            <a:pPr algn="l" marL="489056" indent="-244528" lvl="1">
              <a:lnSpc>
                <a:spcPts val="3171"/>
              </a:lnSpc>
              <a:buFont typeface="Arial"/>
              <a:buChar char="•"/>
            </a:pPr>
            <a:r>
              <a:rPr lang="en-US" sz="2265">
                <a:solidFill>
                  <a:srgbClr val="000000"/>
                </a:solidFill>
                <a:latin typeface="Glacial Indifference"/>
                <a:ea typeface="Glacial Indifference"/>
                <a:cs typeface="Glacial Indifference"/>
                <a:sym typeface="Glacial Indifference"/>
              </a:rPr>
              <a:t>Embedding semantik: Word2Vec, GloVe, FastText.</a:t>
            </a:r>
          </a:p>
          <a:p>
            <a:pPr algn="l" marL="489056" indent="-244528" lvl="1">
              <a:lnSpc>
                <a:spcPts val="3171"/>
              </a:lnSpc>
              <a:buFont typeface="Arial"/>
              <a:buChar char="•"/>
            </a:pPr>
            <a:r>
              <a:rPr lang="en-US" sz="2265">
                <a:solidFill>
                  <a:srgbClr val="000000"/>
                </a:solidFill>
                <a:latin typeface="Glacial Indifference"/>
                <a:ea typeface="Glacial Indifference"/>
                <a:cs typeface="Glacial Indifference"/>
                <a:sym typeface="Glacial Indifference"/>
              </a:rPr>
              <a:t>Model: LSTM, CNN, Transformer (BERT, RoBERTa).</a:t>
            </a:r>
          </a:p>
          <a:p>
            <a:pPr algn="just">
              <a:lnSpc>
                <a:spcPts val="3171"/>
              </a:lnSpc>
            </a:pPr>
          </a:p>
        </p:txBody>
      </p:sp>
      <p:sp>
        <p:nvSpPr>
          <p:cNvPr name="TextBox 31" id="31"/>
          <p:cNvSpPr txBox="true"/>
          <p:nvPr/>
        </p:nvSpPr>
        <p:spPr>
          <a:xfrm rot="0">
            <a:off x="12030775" y="4683005"/>
            <a:ext cx="4361755" cy="1990339"/>
          </a:xfrm>
          <a:prstGeom prst="rect">
            <a:avLst/>
          </a:prstGeom>
        </p:spPr>
        <p:txBody>
          <a:bodyPr anchor="t" rtlCol="false" tIns="0" lIns="0" bIns="0" rIns="0">
            <a:spAutoFit/>
          </a:bodyPr>
          <a:lstStyle/>
          <a:p>
            <a:pPr algn="just" marL="489056" indent="-244528" lvl="1">
              <a:lnSpc>
                <a:spcPts val="3171"/>
              </a:lnSpc>
              <a:buFont typeface="Arial"/>
              <a:buChar char="•"/>
            </a:pPr>
            <a:r>
              <a:rPr lang="en-US" sz="2265">
                <a:solidFill>
                  <a:srgbClr val="000000"/>
                </a:solidFill>
                <a:latin typeface="Glacial Indifference"/>
                <a:ea typeface="Glacial Indifference"/>
                <a:cs typeface="Glacial Indifference"/>
                <a:sym typeface="Glacial Indifference"/>
              </a:rPr>
              <a:t>Dataset emosi (baik publik maupun buatan sendiri).</a:t>
            </a:r>
          </a:p>
          <a:p>
            <a:pPr algn="just" marL="489056" indent="-244528" lvl="1">
              <a:lnSpc>
                <a:spcPts val="3171"/>
              </a:lnSpc>
              <a:buFont typeface="Arial"/>
              <a:buChar char="•"/>
            </a:pPr>
            <a:r>
              <a:rPr lang="en-US" sz="2265">
                <a:solidFill>
                  <a:srgbClr val="000000"/>
                </a:solidFill>
                <a:latin typeface="Glacial Indifference"/>
                <a:ea typeface="Glacial Indifference"/>
                <a:cs typeface="Glacial Indifference"/>
                <a:sym typeface="Glacial Indifference"/>
              </a:rPr>
              <a:t>Tantangan: Ukuran dataset yang kecil untuk bahasa lokal.</a:t>
            </a:r>
          </a:p>
          <a:p>
            <a:pPr algn="just">
              <a:lnSpc>
                <a:spcPts val="3171"/>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07</a:t>
            </a:r>
          </a:p>
        </p:txBody>
      </p:sp>
      <p:sp>
        <p:nvSpPr>
          <p:cNvPr name="AutoShape 9" id="9"/>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AutoShape 10" id="10"/>
          <p:cNvSpPr/>
          <p:nvPr/>
        </p:nvSpPr>
        <p:spPr>
          <a:xfrm>
            <a:off x="1219263" y="8370503"/>
            <a:ext cx="15849473" cy="0"/>
          </a:xfrm>
          <a:prstGeom prst="line">
            <a:avLst/>
          </a:prstGeom>
          <a:ln cap="flat" w="38100">
            <a:solidFill>
              <a:srgbClr val="5DA295"/>
            </a:solidFill>
            <a:prstDash val="solid"/>
            <a:headEnd type="none" len="sm" w="sm"/>
            <a:tailEnd type="none" len="sm" w="sm"/>
          </a:ln>
        </p:spPr>
      </p:sp>
      <p:sp>
        <p:nvSpPr>
          <p:cNvPr name="AutoShape 11" id="11"/>
          <p:cNvSpPr/>
          <p:nvPr/>
        </p:nvSpPr>
        <p:spPr>
          <a:xfrm>
            <a:off x="1219263" y="3102381"/>
            <a:ext cx="15849473" cy="0"/>
          </a:xfrm>
          <a:prstGeom prst="line">
            <a:avLst/>
          </a:prstGeom>
          <a:ln cap="flat" w="38100">
            <a:solidFill>
              <a:srgbClr val="5DA295"/>
            </a:solidFill>
            <a:prstDash val="solid"/>
            <a:headEnd type="none" len="sm" w="sm"/>
            <a:tailEnd type="none" len="sm" w="sm"/>
          </a:ln>
        </p:spPr>
      </p:sp>
      <p:sp>
        <p:nvSpPr>
          <p:cNvPr name="AutoShape 12" id="12"/>
          <p:cNvSpPr/>
          <p:nvPr/>
        </p:nvSpPr>
        <p:spPr>
          <a:xfrm flipV="true">
            <a:off x="1238313" y="3083200"/>
            <a:ext cx="2587" cy="5306222"/>
          </a:xfrm>
          <a:prstGeom prst="line">
            <a:avLst/>
          </a:prstGeom>
          <a:ln cap="flat" w="38100">
            <a:solidFill>
              <a:srgbClr val="5DA295"/>
            </a:solidFill>
            <a:prstDash val="solid"/>
            <a:headEnd type="none" len="sm" w="sm"/>
            <a:tailEnd type="none" len="sm" w="sm"/>
          </a:ln>
        </p:spPr>
      </p:sp>
      <p:sp>
        <p:nvSpPr>
          <p:cNvPr name="AutoShape 13" id="13"/>
          <p:cNvSpPr/>
          <p:nvPr/>
        </p:nvSpPr>
        <p:spPr>
          <a:xfrm flipH="true" flipV="true">
            <a:off x="5193097" y="3092590"/>
            <a:ext cx="0" cy="5287443"/>
          </a:xfrm>
          <a:prstGeom prst="line">
            <a:avLst/>
          </a:prstGeom>
          <a:ln cap="flat" w="38100">
            <a:solidFill>
              <a:srgbClr val="5DA295"/>
            </a:solidFill>
            <a:prstDash val="solid"/>
            <a:headEnd type="none" len="sm" w="sm"/>
            <a:tailEnd type="none" len="sm" w="sm"/>
          </a:ln>
        </p:spPr>
      </p:sp>
      <p:sp>
        <p:nvSpPr>
          <p:cNvPr name="AutoShape 14" id="14"/>
          <p:cNvSpPr/>
          <p:nvPr/>
        </p:nvSpPr>
        <p:spPr>
          <a:xfrm flipH="true" flipV="true">
            <a:off x="9145294" y="3092590"/>
            <a:ext cx="0" cy="5287443"/>
          </a:xfrm>
          <a:prstGeom prst="line">
            <a:avLst/>
          </a:prstGeom>
          <a:ln cap="flat" w="38100">
            <a:solidFill>
              <a:srgbClr val="5DA295"/>
            </a:solidFill>
            <a:prstDash val="solid"/>
            <a:headEnd type="none" len="sm" w="sm"/>
            <a:tailEnd type="none" len="sm" w="sm"/>
          </a:ln>
        </p:spPr>
      </p:sp>
      <p:sp>
        <p:nvSpPr>
          <p:cNvPr name="AutoShape 15" id="15"/>
          <p:cNvSpPr/>
          <p:nvPr/>
        </p:nvSpPr>
        <p:spPr>
          <a:xfrm flipV="true">
            <a:off x="13097490" y="3092590"/>
            <a:ext cx="0" cy="5287443"/>
          </a:xfrm>
          <a:prstGeom prst="line">
            <a:avLst/>
          </a:prstGeom>
          <a:ln cap="flat" w="38100">
            <a:solidFill>
              <a:srgbClr val="5DA295"/>
            </a:solidFill>
            <a:prstDash val="solid"/>
            <a:headEnd type="none" len="sm" w="sm"/>
            <a:tailEnd type="none" len="sm" w="sm"/>
          </a:ln>
        </p:spPr>
      </p:sp>
      <p:sp>
        <p:nvSpPr>
          <p:cNvPr name="AutoShape 16" id="16"/>
          <p:cNvSpPr/>
          <p:nvPr/>
        </p:nvSpPr>
        <p:spPr>
          <a:xfrm flipV="true">
            <a:off x="17049687" y="3092590"/>
            <a:ext cx="0" cy="5287443"/>
          </a:xfrm>
          <a:prstGeom prst="line">
            <a:avLst/>
          </a:prstGeom>
          <a:ln cap="flat" w="38100">
            <a:solidFill>
              <a:srgbClr val="5DA295"/>
            </a:solidFill>
            <a:prstDash val="solid"/>
            <a:headEnd type="none" len="sm" w="sm"/>
            <a:tailEnd type="none" len="sm" w="sm"/>
          </a:ln>
        </p:spPr>
      </p:sp>
      <p:grpSp>
        <p:nvGrpSpPr>
          <p:cNvPr name="Group 17" id="17"/>
          <p:cNvGrpSpPr/>
          <p:nvPr/>
        </p:nvGrpSpPr>
        <p:grpSpPr>
          <a:xfrm rot="0">
            <a:off x="6457175" y="3092590"/>
            <a:ext cx="1465528" cy="1491803"/>
            <a:chOff x="0" y="0"/>
            <a:chExt cx="798484" cy="812800"/>
          </a:xfrm>
        </p:grpSpPr>
        <p:sp>
          <p:nvSpPr>
            <p:cNvPr name="Freeform 18" id="18"/>
            <p:cNvSpPr/>
            <p:nvPr/>
          </p:nvSpPr>
          <p:spPr>
            <a:xfrm flipH="false" flipV="false" rot="0">
              <a:off x="0" y="0"/>
              <a:ext cx="798484" cy="812800"/>
            </a:xfrm>
            <a:custGeom>
              <a:avLst/>
              <a:gdLst/>
              <a:ahLst/>
              <a:cxnLst/>
              <a:rect r="r" b="b" t="t" l="l"/>
              <a:pathLst>
                <a:path h="812800" w="798484">
                  <a:moveTo>
                    <a:pt x="798484" y="0"/>
                  </a:moveTo>
                  <a:lnTo>
                    <a:pt x="798484" y="698500"/>
                  </a:lnTo>
                  <a:lnTo>
                    <a:pt x="399242" y="812800"/>
                  </a:lnTo>
                  <a:lnTo>
                    <a:pt x="0" y="698500"/>
                  </a:lnTo>
                  <a:lnTo>
                    <a:pt x="0" y="0"/>
                  </a:lnTo>
                  <a:lnTo>
                    <a:pt x="798484" y="0"/>
                  </a:lnTo>
                  <a:close/>
                </a:path>
              </a:pathLst>
            </a:custGeom>
            <a:solidFill>
              <a:srgbClr val="5DA295"/>
            </a:solidFill>
          </p:spPr>
        </p:sp>
        <p:sp>
          <p:nvSpPr>
            <p:cNvPr name="TextBox 19" id="19"/>
            <p:cNvSpPr txBox="true"/>
            <p:nvPr/>
          </p:nvSpPr>
          <p:spPr>
            <a:xfrm>
              <a:off x="0" y="-38100"/>
              <a:ext cx="798484" cy="7366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2469462" y="3092590"/>
            <a:ext cx="1465528" cy="1491803"/>
            <a:chOff x="0" y="0"/>
            <a:chExt cx="798484" cy="812800"/>
          </a:xfrm>
        </p:grpSpPr>
        <p:sp>
          <p:nvSpPr>
            <p:cNvPr name="Freeform 21" id="21"/>
            <p:cNvSpPr/>
            <p:nvPr/>
          </p:nvSpPr>
          <p:spPr>
            <a:xfrm flipH="false" flipV="false" rot="0">
              <a:off x="0" y="0"/>
              <a:ext cx="798484" cy="812800"/>
            </a:xfrm>
            <a:custGeom>
              <a:avLst/>
              <a:gdLst/>
              <a:ahLst/>
              <a:cxnLst/>
              <a:rect r="r" b="b" t="t" l="l"/>
              <a:pathLst>
                <a:path h="812800" w="798484">
                  <a:moveTo>
                    <a:pt x="798484" y="0"/>
                  </a:moveTo>
                  <a:lnTo>
                    <a:pt x="798484" y="698500"/>
                  </a:lnTo>
                  <a:lnTo>
                    <a:pt x="399242" y="812800"/>
                  </a:lnTo>
                  <a:lnTo>
                    <a:pt x="0" y="698500"/>
                  </a:lnTo>
                  <a:lnTo>
                    <a:pt x="0" y="0"/>
                  </a:lnTo>
                  <a:lnTo>
                    <a:pt x="798484" y="0"/>
                  </a:lnTo>
                  <a:close/>
                </a:path>
              </a:pathLst>
            </a:custGeom>
            <a:solidFill>
              <a:srgbClr val="5DA295"/>
            </a:solidFill>
          </p:spPr>
        </p:sp>
        <p:sp>
          <p:nvSpPr>
            <p:cNvPr name="TextBox 22" id="22"/>
            <p:cNvSpPr txBox="true"/>
            <p:nvPr/>
          </p:nvSpPr>
          <p:spPr>
            <a:xfrm>
              <a:off x="0" y="-38100"/>
              <a:ext cx="798484" cy="7366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0430002" y="3083191"/>
            <a:ext cx="1465528" cy="1491803"/>
            <a:chOff x="0" y="0"/>
            <a:chExt cx="798484" cy="812800"/>
          </a:xfrm>
        </p:grpSpPr>
        <p:sp>
          <p:nvSpPr>
            <p:cNvPr name="Freeform 24" id="24"/>
            <p:cNvSpPr/>
            <p:nvPr/>
          </p:nvSpPr>
          <p:spPr>
            <a:xfrm flipH="false" flipV="false" rot="0">
              <a:off x="0" y="0"/>
              <a:ext cx="798484" cy="812800"/>
            </a:xfrm>
            <a:custGeom>
              <a:avLst/>
              <a:gdLst/>
              <a:ahLst/>
              <a:cxnLst/>
              <a:rect r="r" b="b" t="t" l="l"/>
              <a:pathLst>
                <a:path h="812800" w="798484">
                  <a:moveTo>
                    <a:pt x="798484" y="0"/>
                  </a:moveTo>
                  <a:lnTo>
                    <a:pt x="798484" y="698500"/>
                  </a:lnTo>
                  <a:lnTo>
                    <a:pt x="399242" y="812800"/>
                  </a:lnTo>
                  <a:lnTo>
                    <a:pt x="0" y="698500"/>
                  </a:lnTo>
                  <a:lnTo>
                    <a:pt x="0" y="0"/>
                  </a:lnTo>
                  <a:lnTo>
                    <a:pt x="798484" y="0"/>
                  </a:lnTo>
                  <a:close/>
                </a:path>
              </a:pathLst>
            </a:custGeom>
            <a:solidFill>
              <a:srgbClr val="5DA295"/>
            </a:solidFill>
          </p:spPr>
        </p:sp>
        <p:sp>
          <p:nvSpPr>
            <p:cNvPr name="TextBox 25" id="25"/>
            <p:cNvSpPr txBox="true"/>
            <p:nvPr/>
          </p:nvSpPr>
          <p:spPr>
            <a:xfrm>
              <a:off x="0" y="-38100"/>
              <a:ext cx="798484" cy="7366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4229868" y="3083191"/>
            <a:ext cx="1465528" cy="1491803"/>
            <a:chOff x="0" y="0"/>
            <a:chExt cx="798484" cy="812800"/>
          </a:xfrm>
        </p:grpSpPr>
        <p:sp>
          <p:nvSpPr>
            <p:cNvPr name="Freeform 27" id="27"/>
            <p:cNvSpPr/>
            <p:nvPr/>
          </p:nvSpPr>
          <p:spPr>
            <a:xfrm flipH="false" flipV="false" rot="0">
              <a:off x="0" y="0"/>
              <a:ext cx="798484" cy="812800"/>
            </a:xfrm>
            <a:custGeom>
              <a:avLst/>
              <a:gdLst/>
              <a:ahLst/>
              <a:cxnLst/>
              <a:rect r="r" b="b" t="t" l="l"/>
              <a:pathLst>
                <a:path h="812800" w="798484">
                  <a:moveTo>
                    <a:pt x="798484" y="0"/>
                  </a:moveTo>
                  <a:lnTo>
                    <a:pt x="798484" y="698500"/>
                  </a:lnTo>
                  <a:lnTo>
                    <a:pt x="399242" y="812800"/>
                  </a:lnTo>
                  <a:lnTo>
                    <a:pt x="0" y="698500"/>
                  </a:lnTo>
                  <a:lnTo>
                    <a:pt x="0" y="0"/>
                  </a:lnTo>
                  <a:lnTo>
                    <a:pt x="798484" y="0"/>
                  </a:lnTo>
                  <a:close/>
                </a:path>
              </a:pathLst>
            </a:custGeom>
            <a:solidFill>
              <a:srgbClr val="5DA295"/>
            </a:solidFill>
          </p:spPr>
        </p:sp>
        <p:sp>
          <p:nvSpPr>
            <p:cNvPr name="TextBox 28" id="28"/>
            <p:cNvSpPr txBox="true"/>
            <p:nvPr/>
          </p:nvSpPr>
          <p:spPr>
            <a:xfrm>
              <a:off x="0" y="-38100"/>
              <a:ext cx="798484" cy="736600"/>
            </a:xfrm>
            <a:prstGeom prst="rect">
              <a:avLst/>
            </a:prstGeom>
          </p:spPr>
          <p:txBody>
            <a:bodyPr anchor="ctr" rtlCol="false" tIns="50800" lIns="50800" bIns="50800" rIns="50800"/>
            <a:lstStyle/>
            <a:p>
              <a:pPr algn="ctr">
                <a:lnSpc>
                  <a:spcPts val="2659"/>
                </a:lnSpc>
              </a:pPr>
            </a:p>
          </p:txBody>
        </p:sp>
      </p:grpSp>
      <p:sp>
        <p:nvSpPr>
          <p:cNvPr name="Freeform 29" id="29"/>
          <p:cNvSpPr/>
          <p:nvPr/>
        </p:nvSpPr>
        <p:spPr>
          <a:xfrm flipH="false" flipV="false" rot="0">
            <a:off x="2822742" y="3417335"/>
            <a:ext cx="744393" cy="842312"/>
          </a:xfrm>
          <a:custGeom>
            <a:avLst/>
            <a:gdLst/>
            <a:ahLst/>
            <a:cxnLst/>
            <a:rect r="r" b="b" t="t" l="l"/>
            <a:pathLst>
              <a:path h="842312" w="744393">
                <a:moveTo>
                  <a:pt x="0" y="0"/>
                </a:moveTo>
                <a:lnTo>
                  <a:pt x="744393" y="0"/>
                </a:lnTo>
                <a:lnTo>
                  <a:pt x="744393" y="842312"/>
                </a:lnTo>
                <a:lnTo>
                  <a:pt x="0" y="842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0" id="30"/>
          <p:cNvSpPr/>
          <p:nvPr/>
        </p:nvSpPr>
        <p:spPr>
          <a:xfrm flipH="false" flipV="false" rot="0">
            <a:off x="6745030" y="3426749"/>
            <a:ext cx="889817" cy="823485"/>
          </a:xfrm>
          <a:custGeom>
            <a:avLst/>
            <a:gdLst/>
            <a:ahLst/>
            <a:cxnLst/>
            <a:rect r="r" b="b" t="t" l="l"/>
            <a:pathLst>
              <a:path h="823485" w="889817">
                <a:moveTo>
                  <a:pt x="0" y="0"/>
                </a:moveTo>
                <a:lnTo>
                  <a:pt x="889817" y="0"/>
                </a:lnTo>
                <a:lnTo>
                  <a:pt x="889817" y="823485"/>
                </a:lnTo>
                <a:lnTo>
                  <a:pt x="0" y="823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1" id="31"/>
          <p:cNvSpPr/>
          <p:nvPr/>
        </p:nvSpPr>
        <p:spPr>
          <a:xfrm flipH="false" flipV="false" rot="0">
            <a:off x="10757966" y="3416025"/>
            <a:ext cx="809600" cy="844933"/>
          </a:xfrm>
          <a:custGeom>
            <a:avLst/>
            <a:gdLst/>
            <a:ahLst/>
            <a:cxnLst/>
            <a:rect r="r" b="b" t="t" l="l"/>
            <a:pathLst>
              <a:path h="844933" w="809600">
                <a:moveTo>
                  <a:pt x="0" y="0"/>
                </a:moveTo>
                <a:lnTo>
                  <a:pt x="809600" y="0"/>
                </a:lnTo>
                <a:lnTo>
                  <a:pt x="809600" y="844933"/>
                </a:lnTo>
                <a:lnTo>
                  <a:pt x="0" y="8449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0">
            <a:off x="14622394" y="3417973"/>
            <a:ext cx="680475" cy="841037"/>
          </a:xfrm>
          <a:custGeom>
            <a:avLst/>
            <a:gdLst/>
            <a:ahLst/>
            <a:cxnLst/>
            <a:rect r="r" b="b" t="t" l="l"/>
            <a:pathLst>
              <a:path h="841037" w="680475">
                <a:moveTo>
                  <a:pt x="0" y="0"/>
                </a:moveTo>
                <a:lnTo>
                  <a:pt x="680476" y="0"/>
                </a:lnTo>
                <a:lnTo>
                  <a:pt x="680476" y="841037"/>
                </a:lnTo>
                <a:lnTo>
                  <a:pt x="0" y="8410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3" id="33"/>
          <p:cNvSpPr/>
          <p:nvPr/>
        </p:nvSpPr>
        <p:spPr>
          <a:xfrm flipH="false" flipV="false" rot="0">
            <a:off x="14869273" y="-2098748"/>
            <a:ext cx="3705427" cy="3905589"/>
          </a:xfrm>
          <a:custGeom>
            <a:avLst/>
            <a:gdLst/>
            <a:ahLst/>
            <a:cxnLst/>
            <a:rect r="r" b="b" t="t" l="l"/>
            <a:pathLst>
              <a:path h="3905589" w="3705427">
                <a:moveTo>
                  <a:pt x="0" y="0"/>
                </a:moveTo>
                <a:lnTo>
                  <a:pt x="3705427" y="0"/>
                </a:lnTo>
                <a:lnTo>
                  <a:pt x="3705427" y="3905589"/>
                </a:lnTo>
                <a:lnTo>
                  <a:pt x="0" y="39055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4" id="34"/>
          <p:cNvSpPr/>
          <p:nvPr/>
        </p:nvSpPr>
        <p:spPr>
          <a:xfrm flipH="false" flipV="false" rot="0">
            <a:off x="15302870" y="1279101"/>
            <a:ext cx="1073337" cy="1073337"/>
          </a:xfrm>
          <a:custGeom>
            <a:avLst/>
            <a:gdLst/>
            <a:ahLst/>
            <a:cxnLst/>
            <a:rect r="r" b="b" t="t" l="l"/>
            <a:pathLst>
              <a:path h="1073337" w="1073337">
                <a:moveTo>
                  <a:pt x="0" y="0"/>
                </a:moveTo>
                <a:lnTo>
                  <a:pt x="1073336" y="0"/>
                </a:lnTo>
                <a:lnTo>
                  <a:pt x="1073336" y="1073337"/>
                </a:lnTo>
                <a:lnTo>
                  <a:pt x="0" y="107333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5" id="35"/>
          <p:cNvSpPr/>
          <p:nvPr/>
        </p:nvSpPr>
        <p:spPr>
          <a:xfrm flipH="false" flipV="false" rot="0">
            <a:off x="16147931" y="2273854"/>
            <a:ext cx="456551" cy="456551"/>
          </a:xfrm>
          <a:custGeom>
            <a:avLst/>
            <a:gdLst/>
            <a:ahLst/>
            <a:cxnLst/>
            <a:rect r="r" b="b" t="t" l="l"/>
            <a:pathLst>
              <a:path h="456551" w="456551">
                <a:moveTo>
                  <a:pt x="0" y="0"/>
                </a:moveTo>
                <a:lnTo>
                  <a:pt x="456551" y="0"/>
                </a:lnTo>
                <a:lnTo>
                  <a:pt x="456551" y="456551"/>
                </a:lnTo>
                <a:lnTo>
                  <a:pt x="0" y="45655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36" id="36"/>
          <p:cNvSpPr/>
          <p:nvPr/>
        </p:nvSpPr>
        <p:spPr>
          <a:xfrm flipH="false" flipV="false" rot="0">
            <a:off x="560067" y="8446709"/>
            <a:ext cx="659197" cy="659197"/>
          </a:xfrm>
          <a:custGeom>
            <a:avLst/>
            <a:gdLst/>
            <a:ahLst/>
            <a:cxnLst/>
            <a:rect r="r" b="b" t="t" l="l"/>
            <a:pathLst>
              <a:path h="659197" w="659197">
                <a:moveTo>
                  <a:pt x="0" y="0"/>
                </a:moveTo>
                <a:lnTo>
                  <a:pt x="659196" y="0"/>
                </a:lnTo>
                <a:lnTo>
                  <a:pt x="659196" y="659197"/>
                </a:lnTo>
                <a:lnTo>
                  <a:pt x="0" y="65919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37" id="37"/>
          <p:cNvSpPr txBox="true"/>
          <p:nvPr/>
        </p:nvSpPr>
        <p:spPr>
          <a:xfrm rot="0">
            <a:off x="4075378" y="1551020"/>
            <a:ext cx="10137245" cy="1111250"/>
          </a:xfrm>
          <a:prstGeom prst="rect">
            <a:avLst/>
          </a:prstGeom>
        </p:spPr>
        <p:txBody>
          <a:bodyPr anchor="t" rtlCol="false" tIns="0" lIns="0" bIns="0" rIns="0">
            <a:spAutoFit/>
          </a:bodyPr>
          <a:lstStyle/>
          <a:p>
            <a:pPr algn="ctr">
              <a:lnSpc>
                <a:spcPts val="9099"/>
              </a:lnSpc>
            </a:pPr>
            <a:r>
              <a:rPr lang="en-US" sz="6499" b="true">
                <a:solidFill>
                  <a:srgbClr val="000000"/>
                </a:solidFill>
                <a:latin typeface="Glacial Indifference Bold"/>
                <a:ea typeface="Glacial Indifference Bold"/>
                <a:cs typeface="Glacial Indifference Bold"/>
                <a:sym typeface="Glacial Indifference Bold"/>
              </a:rPr>
              <a:t>Metode yang Diusulkan</a:t>
            </a:r>
          </a:p>
        </p:txBody>
      </p:sp>
      <p:sp>
        <p:nvSpPr>
          <p:cNvPr name="TextBox 38" id="38"/>
          <p:cNvSpPr txBox="true"/>
          <p:nvPr/>
        </p:nvSpPr>
        <p:spPr>
          <a:xfrm rot="0">
            <a:off x="1580589" y="4787420"/>
            <a:ext cx="3243274" cy="431799"/>
          </a:xfrm>
          <a:prstGeom prst="rect">
            <a:avLst/>
          </a:prstGeom>
        </p:spPr>
        <p:txBody>
          <a:bodyPr anchor="t" rtlCol="false" tIns="0" lIns="0" bIns="0" rIns="0">
            <a:spAutoFit/>
          </a:bodyPr>
          <a:lstStyle/>
          <a:p>
            <a:pPr algn="ctr">
              <a:lnSpc>
                <a:spcPts val="3500"/>
              </a:lnSpc>
            </a:pPr>
            <a:r>
              <a:rPr lang="en-US" sz="2500" b="true">
                <a:solidFill>
                  <a:srgbClr val="000000"/>
                </a:solidFill>
                <a:latin typeface="Glacial Indifference Bold"/>
                <a:ea typeface="Glacial Indifference Bold"/>
                <a:cs typeface="Glacial Indifference Bold"/>
                <a:sym typeface="Glacial Indifference Bold"/>
              </a:rPr>
              <a:t>Pra-Pemrosesan Teks</a:t>
            </a:r>
          </a:p>
        </p:txBody>
      </p:sp>
      <p:sp>
        <p:nvSpPr>
          <p:cNvPr name="TextBox 39" id="39"/>
          <p:cNvSpPr txBox="true"/>
          <p:nvPr/>
        </p:nvSpPr>
        <p:spPr>
          <a:xfrm rot="0">
            <a:off x="1566014" y="5476347"/>
            <a:ext cx="3257849" cy="2799080"/>
          </a:xfrm>
          <a:prstGeom prst="rect">
            <a:avLst/>
          </a:prstGeom>
        </p:spPr>
        <p:txBody>
          <a:bodyPr anchor="t" rtlCol="false" tIns="0" lIns="0" bIns="0" rIns="0">
            <a:spAutoFit/>
          </a:bodyPr>
          <a:lstStyle/>
          <a:p>
            <a:pPr algn="l" marL="496574" indent="-248287" lvl="1">
              <a:lnSpc>
                <a:spcPts val="3220"/>
              </a:lnSpc>
              <a:buFont typeface="Arial"/>
              <a:buChar char="•"/>
            </a:pPr>
            <a:r>
              <a:rPr lang="en-US" sz="2300">
                <a:solidFill>
                  <a:srgbClr val="000000"/>
                </a:solidFill>
                <a:latin typeface="Glacial Indifference"/>
                <a:ea typeface="Glacial Indifference"/>
                <a:cs typeface="Glacial Indifference"/>
                <a:sym typeface="Glacial Indifference"/>
              </a:rPr>
              <a:t>Tokenisasi, stemming, dan stopword removal.</a:t>
            </a:r>
          </a:p>
          <a:p>
            <a:pPr algn="l" marL="496574" indent="-248287" lvl="1">
              <a:lnSpc>
                <a:spcPts val="3220"/>
              </a:lnSpc>
              <a:buFont typeface="Arial"/>
              <a:buChar char="•"/>
            </a:pPr>
            <a:r>
              <a:rPr lang="en-US" sz="2300">
                <a:solidFill>
                  <a:srgbClr val="000000"/>
                </a:solidFill>
                <a:latin typeface="Glacial Indifference"/>
                <a:ea typeface="Glacial Indifference"/>
                <a:cs typeface="Glacial Indifference"/>
                <a:sym typeface="Glacial Indifference"/>
              </a:rPr>
              <a:t>Representasi teks menggunakan word2vec atau FastText.</a:t>
            </a:r>
          </a:p>
        </p:txBody>
      </p:sp>
      <p:sp>
        <p:nvSpPr>
          <p:cNvPr name="Freeform 40" id="40"/>
          <p:cNvSpPr/>
          <p:nvPr/>
        </p:nvSpPr>
        <p:spPr>
          <a:xfrm flipH="false" flipV="false" rot="0">
            <a:off x="1250990" y="9157302"/>
            <a:ext cx="659197" cy="659197"/>
          </a:xfrm>
          <a:custGeom>
            <a:avLst/>
            <a:gdLst/>
            <a:ahLst/>
            <a:cxnLst/>
            <a:rect r="r" b="b" t="t" l="l"/>
            <a:pathLst>
              <a:path h="659197" w="659197">
                <a:moveTo>
                  <a:pt x="0" y="0"/>
                </a:moveTo>
                <a:lnTo>
                  <a:pt x="659197" y="0"/>
                </a:lnTo>
                <a:lnTo>
                  <a:pt x="659197" y="659196"/>
                </a:lnTo>
                <a:lnTo>
                  <a:pt x="0" y="659196"/>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41" id="41"/>
          <p:cNvSpPr txBox="true"/>
          <p:nvPr/>
        </p:nvSpPr>
        <p:spPr>
          <a:xfrm rot="0">
            <a:off x="5579147" y="4832043"/>
            <a:ext cx="3243274" cy="431799"/>
          </a:xfrm>
          <a:prstGeom prst="rect">
            <a:avLst/>
          </a:prstGeom>
        </p:spPr>
        <p:txBody>
          <a:bodyPr anchor="t" rtlCol="false" tIns="0" lIns="0" bIns="0" rIns="0">
            <a:spAutoFit/>
          </a:bodyPr>
          <a:lstStyle/>
          <a:p>
            <a:pPr algn="ctr">
              <a:lnSpc>
                <a:spcPts val="3500"/>
              </a:lnSpc>
            </a:pPr>
            <a:r>
              <a:rPr lang="en-US" sz="2500" b="true">
                <a:solidFill>
                  <a:srgbClr val="000000"/>
                </a:solidFill>
                <a:latin typeface="Glacial Indifference Bold"/>
                <a:ea typeface="Glacial Indifference Bold"/>
                <a:cs typeface="Glacial Indifference Bold"/>
                <a:sym typeface="Glacial Indifference Bold"/>
              </a:rPr>
              <a:t>Arsitektur Model NLP</a:t>
            </a:r>
          </a:p>
        </p:txBody>
      </p:sp>
      <p:sp>
        <p:nvSpPr>
          <p:cNvPr name="TextBox 42" id="42"/>
          <p:cNvSpPr txBox="true"/>
          <p:nvPr/>
        </p:nvSpPr>
        <p:spPr>
          <a:xfrm rot="0">
            <a:off x="5579147" y="5241468"/>
            <a:ext cx="3294972" cy="3084735"/>
          </a:xfrm>
          <a:prstGeom prst="rect">
            <a:avLst/>
          </a:prstGeom>
        </p:spPr>
        <p:txBody>
          <a:bodyPr anchor="t" rtlCol="false" tIns="0" lIns="0" bIns="0" rIns="0">
            <a:spAutoFit/>
          </a:bodyPr>
          <a:lstStyle/>
          <a:p>
            <a:pPr algn="l" marL="416416" indent="-208208" lvl="1">
              <a:lnSpc>
                <a:spcPts val="2700"/>
              </a:lnSpc>
              <a:buFont typeface="Arial"/>
              <a:buChar char="•"/>
            </a:pPr>
            <a:r>
              <a:rPr lang="en-US" sz="1928">
                <a:solidFill>
                  <a:srgbClr val="000000"/>
                </a:solidFill>
                <a:latin typeface="Glacial Indifference"/>
                <a:ea typeface="Glacial Indifference"/>
                <a:cs typeface="Glacial Indifference"/>
                <a:sym typeface="Glacial Indifference"/>
              </a:rPr>
              <a:t>Pendekatan Tradisional: SVM atau Naïve Bayes untuk baseline.</a:t>
            </a:r>
          </a:p>
          <a:p>
            <a:pPr algn="l" marL="416416" indent="-208208" lvl="1">
              <a:lnSpc>
                <a:spcPts val="2700"/>
              </a:lnSpc>
              <a:buFont typeface="Arial"/>
              <a:buChar char="•"/>
            </a:pPr>
            <a:r>
              <a:rPr lang="en-US" sz="1928">
                <a:solidFill>
                  <a:srgbClr val="000000"/>
                </a:solidFill>
                <a:latin typeface="Glacial Indifference"/>
                <a:ea typeface="Glacial Indifference"/>
                <a:cs typeface="Glacial Indifference"/>
                <a:sym typeface="Glacial Indifference"/>
              </a:rPr>
              <a:t>Pendekatan Lanjutan:</a:t>
            </a:r>
          </a:p>
          <a:p>
            <a:pPr algn="l" marL="832832" indent="-277611" lvl="2">
              <a:lnSpc>
                <a:spcPts val="2700"/>
              </a:lnSpc>
              <a:buFont typeface="Arial"/>
              <a:buChar char="⚬"/>
            </a:pPr>
            <a:r>
              <a:rPr lang="en-US" sz="1928">
                <a:solidFill>
                  <a:srgbClr val="000000"/>
                </a:solidFill>
                <a:latin typeface="Glacial Indifference"/>
                <a:ea typeface="Glacial Indifference"/>
                <a:cs typeface="Glacial Indifference"/>
                <a:sym typeface="Glacial Indifference"/>
              </a:rPr>
              <a:t>CNN: Untuk ekstraksi fitur spasial teks.</a:t>
            </a:r>
          </a:p>
          <a:p>
            <a:pPr algn="l" marL="832832" indent="-277611" lvl="2">
              <a:lnSpc>
                <a:spcPts val="2700"/>
              </a:lnSpc>
              <a:buFont typeface="Arial"/>
              <a:buChar char="⚬"/>
            </a:pPr>
            <a:r>
              <a:rPr lang="en-US" sz="1928">
                <a:solidFill>
                  <a:srgbClr val="000000"/>
                </a:solidFill>
                <a:latin typeface="Glacial Indifference"/>
                <a:ea typeface="Glacial Indifference"/>
                <a:cs typeface="Glacial Indifference"/>
                <a:sym typeface="Glacial Indifference"/>
              </a:rPr>
              <a:t>LSTM: Untuk menangkap pola temporal.</a:t>
            </a:r>
          </a:p>
        </p:txBody>
      </p:sp>
      <p:sp>
        <p:nvSpPr>
          <p:cNvPr name="TextBox 43" id="43"/>
          <p:cNvSpPr txBox="true"/>
          <p:nvPr/>
        </p:nvSpPr>
        <p:spPr>
          <a:xfrm rot="0">
            <a:off x="9550394" y="4787420"/>
            <a:ext cx="3243274" cy="431799"/>
          </a:xfrm>
          <a:prstGeom prst="rect">
            <a:avLst/>
          </a:prstGeom>
        </p:spPr>
        <p:txBody>
          <a:bodyPr anchor="t" rtlCol="false" tIns="0" lIns="0" bIns="0" rIns="0">
            <a:spAutoFit/>
          </a:bodyPr>
          <a:lstStyle/>
          <a:p>
            <a:pPr algn="ctr">
              <a:lnSpc>
                <a:spcPts val="3500"/>
              </a:lnSpc>
            </a:pPr>
            <a:r>
              <a:rPr lang="en-US" sz="2500" b="true">
                <a:solidFill>
                  <a:srgbClr val="000000"/>
                </a:solidFill>
                <a:latin typeface="Glacial Indifference Bold"/>
                <a:ea typeface="Glacial Indifference Bold"/>
                <a:cs typeface="Glacial Indifference Bold"/>
                <a:sym typeface="Glacial Indifference Bold"/>
              </a:rPr>
              <a:t>Data</a:t>
            </a:r>
          </a:p>
        </p:txBody>
      </p:sp>
      <p:sp>
        <p:nvSpPr>
          <p:cNvPr name="TextBox 44" id="44"/>
          <p:cNvSpPr txBox="true"/>
          <p:nvPr/>
        </p:nvSpPr>
        <p:spPr>
          <a:xfrm rot="0">
            <a:off x="9553891" y="5357221"/>
            <a:ext cx="3257849" cy="3199130"/>
          </a:xfrm>
          <a:prstGeom prst="rect">
            <a:avLst/>
          </a:prstGeom>
        </p:spPr>
        <p:txBody>
          <a:bodyPr anchor="t" rtlCol="false" tIns="0" lIns="0" bIns="0" rIns="0">
            <a:spAutoFit/>
          </a:bodyPr>
          <a:lstStyle/>
          <a:p>
            <a:pPr algn="l" marL="496574" indent="-248287" lvl="1">
              <a:lnSpc>
                <a:spcPts val="3220"/>
              </a:lnSpc>
              <a:buFont typeface="Arial"/>
              <a:buChar char="•"/>
            </a:pPr>
            <a:r>
              <a:rPr lang="en-US" sz="2300">
                <a:solidFill>
                  <a:srgbClr val="000000"/>
                </a:solidFill>
                <a:latin typeface="Glacial Indifference"/>
                <a:ea typeface="Glacial Indifference"/>
                <a:cs typeface="Glacial Indifference"/>
                <a:sym typeface="Glacial Indifference"/>
              </a:rPr>
              <a:t>Dataset teks emosi dalam Bahasa Indonesia.</a:t>
            </a:r>
          </a:p>
          <a:p>
            <a:pPr algn="l" marL="496574" indent="-248287" lvl="1">
              <a:lnSpc>
                <a:spcPts val="3220"/>
              </a:lnSpc>
              <a:buFont typeface="Arial"/>
              <a:buChar char="•"/>
            </a:pPr>
            <a:r>
              <a:rPr lang="en-US" sz="2300">
                <a:solidFill>
                  <a:srgbClr val="000000"/>
                </a:solidFill>
                <a:latin typeface="Glacial Indifference"/>
                <a:ea typeface="Glacial Indifference"/>
                <a:cs typeface="Glacial Indifference"/>
                <a:sym typeface="Glacial Indifference"/>
              </a:rPr>
              <a:t>Penggunaan teknik augmentasi data untuk meningkatkan kualitas dataset kecil.</a:t>
            </a:r>
          </a:p>
          <a:p>
            <a:pPr algn="l">
              <a:lnSpc>
                <a:spcPts val="3220"/>
              </a:lnSpc>
            </a:pPr>
          </a:p>
        </p:txBody>
      </p:sp>
      <p:sp>
        <p:nvSpPr>
          <p:cNvPr name="TextBox 45" id="45"/>
          <p:cNvSpPr txBox="true"/>
          <p:nvPr/>
        </p:nvSpPr>
        <p:spPr>
          <a:xfrm rot="0">
            <a:off x="13521640" y="4787420"/>
            <a:ext cx="3243274" cy="431799"/>
          </a:xfrm>
          <a:prstGeom prst="rect">
            <a:avLst/>
          </a:prstGeom>
        </p:spPr>
        <p:txBody>
          <a:bodyPr anchor="t" rtlCol="false" tIns="0" lIns="0" bIns="0" rIns="0">
            <a:spAutoFit/>
          </a:bodyPr>
          <a:lstStyle/>
          <a:p>
            <a:pPr algn="ctr">
              <a:lnSpc>
                <a:spcPts val="3500"/>
              </a:lnSpc>
            </a:pPr>
            <a:r>
              <a:rPr lang="en-US" sz="2500" b="true">
                <a:solidFill>
                  <a:srgbClr val="000000"/>
                </a:solidFill>
                <a:latin typeface="Glacial Indifference Bold"/>
                <a:ea typeface="Glacial Indifference Bold"/>
                <a:cs typeface="Glacial Indifference Bold"/>
                <a:sym typeface="Glacial Indifference Bold"/>
              </a:rPr>
              <a:t>Metrik Pengujian</a:t>
            </a:r>
          </a:p>
        </p:txBody>
      </p:sp>
      <p:sp>
        <p:nvSpPr>
          <p:cNvPr name="TextBox 46" id="46"/>
          <p:cNvSpPr txBox="true"/>
          <p:nvPr/>
        </p:nvSpPr>
        <p:spPr>
          <a:xfrm rot="0">
            <a:off x="13289339" y="5392354"/>
            <a:ext cx="3707878" cy="2473324"/>
          </a:xfrm>
          <a:prstGeom prst="rect">
            <a:avLst/>
          </a:prstGeom>
        </p:spPr>
        <p:txBody>
          <a:bodyPr anchor="t" rtlCol="false" tIns="0" lIns="0" bIns="0" rIns="0">
            <a:spAutoFit/>
          </a:bodyPr>
          <a:lstStyle/>
          <a:p>
            <a:pPr algn="l" marL="431805" indent="-215903" lvl="1">
              <a:lnSpc>
                <a:spcPts val="2800"/>
              </a:lnSpc>
              <a:buFont typeface="Arial"/>
              <a:buChar char="•"/>
            </a:pPr>
            <a:r>
              <a:rPr lang="en-US" sz="2000">
                <a:solidFill>
                  <a:srgbClr val="000000"/>
                </a:solidFill>
                <a:latin typeface="Glacial Indifference"/>
                <a:ea typeface="Glacial Indifference"/>
                <a:cs typeface="Glacial Indifference"/>
                <a:sym typeface="Glacial Indifference"/>
              </a:rPr>
              <a:t>Accuracy: Evaluasi keseluruhan performa model.</a:t>
            </a:r>
          </a:p>
          <a:p>
            <a:pPr algn="l" marL="431805" indent="-215903" lvl="1">
              <a:lnSpc>
                <a:spcPts val="2800"/>
              </a:lnSpc>
              <a:buFont typeface="Arial"/>
              <a:buChar char="•"/>
            </a:pPr>
            <a:r>
              <a:rPr lang="en-US" sz="2000">
                <a:solidFill>
                  <a:srgbClr val="000000"/>
                </a:solidFill>
                <a:latin typeface="Glacial Indifference"/>
                <a:ea typeface="Glacial Indifference"/>
                <a:cs typeface="Glacial Indifference"/>
                <a:sym typeface="Glacial Indifference"/>
              </a:rPr>
              <a:t>Precision, Recall, F1-Score: Untuk menilai performa pada masing-masing kategori emosi.</a:t>
            </a:r>
          </a:p>
          <a:p>
            <a:pPr algn="l">
              <a:lnSpc>
                <a:spcPts val="28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26659" y="7028511"/>
            <a:ext cx="4921456" cy="3986379"/>
          </a:xfrm>
          <a:custGeom>
            <a:avLst/>
            <a:gdLst/>
            <a:ahLst/>
            <a:cxnLst/>
            <a:rect r="r" b="b" t="t" l="l"/>
            <a:pathLst>
              <a:path h="3986379" w="4921456">
                <a:moveTo>
                  <a:pt x="0" y="0"/>
                </a:moveTo>
                <a:lnTo>
                  <a:pt x="4921455" y="0"/>
                </a:lnTo>
                <a:lnTo>
                  <a:pt x="4921455" y="3986379"/>
                </a:lnTo>
                <a:lnTo>
                  <a:pt x="0" y="39863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10073435"/>
            <a:ext cx="18288000" cy="213565"/>
            <a:chOff x="0" y="0"/>
            <a:chExt cx="4816593" cy="56248"/>
          </a:xfrm>
        </p:grpSpPr>
        <p:sp>
          <p:nvSpPr>
            <p:cNvPr name="Freeform 4" id="4"/>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5" id="5"/>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4364232" y="-2136727"/>
            <a:ext cx="5790136" cy="5790136"/>
          </a:xfrm>
          <a:custGeom>
            <a:avLst/>
            <a:gdLst/>
            <a:ahLst/>
            <a:cxnLst/>
            <a:rect r="r" b="b" t="t" l="l"/>
            <a:pathLst>
              <a:path h="5790136" w="5790136">
                <a:moveTo>
                  <a:pt x="0" y="0"/>
                </a:moveTo>
                <a:lnTo>
                  <a:pt x="5790136" y="0"/>
                </a:lnTo>
                <a:lnTo>
                  <a:pt x="5790136" y="5790136"/>
                </a:lnTo>
                <a:lnTo>
                  <a:pt x="0" y="5790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0" y="0"/>
            <a:ext cx="18288000" cy="213565"/>
            <a:chOff x="0" y="0"/>
            <a:chExt cx="4816593" cy="56248"/>
          </a:xfrm>
        </p:grpSpPr>
        <p:sp>
          <p:nvSpPr>
            <p:cNvPr name="Freeform 8" id="8"/>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9" id="9"/>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06</a:t>
            </a:r>
          </a:p>
        </p:txBody>
      </p:sp>
      <p:sp>
        <p:nvSpPr>
          <p:cNvPr name="AutoShape 11" id="11"/>
          <p:cNvSpPr/>
          <p:nvPr/>
        </p:nvSpPr>
        <p:spPr>
          <a:xfrm>
            <a:off x="16564000" y="8877554"/>
            <a:ext cx="0" cy="761492"/>
          </a:xfrm>
          <a:prstGeom prst="line">
            <a:avLst/>
          </a:prstGeom>
          <a:ln cap="flat" w="95250">
            <a:solidFill>
              <a:srgbClr val="5DA295"/>
            </a:solidFill>
            <a:prstDash val="solid"/>
            <a:headEnd type="none" len="sm" w="sm"/>
            <a:tailEnd type="none" len="sm" w="sm"/>
          </a:ln>
        </p:spPr>
      </p:sp>
      <p:grpSp>
        <p:nvGrpSpPr>
          <p:cNvPr name="Group 12" id="12"/>
          <p:cNvGrpSpPr/>
          <p:nvPr/>
        </p:nvGrpSpPr>
        <p:grpSpPr>
          <a:xfrm rot="0">
            <a:off x="2199248" y="3653409"/>
            <a:ext cx="1638992" cy="163899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A295"/>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9701245" y="3653409"/>
            <a:ext cx="1638992" cy="163899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A295"/>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2579938" y="4034099"/>
            <a:ext cx="877612" cy="877612"/>
          </a:xfrm>
          <a:custGeom>
            <a:avLst/>
            <a:gdLst/>
            <a:ahLst/>
            <a:cxnLst/>
            <a:rect r="r" b="b" t="t" l="l"/>
            <a:pathLst>
              <a:path h="877612" w="877612">
                <a:moveTo>
                  <a:pt x="0" y="0"/>
                </a:moveTo>
                <a:lnTo>
                  <a:pt x="877612" y="0"/>
                </a:lnTo>
                <a:lnTo>
                  <a:pt x="877612" y="877612"/>
                </a:lnTo>
                <a:lnTo>
                  <a:pt x="0" y="8776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0012317" y="3992299"/>
            <a:ext cx="947230" cy="961211"/>
          </a:xfrm>
          <a:custGeom>
            <a:avLst/>
            <a:gdLst/>
            <a:ahLst/>
            <a:cxnLst/>
            <a:rect r="r" b="b" t="t" l="l"/>
            <a:pathLst>
              <a:path h="961211" w="947230">
                <a:moveTo>
                  <a:pt x="0" y="0"/>
                </a:moveTo>
                <a:lnTo>
                  <a:pt x="947230" y="0"/>
                </a:lnTo>
                <a:lnTo>
                  <a:pt x="947230" y="961211"/>
                </a:lnTo>
                <a:lnTo>
                  <a:pt x="0" y="96121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0" id="20"/>
          <p:cNvSpPr txBox="true"/>
          <p:nvPr/>
        </p:nvSpPr>
        <p:spPr>
          <a:xfrm rot="0">
            <a:off x="4481739" y="1593615"/>
            <a:ext cx="9324521" cy="1120775"/>
          </a:xfrm>
          <a:prstGeom prst="rect">
            <a:avLst/>
          </a:prstGeom>
        </p:spPr>
        <p:txBody>
          <a:bodyPr anchor="t" rtlCol="false" tIns="0" lIns="0" bIns="0" rIns="0">
            <a:spAutoFit/>
          </a:bodyPr>
          <a:lstStyle/>
          <a:p>
            <a:pPr algn="ctr">
              <a:lnSpc>
                <a:spcPts val="9100"/>
              </a:lnSpc>
            </a:pPr>
            <a:r>
              <a:rPr lang="en-US" sz="6500" b="true">
                <a:solidFill>
                  <a:srgbClr val="000000"/>
                </a:solidFill>
                <a:latin typeface="Glacial Indifference Bold"/>
                <a:ea typeface="Glacial Indifference Bold"/>
                <a:cs typeface="Glacial Indifference Bold"/>
                <a:sym typeface="Glacial Indifference Bold"/>
              </a:rPr>
              <a:t>Progres Riset</a:t>
            </a:r>
          </a:p>
        </p:txBody>
      </p:sp>
      <p:sp>
        <p:nvSpPr>
          <p:cNvPr name="TextBox 21" id="21"/>
          <p:cNvSpPr txBox="true"/>
          <p:nvPr/>
        </p:nvSpPr>
        <p:spPr>
          <a:xfrm rot="0">
            <a:off x="4112705" y="3843591"/>
            <a:ext cx="3951081" cy="1180465"/>
          </a:xfrm>
          <a:prstGeom prst="rect">
            <a:avLst/>
          </a:prstGeom>
        </p:spPr>
        <p:txBody>
          <a:bodyPr anchor="t" rtlCol="false" tIns="0" lIns="0" bIns="0" rIns="0">
            <a:spAutoFit/>
          </a:bodyPr>
          <a:lstStyle/>
          <a:p>
            <a:pPr algn="l">
              <a:lnSpc>
                <a:spcPts val="4759"/>
              </a:lnSpc>
            </a:pPr>
            <a:r>
              <a:rPr lang="en-US" sz="3399" b="true">
                <a:solidFill>
                  <a:srgbClr val="000000"/>
                </a:solidFill>
                <a:latin typeface="Glacial Indifference Bold"/>
                <a:ea typeface="Glacial Indifference Bold"/>
                <a:cs typeface="Glacial Indifference Bold"/>
                <a:sym typeface="Glacial Indifference Bold"/>
              </a:rPr>
              <a:t>Pengumpulan Dataset</a:t>
            </a:r>
          </a:p>
        </p:txBody>
      </p:sp>
      <p:sp>
        <p:nvSpPr>
          <p:cNvPr name="TextBox 22" id="22"/>
          <p:cNvSpPr txBox="true"/>
          <p:nvPr/>
        </p:nvSpPr>
        <p:spPr>
          <a:xfrm rot="0">
            <a:off x="11705439" y="3824517"/>
            <a:ext cx="3769606" cy="1180465"/>
          </a:xfrm>
          <a:prstGeom prst="rect">
            <a:avLst/>
          </a:prstGeom>
        </p:spPr>
        <p:txBody>
          <a:bodyPr anchor="t" rtlCol="false" tIns="0" lIns="0" bIns="0" rIns="0">
            <a:spAutoFit/>
          </a:bodyPr>
          <a:lstStyle/>
          <a:p>
            <a:pPr algn="l">
              <a:lnSpc>
                <a:spcPts val="4759"/>
              </a:lnSpc>
            </a:pPr>
            <a:r>
              <a:rPr lang="en-US" sz="3399" b="true">
                <a:solidFill>
                  <a:srgbClr val="000000"/>
                </a:solidFill>
                <a:latin typeface="Glacial Indifference Bold"/>
                <a:ea typeface="Glacial Indifference Bold"/>
                <a:cs typeface="Glacial Indifference Bold"/>
                <a:sym typeface="Glacial Indifference Bold"/>
              </a:rPr>
              <a:t>Implementasi Model</a:t>
            </a:r>
          </a:p>
        </p:txBody>
      </p:sp>
      <p:sp>
        <p:nvSpPr>
          <p:cNvPr name="TextBox 23" id="23"/>
          <p:cNvSpPr txBox="true"/>
          <p:nvPr/>
        </p:nvSpPr>
        <p:spPr>
          <a:xfrm rot="0">
            <a:off x="3196883" y="5798319"/>
            <a:ext cx="4522231" cy="1598930"/>
          </a:xfrm>
          <a:prstGeom prst="rect">
            <a:avLst/>
          </a:prstGeom>
        </p:spPr>
        <p:txBody>
          <a:bodyPr anchor="t" rtlCol="false" tIns="0" lIns="0" bIns="0" rIns="0">
            <a:spAutoFit/>
          </a:bodyPr>
          <a:lstStyle/>
          <a:p>
            <a:pPr algn="l" marL="496574" indent="-248287" lvl="1">
              <a:lnSpc>
                <a:spcPts val="3220"/>
              </a:lnSpc>
              <a:buFont typeface="Arial"/>
              <a:buChar char="•"/>
            </a:pPr>
            <a:r>
              <a:rPr lang="en-US" sz="2300">
                <a:solidFill>
                  <a:srgbClr val="000000"/>
                </a:solidFill>
                <a:latin typeface="Glacial Indifference"/>
                <a:ea typeface="Glacial Indifference"/>
                <a:cs typeface="Glacial Indifference"/>
                <a:sym typeface="Glacial Indifference"/>
              </a:rPr>
              <a:t>Dataset yang terkumpul sekitar 3000 data dengan 5 emosi</a:t>
            </a:r>
          </a:p>
          <a:p>
            <a:pPr algn="l" marL="496574" indent="-248287" lvl="1">
              <a:lnSpc>
                <a:spcPts val="3220"/>
              </a:lnSpc>
              <a:buFont typeface="Arial"/>
              <a:buChar char="•"/>
            </a:pPr>
            <a:r>
              <a:rPr lang="en-US" sz="2300">
                <a:solidFill>
                  <a:srgbClr val="000000"/>
                </a:solidFill>
                <a:latin typeface="Glacial Indifference"/>
                <a:ea typeface="Glacial Indifference"/>
                <a:cs typeface="Glacial Indifference"/>
                <a:sym typeface="Glacial Indifference"/>
              </a:rPr>
              <a:t>Sedang melakukan Augmentasi data agar dataset bervariasi</a:t>
            </a:r>
          </a:p>
        </p:txBody>
      </p:sp>
      <p:sp>
        <p:nvSpPr>
          <p:cNvPr name="TextBox 24" id="24"/>
          <p:cNvSpPr txBox="true"/>
          <p:nvPr/>
        </p:nvSpPr>
        <p:spPr>
          <a:xfrm rot="0">
            <a:off x="9842001" y="5798319"/>
            <a:ext cx="4522231" cy="1198880"/>
          </a:xfrm>
          <a:prstGeom prst="rect">
            <a:avLst/>
          </a:prstGeom>
        </p:spPr>
        <p:txBody>
          <a:bodyPr anchor="t" rtlCol="false" tIns="0" lIns="0" bIns="0" rIns="0">
            <a:spAutoFit/>
          </a:bodyPr>
          <a:lstStyle/>
          <a:p>
            <a:pPr algn="l" marL="496574" indent="-248287" lvl="1">
              <a:lnSpc>
                <a:spcPts val="3220"/>
              </a:lnSpc>
              <a:buFont typeface="Arial"/>
              <a:buChar char="•"/>
            </a:pPr>
            <a:r>
              <a:rPr lang="en-US" sz="2300">
                <a:solidFill>
                  <a:srgbClr val="000000"/>
                </a:solidFill>
                <a:latin typeface="Glacial Indifference"/>
                <a:ea typeface="Glacial Indifference"/>
                <a:cs typeface="Glacial Indifference"/>
                <a:sym typeface="Glacial Indifference"/>
              </a:rPr>
              <a:t>Masih Bereskperimen dengan arsitektur LSTM jika dipadukan dengan CNN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FDDD2"/>
        </a:solidFill>
      </p:bgPr>
    </p:bg>
    <p:spTree>
      <p:nvGrpSpPr>
        <p:cNvPr id="1" name=""/>
        <p:cNvGrpSpPr/>
        <p:nvPr/>
      </p:nvGrpSpPr>
      <p:grpSpPr>
        <a:xfrm>
          <a:off x="0" y="0"/>
          <a:ext cx="0" cy="0"/>
          <a:chOff x="0" y="0"/>
          <a:chExt cx="0" cy="0"/>
        </a:xfrm>
      </p:grpSpPr>
      <p:grpSp>
        <p:nvGrpSpPr>
          <p:cNvPr name="Group 2" id="2"/>
          <p:cNvGrpSpPr/>
          <p:nvPr/>
        </p:nvGrpSpPr>
        <p:grpSpPr>
          <a:xfrm rot="0">
            <a:off x="1785341" y="1679079"/>
            <a:ext cx="14717318" cy="6928841"/>
            <a:chOff x="0" y="0"/>
            <a:chExt cx="3876166" cy="1824880"/>
          </a:xfrm>
        </p:grpSpPr>
        <p:sp>
          <p:nvSpPr>
            <p:cNvPr name="Freeform 3" id="3"/>
            <p:cNvSpPr/>
            <p:nvPr/>
          </p:nvSpPr>
          <p:spPr>
            <a:xfrm flipH="false" flipV="false" rot="0">
              <a:off x="0" y="0"/>
              <a:ext cx="3876166" cy="1824880"/>
            </a:xfrm>
            <a:custGeom>
              <a:avLst/>
              <a:gdLst/>
              <a:ahLst/>
              <a:cxnLst/>
              <a:rect r="r" b="b" t="t" l="l"/>
              <a:pathLst>
                <a:path h="1824880" w="3876166">
                  <a:moveTo>
                    <a:pt x="0" y="0"/>
                  </a:moveTo>
                  <a:lnTo>
                    <a:pt x="3876166" y="0"/>
                  </a:lnTo>
                  <a:lnTo>
                    <a:pt x="3876166" y="1824880"/>
                  </a:lnTo>
                  <a:lnTo>
                    <a:pt x="0" y="1824880"/>
                  </a:lnTo>
                  <a:close/>
                </a:path>
              </a:pathLst>
            </a:custGeom>
            <a:solidFill>
              <a:srgbClr val="5DA295"/>
            </a:solidFill>
          </p:spPr>
        </p:sp>
        <p:sp>
          <p:nvSpPr>
            <p:cNvPr name="TextBox 4" id="4"/>
            <p:cNvSpPr txBox="true"/>
            <p:nvPr/>
          </p:nvSpPr>
          <p:spPr>
            <a:xfrm>
              <a:off x="0" y="-38100"/>
              <a:ext cx="3876166" cy="18629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061903" y="-1566138"/>
            <a:ext cx="4761674" cy="4761674"/>
          </a:xfrm>
          <a:custGeom>
            <a:avLst/>
            <a:gdLst/>
            <a:ahLst/>
            <a:cxnLst/>
            <a:rect r="r" b="b" t="t" l="l"/>
            <a:pathLst>
              <a:path h="4761674" w="4761674">
                <a:moveTo>
                  <a:pt x="0" y="0"/>
                </a:moveTo>
                <a:lnTo>
                  <a:pt x="4761674" y="0"/>
                </a:lnTo>
                <a:lnTo>
                  <a:pt x="4761674" y="4761675"/>
                </a:lnTo>
                <a:lnTo>
                  <a:pt x="0" y="4761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442740" y="2842069"/>
            <a:ext cx="1413018" cy="1236391"/>
            <a:chOff x="0" y="0"/>
            <a:chExt cx="812800" cy="711200"/>
          </a:xfrm>
        </p:grpSpPr>
        <p:sp>
          <p:nvSpPr>
            <p:cNvPr name="Freeform 7" id="7"/>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FFFFFF"/>
            </a:solidFill>
          </p:spPr>
        </p:sp>
        <p:sp>
          <p:nvSpPr>
            <p:cNvPr name="TextBox 8" id="8"/>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028700" y="1313694"/>
            <a:ext cx="1528376" cy="1528376"/>
          </a:xfrm>
          <a:custGeom>
            <a:avLst/>
            <a:gdLst/>
            <a:ahLst/>
            <a:cxnLst/>
            <a:rect r="r" b="b" t="t" l="l"/>
            <a:pathLst>
              <a:path h="1528376" w="1528376">
                <a:moveTo>
                  <a:pt x="0" y="0"/>
                </a:moveTo>
                <a:lnTo>
                  <a:pt x="1528376" y="0"/>
                </a:lnTo>
                <a:lnTo>
                  <a:pt x="1528376" y="1528375"/>
                </a:lnTo>
                <a:lnTo>
                  <a:pt x="0" y="1528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24221" y="7272116"/>
            <a:ext cx="4777529" cy="4771073"/>
          </a:xfrm>
          <a:custGeom>
            <a:avLst/>
            <a:gdLst/>
            <a:ahLst/>
            <a:cxnLst/>
            <a:rect r="r" b="b" t="t" l="l"/>
            <a:pathLst>
              <a:path h="4771073" w="4777529">
                <a:moveTo>
                  <a:pt x="0" y="0"/>
                </a:moveTo>
                <a:lnTo>
                  <a:pt x="4777529" y="0"/>
                </a:lnTo>
                <a:lnTo>
                  <a:pt x="4777529" y="4771073"/>
                </a:lnTo>
                <a:lnTo>
                  <a:pt x="0" y="47710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2386547" y="3908425"/>
            <a:ext cx="13514906" cy="2222501"/>
          </a:xfrm>
          <a:prstGeom prst="rect">
            <a:avLst/>
          </a:prstGeom>
        </p:spPr>
        <p:txBody>
          <a:bodyPr anchor="t" rtlCol="false" tIns="0" lIns="0" bIns="0" rIns="0">
            <a:spAutoFit/>
          </a:bodyPr>
          <a:lstStyle/>
          <a:p>
            <a:pPr algn="ctr">
              <a:lnSpc>
                <a:spcPts val="18199"/>
              </a:lnSpc>
            </a:pPr>
            <a:r>
              <a:rPr lang="en-US" sz="12999" b="true">
                <a:solidFill>
                  <a:srgbClr val="FFFFFF"/>
                </a:solidFill>
                <a:latin typeface="Glacial Indifference Bold"/>
                <a:ea typeface="Glacial Indifference Bold"/>
                <a:cs typeface="Glacial Indifference Bold"/>
                <a:sym typeface="Glacial Indifference Bold"/>
              </a:rPr>
              <a:t>Terima Kasih</a:t>
            </a:r>
          </a:p>
        </p:txBody>
      </p:sp>
      <p:sp>
        <p:nvSpPr>
          <p:cNvPr name="Freeform 12" id="12"/>
          <p:cNvSpPr/>
          <p:nvPr/>
        </p:nvSpPr>
        <p:spPr>
          <a:xfrm flipH="false" flipV="false" rot="0">
            <a:off x="4317571" y="7272116"/>
            <a:ext cx="1084179" cy="1084179"/>
          </a:xfrm>
          <a:custGeom>
            <a:avLst/>
            <a:gdLst/>
            <a:ahLst/>
            <a:cxnLst/>
            <a:rect r="r" b="b" t="t" l="l"/>
            <a:pathLst>
              <a:path h="1084179" w="1084179">
                <a:moveTo>
                  <a:pt x="0" y="0"/>
                </a:moveTo>
                <a:lnTo>
                  <a:pt x="1084179" y="0"/>
                </a:lnTo>
                <a:lnTo>
                  <a:pt x="1084179" y="1084179"/>
                </a:lnTo>
                <a:lnTo>
                  <a:pt x="0" y="10841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DAGYX93MZq4</dc:identifier>
  <dcterms:modified xsi:type="dcterms:W3CDTF">2011-08-01T06:04:30Z</dcterms:modified>
  <cp:revision>1</cp:revision>
  <dc:title>Riset informatika</dc:title>
</cp:coreProperties>
</file>