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6" r:id="rId5"/>
    <p:sldId id="257" r:id="rId6"/>
    <p:sldId id="258" r:id="rId7"/>
    <p:sldId id="272" r:id="rId8"/>
    <p:sldId id="273" r:id="rId9"/>
    <p:sldId id="265" r:id="rId10"/>
    <p:sldId id="372" r:id="rId11"/>
    <p:sldId id="376" r:id="rId12"/>
    <p:sldId id="377" r:id="rId13"/>
    <p:sldId id="403" r:id="rId14"/>
    <p:sldId id="404" r:id="rId15"/>
    <p:sldId id="405" r:id="rId16"/>
    <p:sldId id="380" r:id="rId17"/>
    <p:sldId id="270" r:id="rId18"/>
    <p:sldId id="382" r:id="rId19"/>
    <p:sldId id="383" r:id="rId20"/>
    <p:sldId id="261" r:id="rId21"/>
    <p:sldId id="394" r:id="rId22"/>
    <p:sldId id="395" r:id="rId23"/>
    <p:sldId id="396" r:id="rId24"/>
    <p:sldId id="397" r:id="rId25"/>
    <p:sldId id="398" r:id="rId26"/>
    <p:sldId id="399" r:id="rId27"/>
    <p:sldId id="400" r:id="rId28"/>
    <p:sldId id="401" r:id="rId29"/>
    <p:sldId id="402" r:id="rId30"/>
    <p:sldId id="3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60" autoAdjust="0"/>
    <p:restoredTop sz="90704" autoAdjust="0"/>
  </p:normalViewPr>
  <p:slideViewPr>
    <p:cSldViewPr snapToGrid="0">
      <p:cViewPr varScale="1">
        <p:scale>
          <a:sx n="86" d="100"/>
          <a:sy n="86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8,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17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8,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9045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8,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543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  <p:sldLayoutId id="2147483669" r:id="rId16"/>
    <p:sldLayoutId id="2147483670" r:id="rId17"/>
    <p:sldLayoutId id="2147483671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s011618.github.io/ns.github.io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ns011618.github.io/ns.github.io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ns011618.github.io/ns.github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final-project-wd-11.onrender.com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final-project-wd-11.onrender.com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final-project-wd-11.onrender.com/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final-project-wd-11.onrender.com/" TargetMode="Externa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final-project-wd-11.onrender.com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0021" y="4328861"/>
            <a:ext cx="6553055" cy="818787"/>
          </a:xfrm>
        </p:spPr>
        <p:txBody>
          <a:bodyPr/>
          <a:lstStyle/>
          <a:p>
            <a:r>
              <a:rPr lang="en-US" sz="3800" dirty="0"/>
              <a:t>Internship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1641" y="5387385"/>
            <a:ext cx="4941770" cy="818786"/>
          </a:xfrm>
        </p:spPr>
        <p:txBody>
          <a:bodyPr>
            <a:noAutofit/>
          </a:bodyPr>
          <a:lstStyle/>
          <a:p>
            <a:r>
              <a:rPr lang="en-US" sz="2300" dirty="0"/>
              <a:t>G ASHISH, CSE 2</a:t>
            </a:r>
          </a:p>
          <a:p>
            <a:r>
              <a:rPr lang="en-US" sz="2300" dirty="0"/>
              <a:t>160120733094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12" y="304175"/>
            <a:ext cx="8547764" cy="975985"/>
          </a:xfrm>
        </p:spPr>
        <p:txBody>
          <a:bodyPr/>
          <a:lstStyle/>
          <a:p>
            <a:r>
              <a:rPr lang="en-US" dirty="0"/>
              <a:t>WD 201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F078E-D019-5F5C-111D-9B3FB95E7D0D}"/>
              </a:ext>
            </a:extLst>
          </p:cNvPr>
          <p:cNvSpPr txBox="1"/>
          <p:nvPr/>
        </p:nvSpPr>
        <p:spPr>
          <a:xfrm>
            <a:off x="1432975" y="1280160"/>
            <a:ext cx="978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latin typeface="+mj-lt"/>
                <a:ea typeface="Cambria" panose="02040503050406030204" pitchFamily="18" charset="0"/>
              </a:rPr>
              <a:t>Level-4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D1705-F6B3-AAC6-F7F9-1A937BD9EBCF}"/>
              </a:ext>
            </a:extLst>
          </p:cNvPr>
          <p:cNvSpPr txBox="1"/>
          <p:nvPr/>
        </p:nvSpPr>
        <p:spPr>
          <a:xfrm>
            <a:off x="1432975" y="2625477"/>
            <a:ext cx="978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latin typeface="+mj-lt"/>
                <a:ea typeface="Cambria" panose="02040503050406030204" pitchFamily="18" charset="0"/>
              </a:rPr>
              <a:t>Level-5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BA8EA-FE10-AAA3-4006-A7F5E63F0424}"/>
              </a:ext>
            </a:extLst>
          </p:cNvPr>
          <p:cNvSpPr txBox="1"/>
          <p:nvPr/>
        </p:nvSpPr>
        <p:spPr>
          <a:xfrm>
            <a:off x="1432975" y="4443046"/>
            <a:ext cx="978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latin typeface="+mj-lt"/>
                <a:ea typeface="Cambria" panose="02040503050406030204" pitchFamily="18" charset="0"/>
              </a:rPr>
              <a:t>Level-6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870FC2-BB21-15CE-4510-6AA1FD7A1B33}"/>
              </a:ext>
            </a:extLst>
          </p:cNvPr>
          <p:cNvSpPr txBox="1"/>
          <p:nvPr/>
        </p:nvSpPr>
        <p:spPr>
          <a:xfrm>
            <a:off x="1697854" y="4931509"/>
            <a:ext cx="9594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+mj-lt"/>
                <a:ea typeface="Cambria" panose="02040503050406030204" pitchFamily="18" charset="0"/>
              </a:rPr>
              <a:t>In this level, </a:t>
            </a:r>
            <a:r>
              <a:rPr lang="en-US" sz="1800" dirty="0">
                <a:latin typeface="+mj-lt"/>
                <a:ea typeface="Cambria" panose="02040503050406030204" pitchFamily="18" charset="0"/>
              </a:rPr>
              <a:t>I have learn about how to connect the frontend with backend using Express.js framework</a:t>
            </a:r>
            <a:r>
              <a:rPr lang="en-US" dirty="0">
                <a:latin typeface="+mj-lt"/>
                <a:ea typeface="Cambria" panose="02040503050406030204" pitchFamily="18" charset="0"/>
              </a:rPr>
              <a:t>, and Started building web application using express.js</a:t>
            </a:r>
            <a:endParaRPr lang="en-US" sz="1800"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01E53-9E12-C5A3-347E-E3663678AEFF}"/>
              </a:ext>
            </a:extLst>
          </p:cNvPr>
          <p:cNvSpPr txBox="1"/>
          <p:nvPr/>
        </p:nvSpPr>
        <p:spPr>
          <a:xfrm>
            <a:off x="1667374" y="1728381"/>
            <a:ext cx="95949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latin typeface="+mj-lt"/>
                <a:ea typeface="Cambria" panose="02040503050406030204" pitchFamily="18" charset="0"/>
              </a:rPr>
              <a:t>In this level I have learnt about various methodologies such as unit and integration testing using jest framework, It is a JavaScript testing framework designed to ensure correctness of any JavaScript codebase.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9A4596-6BCF-270A-5A8A-0857578C93F8}"/>
              </a:ext>
            </a:extLst>
          </p:cNvPr>
          <p:cNvSpPr txBox="1"/>
          <p:nvPr/>
        </p:nvSpPr>
        <p:spPr>
          <a:xfrm>
            <a:off x="1697854" y="3233320"/>
            <a:ext cx="90373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latin typeface="+mj-lt"/>
                <a:ea typeface="Cambria" panose="02040503050406030204" pitchFamily="18" charset="0"/>
              </a:rPr>
              <a:t>In this level, started to build a </a:t>
            </a:r>
            <a:r>
              <a:rPr lang="en-US" sz="1800" dirty="0" err="1">
                <a:latin typeface="+mj-lt"/>
                <a:ea typeface="Cambria" panose="02040503050406030204" pitchFamily="18" charset="0"/>
              </a:rPr>
              <a:t>todo</a:t>
            </a:r>
            <a:r>
              <a:rPr lang="en-US" sz="1800" dirty="0">
                <a:latin typeface="+mj-lt"/>
                <a:ea typeface="Cambria" panose="02040503050406030204" pitchFamily="18" charset="0"/>
              </a:rPr>
              <a:t> application by learning about databases simultaneously. We also learnt about PostgreSQL databases while working with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3190991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12" y="304175"/>
            <a:ext cx="8547764" cy="975985"/>
          </a:xfrm>
        </p:spPr>
        <p:txBody>
          <a:bodyPr/>
          <a:lstStyle/>
          <a:p>
            <a:r>
              <a:rPr lang="en-US" dirty="0"/>
              <a:t>WD 201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F078E-D019-5F5C-111D-9B3FB95E7D0D}"/>
              </a:ext>
            </a:extLst>
          </p:cNvPr>
          <p:cNvSpPr txBox="1"/>
          <p:nvPr/>
        </p:nvSpPr>
        <p:spPr>
          <a:xfrm>
            <a:off x="1432975" y="1280160"/>
            <a:ext cx="978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latin typeface="+mj-lt"/>
                <a:ea typeface="Cambria" panose="02040503050406030204" pitchFamily="18" charset="0"/>
              </a:rPr>
              <a:t>Level-7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D1705-F6B3-AAC6-F7F9-1A937BD9EBCF}"/>
              </a:ext>
            </a:extLst>
          </p:cNvPr>
          <p:cNvSpPr txBox="1"/>
          <p:nvPr/>
        </p:nvSpPr>
        <p:spPr>
          <a:xfrm>
            <a:off x="1432975" y="2625477"/>
            <a:ext cx="978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latin typeface="+mj-lt"/>
                <a:ea typeface="Cambria" panose="02040503050406030204" pitchFamily="18" charset="0"/>
              </a:rPr>
              <a:t>Level-8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BA8EA-FE10-AAA3-4006-A7F5E63F0424}"/>
              </a:ext>
            </a:extLst>
          </p:cNvPr>
          <p:cNvSpPr txBox="1"/>
          <p:nvPr/>
        </p:nvSpPr>
        <p:spPr>
          <a:xfrm>
            <a:off x="1432975" y="4443046"/>
            <a:ext cx="978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latin typeface="+mj-lt"/>
                <a:ea typeface="Cambria" panose="02040503050406030204" pitchFamily="18" charset="0"/>
              </a:rPr>
              <a:t>Level-9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870FC2-BB21-15CE-4510-6AA1FD7A1B33}"/>
              </a:ext>
            </a:extLst>
          </p:cNvPr>
          <p:cNvSpPr txBox="1"/>
          <p:nvPr/>
        </p:nvSpPr>
        <p:spPr>
          <a:xfrm>
            <a:off x="1697854" y="4931509"/>
            <a:ext cx="102960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+mj-lt"/>
                <a:ea typeface="Cambria" panose="02040503050406030204" pitchFamily="18" charset="0"/>
              </a:rPr>
              <a:t>In this level, </a:t>
            </a:r>
            <a:r>
              <a:rPr lang="en-US" sz="1800" dirty="0">
                <a:latin typeface="+mj-lt"/>
                <a:ea typeface="Cambria" panose="02040503050406030204" pitchFamily="18" charset="0"/>
              </a:rPr>
              <a:t>I have learn about how to create stunning web pages by using Tailwind CSS, Bootstrap, JSON and </a:t>
            </a:r>
            <a:r>
              <a:rPr lang="en-US" sz="1800" dirty="0" err="1">
                <a:latin typeface="+mj-lt"/>
                <a:ea typeface="Cambria" panose="02040503050406030204" pitchFamily="18" charset="0"/>
              </a:rPr>
              <a:t>Jquery</a:t>
            </a:r>
            <a:r>
              <a:rPr lang="en-US" sz="1800" dirty="0">
                <a:latin typeface="+mj-lt"/>
                <a:ea typeface="Cambria" panose="02040503050406030204" pitchFamily="18" charset="0"/>
              </a:rPr>
              <a:t>.</a:t>
            </a:r>
          </a:p>
          <a:p>
            <a:pPr algn="just"/>
            <a:endParaRPr lang="en-US" sz="1800" dirty="0">
              <a:latin typeface="+mj-lt"/>
              <a:ea typeface="Cambria" panose="02040503050406030204" pitchFamily="18" charset="0"/>
            </a:endParaRPr>
          </a:p>
          <a:p>
            <a:pPr algn="just"/>
            <a:r>
              <a:rPr lang="en-US" sz="1800" dirty="0">
                <a:latin typeface="+mj-lt"/>
                <a:ea typeface="Cambria" panose="02040503050406030204" pitchFamily="18" charset="0"/>
              </a:rPr>
              <a:t>And also learnt about performing CRUD operations on the PostgreSQL database, working with APIs’ and the importance of CSRF tokens.</a:t>
            </a:r>
          </a:p>
          <a:p>
            <a:pPr algn="just"/>
            <a:r>
              <a:rPr lang="en-US" sz="1800" dirty="0">
                <a:latin typeface="+mj-lt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01E53-9E12-C5A3-347E-E3663678AEFF}"/>
              </a:ext>
            </a:extLst>
          </p:cNvPr>
          <p:cNvSpPr txBox="1"/>
          <p:nvPr/>
        </p:nvSpPr>
        <p:spPr>
          <a:xfrm>
            <a:off x="1667374" y="1728381"/>
            <a:ext cx="9594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+mj-lt"/>
                <a:ea typeface="Cambria" panose="02040503050406030204" pitchFamily="18" charset="0"/>
              </a:rPr>
              <a:t>In thi</a:t>
            </a:r>
            <a:r>
              <a:rPr lang="en-US" dirty="0">
                <a:latin typeface="+mj-lt"/>
                <a:ea typeface="Cambria" panose="02040503050406030204" pitchFamily="18" charset="0"/>
              </a:rPr>
              <a:t>s level, I have learnt about how to </a:t>
            </a:r>
            <a:r>
              <a:rPr lang="en-US" sz="1800" dirty="0">
                <a:latin typeface="+mj-lt"/>
                <a:ea typeface="Cambria" panose="02040503050406030204" pitchFamily="18" charset="0"/>
              </a:rPr>
              <a:t>render dynamic content in web page with the help of  EJS Templating.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9A4596-6BCF-270A-5A8A-0857578C93F8}"/>
              </a:ext>
            </a:extLst>
          </p:cNvPr>
          <p:cNvSpPr txBox="1"/>
          <p:nvPr/>
        </p:nvSpPr>
        <p:spPr>
          <a:xfrm>
            <a:off x="1697854" y="3233320"/>
            <a:ext cx="90373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latin typeface="+mj-lt"/>
                <a:ea typeface="Cambria" panose="02040503050406030204" pitchFamily="18" charset="0"/>
              </a:rPr>
              <a:t>In this level, I have learnt about how to add user interface for </a:t>
            </a:r>
            <a:r>
              <a:rPr lang="en-US" sz="1800" dirty="0" err="1">
                <a:latin typeface="+mj-lt"/>
                <a:ea typeface="Cambria" panose="02040503050406030204" pitchFamily="18" charset="0"/>
              </a:rPr>
              <a:t>todo</a:t>
            </a:r>
            <a:r>
              <a:rPr lang="en-US" sz="1800" dirty="0">
                <a:latin typeface="+mj-lt"/>
                <a:ea typeface="Cambria" panose="02040503050406030204" pitchFamily="18" charset="0"/>
              </a:rPr>
              <a:t> application which </a:t>
            </a:r>
            <a:r>
              <a:rPr lang="en-US" dirty="0">
                <a:latin typeface="+mj-lt"/>
                <a:ea typeface="Cambria" panose="02040503050406030204" pitchFamily="18" charset="0"/>
              </a:rPr>
              <a:t>consists of </a:t>
            </a:r>
            <a:r>
              <a:rPr lang="en-US" sz="1800" dirty="0">
                <a:latin typeface="+mj-lt"/>
                <a:ea typeface="Cambria" panose="02040503050406030204" pitchFamily="18" charset="0"/>
              </a:rPr>
              <a:t> accepting new </a:t>
            </a:r>
            <a:r>
              <a:rPr lang="en-US" sz="1800" dirty="0" err="1">
                <a:latin typeface="+mj-lt"/>
                <a:ea typeface="Cambria" panose="02040503050406030204" pitchFamily="18" charset="0"/>
              </a:rPr>
              <a:t>todo</a:t>
            </a:r>
            <a:r>
              <a:rPr lang="en-US" sz="1800" dirty="0">
                <a:latin typeface="+mj-lt"/>
                <a:ea typeface="Cambria" panose="02040503050406030204" pitchFamily="18" charset="0"/>
              </a:rPr>
              <a:t>, listing </a:t>
            </a:r>
            <a:r>
              <a:rPr lang="en-US" sz="1800" dirty="0" err="1">
                <a:latin typeface="+mj-lt"/>
                <a:ea typeface="Cambria" panose="02040503050406030204" pitchFamily="18" charset="0"/>
              </a:rPr>
              <a:t>todos</a:t>
            </a:r>
            <a:r>
              <a:rPr lang="en-US" sz="1800" dirty="0">
                <a:latin typeface="+mj-lt"/>
                <a:ea typeface="Cambria" panose="02040503050406030204" pitchFamily="18" charset="0"/>
              </a:rPr>
              <a:t>, delete a </a:t>
            </a:r>
            <a:r>
              <a:rPr lang="en-US" sz="1800" dirty="0" err="1">
                <a:latin typeface="+mj-lt"/>
                <a:ea typeface="Cambria" panose="02040503050406030204" pitchFamily="18" charset="0"/>
              </a:rPr>
              <a:t>todo</a:t>
            </a:r>
            <a:r>
              <a:rPr lang="en-US" sz="1800" dirty="0">
                <a:latin typeface="+mj-lt"/>
                <a:ea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6587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12" y="304175"/>
            <a:ext cx="8547764" cy="975985"/>
          </a:xfrm>
        </p:spPr>
        <p:txBody>
          <a:bodyPr/>
          <a:lstStyle/>
          <a:p>
            <a:r>
              <a:rPr lang="en-US" dirty="0"/>
              <a:t>WD 201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F078E-D019-5F5C-111D-9B3FB95E7D0D}"/>
              </a:ext>
            </a:extLst>
          </p:cNvPr>
          <p:cNvSpPr txBox="1"/>
          <p:nvPr/>
        </p:nvSpPr>
        <p:spPr>
          <a:xfrm>
            <a:off x="1432974" y="1280160"/>
            <a:ext cx="1234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latin typeface="+mj-lt"/>
                <a:ea typeface="Cambria" panose="02040503050406030204" pitchFamily="18" charset="0"/>
              </a:rPr>
              <a:t>Level-10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BA8EA-FE10-AAA3-4006-A7F5E63F0424}"/>
              </a:ext>
            </a:extLst>
          </p:cNvPr>
          <p:cNvSpPr txBox="1"/>
          <p:nvPr/>
        </p:nvSpPr>
        <p:spPr>
          <a:xfrm>
            <a:off x="1432974" y="2928710"/>
            <a:ext cx="1493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latin typeface="+mj-lt"/>
                <a:ea typeface="Cambria" panose="02040503050406030204" pitchFamily="18" charset="0"/>
              </a:rPr>
              <a:t>Level-11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870FC2-BB21-15CE-4510-6AA1FD7A1B33}"/>
              </a:ext>
            </a:extLst>
          </p:cNvPr>
          <p:cNvSpPr txBox="1"/>
          <p:nvPr/>
        </p:nvSpPr>
        <p:spPr>
          <a:xfrm>
            <a:off x="1667374" y="3376931"/>
            <a:ext cx="102960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+mj-lt"/>
                <a:ea typeface="Cambria" panose="02040503050406030204" pitchFamily="18" charset="0"/>
              </a:rPr>
              <a:t>This Level gave me opportunity to develop a web application from scratch using the concepts that have been covered throughout this course.</a:t>
            </a:r>
          </a:p>
          <a:p>
            <a:pPr algn="just"/>
            <a:endParaRPr lang="en-US" dirty="0">
              <a:latin typeface="+mj-lt"/>
              <a:ea typeface="Cambria" panose="02040503050406030204" pitchFamily="18" charset="0"/>
            </a:endParaRPr>
          </a:p>
          <a:p>
            <a:pPr algn="just"/>
            <a:r>
              <a:rPr lang="en-US" dirty="0">
                <a:latin typeface="+mj-lt"/>
                <a:ea typeface="Cambria" panose="02040503050406030204" pitchFamily="18" charset="0"/>
              </a:rPr>
              <a:t>I have built a Online Voting Platform project from scratch using Node.js, Express.js, </a:t>
            </a:r>
            <a:r>
              <a:rPr lang="en-US" dirty="0" err="1">
                <a:latin typeface="+mj-lt"/>
                <a:ea typeface="Cambria" panose="02040503050406030204" pitchFamily="18" charset="0"/>
              </a:rPr>
              <a:t>TailwindCSS</a:t>
            </a:r>
            <a:r>
              <a:rPr lang="en-US" dirty="0">
                <a:latin typeface="+mj-lt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+mj-lt"/>
                <a:ea typeface="Cambria" panose="02040503050406030204" pitchFamily="18" charset="0"/>
              </a:rPr>
              <a:t>PostgresSql</a:t>
            </a:r>
            <a:r>
              <a:rPr lang="en-US" dirty="0">
                <a:latin typeface="+mj-lt"/>
                <a:ea typeface="Cambria" panose="02040503050406030204" pitchFamily="18" charset="0"/>
              </a:rPr>
              <a:t>.</a:t>
            </a:r>
            <a:endParaRPr lang="en-US" sz="1800"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01E53-9E12-C5A3-347E-E3663678AEFF}"/>
              </a:ext>
            </a:extLst>
          </p:cNvPr>
          <p:cNvSpPr txBox="1"/>
          <p:nvPr/>
        </p:nvSpPr>
        <p:spPr>
          <a:xfrm>
            <a:off x="1667374" y="1728381"/>
            <a:ext cx="95949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latin typeface="+mj-lt"/>
                <a:ea typeface="Cambria" panose="02040503050406030204" pitchFamily="18" charset="0"/>
              </a:rPr>
              <a:t>In thi</a:t>
            </a:r>
            <a:r>
              <a:rPr lang="en-US" dirty="0">
                <a:latin typeface="+mj-lt"/>
                <a:ea typeface="Cambria" panose="02040503050406030204" pitchFamily="18" charset="0"/>
              </a:rPr>
              <a:t>s level, I have learnt about how to </a:t>
            </a:r>
            <a:r>
              <a:rPr lang="en-US" sz="1800" dirty="0">
                <a:latin typeface="+mj-lt"/>
                <a:ea typeface="Cambria" panose="02040503050406030204" pitchFamily="18" charset="0"/>
              </a:rPr>
              <a:t>Associate tables with </a:t>
            </a:r>
            <a:r>
              <a:rPr lang="en-US" sz="1800" dirty="0" err="1">
                <a:latin typeface="+mj-lt"/>
                <a:ea typeface="Cambria" panose="02040503050406030204" pitchFamily="18" charset="0"/>
              </a:rPr>
              <a:t>sequelize</a:t>
            </a:r>
            <a:r>
              <a:rPr lang="en-US" sz="1800" dirty="0">
                <a:latin typeface="+mj-lt"/>
                <a:ea typeface="Cambria" panose="02040503050406030204" pitchFamily="18" charset="0"/>
              </a:rPr>
              <a:t> migrations, addition of middleware functionalities with the help of passport.js, inclusion of cookies and sessions, and implementing flash messages and </a:t>
            </a:r>
            <a:r>
              <a:rPr lang="en-US" sz="1800" dirty="0" err="1">
                <a:latin typeface="+mj-lt"/>
                <a:ea typeface="Cambria" panose="02040503050406030204" pitchFamily="18" charset="0"/>
              </a:rPr>
              <a:t>sequelize</a:t>
            </a:r>
            <a:r>
              <a:rPr lang="en-US" sz="1800" dirty="0">
                <a:latin typeface="+mj-lt"/>
                <a:ea typeface="Cambria" panose="02040503050406030204" pitchFamily="18" charset="0"/>
              </a:rPr>
              <a:t> validations while building a </a:t>
            </a:r>
            <a:r>
              <a:rPr lang="en-US" sz="1800" dirty="0" err="1">
                <a:latin typeface="+mj-lt"/>
                <a:ea typeface="Cambria" panose="02040503050406030204" pitchFamily="18" charset="0"/>
              </a:rPr>
              <a:t>todo</a:t>
            </a:r>
            <a:r>
              <a:rPr lang="en-US" sz="1800" dirty="0">
                <a:latin typeface="+mj-lt"/>
                <a:ea typeface="Cambria" panose="02040503050406030204" pitchFamily="18" charset="0"/>
              </a:rPr>
              <a:t> application.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8691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2495" y="2028306"/>
            <a:ext cx="5417301" cy="2053952"/>
          </a:xfrm>
        </p:spPr>
        <p:txBody>
          <a:bodyPr>
            <a:no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735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7FC553-87DD-9F13-DCC4-9499999C3ACA}"/>
              </a:ext>
            </a:extLst>
          </p:cNvPr>
          <p:cNvSpPr txBox="1"/>
          <p:nvPr/>
        </p:nvSpPr>
        <p:spPr>
          <a:xfrm>
            <a:off x="1280361" y="740618"/>
            <a:ext cx="1034519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Cambria" panose="02040503050406030204" pitchFamily="18" charset="0"/>
              </a:rPr>
              <a:t>Learnt to create static web pages using HTML, CSS and JavaScript and we have learnt to take input from the While completing WD-101</a:t>
            </a:r>
          </a:p>
          <a:p>
            <a:endParaRPr lang="en-US" sz="2200" dirty="0">
              <a:latin typeface="+mj-lt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Cambria" panose="02040503050406030204" pitchFamily="18" charset="0"/>
              </a:rPr>
              <a:t>Got an exposure about server-side programming with Node.js backend framework.</a:t>
            </a:r>
          </a:p>
          <a:p>
            <a:endParaRPr lang="en-US" sz="2200" dirty="0">
              <a:latin typeface="+mj-lt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Cambria" panose="02040503050406030204" pitchFamily="18" charset="0"/>
              </a:rPr>
              <a:t>Learnt about express.js, Passport.js, Tailwind CSS frameworks while completing WD-201.</a:t>
            </a:r>
          </a:p>
          <a:p>
            <a:endParaRPr lang="en-US" sz="2200" dirty="0">
              <a:latin typeface="+mj-lt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Cambria" panose="02040503050406030204" pitchFamily="18" charset="0"/>
              </a:rPr>
              <a:t>Understood about working of PostgreSQL databases and designing Schema for our application as per the requirements.</a:t>
            </a:r>
          </a:p>
          <a:p>
            <a:endParaRPr lang="en-US" sz="2200" dirty="0">
              <a:latin typeface="+mj-lt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Cambria" panose="02040503050406030204" pitchFamily="18" charset="0"/>
              </a:rPr>
              <a:t>Gained an understanding about session management, Cookies, middleware and deploying applications to web.</a:t>
            </a:r>
          </a:p>
          <a:p>
            <a:endParaRPr lang="en-US" sz="2200" dirty="0">
              <a:latin typeface="+mj-lt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Cambria" panose="02040503050406030204" pitchFamily="18" charset="0"/>
              </a:rPr>
              <a:t>Learnt how to schedule tasks and complete a work within stringent timeframe.</a:t>
            </a:r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2495" y="2028306"/>
            <a:ext cx="5417301" cy="2053952"/>
          </a:xfrm>
        </p:spPr>
        <p:txBody>
          <a:bodyPr>
            <a:no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886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2B21A-5117-FD90-B2CA-C26605C47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3152" y="1703510"/>
            <a:ext cx="3924300" cy="823912"/>
          </a:xfrm>
        </p:spPr>
        <p:txBody>
          <a:bodyPr anchor="b">
            <a:normAutofit/>
          </a:bodyPr>
          <a:lstStyle/>
          <a:p>
            <a:r>
              <a:rPr lang="en-IN" dirty="0"/>
              <a:t>WD-101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ADE3A-68EF-0337-D68D-4428F9B87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97190" y="1703510"/>
            <a:ext cx="3943627" cy="823912"/>
          </a:xfrm>
        </p:spPr>
        <p:txBody>
          <a:bodyPr anchor="b">
            <a:normAutofit/>
          </a:bodyPr>
          <a:lstStyle/>
          <a:p>
            <a:r>
              <a:rPr lang="en-IN" dirty="0"/>
              <a:t>WD-201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B5703F-E597-B15E-00DA-677A5FD81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706671" y="2999685"/>
            <a:ext cx="3943627" cy="19978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a static Registration form and deployed it on GitHub pages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4392D1-B665-ADB5-C650-1AAD1A45E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7E12F58-9924-22E6-6686-6467185F7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13516" y="2999685"/>
            <a:ext cx="3924300" cy="19978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a multi-user to-do application with login, signup, creating, deleting and scheduling a to-do features in the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Developed a multi-user Online Voting Platform</a:t>
            </a:r>
          </a:p>
        </p:txBody>
      </p:sp>
    </p:spTree>
    <p:extLst>
      <p:ext uri="{BB962C8B-B14F-4D97-AF65-F5344CB8AC3E}">
        <p14:creationId xmlns:p14="http://schemas.microsoft.com/office/powerpoint/2010/main" val="2632059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DC0BD65-65F2-9FB1-3BF1-3C6D3021F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964" y="1000323"/>
            <a:ext cx="6105870" cy="5224096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5E6358A5-B9AC-301D-D5DF-65D433C9D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516" y="136525"/>
            <a:ext cx="2632797" cy="731867"/>
          </a:xfrm>
        </p:spPr>
        <p:txBody>
          <a:bodyPr>
            <a:noAutofit/>
          </a:bodyPr>
          <a:lstStyle/>
          <a:p>
            <a:r>
              <a:rPr lang="en-US" sz="4000" dirty="0"/>
              <a:t>WD 101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30BA75-DE41-5084-7610-330FAD135A18}"/>
              </a:ext>
            </a:extLst>
          </p:cNvPr>
          <p:cNvSpPr txBox="1"/>
          <p:nvPr/>
        </p:nvSpPr>
        <p:spPr>
          <a:xfrm>
            <a:off x="991340" y="2782669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Website link:</a:t>
            </a:r>
          </a:p>
          <a:p>
            <a:r>
              <a:rPr lang="en-IN" dirty="0">
                <a:solidFill>
                  <a:schemeClr val="bg1"/>
                </a:solidFill>
                <a:hlinkClick r:id="rId3"/>
              </a:rPr>
              <a:t>https://ns011618.github.io/ns.github.io/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E6358A5-B9AC-301D-D5DF-65D433C9D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516" y="136525"/>
            <a:ext cx="2632797" cy="731867"/>
          </a:xfrm>
        </p:spPr>
        <p:txBody>
          <a:bodyPr>
            <a:noAutofit/>
          </a:bodyPr>
          <a:lstStyle/>
          <a:p>
            <a:r>
              <a:rPr lang="en-US" sz="4000" dirty="0"/>
              <a:t>WD 201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72E219-C5B4-E755-D233-F16883426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5438"/>
            <a:ext cx="4143375" cy="23717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F24D6F-26F2-CB5E-583A-B885D5AC5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620" y="1535790"/>
            <a:ext cx="4143375" cy="41236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39E404-DDF8-A826-48FF-E668F28D6FAE}"/>
              </a:ext>
            </a:extLst>
          </p:cNvPr>
          <p:cNvSpPr txBox="1"/>
          <p:nvPr/>
        </p:nvSpPr>
        <p:spPr>
          <a:xfrm>
            <a:off x="1253970" y="1346622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Website link:</a:t>
            </a:r>
          </a:p>
          <a:p>
            <a:r>
              <a:rPr lang="en-IN" dirty="0">
                <a:solidFill>
                  <a:schemeClr val="bg1"/>
                </a:solidFill>
                <a:hlinkClick r:id="rId4"/>
              </a:rPr>
              <a:t>https://ns011618.github.io/ns.github.io/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050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E6358A5-B9AC-301D-D5DF-65D433C9D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516" y="136525"/>
            <a:ext cx="2632797" cy="731867"/>
          </a:xfrm>
        </p:spPr>
        <p:txBody>
          <a:bodyPr>
            <a:noAutofit/>
          </a:bodyPr>
          <a:lstStyle/>
          <a:p>
            <a:r>
              <a:rPr lang="en-US" sz="4000" dirty="0"/>
              <a:t>WD 201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B0B0F-220D-4313-BA13-8D5CD26D5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44" y="1979065"/>
            <a:ext cx="5023189" cy="34097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04EB01-E36D-4C04-9B16-CE7DB4C21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474" y="1861159"/>
            <a:ext cx="4822958" cy="3838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53A343-4A82-474B-5D18-9070CCE01AB5}"/>
              </a:ext>
            </a:extLst>
          </p:cNvPr>
          <p:cNvSpPr txBox="1"/>
          <p:nvPr/>
        </p:nvSpPr>
        <p:spPr>
          <a:xfrm>
            <a:off x="1804386" y="822839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Website link:</a:t>
            </a:r>
          </a:p>
          <a:p>
            <a:r>
              <a:rPr lang="en-IN" dirty="0">
                <a:solidFill>
                  <a:schemeClr val="bg1"/>
                </a:solidFill>
                <a:hlinkClick r:id="rId4"/>
              </a:rPr>
              <a:t>https://ns011618.github.io/ns.github.io/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54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112" y="391799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85156" y="1989331"/>
            <a:ext cx="4114800" cy="353575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+mj-lt"/>
              </a:rPr>
              <a:t>Introduction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+mj-lt"/>
              </a:rPr>
              <a:t>Internship details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+mj-lt"/>
              </a:rPr>
              <a:t>Objectives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+mj-lt"/>
              </a:rPr>
              <a:t>Tasks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+mj-lt"/>
              </a:rPr>
              <a:t>Learnings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+mj-lt"/>
              </a:rPr>
              <a:t>Results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+mj-lt"/>
              </a:rPr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B269FA-74C0-CBCA-9D32-F498C79F7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515" y="397505"/>
            <a:ext cx="8012970" cy="731867"/>
          </a:xfrm>
        </p:spPr>
        <p:txBody>
          <a:bodyPr>
            <a:noAutofit/>
          </a:bodyPr>
          <a:lstStyle/>
          <a:p>
            <a:r>
              <a:rPr lang="en-US" sz="4000" dirty="0"/>
              <a:t>Online voting platform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EF8031-D560-E69E-9E2C-9F43B9D8B8B0}"/>
              </a:ext>
            </a:extLst>
          </p:cNvPr>
          <p:cNvSpPr txBox="1"/>
          <p:nvPr/>
        </p:nvSpPr>
        <p:spPr>
          <a:xfrm>
            <a:off x="2209801" y="992010"/>
            <a:ext cx="7431350" cy="5550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An admin should be able to sign up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Admins can create elections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Admins can create a ballot of questions in an election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Admins can register voters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Admins can launch an election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Elections should have a publicly accessible URL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Voters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Admin Should be able to view running results of an election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Ending Election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All Users</a:t>
            </a:r>
          </a:p>
        </p:txBody>
      </p:sp>
    </p:spTree>
    <p:extLst>
      <p:ext uri="{BB962C8B-B14F-4D97-AF65-F5344CB8AC3E}">
        <p14:creationId xmlns:p14="http://schemas.microsoft.com/office/powerpoint/2010/main" val="1374355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271732-6A86-6166-8448-ACCBF7762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516" y="136525"/>
            <a:ext cx="2632797" cy="731867"/>
          </a:xfrm>
        </p:spPr>
        <p:txBody>
          <a:bodyPr>
            <a:noAutofit/>
          </a:bodyPr>
          <a:lstStyle/>
          <a:p>
            <a:r>
              <a:rPr lang="en-US" sz="4000" dirty="0"/>
              <a:t>WD 201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E1E8E-457C-EEBD-4957-BFADB0DFB71F}"/>
              </a:ext>
            </a:extLst>
          </p:cNvPr>
          <p:cNvSpPr txBox="1"/>
          <p:nvPr/>
        </p:nvSpPr>
        <p:spPr>
          <a:xfrm>
            <a:off x="953192" y="1541014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Website link</a:t>
            </a:r>
          </a:p>
          <a:p>
            <a:r>
              <a:rPr lang="en-IN" b="0" i="0" dirty="0">
                <a:solidFill>
                  <a:srgbClr val="12263F"/>
                </a:solidFill>
                <a:effectLst/>
                <a:latin typeface="Graphik Web"/>
                <a:hlinkClick r:id="rId2"/>
              </a:rPr>
              <a:t>https://final-project-wd-11.onrender.com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4362DE-B14A-A88E-4B89-59579D5F5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98" y="2589803"/>
            <a:ext cx="5998606" cy="27271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C17BE3-2474-C804-8242-72B697564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7720" y="1026784"/>
            <a:ext cx="4095182" cy="492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43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271732-6A86-6166-8448-ACCBF7762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516" y="136525"/>
            <a:ext cx="2632797" cy="731867"/>
          </a:xfrm>
        </p:spPr>
        <p:txBody>
          <a:bodyPr>
            <a:noAutofit/>
          </a:bodyPr>
          <a:lstStyle/>
          <a:p>
            <a:r>
              <a:rPr lang="en-US" sz="4000" dirty="0"/>
              <a:t>WD 201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E1E8E-457C-EEBD-4957-BFADB0DFB71F}"/>
              </a:ext>
            </a:extLst>
          </p:cNvPr>
          <p:cNvSpPr txBox="1"/>
          <p:nvPr/>
        </p:nvSpPr>
        <p:spPr>
          <a:xfrm>
            <a:off x="454241" y="1012289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Website link</a:t>
            </a:r>
          </a:p>
          <a:p>
            <a:r>
              <a:rPr lang="en-IN" b="0" i="0" dirty="0">
                <a:solidFill>
                  <a:srgbClr val="12263F"/>
                </a:solidFill>
                <a:effectLst/>
                <a:latin typeface="Graphik Web"/>
                <a:hlinkClick r:id="rId2"/>
              </a:rPr>
              <a:t>https://final-project-wd-11.onrender.com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F988CA-3B47-9E10-7736-155C3EECE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8" y="2108215"/>
            <a:ext cx="3170037" cy="41261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C8B615-80FA-78A5-B459-6889F8633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796" y="2364101"/>
            <a:ext cx="8263280" cy="320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01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271732-6A86-6166-8448-ACCBF7762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516" y="136525"/>
            <a:ext cx="2632797" cy="731867"/>
          </a:xfrm>
        </p:spPr>
        <p:txBody>
          <a:bodyPr>
            <a:noAutofit/>
          </a:bodyPr>
          <a:lstStyle/>
          <a:p>
            <a:r>
              <a:rPr lang="en-US" sz="4000" dirty="0"/>
              <a:t>WD 201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E1E8E-457C-EEBD-4957-BFADB0DFB71F}"/>
              </a:ext>
            </a:extLst>
          </p:cNvPr>
          <p:cNvSpPr txBox="1"/>
          <p:nvPr/>
        </p:nvSpPr>
        <p:spPr>
          <a:xfrm>
            <a:off x="1972420" y="97498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Website link</a:t>
            </a:r>
          </a:p>
          <a:p>
            <a:r>
              <a:rPr lang="en-IN" b="0" i="0" dirty="0">
                <a:solidFill>
                  <a:srgbClr val="12263F"/>
                </a:solidFill>
                <a:effectLst/>
                <a:latin typeface="Graphik Web"/>
                <a:hlinkClick r:id="rId2"/>
              </a:rPr>
              <a:t>https://final-project-wd-11.onrender.com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372C4B-BB62-51A2-01EE-C85F83676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07" y="2160124"/>
            <a:ext cx="3851119" cy="3843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1AA17F-8FD8-08EB-CFAE-B84FD8099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680" y="2002711"/>
            <a:ext cx="3058162" cy="36490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0D680D-BABD-FC8C-5B21-EFB4C726B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896" y="2037848"/>
            <a:ext cx="3316660" cy="338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80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271732-6A86-6166-8448-ACCBF7762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516" y="136525"/>
            <a:ext cx="2632797" cy="731867"/>
          </a:xfrm>
        </p:spPr>
        <p:txBody>
          <a:bodyPr>
            <a:noAutofit/>
          </a:bodyPr>
          <a:lstStyle/>
          <a:p>
            <a:r>
              <a:rPr lang="en-US" sz="4000" dirty="0"/>
              <a:t>WD 201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E1E8E-457C-EEBD-4957-BFADB0DFB71F}"/>
              </a:ext>
            </a:extLst>
          </p:cNvPr>
          <p:cNvSpPr txBox="1"/>
          <p:nvPr/>
        </p:nvSpPr>
        <p:spPr>
          <a:xfrm>
            <a:off x="1395274" y="132409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Website link</a:t>
            </a:r>
          </a:p>
          <a:p>
            <a:r>
              <a:rPr lang="en-IN" b="0" i="0" dirty="0">
                <a:solidFill>
                  <a:srgbClr val="12263F"/>
                </a:solidFill>
                <a:effectLst/>
                <a:latin typeface="Graphik Web"/>
                <a:hlinkClick r:id="rId2"/>
              </a:rPr>
              <a:t>https://final-project-wd-11.onrender.com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7FCFB7-E9AB-8BC7-2A14-7EC50B0F0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637" y="2705724"/>
            <a:ext cx="4099707" cy="144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88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271732-6A86-6166-8448-ACCBF7762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516" y="136525"/>
            <a:ext cx="2632797" cy="731867"/>
          </a:xfrm>
        </p:spPr>
        <p:txBody>
          <a:bodyPr>
            <a:noAutofit/>
          </a:bodyPr>
          <a:lstStyle/>
          <a:p>
            <a:r>
              <a:rPr lang="en-US" sz="4000" dirty="0"/>
              <a:t>WD 201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E1E8E-457C-EEBD-4957-BFADB0DFB71F}"/>
              </a:ext>
            </a:extLst>
          </p:cNvPr>
          <p:cNvSpPr txBox="1"/>
          <p:nvPr/>
        </p:nvSpPr>
        <p:spPr>
          <a:xfrm>
            <a:off x="1634971" y="120085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Website link</a:t>
            </a:r>
          </a:p>
          <a:p>
            <a:r>
              <a:rPr lang="en-IN" b="0" i="0" dirty="0">
                <a:solidFill>
                  <a:srgbClr val="12263F"/>
                </a:solidFill>
                <a:effectLst/>
                <a:latin typeface="Graphik Web"/>
                <a:hlinkClick r:id="rId2"/>
              </a:rPr>
              <a:t>https://final-project-wd-11.onrender.com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6B1CA9-5323-FD31-98EF-4422E7079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72" y="2103955"/>
            <a:ext cx="5712696" cy="27432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2A8716-C99F-82BA-A94D-19EA521D8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920" y="4847239"/>
            <a:ext cx="8345576" cy="159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33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271732-6A86-6166-8448-ACCBF7762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012" y="713574"/>
            <a:ext cx="3837026" cy="731867"/>
          </a:xfrm>
        </p:spPr>
        <p:txBody>
          <a:bodyPr>
            <a:noAutofit/>
          </a:bodyPr>
          <a:lstStyle/>
          <a:p>
            <a:r>
              <a:rPr lang="en-US" sz="4000"/>
              <a:t>conclusion</a:t>
            </a:r>
            <a:endParaRPr lang="en-US" sz="4000" dirty="0"/>
          </a:p>
        </p:txBody>
      </p:sp>
      <p:sp>
        <p:nvSpPr>
          <p:cNvPr id="2" name="Text Placeholder 43">
            <a:extLst>
              <a:ext uri="{FF2B5EF4-FFF2-40B4-BE49-F238E27FC236}">
                <a16:creationId xmlns:a16="http://schemas.microsoft.com/office/drawing/2014/main" id="{3E942F9C-EB38-9D9D-E92C-0B5CB5122A65}"/>
              </a:ext>
            </a:extLst>
          </p:cNvPr>
          <p:cNvSpPr txBox="1">
            <a:spLocks/>
          </p:cNvSpPr>
          <p:nvPr/>
        </p:nvSpPr>
        <p:spPr>
          <a:xfrm>
            <a:off x="2143310" y="1903412"/>
            <a:ext cx="7382430" cy="1525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000"/>
              </a:spcBef>
            </a:pPr>
            <a:r>
              <a:rPr lang="en-US" sz="5000" kern="1200" spc="5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internship had been a great learning experience for me. I have learnt about vast set of technologies used in developing of secure and reliable web applications. I have also learnt about implementing software development life cycle methodologies and various testing tools and strategies while working with project.  </a:t>
            </a:r>
          </a:p>
          <a:p>
            <a:pPr>
              <a:spcBef>
                <a:spcPts val="1000"/>
              </a:spcBef>
            </a:pPr>
            <a:endParaRPr lang="en-US" sz="1400" kern="1200" spc="5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7332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754601"/>
            <a:ext cx="5268101" cy="674703"/>
          </a:xfrm>
        </p:spPr>
        <p:txBody>
          <a:bodyPr/>
          <a:lstStyle/>
          <a:p>
            <a:r>
              <a:rPr lang="en-US" b="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Internship Presentation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January 8, 2023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7AF18A-5EA3-FD6C-BE76-0BA12F4CDE5B}"/>
              </a:ext>
            </a:extLst>
          </p:cNvPr>
          <p:cNvSpPr txBox="1"/>
          <p:nvPr/>
        </p:nvSpPr>
        <p:spPr>
          <a:xfrm>
            <a:off x="892206" y="2362330"/>
            <a:ext cx="60989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G ASHISH, CSE2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160120733094</a:t>
            </a:r>
          </a:p>
        </p:txBody>
      </p:sp>
    </p:spTree>
    <p:extLst>
      <p:ext uri="{BB962C8B-B14F-4D97-AF65-F5344CB8AC3E}">
        <p14:creationId xmlns:p14="http://schemas.microsoft.com/office/powerpoint/2010/main" val="2295203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58"/>
            <a:ext cx="3224761" cy="58223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737" y="1518082"/>
            <a:ext cx="10710601" cy="5020830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Cambria" panose="02040503050406030204" pitchFamily="18" charset="0"/>
              </a:rPr>
              <a:t>Pupil first is an online learning platform for student developers to up-skill themselves for challenging jobs in software development and in emerging technologies. To enable this, students are guided step-by-step through an intensive learning framework designed jointly by the team at Pupil first and industry professionals.</a:t>
            </a:r>
          </a:p>
          <a:p>
            <a:pPr algn="just"/>
            <a:endParaRPr lang="en-US" sz="2000" dirty="0">
              <a:latin typeface="+mj-lt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Cambria" panose="02040503050406030204" pitchFamily="18" charset="0"/>
              </a:rPr>
              <a:t>Students learn to build products from scratch - starting from fundamentals, and advancing all the way to building a working application that follows industry best practices.</a:t>
            </a:r>
          </a:p>
          <a:p>
            <a:pPr algn="just"/>
            <a:endParaRPr lang="en-US" sz="2000" dirty="0">
              <a:latin typeface="+mj-lt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Cambria" panose="02040503050406030204" pitchFamily="18" charset="0"/>
              </a:rPr>
              <a:t>It is a minor degree in advanced web development provided by AICTE LITE program. It is based on national model curriculum designed and maintained by industry experts and has a proven career pathway in the software development industry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6F64C-9704-BAE3-BC48-A27FC27AE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907AE6B-3F63-3DEE-4D0A-197BB85C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58"/>
            <a:ext cx="4033058" cy="582238"/>
          </a:xfrm>
        </p:spPr>
        <p:txBody>
          <a:bodyPr>
            <a:normAutofit/>
          </a:bodyPr>
          <a:lstStyle/>
          <a:p>
            <a:r>
              <a:rPr lang="en-US" dirty="0"/>
              <a:t>Internship Details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77CB5-2DD5-28B7-8BD3-2A4C0E6C5947}"/>
              </a:ext>
            </a:extLst>
          </p:cNvPr>
          <p:cNvSpPr txBox="1"/>
          <p:nvPr/>
        </p:nvSpPr>
        <p:spPr>
          <a:xfrm>
            <a:off x="838199" y="1446866"/>
            <a:ext cx="955270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+mj-lt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Cambria" panose="02040503050406030204" pitchFamily="18" charset="0"/>
              </a:rPr>
              <a:t>Web Development Course has been divided into two phases WD-101 and WD-201, The first phase has all about been about learning fundamentals of web development like HTML, CSS and JavaScript, making a capstone project in order to qualify to WD-201.</a:t>
            </a:r>
          </a:p>
          <a:p>
            <a:pPr algn="just"/>
            <a:endParaRPr lang="en-US" dirty="0">
              <a:latin typeface="+mj-lt"/>
              <a:ea typeface="Cambria" panose="02040503050406030204" pitchFamily="18" charset="0"/>
            </a:endParaRPr>
          </a:p>
          <a:p>
            <a:pPr algn="just"/>
            <a:endParaRPr lang="en-US" dirty="0">
              <a:latin typeface="+mj-lt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Cambria" panose="02040503050406030204" pitchFamily="18" charset="0"/>
              </a:rPr>
              <a:t>WD-201 is an extension for WD-101, by focusing mainly on server-side programming using Node.js and Express.js as backend frameworks with the use of PostgreSQL databases. WD201 Course has been classified into 10 levels along with a capstone project ,total 11 levels where each level helps us to learn and implement necessary features in our project. In Capstone project we will able to build a website from scratch with the help of fundamentals that we have learnt in wd201.</a:t>
            </a:r>
          </a:p>
        </p:txBody>
      </p:sp>
    </p:spTree>
    <p:extLst>
      <p:ext uri="{BB962C8B-B14F-4D97-AF65-F5344CB8AC3E}">
        <p14:creationId xmlns:p14="http://schemas.microsoft.com/office/powerpoint/2010/main" val="921685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6F64C-9704-BAE3-BC48-A27FC27AE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907AE6B-3F63-3DEE-4D0A-197BB85C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58"/>
            <a:ext cx="4033058" cy="582238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77CB5-2DD5-28B7-8BD3-2A4C0E6C5947}"/>
              </a:ext>
            </a:extLst>
          </p:cNvPr>
          <p:cNvSpPr txBox="1"/>
          <p:nvPr/>
        </p:nvSpPr>
        <p:spPr>
          <a:xfrm>
            <a:off x="838199" y="1446866"/>
            <a:ext cx="955270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+mj-lt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Cambria" panose="02040503050406030204" pitchFamily="18" charset="0"/>
              </a:rPr>
              <a:t>The </a:t>
            </a:r>
            <a:r>
              <a:rPr lang="en-US" sz="2000" dirty="0" err="1">
                <a:latin typeface="+mj-lt"/>
                <a:ea typeface="Cambria" panose="02040503050406030204" pitchFamily="18" charset="0"/>
              </a:rPr>
              <a:t>programme</a:t>
            </a:r>
            <a:r>
              <a:rPr lang="en-US" sz="2000" dirty="0">
                <a:latin typeface="+mj-lt"/>
                <a:ea typeface="Cambria" panose="02040503050406030204" pitchFamily="18" charset="0"/>
              </a:rPr>
              <a:t> is based on national model curriculum designed and maintained by industry experts and has a proven career pathway in the software development industry</a:t>
            </a:r>
          </a:p>
          <a:p>
            <a:pPr algn="just"/>
            <a:endParaRPr lang="en-US" sz="2000" dirty="0">
              <a:latin typeface="+mj-lt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Cambria" panose="02040503050406030204" pitchFamily="18" charset="0"/>
              </a:rPr>
              <a:t>The platform aims to equip student developers to up-skill themselves for challenging jobs in software development and in emerging technologies. </a:t>
            </a:r>
          </a:p>
          <a:p>
            <a:pPr algn="just"/>
            <a:endParaRPr lang="en-US" sz="2000" dirty="0">
              <a:latin typeface="+mj-lt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Cambria" panose="02040503050406030204" pitchFamily="18" charset="0"/>
              </a:rPr>
              <a:t>Students are guided step-by-step through an intensive learning framework designed jointly by the team at </a:t>
            </a:r>
            <a:r>
              <a:rPr lang="en-US" sz="2000" dirty="0" err="1">
                <a:latin typeface="+mj-lt"/>
                <a:ea typeface="Cambria" panose="02040503050406030204" pitchFamily="18" charset="0"/>
              </a:rPr>
              <a:t>Pupilfirst</a:t>
            </a:r>
            <a:r>
              <a:rPr lang="en-US" sz="2000" dirty="0">
                <a:latin typeface="+mj-lt"/>
                <a:ea typeface="Cambria" panose="02040503050406030204" pitchFamily="18" charset="0"/>
              </a:rPr>
              <a:t> and industry professionals.</a:t>
            </a:r>
          </a:p>
          <a:p>
            <a:pPr algn="just"/>
            <a:endParaRPr lang="en-US" sz="2000" dirty="0">
              <a:latin typeface="+mj-lt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Cambria" panose="02040503050406030204" pitchFamily="18" charset="0"/>
              </a:rPr>
              <a:t>Students learn to build products from scratch - starting from fundamentals, and advancing all the way to building a working application that follows industry best practices.</a:t>
            </a:r>
          </a:p>
        </p:txBody>
      </p:sp>
    </p:spTree>
    <p:extLst>
      <p:ext uri="{BB962C8B-B14F-4D97-AF65-F5344CB8AC3E}">
        <p14:creationId xmlns:p14="http://schemas.microsoft.com/office/powerpoint/2010/main" val="244287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2495" y="2028306"/>
            <a:ext cx="3864379" cy="2053952"/>
          </a:xfrm>
        </p:spPr>
        <p:txBody>
          <a:bodyPr>
            <a:no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23236-B636-2AA5-8E1D-3E91B7AD6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5"/>
            <a:ext cx="2477186" cy="715227"/>
          </a:xfrm>
        </p:spPr>
        <p:txBody>
          <a:bodyPr/>
          <a:lstStyle/>
          <a:p>
            <a:pPr algn="just"/>
            <a:r>
              <a:rPr lang="en-IN" dirty="0"/>
              <a:t>Started WD-101 and </a:t>
            </a:r>
            <a:r>
              <a:rPr lang="en-US" dirty="0"/>
              <a:t>Completed WD-101 capstone project and started WD-201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7431F-9D1C-E35E-ED93-44E0960B75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SEP – OCT 2022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FB1748-2444-DCA0-2E7F-BB7F0702440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8" y="5087326"/>
            <a:ext cx="3444035" cy="1244893"/>
          </a:xfrm>
        </p:spPr>
        <p:txBody>
          <a:bodyPr/>
          <a:lstStyle/>
          <a:p>
            <a:pPr algn="just"/>
            <a:r>
              <a:rPr lang="en-US" dirty="0"/>
              <a:t>Completed 6-10 Levels of WD-201 and Completed level-10 by building a multi user To-do Application and started working on final capstone project.</a:t>
            </a:r>
          </a:p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09AD79-54B8-139F-F188-F9C2AA907F0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DEC - 2022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7AA477-EA59-B592-9E4C-672A074AF5A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7"/>
            <a:ext cx="2198200" cy="820413"/>
          </a:xfrm>
        </p:spPr>
        <p:txBody>
          <a:bodyPr/>
          <a:lstStyle/>
          <a:p>
            <a:pPr algn="just"/>
            <a:r>
              <a:rPr lang="en-US" dirty="0"/>
              <a:t>Completed capstone project by building a Online Voting Platform</a:t>
            </a:r>
          </a:p>
          <a:p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133507-2362-16C2-2BB5-02F1595E677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JAN - 2023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0B19BDA-A042-6A70-B041-DB9FE5CB46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715226"/>
          </a:xfrm>
        </p:spPr>
        <p:txBody>
          <a:bodyPr/>
          <a:lstStyle/>
          <a:p>
            <a:pPr algn="just"/>
            <a:r>
              <a:rPr lang="en-US" dirty="0"/>
              <a:t>Completed 1-5 Levels of WD-201 by learning various technologies</a:t>
            </a:r>
          </a:p>
          <a:p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87D6965-D9BF-B586-C4C8-E9DCB044272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IN" dirty="0"/>
              <a:t>NOV - 2022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FD8A7D3-B660-62F7-F333-11EB71F8DC40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8, 2023</a:t>
            </a:fld>
            <a:endParaRPr lang="en-US" dirty="0">
              <a:latin typeface="+mn-lt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7759E18-3129-A03E-7B50-299F564D7477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dirty="0"/>
              <a:t>Internship Presentation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FFFE763-B6DB-6C11-716A-46DD1C4F50E8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>
              <a:latin typeface="+mn-l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C5A0300-6ADC-F555-7424-B3272DEA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905164"/>
            <a:ext cx="3200400" cy="600355"/>
          </a:xfrm>
        </p:spPr>
        <p:txBody>
          <a:bodyPr>
            <a:no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Timelines</a:t>
            </a:r>
          </a:p>
        </p:txBody>
      </p:sp>
    </p:spTree>
    <p:extLst>
      <p:ext uri="{BB962C8B-B14F-4D97-AF65-F5344CB8AC3E}">
        <p14:creationId xmlns:p14="http://schemas.microsoft.com/office/powerpoint/2010/main" val="177173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12" y="537248"/>
            <a:ext cx="8421688" cy="1325563"/>
          </a:xfrm>
        </p:spPr>
        <p:txBody>
          <a:bodyPr/>
          <a:lstStyle/>
          <a:p>
            <a:r>
              <a:rPr lang="en-US" dirty="0"/>
              <a:t>WD 101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6873EC-D84F-3C12-F6D9-ECFC10C7407B}"/>
              </a:ext>
            </a:extLst>
          </p:cNvPr>
          <p:cNvSpPr txBox="1"/>
          <p:nvPr/>
        </p:nvSpPr>
        <p:spPr>
          <a:xfrm>
            <a:off x="1317566" y="1629738"/>
            <a:ext cx="10036234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+mj-lt"/>
                <a:ea typeface="Cambria" panose="02040503050406030204" pitchFamily="18" charset="0"/>
              </a:rPr>
              <a:t>In the beginning of the course we learnt about, Introduction to web and getting familiar with command line Interface, and also we learnt about HTML and styling of web pages.</a:t>
            </a:r>
          </a:p>
          <a:p>
            <a:pPr algn="just"/>
            <a:endParaRPr lang="en-US" sz="2200" dirty="0">
              <a:latin typeface="+mj-lt"/>
              <a:ea typeface="Cambria" panose="02040503050406030204" pitchFamily="18" charset="0"/>
            </a:endParaRPr>
          </a:p>
          <a:p>
            <a:pPr algn="just"/>
            <a:r>
              <a:rPr lang="en-US" sz="2200" dirty="0">
                <a:latin typeface="+mj-lt"/>
                <a:ea typeface="Cambria" panose="02040503050406030204" pitchFamily="18" charset="0"/>
              </a:rPr>
              <a:t>We got familiar with Tailwind CSS, A front-end Framework used to design both static and dynamic web pages.</a:t>
            </a:r>
          </a:p>
          <a:p>
            <a:pPr algn="just"/>
            <a:endParaRPr lang="en-US" sz="2200" dirty="0">
              <a:latin typeface="+mj-lt"/>
              <a:ea typeface="Cambria" panose="02040503050406030204" pitchFamily="18" charset="0"/>
            </a:endParaRPr>
          </a:p>
          <a:p>
            <a:pPr algn="just"/>
            <a:r>
              <a:rPr lang="en-US" sz="2200" dirty="0">
                <a:latin typeface="+mj-lt"/>
                <a:ea typeface="Cambria" panose="02040503050406030204" pitchFamily="18" charset="0"/>
              </a:rPr>
              <a:t>Moving forward with the course we have learnt about JavaScript and its functions.</a:t>
            </a:r>
          </a:p>
          <a:p>
            <a:pPr algn="just"/>
            <a:endParaRPr lang="en-US" sz="2200" dirty="0">
              <a:latin typeface="+mj-lt"/>
              <a:ea typeface="Cambria" panose="02040503050406030204" pitchFamily="18" charset="0"/>
            </a:endParaRPr>
          </a:p>
          <a:p>
            <a:pPr algn="just"/>
            <a:r>
              <a:rPr lang="en-US" sz="2200" dirty="0">
                <a:latin typeface="+mj-lt"/>
                <a:ea typeface="Cambria" panose="02040503050406030204" pitchFamily="18" charset="0"/>
              </a:rPr>
              <a:t>In the end of WD-101, We were familiar about planning, designing and developing of static web pages by building a registration form, which was the capstone project after 8 levels of learning.</a:t>
            </a:r>
          </a:p>
        </p:txBody>
      </p:sp>
    </p:spTree>
    <p:extLst>
      <p:ext uri="{BB962C8B-B14F-4D97-AF65-F5344CB8AC3E}">
        <p14:creationId xmlns:p14="http://schemas.microsoft.com/office/powerpoint/2010/main" val="10290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12" y="304175"/>
            <a:ext cx="8547764" cy="975985"/>
          </a:xfrm>
        </p:spPr>
        <p:txBody>
          <a:bodyPr/>
          <a:lstStyle/>
          <a:p>
            <a:r>
              <a:rPr lang="en-US" dirty="0"/>
              <a:t>WD 201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F078E-D019-5F5C-111D-9B3FB95E7D0D}"/>
              </a:ext>
            </a:extLst>
          </p:cNvPr>
          <p:cNvSpPr txBox="1"/>
          <p:nvPr/>
        </p:nvSpPr>
        <p:spPr>
          <a:xfrm>
            <a:off x="1432975" y="1280160"/>
            <a:ext cx="978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latin typeface="+mj-lt"/>
                <a:ea typeface="Cambria" panose="02040503050406030204" pitchFamily="18" charset="0"/>
              </a:rPr>
              <a:t>Level-1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7F6F33-661D-0580-EB7D-F8473AC4EC9C}"/>
              </a:ext>
            </a:extLst>
          </p:cNvPr>
          <p:cNvSpPr txBox="1"/>
          <p:nvPr/>
        </p:nvSpPr>
        <p:spPr>
          <a:xfrm>
            <a:off x="1697854" y="1724075"/>
            <a:ext cx="92128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latin typeface="+mj-lt"/>
                <a:ea typeface="Cambria" panose="02040503050406030204" pitchFamily="18" charset="0"/>
              </a:rPr>
              <a:t>In the beginning of the course we learnt about, basics of Node.js, and   maintenance of code quality using </a:t>
            </a:r>
            <a:r>
              <a:rPr lang="en-US" sz="1800" dirty="0" err="1">
                <a:latin typeface="+mj-lt"/>
                <a:ea typeface="Cambria" panose="02040503050406030204" pitchFamily="18" charset="0"/>
              </a:rPr>
              <a:t>eslint</a:t>
            </a:r>
            <a:r>
              <a:rPr lang="en-US" sz="1800" dirty="0">
                <a:latin typeface="+mj-lt"/>
                <a:ea typeface="Cambria" panose="02040503050406030204" pitchFamily="18" charset="0"/>
              </a:rPr>
              <a:t> 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F250DF-03AA-ED3B-7523-59F437CFA47F}"/>
              </a:ext>
            </a:extLst>
          </p:cNvPr>
          <p:cNvSpPr txBox="1"/>
          <p:nvPr/>
        </p:nvSpPr>
        <p:spPr>
          <a:xfrm>
            <a:off x="1697854" y="3188008"/>
            <a:ext cx="95340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latin typeface="+mj-lt"/>
                <a:ea typeface="Cambria" panose="02040503050406030204" pitchFamily="18" charset="0"/>
              </a:rPr>
              <a:t>In this level I have learnt about </a:t>
            </a:r>
            <a:r>
              <a:rPr lang="en-US" b="0" i="0" dirty="0">
                <a:solidFill>
                  <a:srgbClr val="111827"/>
                </a:solidFill>
                <a:effectLst/>
                <a:latin typeface="Inter"/>
              </a:rPr>
              <a:t> Node Package Manager and how and why it is used in </a:t>
            </a:r>
            <a:r>
              <a:rPr lang="en-US" b="1" i="0" dirty="0">
                <a:solidFill>
                  <a:srgbClr val="111827"/>
                </a:solidFill>
                <a:effectLst/>
                <a:latin typeface="Inter"/>
              </a:rPr>
              <a:t>Node.js</a:t>
            </a:r>
            <a:r>
              <a:rPr lang="en-US" b="0" i="0" dirty="0">
                <a:solidFill>
                  <a:srgbClr val="111827"/>
                </a:solidFill>
                <a:effectLst/>
                <a:latin typeface="Inter"/>
              </a:rPr>
              <a:t> development. We also created a Node.js program to read HTML from a file and render it in different URLs in our web browser. And all of this will be done using the inbuilt functions in Node.js.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D1705-F6B3-AAC6-F7F9-1A937BD9EBCF}"/>
              </a:ext>
            </a:extLst>
          </p:cNvPr>
          <p:cNvSpPr txBox="1"/>
          <p:nvPr/>
        </p:nvSpPr>
        <p:spPr>
          <a:xfrm>
            <a:off x="1432975" y="2579301"/>
            <a:ext cx="978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latin typeface="+mj-lt"/>
                <a:ea typeface="Cambria" panose="02040503050406030204" pitchFamily="18" charset="0"/>
              </a:rPr>
              <a:t>Level-2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BA8EA-FE10-AAA3-4006-A7F5E63F0424}"/>
              </a:ext>
            </a:extLst>
          </p:cNvPr>
          <p:cNvSpPr txBox="1"/>
          <p:nvPr/>
        </p:nvSpPr>
        <p:spPr>
          <a:xfrm>
            <a:off x="1432975" y="4443046"/>
            <a:ext cx="978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latin typeface="+mj-lt"/>
                <a:ea typeface="Cambria" panose="02040503050406030204" pitchFamily="18" charset="0"/>
              </a:rPr>
              <a:t>Level-3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870FC2-BB21-15CE-4510-6AA1FD7A1B33}"/>
              </a:ext>
            </a:extLst>
          </p:cNvPr>
          <p:cNvSpPr txBox="1"/>
          <p:nvPr/>
        </p:nvSpPr>
        <p:spPr>
          <a:xfrm>
            <a:off x="1697854" y="4931509"/>
            <a:ext cx="9594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latin typeface="+mj-lt"/>
                <a:ea typeface="Cambria" panose="02040503050406030204" pitchFamily="18" charset="0"/>
              </a:rPr>
              <a:t>In this level I have learnt about the key concepts of Node.js such as event loop, call backs, promises and synchronization.</a:t>
            </a:r>
          </a:p>
        </p:txBody>
      </p:sp>
    </p:spTree>
    <p:extLst>
      <p:ext uri="{BB962C8B-B14F-4D97-AF65-F5344CB8AC3E}">
        <p14:creationId xmlns:p14="http://schemas.microsoft.com/office/powerpoint/2010/main" val="2748082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{D6A61A8A-BAED-48F6-987B-61738E5D28AE}tf67328976_win32</Template>
  <TotalTime>131</TotalTime>
  <Words>1355</Words>
  <Application>Microsoft Office PowerPoint</Application>
  <PresentationFormat>Widescreen</PresentationFormat>
  <Paragraphs>170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Graphik Web</vt:lpstr>
      <vt:lpstr>Inter</vt:lpstr>
      <vt:lpstr>Tenorite</vt:lpstr>
      <vt:lpstr>Times New Roman</vt:lpstr>
      <vt:lpstr>Wingdings</vt:lpstr>
      <vt:lpstr>Office Theme</vt:lpstr>
      <vt:lpstr>Internship presentation</vt:lpstr>
      <vt:lpstr>AGENDA</vt:lpstr>
      <vt:lpstr>INTRODUCTION</vt:lpstr>
      <vt:lpstr>Internship Details</vt:lpstr>
      <vt:lpstr>objectives</vt:lpstr>
      <vt:lpstr>TASKS</vt:lpstr>
      <vt:lpstr>Timelines</vt:lpstr>
      <vt:lpstr>WD 101</vt:lpstr>
      <vt:lpstr>WD 201</vt:lpstr>
      <vt:lpstr>WD 201</vt:lpstr>
      <vt:lpstr>WD 201</vt:lpstr>
      <vt:lpstr>WD 201</vt:lpstr>
      <vt:lpstr>LEARNINGS</vt:lpstr>
      <vt:lpstr>PowerPoint Presentation</vt:lpstr>
      <vt:lpstr>RESULTS</vt:lpstr>
      <vt:lpstr>PowerPoint Presentation</vt:lpstr>
      <vt:lpstr>WD 101</vt:lpstr>
      <vt:lpstr>WD 201</vt:lpstr>
      <vt:lpstr>WD 201</vt:lpstr>
      <vt:lpstr>Online voting platform</vt:lpstr>
      <vt:lpstr>WD 201</vt:lpstr>
      <vt:lpstr>WD 201</vt:lpstr>
      <vt:lpstr>WD 201</vt:lpstr>
      <vt:lpstr>WD 201</vt:lpstr>
      <vt:lpstr>WD 201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presentation</dc:title>
  <dc:creator>ASHISH GOLLA</dc:creator>
  <cp:lastModifiedBy>ASHISH GOLLA</cp:lastModifiedBy>
  <cp:revision>4</cp:revision>
  <dcterms:created xsi:type="dcterms:W3CDTF">2023-01-08T08:53:26Z</dcterms:created>
  <dcterms:modified xsi:type="dcterms:W3CDTF">2023-01-08T11:59:39Z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