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73" r:id="rId2"/>
    <p:sldId id="257" r:id="rId3"/>
    <p:sldId id="258" r:id="rId4"/>
    <p:sldId id="270" r:id="rId5"/>
    <p:sldId id="294" r:id="rId6"/>
    <p:sldId id="300" r:id="rId7"/>
    <p:sldId id="269" r:id="rId8"/>
    <p:sldId id="261" r:id="rId9"/>
    <p:sldId id="287" r:id="rId10"/>
    <p:sldId id="288" r:id="rId11"/>
    <p:sldId id="283" r:id="rId12"/>
    <p:sldId id="289" r:id="rId13"/>
    <p:sldId id="290" r:id="rId14"/>
    <p:sldId id="271" r:id="rId15"/>
    <p:sldId id="291" r:id="rId16"/>
    <p:sldId id="272" r:id="rId17"/>
    <p:sldId id="296" r:id="rId18"/>
    <p:sldId id="298" r:id="rId19"/>
    <p:sldId id="299" r:id="rId20"/>
    <p:sldId id="276" r:id="rId21"/>
    <p:sldId id="279" r:id="rId22"/>
    <p:sldId id="277" r:id="rId23"/>
    <p:sldId id="281" r:id="rId24"/>
    <p:sldId id="282" r:id="rId25"/>
    <p:sldId id="264" r:id="rId26"/>
    <p:sldId id="297" r:id="rId27"/>
  </p:sldIdLst>
  <p:sldSz cx="9144000" cy="5143500" type="screen16x9"/>
  <p:notesSz cx="6858000" cy="9144000"/>
  <p:embeddedFontLst>
    <p:embeddedFont>
      <p:font typeface="Average" panose="020B0604020202020204" charset="0"/>
      <p:regular r:id="rId29"/>
    </p:embeddedFont>
    <p:embeddedFont>
      <p:font typeface="Calibri" panose="020F0502020204030204" pitchFamily="34" charset="0"/>
      <p:regular r:id="rId30"/>
      <p:bold r:id="rId31"/>
      <p:italic r:id="rId32"/>
      <p:boldItalic r:id="rId33"/>
    </p:embeddedFont>
    <p:embeddedFont>
      <p:font typeface="Oswald" panose="00000500000000000000" pitchFamily="2"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614F0C5-D520-4AB2-B542-59970F875E15}">
          <p14:sldIdLst>
            <p14:sldId id="273"/>
            <p14:sldId id="257"/>
            <p14:sldId id="258"/>
            <p14:sldId id="270"/>
            <p14:sldId id="294"/>
            <p14:sldId id="300"/>
            <p14:sldId id="269"/>
            <p14:sldId id="261"/>
            <p14:sldId id="287"/>
            <p14:sldId id="288"/>
            <p14:sldId id="283"/>
            <p14:sldId id="289"/>
            <p14:sldId id="290"/>
            <p14:sldId id="271"/>
            <p14:sldId id="291"/>
            <p14:sldId id="272"/>
            <p14:sldId id="296"/>
            <p14:sldId id="298"/>
            <p14:sldId id="299"/>
            <p14:sldId id="276"/>
            <p14:sldId id="279"/>
            <p14:sldId id="277"/>
            <p14:sldId id="281"/>
            <p14:sldId id="282"/>
            <p14:sldId id="264"/>
            <p14:sldId id="29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és Pombo" userId="312cd8e8407f4f91" providerId="LiveId" clId="{70BFD01C-3F1B-4B98-A4FE-E8AD028BD669}"/>
    <pc:docChg chg="modSld">
      <pc:chgData name="Andrés Pombo" userId="312cd8e8407f4f91" providerId="LiveId" clId="{70BFD01C-3F1B-4B98-A4FE-E8AD028BD669}" dt="2022-04-10T19:37:45.359" v="0" actId="14100"/>
      <pc:docMkLst>
        <pc:docMk/>
      </pc:docMkLst>
      <pc:sldChg chg="modSp mod">
        <pc:chgData name="Andrés Pombo" userId="312cd8e8407f4f91" providerId="LiveId" clId="{70BFD01C-3F1B-4B98-A4FE-E8AD028BD669}" dt="2022-04-10T19:37:45.359" v="0" actId="14100"/>
        <pc:sldMkLst>
          <pc:docMk/>
          <pc:sldMk cId="1339430071" sldId="291"/>
        </pc:sldMkLst>
        <pc:picChg chg="mod">
          <ac:chgData name="Andrés Pombo" userId="312cd8e8407f4f91" providerId="LiveId" clId="{70BFD01C-3F1B-4B98-A4FE-E8AD028BD669}" dt="2022-04-10T19:37:45.359" v="0" actId="14100"/>
          <ac:picMkLst>
            <pc:docMk/>
            <pc:sldMk cId="1339430071" sldId="291"/>
            <ac:picMk id="4" creationId="{C00EF816-D489-4B50-9E7E-C9CBAB64EA5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6196C6-FB88-43DD-ACDE-C9B18688397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CA"/>
        </a:p>
      </dgm:t>
    </dgm:pt>
    <dgm:pt modelId="{D79B6C1A-B72B-4460-94C1-233E7EE4ED13}">
      <dgm:prSet phldrT="[Text]"/>
      <dgm:spPr/>
      <dgm:t>
        <a:bodyPr/>
        <a:lstStyle/>
        <a:p>
          <a:r>
            <a:rPr lang="en-CA" b="1" dirty="0">
              <a:solidFill>
                <a:schemeClr val="tx1"/>
              </a:solidFill>
            </a:rPr>
            <a:t>Understand the Data</a:t>
          </a:r>
        </a:p>
      </dgm:t>
    </dgm:pt>
    <dgm:pt modelId="{C0DB0BBC-3437-4279-BA5C-A7DADB02AB61}" type="parTrans" cxnId="{DAE5EFCC-22A8-4790-9369-215BD7568825}">
      <dgm:prSet/>
      <dgm:spPr/>
      <dgm:t>
        <a:bodyPr/>
        <a:lstStyle/>
        <a:p>
          <a:endParaRPr lang="en-CA"/>
        </a:p>
      </dgm:t>
    </dgm:pt>
    <dgm:pt modelId="{1817A0F8-4D66-430F-ABDB-9B6B883A2CAC}" type="sibTrans" cxnId="{DAE5EFCC-22A8-4790-9369-215BD7568825}">
      <dgm:prSet/>
      <dgm:spPr/>
      <dgm:t>
        <a:bodyPr/>
        <a:lstStyle/>
        <a:p>
          <a:endParaRPr lang="en-CA"/>
        </a:p>
      </dgm:t>
    </dgm:pt>
    <dgm:pt modelId="{E904B6EC-5E74-4D4E-8778-6C7A518260C0}">
      <dgm:prSet phldrT="[Text]"/>
      <dgm:spPr>
        <a:solidFill>
          <a:schemeClr val="accent6">
            <a:lumMod val="90000"/>
            <a:alpha val="90000"/>
          </a:schemeClr>
        </a:solidFill>
      </dgm:spPr>
      <dgm:t>
        <a:bodyPr/>
        <a:lstStyle/>
        <a:p>
          <a:r>
            <a:rPr lang="en-CA" dirty="0">
              <a:solidFill>
                <a:schemeClr val="bg1">
                  <a:lumMod val="50000"/>
                </a:schemeClr>
              </a:solidFill>
            </a:rPr>
            <a:t>Importing libraries and files  for exploratory data analysis</a:t>
          </a:r>
        </a:p>
      </dgm:t>
    </dgm:pt>
    <dgm:pt modelId="{37442B30-6D7A-4E36-9943-08D52154B9F5}" type="parTrans" cxnId="{1B8D0758-49D7-42AA-B0CF-8915FE3BDDD2}">
      <dgm:prSet/>
      <dgm:spPr/>
      <dgm:t>
        <a:bodyPr/>
        <a:lstStyle/>
        <a:p>
          <a:endParaRPr lang="en-CA"/>
        </a:p>
      </dgm:t>
    </dgm:pt>
    <dgm:pt modelId="{CE0A0F1A-CDB8-4613-B227-63EE6A86BF6F}" type="sibTrans" cxnId="{1B8D0758-49D7-42AA-B0CF-8915FE3BDDD2}">
      <dgm:prSet/>
      <dgm:spPr/>
      <dgm:t>
        <a:bodyPr/>
        <a:lstStyle/>
        <a:p>
          <a:endParaRPr lang="en-CA"/>
        </a:p>
      </dgm:t>
    </dgm:pt>
    <dgm:pt modelId="{64113835-8E8A-478B-981E-522EBD42A3A8}">
      <dgm:prSet phldrT="[Text]"/>
      <dgm:spPr/>
      <dgm:t>
        <a:bodyPr/>
        <a:lstStyle/>
        <a:p>
          <a:r>
            <a:rPr lang="en-CA" b="1" dirty="0">
              <a:solidFill>
                <a:schemeClr val="tx1"/>
              </a:solidFill>
            </a:rPr>
            <a:t>Clean the Data</a:t>
          </a:r>
        </a:p>
      </dgm:t>
    </dgm:pt>
    <dgm:pt modelId="{85830826-569D-47EB-850F-A68904B53225}" type="parTrans" cxnId="{4C3C76E5-AE27-4A69-A4B3-F882D16D2DD4}">
      <dgm:prSet/>
      <dgm:spPr/>
      <dgm:t>
        <a:bodyPr/>
        <a:lstStyle/>
        <a:p>
          <a:endParaRPr lang="en-CA"/>
        </a:p>
      </dgm:t>
    </dgm:pt>
    <dgm:pt modelId="{62E76C12-C3B1-4330-A9E6-B13504110AE1}" type="sibTrans" cxnId="{4C3C76E5-AE27-4A69-A4B3-F882D16D2DD4}">
      <dgm:prSet/>
      <dgm:spPr/>
      <dgm:t>
        <a:bodyPr/>
        <a:lstStyle/>
        <a:p>
          <a:endParaRPr lang="en-CA"/>
        </a:p>
      </dgm:t>
    </dgm:pt>
    <dgm:pt modelId="{1A7673A1-3C23-4417-9A0E-D2FE4C177BF6}">
      <dgm:prSet phldrT="[Text]"/>
      <dgm:spPr>
        <a:solidFill>
          <a:schemeClr val="accent5">
            <a:lumMod val="60000"/>
            <a:lumOff val="40000"/>
            <a:alpha val="90000"/>
          </a:schemeClr>
        </a:solidFill>
      </dgm:spPr>
      <dgm:t>
        <a:bodyPr/>
        <a:lstStyle/>
        <a:p>
          <a:pPr>
            <a:buFont typeface="Arial" panose="020B0604020202020204" pitchFamily="34" charset="0"/>
            <a:buNone/>
          </a:pPr>
          <a:endParaRPr lang="en-CA" dirty="0">
            <a:solidFill>
              <a:schemeClr val="bg1">
                <a:lumMod val="50000"/>
              </a:schemeClr>
            </a:solidFill>
          </a:endParaRPr>
        </a:p>
      </dgm:t>
    </dgm:pt>
    <dgm:pt modelId="{6306C98F-F490-45C0-98BE-0FA3C4E2641A}" type="parTrans" cxnId="{B4B22A8C-0967-48CA-A36A-99F532C44067}">
      <dgm:prSet/>
      <dgm:spPr/>
      <dgm:t>
        <a:bodyPr/>
        <a:lstStyle/>
        <a:p>
          <a:endParaRPr lang="en-CA"/>
        </a:p>
      </dgm:t>
    </dgm:pt>
    <dgm:pt modelId="{E7C691CA-6A6A-4CF4-BB7F-C53AD77C33D2}" type="sibTrans" cxnId="{B4B22A8C-0967-48CA-A36A-99F532C44067}">
      <dgm:prSet/>
      <dgm:spPr/>
      <dgm:t>
        <a:bodyPr/>
        <a:lstStyle/>
        <a:p>
          <a:endParaRPr lang="en-CA"/>
        </a:p>
      </dgm:t>
    </dgm:pt>
    <dgm:pt modelId="{6D1C4A36-DED2-4D20-95FF-90E0B6F68405}">
      <dgm:prSet phldrT="[Text]"/>
      <dgm:spPr/>
      <dgm:t>
        <a:bodyPr/>
        <a:lstStyle/>
        <a:p>
          <a:r>
            <a:rPr lang="en-CA" b="1" dirty="0">
              <a:solidFill>
                <a:schemeClr val="tx1"/>
              </a:solidFill>
            </a:rPr>
            <a:t>Analysis of relationship between variables </a:t>
          </a:r>
        </a:p>
      </dgm:t>
    </dgm:pt>
    <dgm:pt modelId="{195FE109-5238-4DA7-A336-F013D86278D7}" type="parTrans" cxnId="{C7749696-474F-4A96-95E8-A9AC75341682}">
      <dgm:prSet/>
      <dgm:spPr/>
      <dgm:t>
        <a:bodyPr/>
        <a:lstStyle/>
        <a:p>
          <a:endParaRPr lang="en-CA"/>
        </a:p>
      </dgm:t>
    </dgm:pt>
    <dgm:pt modelId="{4B472419-B1A1-4FBD-B67F-270187F02BAF}" type="sibTrans" cxnId="{C7749696-474F-4A96-95E8-A9AC75341682}">
      <dgm:prSet/>
      <dgm:spPr/>
      <dgm:t>
        <a:bodyPr/>
        <a:lstStyle/>
        <a:p>
          <a:endParaRPr lang="en-CA"/>
        </a:p>
      </dgm:t>
    </dgm:pt>
    <dgm:pt modelId="{015322E0-6AC7-41FF-9290-A2424A8AC316}">
      <dgm:prSet phldrT="[Text]"/>
      <dgm:spPr>
        <a:solidFill>
          <a:srgbClr val="FFC000">
            <a:alpha val="90000"/>
          </a:srgbClr>
        </a:solidFill>
      </dgm:spPr>
      <dgm:t>
        <a:bodyPr/>
        <a:lstStyle/>
        <a:p>
          <a:pPr>
            <a:buFont typeface="Arial" panose="020B0604020202020204" pitchFamily="34" charset="0"/>
            <a:buChar char="•"/>
          </a:pPr>
          <a:endParaRPr lang="en-CA" dirty="0">
            <a:solidFill>
              <a:schemeClr val="bg1">
                <a:lumMod val="50000"/>
              </a:schemeClr>
            </a:solidFill>
          </a:endParaRPr>
        </a:p>
      </dgm:t>
    </dgm:pt>
    <dgm:pt modelId="{3AB24737-5E3F-4C31-B183-8EDB1E9F83C5}" type="parTrans" cxnId="{45D0752B-BE85-46AD-BB3C-A352516C75CC}">
      <dgm:prSet/>
      <dgm:spPr/>
      <dgm:t>
        <a:bodyPr/>
        <a:lstStyle/>
        <a:p>
          <a:endParaRPr lang="en-CA"/>
        </a:p>
      </dgm:t>
    </dgm:pt>
    <dgm:pt modelId="{5A190462-7B1F-4114-9DDF-A20A6AFD9A2D}" type="sibTrans" cxnId="{45D0752B-BE85-46AD-BB3C-A352516C75CC}">
      <dgm:prSet/>
      <dgm:spPr/>
      <dgm:t>
        <a:bodyPr/>
        <a:lstStyle/>
        <a:p>
          <a:endParaRPr lang="en-CA"/>
        </a:p>
      </dgm:t>
    </dgm:pt>
    <dgm:pt modelId="{F54F40D9-2775-41C7-AB52-B326FB48DA1F}">
      <dgm:prSet/>
      <dgm:spPr>
        <a:solidFill>
          <a:schemeClr val="accent6">
            <a:lumMod val="90000"/>
            <a:alpha val="90000"/>
          </a:schemeClr>
        </a:solidFill>
      </dgm:spPr>
      <dgm:t>
        <a:bodyPr/>
        <a:lstStyle/>
        <a:p>
          <a:endParaRPr lang="en-CA" dirty="0">
            <a:solidFill>
              <a:schemeClr val="bg1">
                <a:lumMod val="50000"/>
              </a:schemeClr>
            </a:solidFill>
          </a:endParaRPr>
        </a:p>
      </dgm:t>
    </dgm:pt>
    <dgm:pt modelId="{F2990E7F-3D05-4996-A91D-F82FD8D76B2B}" type="parTrans" cxnId="{9738B621-98E9-4F05-B5EA-B4177016201A}">
      <dgm:prSet/>
      <dgm:spPr/>
      <dgm:t>
        <a:bodyPr/>
        <a:lstStyle/>
        <a:p>
          <a:endParaRPr lang="en-CA"/>
        </a:p>
      </dgm:t>
    </dgm:pt>
    <dgm:pt modelId="{9697E11E-9356-4AD3-8D6B-5C87D4CE8CE8}" type="sibTrans" cxnId="{9738B621-98E9-4F05-B5EA-B4177016201A}">
      <dgm:prSet/>
      <dgm:spPr/>
      <dgm:t>
        <a:bodyPr/>
        <a:lstStyle/>
        <a:p>
          <a:endParaRPr lang="en-CA"/>
        </a:p>
      </dgm:t>
    </dgm:pt>
    <dgm:pt modelId="{9612191B-9A9E-43F4-AF51-A8226C0BDCE5}">
      <dgm:prSet/>
      <dgm:spPr>
        <a:solidFill>
          <a:schemeClr val="accent6">
            <a:lumMod val="90000"/>
            <a:alpha val="90000"/>
          </a:schemeClr>
        </a:solidFill>
      </dgm:spPr>
      <dgm:t>
        <a:bodyPr/>
        <a:lstStyle/>
        <a:p>
          <a:r>
            <a:rPr lang="en-CA" dirty="0">
              <a:solidFill>
                <a:schemeClr val="bg1">
                  <a:lumMod val="50000"/>
                </a:schemeClr>
              </a:solidFill>
            </a:rPr>
            <a:t>Creating data frame and checking  number of columns and rows.</a:t>
          </a:r>
        </a:p>
      </dgm:t>
    </dgm:pt>
    <dgm:pt modelId="{3B665B77-6AC3-48DE-82A7-95EEFEB8E6E7}" type="parTrans" cxnId="{34BB6135-E137-43A0-8C52-E743EFA239D6}">
      <dgm:prSet/>
      <dgm:spPr/>
      <dgm:t>
        <a:bodyPr/>
        <a:lstStyle/>
        <a:p>
          <a:endParaRPr lang="en-CA"/>
        </a:p>
      </dgm:t>
    </dgm:pt>
    <dgm:pt modelId="{1E3DE346-8BC0-45D1-B374-1769F750CD8C}" type="sibTrans" cxnId="{34BB6135-E137-43A0-8C52-E743EFA239D6}">
      <dgm:prSet/>
      <dgm:spPr/>
      <dgm:t>
        <a:bodyPr/>
        <a:lstStyle/>
        <a:p>
          <a:endParaRPr lang="en-CA"/>
        </a:p>
      </dgm:t>
    </dgm:pt>
    <dgm:pt modelId="{8A9FE8F7-4DBC-4E06-BB76-0DFDD4A224CE}">
      <dgm:prSet/>
      <dgm:spPr/>
      <dgm:t>
        <a:bodyPr/>
        <a:lstStyle/>
        <a:p>
          <a:pPr>
            <a:buFont typeface="Arial" panose="020B0604020202020204" pitchFamily="34" charset="0"/>
            <a:buChar char="•"/>
          </a:pPr>
          <a:r>
            <a:rPr lang="en-CA" dirty="0">
              <a:solidFill>
                <a:schemeClr val="bg1">
                  <a:lumMod val="50000"/>
                </a:schemeClr>
              </a:solidFill>
            </a:rPr>
            <a:t>Checking the data types.</a:t>
          </a:r>
        </a:p>
      </dgm:t>
    </dgm:pt>
    <dgm:pt modelId="{CE8400E6-AE69-410F-9121-9127541A5959}" type="parTrans" cxnId="{6D9ABF1E-0937-41B8-BBF8-B751AFD8F168}">
      <dgm:prSet/>
      <dgm:spPr/>
      <dgm:t>
        <a:bodyPr/>
        <a:lstStyle/>
        <a:p>
          <a:endParaRPr lang="en-CA"/>
        </a:p>
      </dgm:t>
    </dgm:pt>
    <dgm:pt modelId="{B7914D5F-5086-40B7-9C08-E3B78DACD75B}" type="sibTrans" cxnId="{6D9ABF1E-0937-41B8-BBF8-B751AFD8F168}">
      <dgm:prSet/>
      <dgm:spPr/>
      <dgm:t>
        <a:bodyPr/>
        <a:lstStyle/>
        <a:p>
          <a:endParaRPr lang="en-CA"/>
        </a:p>
      </dgm:t>
    </dgm:pt>
    <dgm:pt modelId="{EDB0CEBB-C0B6-4D45-842B-882D2B1ED5EF}">
      <dgm:prSet/>
      <dgm:spPr/>
      <dgm:t>
        <a:bodyPr/>
        <a:lstStyle/>
        <a:p>
          <a:pPr>
            <a:buFont typeface="Arial" panose="020B0604020202020204" pitchFamily="34" charset="0"/>
            <a:buChar char="•"/>
          </a:pPr>
          <a:endParaRPr lang="en-CA" dirty="0">
            <a:solidFill>
              <a:schemeClr val="bg1">
                <a:lumMod val="50000"/>
              </a:schemeClr>
            </a:solidFill>
          </a:endParaRPr>
        </a:p>
      </dgm:t>
    </dgm:pt>
    <dgm:pt modelId="{54142B61-19F3-4877-B571-1D9EA1B5172C}" type="parTrans" cxnId="{AA3AF363-5AA9-479C-A672-E4B704C04771}">
      <dgm:prSet/>
      <dgm:spPr/>
      <dgm:t>
        <a:bodyPr/>
        <a:lstStyle/>
        <a:p>
          <a:endParaRPr lang="en-CA"/>
        </a:p>
      </dgm:t>
    </dgm:pt>
    <dgm:pt modelId="{21C30C54-1180-4A92-B594-1FE61E9AEF57}" type="sibTrans" cxnId="{AA3AF363-5AA9-479C-A672-E4B704C04771}">
      <dgm:prSet/>
      <dgm:spPr/>
      <dgm:t>
        <a:bodyPr/>
        <a:lstStyle/>
        <a:p>
          <a:endParaRPr lang="en-CA"/>
        </a:p>
      </dgm:t>
    </dgm:pt>
    <dgm:pt modelId="{4BC2196B-BC15-4836-BF7F-32BE1AD58D41}">
      <dgm:prSet/>
      <dgm:spPr/>
      <dgm:t>
        <a:bodyPr/>
        <a:lstStyle/>
        <a:p>
          <a:pPr>
            <a:buFont typeface="Arial" panose="020B0604020202020204" pitchFamily="34" charset="0"/>
            <a:buChar char="•"/>
          </a:pPr>
          <a:r>
            <a:rPr lang="en-CA" dirty="0">
              <a:solidFill>
                <a:schemeClr val="bg1">
                  <a:lumMod val="50000"/>
                </a:schemeClr>
              </a:solidFill>
            </a:rPr>
            <a:t>Checking the data characters mistakes.</a:t>
          </a:r>
        </a:p>
      </dgm:t>
    </dgm:pt>
    <dgm:pt modelId="{EB7A85D2-0729-4055-BFFF-C23BA9E3AC40}" type="parTrans" cxnId="{98D0010B-A5AD-4C14-99DA-E262C5643F50}">
      <dgm:prSet/>
      <dgm:spPr/>
      <dgm:t>
        <a:bodyPr/>
        <a:lstStyle/>
        <a:p>
          <a:endParaRPr lang="en-CA"/>
        </a:p>
      </dgm:t>
    </dgm:pt>
    <dgm:pt modelId="{77431B9E-7A88-45B4-87CC-9DF1C25A52F1}" type="sibTrans" cxnId="{98D0010B-A5AD-4C14-99DA-E262C5643F50}">
      <dgm:prSet/>
      <dgm:spPr/>
      <dgm:t>
        <a:bodyPr/>
        <a:lstStyle/>
        <a:p>
          <a:endParaRPr lang="en-CA"/>
        </a:p>
      </dgm:t>
    </dgm:pt>
    <dgm:pt modelId="{B36EBD9D-C616-41B6-B845-D1ED0955FF45}">
      <dgm:prSet/>
      <dgm:spPr/>
      <dgm:t>
        <a:bodyPr/>
        <a:lstStyle/>
        <a:p>
          <a:pPr>
            <a:buFont typeface="Arial" panose="020B0604020202020204" pitchFamily="34" charset="0"/>
            <a:buChar char="•"/>
          </a:pPr>
          <a:endParaRPr lang="en-CA" dirty="0">
            <a:solidFill>
              <a:schemeClr val="bg1">
                <a:lumMod val="50000"/>
              </a:schemeClr>
            </a:solidFill>
          </a:endParaRPr>
        </a:p>
      </dgm:t>
    </dgm:pt>
    <dgm:pt modelId="{A1C93037-E2EB-4821-9725-66994BD5B501}" type="parTrans" cxnId="{08976A58-D096-4D07-ACE2-4C89F3265F44}">
      <dgm:prSet/>
      <dgm:spPr/>
      <dgm:t>
        <a:bodyPr/>
        <a:lstStyle/>
        <a:p>
          <a:endParaRPr lang="en-CA"/>
        </a:p>
      </dgm:t>
    </dgm:pt>
    <dgm:pt modelId="{C1626F68-2A61-4405-B0A8-B684D2D549E8}" type="sibTrans" cxnId="{08976A58-D096-4D07-ACE2-4C89F3265F44}">
      <dgm:prSet/>
      <dgm:spPr/>
      <dgm:t>
        <a:bodyPr/>
        <a:lstStyle/>
        <a:p>
          <a:endParaRPr lang="en-CA"/>
        </a:p>
      </dgm:t>
    </dgm:pt>
    <dgm:pt modelId="{4DB3B49A-6E6D-4069-A369-E5974A6DB019}">
      <dgm:prSet/>
      <dgm:spPr/>
      <dgm:t>
        <a:bodyPr/>
        <a:lstStyle/>
        <a:p>
          <a:pPr>
            <a:buFont typeface="Arial" panose="020B0604020202020204" pitchFamily="34" charset="0"/>
            <a:buChar char="•"/>
          </a:pPr>
          <a:r>
            <a:rPr lang="en-CA" dirty="0">
              <a:solidFill>
                <a:schemeClr val="bg1">
                  <a:lumMod val="50000"/>
                </a:schemeClr>
              </a:solidFill>
            </a:rPr>
            <a:t>Checking the null values.</a:t>
          </a:r>
        </a:p>
      </dgm:t>
    </dgm:pt>
    <dgm:pt modelId="{21907F1F-C85E-467C-B904-945A2664FDAD}" type="parTrans" cxnId="{9EF76499-0F19-471F-96C1-4659E3954537}">
      <dgm:prSet/>
      <dgm:spPr/>
      <dgm:t>
        <a:bodyPr/>
        <a:lstStyle/>
        <a:p>
          <a:endParaRPr lang="en-CA"/>
        </a:p>
      </dgm:t>
    </dgm:pt>
    <dgm:pt modelId="{E61D0476-8427-4D3F-B1DD-F3AB18BBB0F1}" type="sibTrans" cxnId="{9EF76499-0F19-471F-96C1-4659E3954537}">
      <dgm:prSet/>
      <dgm:spPr/>
      <dgm:t>
        <a:bodyPr/>
        <a:lstStyle/>
        <a:p>
          <a:endParaRPr lang="en-CA"/>
        </a:p>
      </dgm:t>
    </dgm:pt>
    <dgm:pt modelId="{953E70C1-AFB2-4FFE-B3D8-39C6F411E8AA}">
      <dgm:prSet/>
      <dgm:spPr/>
      <dgm:t>
        <a:bodyPr/>
        <a:lstStyle/>
        <a:p>
          <a:pPr>
            <a:buFont typeface="Arial" panose="020B0604020202020204" pitchFamily="34" charset="0"/>
            <a:buChar char="•"/>
          </a:pPr>
          <a:endParaRPr lang="en-CA" dirty="0">
            <a:solidFill>
              <a:schemeClr val="bg1">
                <a:lumMod val="50000"/>
              </a:schemeClr>
            </a:solidFill>
          </a:endParaRPr>
        </a:p>
      </dgm:t>
    </dgm:pt>
    <dgm:pt modelId="{AD6CC9C1-1AE0-4A79-805E-5056C78F1639}" type="parTrans" cxnId="{4FDD5BE9-C9D8-4674-90F2-4B55CBF640D7}">
      <dgm:prSet/>
      <dgm:spPr/>
      <dgm:t>
        <a:bodyPr/>
        <a:lstStyle/>
        <a:p>
          <a:endParaRPr lang="en-CA"/>
        </a:p>
      </dgm:t>
    </dgm:pt>
    <dgm:pt modelId="{472E80FE-27C8-4209-B450-1038C9A0C22B}" type="sibTrans" cxnId="{4FDD5BE9-C9D8-4674-90F2-4B55CBF640D7}">
      <dgm:prSet/>
      <dgm:spPr/>
      <dgm:t>
        <a:bodyPr/>
        <a:lstStyle/>
        <a:p>
          <a:endParaRPr lang="en-CA"/>
        </a:p>
      </dgm:t>
    </dgm:pt>
    <dgm:pt modelId="{AC35045C-807A-4074-A86A-E70D3B6B1B64}">
      <dgm:prSet/>
      <dgm:spPr/>
      <dgm:t>
        <a:bodyPr/>
        <a:lstStyle/>
        <a:p>
          <a:pPr>
            <a:buFont typeface="Arial" panose="020B0604020202020204" pitchFamily="34" charset="0"/>
            <a:buChar char="•"/>
          </a:pPr>
          <a:r>
            <a:rPr lang="en-CA" dirty="0">
              <a:solidFill>
                <a:schemeClr val="bg1">
                  <a:lumMod val="50000"/>
                </a:schemeClr>
              </a:solidFill>
            </a:rPr>
            <a:t>Checking and removing the duplicates.</a:t>
          </a:r>
        </a:p>
      </dgm:t>
    </dgm:pt>
    <dgm:pt modelId="{5D9E6F2B-DD1C-4826-8B20-7A63D413B766}" type="parTrans" cxnId="{5BB2059A-F12B-4998-966B-9A87D6E1E35C}">
      <dgm:prSet/>
      <dgm:spPr/>
      <dgm:t>
        <a:bodyPr/>
        <a:lstStyle/>
        <a:p>
          <a:endParaRPr lang="en-CA"/>
        </a:p>
      </dgm:t>
    </dgm:pt>
    <dgm:pt modelId="{5948ED88-78A0-46DF-BA41-96DC4AE2733B}" type="sibTrans" cxnId="{5BB2059A-F12B-4998-966B-9A87D6E1E35C}">
      <dgm:prSet/>
      <dgm:spPr/>
      <dgm:t>
        <a:bodyPr/>
        <a:lstStyle/>
        <a:p>
          <a:endParaRPr lang="en-CA"/>
        </a:p>
      </dgm:t>
    </dgm:pt>
    <dgm:pt modelId="{7356E141-48DB-4157-98E5-B86A68E2D459}">
      <dgm:prSet/>
      <dgm:spPr/>
      <dgm:t>
        <a:bodyPr/>
        <a:lstStyle/>
        <a:p>
          <a:pPr>
            <a:buFont typeface="Arial" panose="020B0604020202020204" pitchFamily="34" charset="0"/>
            <a:buChar char="•"/>
          </a:pPr>
          <a:endParaRPr lang="en-CA" dirty="0">
            <a:solidFill>
              <a:schemeClr val="bg1">
                <a:lumMod val="50000"/>
              </a:schemeClr>
            </a:solidFill>
          </a:endParaRPr>
        </a:p>
      </dgm:t>
    </dgm:pt>
    <dgm:pt modelId="{6C051D4B-9C1B-4158-909F-7706FEF893A8}" type="parTrans" cxnId="{46AEE25F-F5C9-4D28-BE16-63B29F3AB10C}">
      <dgm:prSet/>
      <dgm:spPr/>
      <dgm:t>
        <a:bodyPr/>
        <a:lstStyle/>
        <a:p>
          <a:endParaRPr lang="en-CA"/>
        </a:p>
      </dgm:t>
    </dgm:pt>
    <dgm:pt modelId="{D7E8C441-90B9-4D90-817C-565C390E5ED7}" type="sibTrans" cxnId="{46AEE25F-F5C9-4D28-BE16-63B29F3AB10C}">
      <dgm:prSet/>
      <dgm:spPr/>
      <dgm:t>
        <a:bodyPr/>
        <a:lstStyle/>
        <a:p>
          <a:endParaRPr lang="en-CA"/>
        </a:p>
      </dgm:t>
    </dgm:pt>
    <dgm:pt modelId="{F2303DED-B3EA-40FE-BFC2-317CAA3FEE0C}">
      <dgm:prSet/>
      <dgm:spPr/>
      <dgm:t>
        <a:bodyPr/>
        <a:lstStyle/>
        <a:p>
          <a:pPr>
            <a:buFont typeface="Arial" panose="020B0604020202020204" pitchFamily="34" charset="0"/>
            <a:buChar char="•"/>
          </a:pPr>
          <a:r>
            <a:rPr lang="en-CA" dirty="0">
              <a:solidFill>
                <a:schemeClr val="bg1">
                  <a:lumMod val="50000"/>
                </a:schemeClr>
              </a:solidFill>
            </a:rPr>
            <a:t>Transforming the target variable.</a:t>
          </a:r>
        </a:p>
      </dgm:t>
    </dgm:pt>
    <dgm:pt modelId="{FF24FFBF-3877-4D35-AC7A-E0225BBF7B95}" type="parTrans" cxnId="{1CBB4F39-27D4-4128-AC54-CC05CFD430B4}">
      <dgm:prSet/>
      <dgm:spPr/>
      <dgm:t>
        <a:bodyPr/>
        <a:lstStyle/>
        <a:p>
          <a:endParaRPr lang="en-CA"/>
        </a:p>
      </dgm:t>
    </dgm:pt>
    <dgm:pt modelId="{E83E4333-774B-48B3-BF48-4D1898C2A71C}" type="sibTrans" cxnId="{1CBB4F39-27D4-4128-AC54-CC05CFD430B4}">
      <dgm:prSet/>
      <dgm:spPr/>
      <dgm:t>
        <a:bodyPr/>
        <a:lstStyle/>
        <a:p>
          <a:endParaRPr lang="en-CA"/>
        </a:p>
      </dgm:t>
    </dgm:pt>
    <dgm:pt modelId="{47574BA7-7B38-428C-865F-4C0B9111BA54}">
      <dgm:prSet/>
      <dgm:spPr/>
      <dgm:t>
        <a:bodyPr/>
        <a:lstStyle/>
        <a:p>
          <a:pPr>
            <a:buFont typeface="Arial" panose="020B0604020202020204" pitchFamily="34" charset="0"/>
            <a:buNone/>
          </a:pPr>
          <a:endParaRPr lang="en-CA" dirty="0">
            <a:solidFill>
              <a:schemeClr val="bg1">
                <a:lumMod val="50000"/>
              </a:schemeClr>
            </a:solidFill>
          </a:endParaRPr>
        </a:p>
      </dgm:t>
    </dgm:pt>
    <dgm:pt modelId="{2BC0A03F-2E54-473C-B8AF-DAD2EA8F2CEA}" type="parTrans" cxnId="{9EAD69EA-5438-4E65-BAA0-D26A53D6596F}">
      <dgm:prSet/>
      <dgm:spPr/>
      <dgm:t>
        <a:bodyPr/>
        <a:lstStyle/>
        <a:p>
          <a:endParaRPr lang="en-CA"/>
        </a:p>
      </dgm:t>
    </dgm:pt>
    <dgm:pt modelId="{5F7243BA-EF7E-4218-A5A0-F9FBC76BD09E}" type="sibTrans" cxnId="{9EAD69EA-5438-4E65-BAA0-D26A53D6596F}">
      <dgm:prSet/>
      <dgm:spPr/>
      <dgm:t>
        <a:bodyPr/>
        <a:lstStyle/>
        <a:p>
          <a:endParaRPr lang="en-CA"/>
        </a:p>
      </dgm:t>
    </dgm:pt>
    <dgm:pt modelId="{52979EB2-3D17-4F79-AAF5-4D3316AB81E7}">
      <dgm:prSet phldrT="[Text]"/>
      <dgm:spPr>
        <a:solidFill>
          <a:schemeClr val="accent6">
            <a:lumMod val="90000"/>
            <a:alpha val="90000"/>
          </a:schemeClr>
        </a:solidFill>
      </dgm:spPr>
      <dgm:t>
        <a:bodyPr/>
        <a:lstStyle/>
        <a:p>
          <a:endParaRPr lang="en-CA" dirty="0">
            <a:solidFill>
              <a:schemeClr val="bg1">
                <a:lumMod val="50000"/>
              </a:schemeClr>
            </a:solidFill>
          </a:endParaRPr>
        </a:p>
      </dgm:t>
    </dgm:pt>
    <dgm:pt modelId="{23382128-EBAA-4CA6-9C78-6AD494CE340F}" type="parTrans" cxnId="{D75052A7-EA84-4DC9-87B2-88F2679270A8}">
      <dgm:prSet/>
      <dgm:spPr/>
      <dgm:t>
        <a:bodyPr/>
        <a:lstStyle/>
        <a:p>
          <a:endParaRPr lang="en-CA"/>
        </a:p>
      </dgm:t>
    </dgm:pt>
    <dgm:pt modelId="{3C7BB0A4-0C58-4EA8-AA96-31885A2CD009}" type="sibTrans" cxnId="{D75052A7-EA84-4DC9-87B2-88F2679270A8}">
      <dgm:prSet/>
      <dgm:spPr/>
      <dgm:t>
        <a:bodyPr/>
        <a:lstStyle/>
        <a:p>
          <a:endParaRPr lang="en-CA"/>
        </a:p>
      </dgm:t>
    </dgm:pt>
    <dgm:pt modelId="{07DEEAC8-3494-4A06-92AC-9F8CFD5E1F2C}">
      <dgm:prSet/>
      <dgm:spPr/>
      <dgm:t>
        <a:bodyPr/>
        <a:lstStyle/>
        <a:p>
          <a:pPr>
            <a:buFont typeface="Arial" panose="020B0604020202020204" pitchFamily="34" charset="0"/>
            <a:buChar char="•"/>
          </a:pPr>
          <a:r>
            <a:rPr lang="en-CA" dirty="0">
              <a:solidFill>
                <a:schemeClr val="bg1">
                  <a:lumMod val="50000"/>
                </a:schemeClr>
              </a:solidFill>
            </a:rPr>
            <a:t>Loading data </a:t>
          </a:r>
        </a:p>
      </dgm:t>
    </dgm:pt>
    <dgm:pt modelId="{91A02FE1-6F9A-4101-99BE-A75C1DE5805A}" type="parTrans" cxnId="{3F748820-9F07-4FD1-8C75-667EDFBB094E}">
      <dgm:prSet/>
      <dgm:spPr/>
      <dgm:t>
        <a:bodyPr/>
        <a:lstStyle/>
        <a:p>
          <a:endParaRPr lang="en-CA"/>
        </a:p>
      </dgm:t>
    </dgm:pt>
    <dgm:pt modelId="{5EFE7C4B-E86F-4026-B6F6-ED98784D5E1E}" type="sibTrans" cxnId="{3F748820-9F07-4FD1-8C75-667EDFBB094E}">
      <dgm:prSet/>
      <dgm:spPr/>
      <dgm:t>
        <a:bodyPr/>
        <a:lstStyle/>
        <a:p>
          <a:endParaRPr lang="en-CA"/>
        </a:p>
      </dgm:t>
    </dgm:pt>
    <dgm:pt modelId="{AD79FC35-0AE3-48F1-85F2-EA1E4FCD7461}">
      <dgm:prSet/>
      <dgm:spPr/>
      <dgm:t>
        <a:bodyPr/>
        <a:lstStyle/>
        <a:p>
          <a:pPr>
            <a:buFont typeface="Arial" panose="020B0604020202020204" pitchFamily="34" charset="0"/>
            <a:buChar char="•"/>
          </a:pPr>
          <a:endParaRPr lang="en-CA" dirty="0">
            <a:solidFill>
              <a:schemeClr val="bg1">
                <a:lumMod val="50000"/>
              </a:schemeClr>
            </a:solidFill>
          </a:endParaRPr>
        </a:p>
      </dgm:t>
    </dgm:pt>
    <dgm:pt modelId="{F277B392-AC40-4DF5-876F-30904CB1EC03}" type="parTrans" cxnId="{679F9DB3-CF23-41AA-8105-A16B54B3CB1C}">
      <dgm:prSet/>
      <dgm:spPr/>
      <dgm:t>
        <a:bodyPr/>
        <a:lstStyle/>
        <a:p>
          <a:endParaRPr lang="en-CA"/>
        </a:p>
      </dgm:t>
    </dgm:pt>
    <dgm:pt modelId="{ABB66248-CA1B-4E16-A68F-6EC5AA841068}" type="sibTrans" cxnId="{679F9DB3-CF23-41AA-8105-A16B54B3CB1C}">
      <dgm:prSet/>
      <dgm:spPr/>
      <dgm:t>
        <a:bodyPr/>
        <a:lstStyle/>
        <a:p>
          <a:endParaRPr lang="en-CA"/>
        </a:p>
      </dgm:t>
    </dgm:pt>
    <dgm:pt modelId="{43C61D66-0343-4394-9F64-EAF2D1D7ACAE}">
      <dgm:prSet/>
      <dgm:spPr/>
      <dgm:t>
        <a:bodyPr/>
        <a:lstStyle/>
        <a:p>
          <a:pPr>
            <a:buFont typeface="Arial" panose="020B0604020202020204" pitchFamily="34" charset="0"/>
            <a:buChar char="•"/>
          </a:pPr>
          <a:r>
            <a:rPr lang="en-CA" dirty="0">
              <a:solidFill>
                <a:schemeClr val="bg1">
                  <a:lumMod val="50000"/>
                </a:schemeClr>
              </a:solidFill>
            </a:rPr>
            <a:t>Target variable visualization</a:t>
          </a:r>
        </a:p>
      </dgm:t>
    </dgm:pt>
    <dgm:pt modelId="{B96C5E9B-7279-41AB-8EF8-6D3DA4815D8C}" type="parTrans" cxnId="{FDDCB9BB-274F-4169-A1F9-0EC1E7A548FC}">
      <dgm:prSet/>
      <dgm:spPr/>
      <dgm:t>
        <a:bodyPr/>
        <a:lstStyle/>
        <a:p>
          <a:endParaRPr lang="en-CA"/>
        </a:p>
      </dgm:t>
    </dgm:pt>
    <dgm:pt modelId="{12B2AA26-A2FC-4351-A0C6-7E54294AC332}" type="sibTrans" cxnId="{FDDCB9BB-274F-4169-A1F9-0EC1E7A548FC}">
      <dgm:prSet/>
      <dgm:spPr/>
      <dgm:t>
        <a:bodyPr/>
        <a:lstStyle/>
        <a:p>
          <a:endParaRPr lang="en-CA"/>
        </a:p>
      </dgm:t>
    </dgm:pt>
    <dgm:pt modelId="{2F566E73-1A58-4EF9-A1DB-FE164B7F28A8}">
      <dgm:prSet/>
      <dgm:spPr/>
      <dgm:t>
        <a:bodyPr/>
        <a:lstStyle/>
        <a:p>
          <a:pPr>
            <a:buFont typeface="Arial" panose="020B0604020202020204" pitchFamily="34" charset="0"/>
            <a:buChar char="•"/>
          </a:pPr>
          <a:endParaRPr lang="en-CA" dirty="0">
            <a:solidFill>
              <a:schemeClr val="bg1">
                <a:lumMod val="50000"/>
              </a:schemeClr>
            </a:solidFill>
          </a:endParaRPr>
        </a:p>
      </dgm:t>
    </dgm:pt>
    <dgm:pt modelId="{378D8B4C-9164-4C23-97E7-E1BC26A92416}" type="parTrans" cxnId="{46335711-93D6-4723-81C3-A662887F286F}">
      <dgm:prSet/>
      <dgm:spPr/>
      <dgm:t>
        <a:bodyPr/>
        <a:lstStyle/>
        <a:p>
          <a:endParaRPr lang="en-CA"/>
        </a:p>
      </dgm:t>
    </dgm:pt>
    <dgm:pt modelId="{308871BA-BD10-41D7-8D5E-7A51106EBE2E}" type="sibTrans" cxnId="{46335711-93D6-4723-81C3-A662887F286F}">
      <dgm:prSet/>
      <dgm:spPr/>
      <dgm:t>
        <a:bodyPr/>
        <a:lstStyle/>
        <a:p>
          <a:endParaRPr lang="en-CA"/>
        </a:p>
      </dgm:t>
    </dgm:pt>
    <dgm:pt modelId="{64418CE7-2DDC-4A6B-A7D9-B2898699725C}">
      <dgm:prSet/>
      <dgm:spPr/>
      <dgm:t>
        <a:bodyPr/>
        <a:lstStyle/>
        <a:p>
          <a:pPr>
            <a:buFont typeface="Arial" panose="020B0604020202020204" pitchFamily="34" charset="0"/>
            <a:buChar char="•"/>
          </a:pPr>
          <a:r>
            <a:rPr lang="en-CA" dirty="0">
              <a:solidFill>
                <a:schemeClr val="bg1">
                  <a:lumMod val="50000"/>
                </a:schemeClr>
              </a:solidFill>
            </a:rPr>
            <a:t>Other variable against target variable visualizations.</a:t>
          </a:r>
        </a:p>
      </dgm:t>
    </dgm:pt>
    <dgm:pt modelId="{99F4E7D8-3718-4AD8-B486-5550215ACD85}" type="parTrans" cxnId="{EFBA8502-9AB7-4EDD-84D8-ACD7507219BE}">
      <dgm:prSet/>
      <dgm:spPr/>
      <dgm:t>
        <a:bodyPr/>
        <a:lstStyle/>
        <a:p>
          <a:endParaRPr lang="en-CA"/>
        </a:p>
      </dgm:t>
    </dgm:pt>
    <dgm:pt modelId="{90219E7E-2EA3-4E9D-A975-7C9D14738DFD}" type="sibTrans" cxnId="{EFBA8502-9AB7-4EDD-84D8-ACD7507219BE}">
      <dgm:prSet/>
      <dgm:spPr/>
      <dgm:t>
        <a:bodyPr/>
        <a:lstStyle/>
        <a:p>
          <a:endParaRPr lang="en-CA"/>
        </a:p>
      </dgm:t>
    </dgm:pt>
    <dgm:pt modelId="{971A21D0-3F3E-4A3B-B877-69221176587F}">
      <dgm:prSet/>
      <dgm:spPr/>
      <dgm:t>
        <a:bodyPr/>
        <a:lstStyle/>
        <a:p>
          <a:pPr>
            <a:buFont typeface="Arial" panose="020B0604020202020204" pitchFamily="34" charset="0"/>
            <a:buChar char="•"/>
          </a:pPr>
          <a:endParaRPr lang="en-CA" dirty="0">
            <a:solidFill>
              <a:schemeClr val="bg1">
                <a:lumMod val="50000"/>
              </a:schemeClr>
            </a:solidFill>
          </a:endParaRPr>
        </a:p>
      </dgm:t>
    </dgm:pt>
    <dgm:pt modelId="{B5FFCB65-671A-433A-B07D-A26041FBF2BF}" type="parTrans" cxnId="{8A03698A-6377-43F0-A4D7-AD87172BEBDE}">
      <dgm:prSet/>
      <dgm:spPr/>
      <dgm:t>
        <a:bodyPr/>
        <a:lstStyle/>
        <a:p>
          <a:endParaRPr lang="en-CA"/>
        </a:p>
      </dgm:t>
    </dgm:pt>
    <dgm:pt modelId="{0BE6382F-EE06-4543-8241-15D17847D9BC}" type="sibTrans" cxnId="{8A03698A-6377-43F0-A4D7-AD87172BEBDE}">
      <dgm:prSet/>
      <dgm:spPr/>
      <dgm:t>
        <a:bodyPr/>
        <a:lstStyle/>
        <a:p>
          <a:endParaRPr lang="en-CA"/>
        </a:p>
      </dgm:t>
    </dgm:pt>
    <dgm:pt modelId="{F1A3FF72-4B25-4300-B34C-8C2BF86E44E1}">
      <dgm:prSet/>
      <dgm:spPr/>
      <dgm:t>
        <a:bodyPr/>
        <a:lstStyle/>
        <a:p>
          <a:pPr>
            <a:buFont typeface="Arial" panose="020B0604020202020204" pitchFamily="34" charset="0"/>
            <a:buChar char="•"/>
          </a:pPr>
          <a:r>
            <a:rPr lang="en-CA" dirty="0">
              <a:solidFill>
                <a:schemeClr val="bg1">
                  <a:lumMod val="50000"/>
                </a:schemeClr>
              </a:solidFill>
            </a:rPr>
            <a:t>Correlation Visualization. </a:t>
          </a:r>
        </a:p>
      </dgm:t>
    </dgm:pt>
    <dgm:pt modelId="{154CF11F-5AF7-4B0F-8D38-9AB5F7C3870A}" type="parTrans" cxnId="{DB14F61F-72A5-4398-8FBD-6BE500620EDA}">
      <dgm:prSet/>
      <dgm:spPr/>
      <dgm:t>
        <a:bodyPr/>
        <a:lstStyle/>
        <a:p>
          <a:endParaRPr lang="en-CA"/>
        </a:p>
      </dgm:t>
    </dgm:pt>
    <dgm:pt modelId="{CA540B32-EAAC-4BB9-AB37-CDB6CC3D6DA1}" type="sibTrans" cxnId="{DB14F61F-72A5-4398-8FBD-6BE500620EDA}">
      <dgm:prSet/>
      <dgm:spPr/>
      <dgm:t>
        <a:bodyPr/>
        <a:lstStyle/>
        <a:p>
          <a:endParaRPr lang="en-CA"/>
        </a:p>
      </dgm:t>
    </dgm:pt>
    <dgm:pt modelId="{45DECF33-978A-48FE-A2BC-86DA50560E8E}">
      <dgm:prSet/>
      <dgm:spPr/>
      <dgm:t>
        <a:bodyPr/>
        <a:lstStyle/>
        <a:p>
          <a:pPr>
            <a:buFont typeface="Arial" panose="020B0604020202020204" pitchFamily="34" charset="0"/>
            <a:buChar char="•"/>
          </a:pPr>
          <a:endParaRPr lang="en-CA" dirty="0">
            <a:solidFill>
              <a:schemeClr val="bg1">
                <a:lumMod val="50000"/>
              </a:schemeClr>
            </a:solidFill>
          </a:endParaRPr>
        </a:p>
      </dgm:t>
    </dgm:pt>
    <dgm:pt modelId="{191992EB-3261-4011-8E5B-A3AB0203F94B}" type="parTrans" cxnId="{9A5980CA-0B67-4AFD-8CD7-6D0E438B0F03}">
      <dgm:prSet/>
      <dgm:spPr/>
      <dgm:t>
        <a:bodyPr/>
        <a:lstStyle/>
        <a:p>
          <a:endParaRPr lang="en-CA"/>
        </a:p>
      </dgm:t>
    </dgm:pt>
    <dgm:pt modelId="{3EDF2A74-35C0-4CF8-A214-4537B3770CFA}" type="sibTrans" cxnId="{9A5980CA-0B67-4AFD-8CD7-6D0E438B0F03}">
      <dgm:prSet/>
      <dgm:spPr/>
      <dgm:t>
        <a:bodyPr/>
        <a:lstStyle/>
        <a:p>
          <a:endParaRPr lang="en-CA"/>
        </a:p>
      </dgm:t>
    </dgm:pt>
    <dgm:pt modelId="{6148605D-C226-42B7-AB61-6F68BEA9A5B8}" type="pres">
      <dgm:prSet presAssocID="{B46196C6-FB88-43DD-ACDE-C9B186883971}" presName="Name0" presStyleCnt="0">
        <dgm:presLayoutVars>
          <dgm:dir/>
          <dgm:animLvl val="lvl"/>
          <dgm:resizeHandles val="exact"/>
        </dgm:presLayoutVars>
      </dgm:prSet>
      <dgm:spPr/>
    </dgm:pt>
    <dgm:pt modelId="{90B70ADA-5A3E-431F-ACEF-8DA8B8D3D48A}" type="pres">
      <dgm:prSet presAssocID="{D79B6C1A-B72B-4460-94C1-233E7EE4ED13}" presName="composite" presStyleCnt="0"/>
      <dgm:spPr/>
    </dgm:pt>
    <dgm:pt modelId="{A882AD1C-4C06-4459-8860-7B88029B1876}" type="pres">
      <dgm:prSet presAssocID="{D79B6C1A-B72B-4460-94C1-233E7EE4ED13}" presName="parTx" presStyleLbl="alignNode1" presStyleIdx="0" presStyleCnt="3">
        <dgm:presLayoutVars>
          <dgm:chMax val="0"/>
          <dgm:chPref val="0"/>
          <dgm:bulletEnabled val="1"/>
        </dgm:presLayoutVars>
      </dgm:prSet>
      <dgm:spPr/>
    </dgm:pt>
    <dgm:pt modelId="{1115D212-6374-4E47-8B2E-6B883099010E}" type="pres">
      <dgm:prSet presAssocID="{D79B6C1A-B72B-4460-94C1-233E7EE4ED13}" presName="desTx" presStyleLbl="alignAccFollowNode1" presStyleIdx="0" presStyleCnt="3">
        <dgm:presLayoutVars>
          <dgm:bulletEnabled val="1"/>
        </dgm:presLayoutVars>
      </dgm:prSet>
      <dgm:spPr/>
    </dgm:pt>
    <dgm:pt modelId="{6A3AFCF4-F82D-47AF-BA2E-E2CE47D190DF}" type="pres">
      <dgm:prSet presAssocID="{1817A0F8-4D66-430F-ABDB-9B6B883A2CAC}" presName="space" presStyleCnt="0"/>
      <dgm:spPr/>
    </dgm:pt>
    <dgm:pt modelId="{FF8742B8-9A24-4AA7-AFE3-4DF80C51DADC}" type="pres">
      <dgm:prSet presAssocID="{64113835-8E8A-478B-981E-522EBD42A3A8}" presName="composite" presStyleCnt="0"/>
      <dgm:spPr/>
    </dgm:pt>
    <dgm:pt modelId="{CE95A4BA-D168-475B-89C8-E1F9BEB2E778}" type="pres">
      <dgm:prSet presAssocID="{64113835-8E8A-478B-981E-522EBD42A3A8}" presName="parTx" presStyleLbl="alignNode1" presStyleIdx="1" presStyleCnt="3">
        <dgm:presLayoutVars>
          <dgm:chMax val="0"/>
          <dgm:chPref val="0"/>
          <dgm:bulletEnabled val="1"/>
        </dgm:presLayoutVars>
      </dgm:prSet>
      <dgm:spPr/>
    </dgm:pt>
    <dgm:pt modelId="{0D002F2B-9D25-474F-9E02-4EA1639D9204}" type="pres">
      <dgm:prSet presAssocID="{64113835-8E8A-478B-981E-522EBD42A3A8}" presName="desTx" presStyleLbl="alignAccFollowNode1" presStyleIdx="1" presStyleCnt="3">
        <dgm:presLayoutVars>
          <dgm:bulletEnabled val="1"/>
        </dgm:presLayoutVars>
      </dgm:prSet>
      <dgm:spPr/>
    </dgm:pt>
    <dgm:pt modelId="{779CDA7F-B6CD-42CC-B402-4718C2249B5D}" type="pres">
      <dgm:prSet presAssocID="{62E76C12-C3B1-4330-A9E6-B13504110AE1}" presName="space" presStyleCnt="0"/>
      <dgm:spPr/>
    </dgm:pt>
    <dgm:pt modelId="{43937AFE-E562-40DF-BEF1-13DBD1BF7318}" type="pres">
      <dgm:prSet presAssocID="{6D1C4A36-DED2-4D20-95FF-90E0B6F68405}" presName="composite" presStyleCnt="0"/>
      <dgm:spPr/>
    </dgm:pt>
    <dgm:pt modelId="{5020AC71-D03E-4121-932F-F2BE87AC3275}" type="pres">
      <dgm:prSet presAssocID="{6D1C4A36-DED2-4D20-95FF-90E0B6F68405}" presName="parTx" presStyleLbl="alignNode1" presStyleIdx="2" presStyleCnt="3">
        <dgm:presLayoutVars>
          <dgm:chMax val="0"/>
          <dgm:chPref val="0"/>
          <dgm:bulletEnabled val="1"/>
        </dgm:presLayoutVars>
      </dgm:prSet>
      <dgm:spPr/>
    </dgm:pt>
    <dgm:pt modelId="{A6AFB27F-B30D-4C28-B480-4B85E71650B8}" type="pres">
      <dgm:prSet presAssocID="{6D1C4A36-DED2-4D20-95FF-90E0B6F68405}" presName="desTx" presStyleLbl="alignAccFollowNode1" presStyleIdx="2" presStyleCnt="3">
        <dgm:presLayoutVars>
          <dgm:bulletEnabled val="1"/>
        </dgm:presLayoutVars>
      </dgm:prSet>
      <dgm:spPr/>
    </dgm:pt>
  </dgm:ptLst>
  <dgm:cxnLst>
    <dgm:cxn modelId="{EFBA8502-9AB7-4EDD-84D8-ACD7507219BE}" srcId="{6D1C4A36-DED2-4D20-95FF-90E0B6F68405}" destId="{64418CE7-2DDC-4A6B-A7D9-B2898699725C}" srcOrd="5" destOrd="0" parTransId="{99F4E7D8-3718-4AD8-B486-5550215ACD85}" sibTransId="{90219E7E-2EA3-4E9D-A975-7C9D14738DFD}"/>
    <dgm:cxn modelId="{98D0010B-A5AD-4C14-99DA-E262C5643F50}" srcId="{64113835-8E8A-478B-981E-522EBD42A3A8}" destId="{4BC2196B-BC15-4836-BF7F-32BE1AD58D41}" srcOrd="3" destOrd="0" parTransId="{EB7A85D2-0729-4055-BFFF-C23BA9E3AC40}" sibTransId="{77431B9E-7A88-45B4-87CC-9DF1C25A52F1}"/>
    <dgm:cxn modelId="{46335711-93D6-4723-81C3-A662887F286F}" srcId="{6D1C4A36-DED2-4D20-95FF-90E0B6F68405}" destId="{2F566E73-1A58-4EF9-A1DB-FE164B7F28A8}" srcOrd="4" destOrd="0" parTransId="{378D8B4C-9164-4C23-97E7-E1BC26A92416}" sibTransId="{308871BA-BD10-41D7-8D5E-7A51106EBE2E}"/>
    <dgm:cxn modelId="{F4333213-2572-4CAF-B774-1EBE9BBFB77F}" type="presOf" srcId="{015322E0-6AC7-41FF-9290-A2424A8AC316}" destId="{A6AFB27F-B30D-4C28-B480-4B85E71650B8}" srcOrd="0" destOrd="0" presId="urn:microsoft.com/office/officeart/2005/8/layout/hList1"/>
    <dgm:cxn modelId="{BFCC7919-CC53-4ECA-81F4-1C2F538F2EF7}" type="presOf" srcId="{52979EB2-3D17-4F79-AAF5-4D3316AB81E7}" destId="{1115D212-6374-4E47-8B2E-6B883099010E}" srcOrd="0" destOrd="0" presId="urn:microsoft.com/office/officeart/2005/8/layout/hList1"/>
    <dgm:cxn modelId="{76E2E41B-54DA-4C51-BD81-2749C8FE17D7}" type="presOf" srcId="{B36EBD9D-C616-41B6-B845-D1ED0955FF45}" destId="{0D002F2B-9D25-474F-9E02-4EA1639D9204}" srcOrd="0" destOrd="4" presId="urn:microsoft.com/office/officeart/2005/8/layout/hList1"/>
    <dgm:cxn modelId="{6D9ABF1E-0937-41B8-BBF8-B751AFD8F168}" srcId="{64113835-8E8A-478B-981E-522EBD42A3A8}" destId="{8A9FE8F7-4DBC-4E06-BB76-0DFDD4A224CE}" srcOrd="1" destOrd="0" parTransId="{CE8400E6-AE69-410F-9121-9127541A5959}" sibTransId="{B7914D5F-5086-40B7-9C08-E3B78DACD75B}"/>
    <dgm:cxn modelId="{DB14F61F-72A5-4398-8FBD-6BE500620EDA}" srcId="{6D1C4A36-DED2-4D20-95FF-90E0B6F68405}" destId="{F1A3FF72-4B25-4300-B34C-8C2BF86E44E1}" srcOrd="7" destOrd="0" parTransId="{154CF11F-5AF7-4B0F-8D38-9AB5F7C3870A}" sibTransId="{CA540B32-EAAC-4BB9-AB37-CDB6CC3D6DA1}"/>
    <dgm:cxn modelId="{3F748820-9F07-4FD1-8C75-667EDFBB094E}" srcId="{6D1C4A36-DED2-4D20-95FF-90E0B6F68405}" destId="{07DEEAC8-3494-4A06-92AC-9F8CFD5E1F2C}" srcOrd="1" destOrd="0" parTransId="{91A02FE1-6F9A-4101-99BE-A75C1DE5805A}" sibTransId="{5EFE7C4B-E86F-4026-B6F6-ED98784D5E1E}"/>
    <dgm:cxn modelId="{9738B621-98E9-4F05-B5EA-B4177016201A}" srcId="{D79B6C1A-B72B-4460-94C1-233E7EE4ED13}" destId="{F54F40D9-2775-41C7-AB52-B326FB48DA1F}" srcOrd="2" destOrd="0" parTransId="{F2990E7F-3D05-4996-A91D-F82FD8D76B2B}" sibTransId="{9697E11E-9356-4AD3-8D6B-5C87D4CE8CE8}"/>
    <dgm:cxn modelId="{45D0752B-BE85-46AD-BB3C-A352516C75CC}" srcId="{6D1C4A36-DED2-4D20-95FF-90E0B6F68405}" destId="{015322E0-6AC7-41FF-9290-A2424A8AC316}" srcOrd="0" destOrd="0" parTransId="{3AB24737-5E3F-4C31-B183-8EDB1E9F83C5}" sibTransId="{5A190462-7B1F-4114-9DDF-A20A6AFD9A2D}"/>
    <dgm:cxn modelId="{6CB2712D-20C1-4FAE-A5F1-D4A99F5446A0}" type="presOf" srcId="{D79B6C1A-B72B-4460-94C1-233E7EE4ED13}" destId="{A882AD1C-4C06-4459-8860-7B88029B1876}" srcOrd="0" destOrd="0" presId="urn:microsoft.com/office/officeart/2005/8/layout/hList1"/>
    <dgm:cxn modelId="{34BB6135-E137-43A0-8C52-E743EFA239D6}" srcId="{D79B6C1A-B72B-4460-94C1-233E7EE4ED13}" destId="{9612191B-9A9E-43F4-AF51-A8226C0BDCE5}" srcOrd="3" destOrd="0" parTransId="{3B665B77-6AC3-48DE-82A7-95EEFEB8E6E7}" sibTransId="{1E3DE346-8BC0-45D1-B374-1769F750CD8C}"/>
    <dgm:cxn modelId="{1CBB4F39-27D4-4128-AC54-CC05CFD430B4}" srcId="{64113835-8E8A-478B-981E-522EBD42A3A8}" destId="{F2303DED-B3EA-40FE-BFC2-317CAA3FEE0C}" srcOrd="9" destOrd="0" parTransId="{FF24FFBF-3877-4D35-AC7A-E0225BBF7B95}" sibTransId="{E83E4333-774B-48B3-BF48-4D1898C2A71C}"/>
    <dgm:cxn modelId="{46AEE25F-F5C9-4D28-BE16-63B29F3AB10C}" srcId="{64113835-8E8A-478B-981E-522EBD42A3A8}" destId="{7356E141-48DB-4157-98E5-B86A68E2D459}" srcOrd="8" destOrd="0" parTransId="{6C051D4B-9C1B-4158-909F-7706FEF893A8}" sibTransId="{D7E8C441-90B9-4D90-817C-565C390E5ED7}"/>
    <dgm:cxn modelId="{AA3AF363-5AA9-479C-A672-E4B704C04771}" srcId="{64113835-8E8A-478B-981E-522EBD42A3A8}" destId="{EDB0CEBB-C0B6-4D45-842B-882D2B1ED5EF}" srcOrd="2" destOrd="0" parTransId="{54142B61-19F3-4877-B571-1D9EA1B5172C}" sibTransId="{21C30C54-1180-4A92-B594-1FE61E9AEF57}"/>
    <dgm:cxn modelId="{5B637F6B-EAD9-4D6D-971F-E75C8793A29E}" type="presOf" srcId="{E904B6EC-5E74-4D4E-8778-6C7A518260C0}" destId="{1115D212-6374-4E47-8B2E-6B883099010E}" srcOrd="0" destOrd="1" presId="urn:microsoft.com/office/officeart/2005/8/layout/hList1"/>
    <dgm:cxn modelId="{98B8B76C-B7B4-4AD0-9EB0-3CC351A76EDC}" type="presOf" srcId="{45DECF33-978A-48FE-A2BC-86DA50560E8E}" destId="{A6AFB27F-B30D-4C28-B480-4B85E71650B8}" srcOrd="0" destOrd="8" presId="urn:microsoft.com/office/officeart/2005/8/layout/hList1"/>
    <dgm:cxn modelId="{35E44B53-B776-4524-A8A2-B7C998C5C017}" type="presOf" srcId="{6D1C4A36-DED2-4D20-95FF-90E0B6F68405}" destId="{5020AC71-D03E-4121-932F-F2BE87AC3275}" srcOrd="0" destOrd="0" presId="urn:microsoft.com/office/officeart/2005/8/layout/hList1"/>
    <dgm:cxn modelId="{59106557-3B5D-42E5-B9FC-0CF807A8B4B7}" type="presOf" srcId="{7356E141-48DB-4157-98E5-B86A68E2D459}" destId="{0D002F2B-9D25-474F-9E02-4EA1639D9204}" srcOrd="0" destOrd="8" presId="urn:microsoft.com/office/officeart/2005/8/layout/hList1"/>
    <dgm:cxn modelId="{1B8D0758-49D7-42AA-B0CF-8915FE3BDDD2}" srcId="{D79B6C1A-B72B-4460-94C1-233E7EE4ED13}" destId="{E904B6EC-5E74-4D4E-8778-6C7A518260C0}" srcOrd="1" destOrd="0" parTransId="{37442B30-6D7A-4E36-9943-08D52154B9F5}" sibTransId="{CE0A0F1A-CDB8-4613-B227-63EE6A86BF6F}"/>
    <dgm:cxn modelId="{08976A58-D096-4D07-ACE2-4C89F3265F44}" srcId="{64113835-8E8A-478B-981E-522EBD42A3A8}" destId="{B36EBD9D-C616-41B6-B845-D1ED0955FF45}" srcOrd="4" destOrd="0" parTransId="{A1C93037-E2EB-4821-9725-66994BD5B501}" sibTransId="{C1626F68-2A61-4405-B0A8-B684D2D549E8}"/>
    <dgm:cxn modelId="{8A03698A-6377-43F0-A4D7-AD87172BEBDE}" srcId="{6D1C4A36-DED2-4D20-95FF-90E0B6F68405}" destId="{971A21D0-3F3E-4A3B-B877-69221176587F}" srcOrd="6" destOrd="0" parTransId="{B5FFCB65-671A-433A-B07D-A26041FBF2BF}" sibTransId="{0BE6382F-EE06-4543-8241-15D17847D9BC}"/>
    <dgm:cxn modelId="{B1801A8C-1BBA-4F9B-97D6-127BB2169CEC}" type="presOf" srcId="{2F566E73-1A58-4EF9-A1DB-FE164B7F28A8}" destId="{A6AFB27F-B30D-4C28-B480-4B85E71650B8}" srcOrd="0" destOrd="4" presId="urn:microsoft.com/office/officeart/2005/8/layout/hList1"/>
    <dgm:cxn modelId="{B4B22A8C-0967-48CA-A36A-99F532C44067}" srcId="{64113835-8E8A-478B-981E-522EBD42A3A8}" destId="{1A7673A1-3C23-4417-9A0E-D2FE4C177BF6}" srcOrd="0" destOrd="0" parTransId="{6306C98F-F490-45C0-98BE-0FA3C4E2641A}" sibTransId="{E7C691CA-6A6A-4CF4-BB7F-C53AD77C33D2}"/>
    <dgm:cxn modelId="{5CF5A392-FFF4-442B-8917-FAF2CBED171C}" type="presOf" srcId="{B46196C6-FB88-43DD-ACDE-C9B186883971}" destId="{6148605D-C226-42B7-AB61-6F68BEA9A5B8}" srcOrd="0" destOrd="0" presId="urn:microsoft.com/office/officeart/2005/8/layout/hList1"/>
    <dgm:cxn modelId="{C7749696-474F-4A96-95E8-A9AC75341682}" srcId="{B46196C6-FB88-43DD-ACDE-C9B186883971}" destId="{6D1C4A36-DED2-4D20-95FF-90E0B6F68405}" srcOrd="2" destOrd="0" parTransId="{195FE109-5238-4DA7-A336-F013D86278D7}" sibTransId="{4B472419-B1A1-4FBD-B67F-270187F02BAF}"/>
    <dgm:cxn modelId="{9EF76499-0F19-471F-96C1-4659E3954537}" srcId="{64113835-8E8A-478B-981E-522EBD42A3A8}" destId="{4DB3B49A-6E6D-4069-A369-E5974A6DB019}" srcOrd="5" destOrd="0" parTransId="{21907F1F-C85E-467C-B904-945A2664FDAD}" sibTransId="{E61D0476-8427-4D3F-B1DD-F3AB18BBB0F1}"/>
    <dgm:cxn modelId="{5BB2059A-F12B-4998-966B-9A87D6E1E35C}" srcId="{64113835-8E8A-478B-981E-522EBD42A3A8}" destId="{AC35045C-807A-4074-A86A-E70D3B6B1B64}" srcOrd="7" destOrd="0" parTransId="{5D9E6F2B-DD1C-4826-8B20-7A63D413B766}" sibTransId="{5948ED88-78A0-46DF-BA41-96DC4AE2733B}"/>
    <dgm:cxn modelId="{A9A4119A-0722-46A6-B385-8C1D4FD2FFDE}" type="presOf" srcId="{F54F40D9-2775-41C7-AB52-B326FB48DA1F}" destId="{1115D212-6374-4E47-8B2E-6B883099010E}" srcOrd="0" destOrd="2" presId="urn:microsoft.com/office/officeart/2005/8/layout/hList1"/>
    <dgm:cxn modelId="{AAF3579B-8BA6-4D69-9092-E54C197AD4A1}" type="presOf" srcId="{1A7673A1-3C23-4417-9A0E-D2FE4C177BF6}" destId="{0D002F2B-9D25-474F-9E02-4EA1639D9204}" srcOrd="0" destOrd="0" presId="urn:microsoft.com/office/officeart/2005/8/layout/hList1"/>
    <dgm:cxn modelId="{D75052A7-EA84-4DC9-87B2-88F2679270A8}" srcId="{D79B6C1A-B72B-4460-94C1-233E7EE4ED13}" destId="{52979EB2-3D17-4F79-AAF5-4D3316AB81E7}" srcOrd="0" destOrd="0" parTransId="{23382128-EBAA-4CA6-9C78-6AD494CE340F}" sibTransId="{3C7BB0A4-0C58-4EA8-AA96-31885A2CD009}"/>
    <dgm:cxn modelId="{5888ADA9-5D9E-47EA-BC2C-920D950AD5D7}" type="presOf" srcId="{4BC2196B-BC15-4836-BF7F-32BE1AD58D41}" destId="{0D002F2B-9D25-474F-9E02-4EA1639D9204}" srcOrd="0" destOrd="3" presId="urn:microsoft.com/office/officeart/2005/8/layout/hList1"/>
    <dgm:cxn modelId="{6B0C69AA-6906-42EB-8BEF-FCDCEC3D3593}" type="presOf" srcId="{EDB0CEBB-C0B6-4D45-842B-882D2B1ED5EF}" destId="{0D002F2B-9D25-474F-9E02-4EA1639D9204}" srcOrd="0" destOrd="2" presId="urn:microsoft.com/office/officeart/2005/8/layout/hList1"/>
    <dgm:cxn modelId="{A8568FAA-B5AC-4383-B9A9-0F8DBDFEF6D3}" type="presOf" srcId="{8A9FE8F7-4DBC-4E06-BB76-0DFDD4A224CE}" destId="{0D002F2B-9D25-474F-9E02-4EA1639D9204}" srcOrd="0" destOrd="1" presId="urn:microsoft.com/office/officeart/2005/8/layout/hList1"/>
    <dgm:cxn modelId="{9398E1AF-B359-4E4E-AC69-6E1BA87A054C}" type="presOf" srcId="{953E70C1-AFB2-4FFE-B3D8-39C6F411E8AA}" destId="{0D002F2B-9D25-474F-9E02-4EA1639D9204}" srcOrd="0" destOrd="6" presId="urn:microsoft.com/office/officeart/2005/8/layout/hList1"/>
    <dgm:cxn modelId="{5B74C3B0-E1D8-4438-B955-9DD71213D5F2}" type="presOf" srcId="{47574BA7-7B38-428C-865F-4C0B9111BA54}" destId="{0D002F2B-9D25-474F-9E02-4EA1639D9204}" srcOrd="0" destOrd="10" presId="urn:microsoft.com/office/officeart/2005/8/layout/hList1"/>
    <dgm:cxn modelId="{BD311EB1-1CEE-4E69-8D6D-CF15ECE50F08}" type="presOf" srcId="{F1A3FF72-4B25-4300-B34C-8C2BF86E44E1}" destId="{A6AFB27F-B30D-4C28-B480-4B85E71650B8}" srcOrd="0" destOrd="7" presId="urn:microsoft.com/office/officeart/2005/8/layout/hList1"/>
    <dgm:cxn modelId="{679F9DB3-CF23-41AA-8105-A16B54B3CB1C}" srcId="{6D1C4A36-DED2-4D20-95FF-90E0B6F68405}" destId="{AD79FC35-0AE3-48F1-85F2-EA1E4FCD7461}" srcOrd="2" destOrd="0" parTransId="{F277B392-AC40-4DF5-876F-30904CB1EC03}" sibTransId="{ABB66248-CA1B-4E16-A68F-6EC5AA841068}"/>
    <dgm:cxn modelId="{FDDCB9BB-274F-4169-A1F9-0EC1E7A548FC}" srcId="{6D1C4A36-DED2-4D20-95FF-90E0B6F68405}" destId="{43C61D66-0343-4394-9F64-EAF2D1D7ACAE}" srcOrd="3" destOrd="0" parTransId="{B96C5E9B-7279-41AB-8EF8-6D3DA4815D8C}" sibTransId="{12B2AA26-A2FC-4351-A0C6-7E54294AC332}"/>
    <dgm:cxn modelId="{C895C6BC-2BF0-41EF-8307-43F70875D1AE}" type="presOf" srcId="{64418CE7-2DDC-4A6B-A7D9-B2898699725C}" destId="{A6AFB27F-B30D-4C28-B480-4B85E71650B8}" srcOrd="0" destOrd="5" presId="urn:microsoft.com/office/officeart/2005/8/layout/hList1"/>
    <dgm:cxn modelId="{F2FF7EC1-766E-4F1C-9E69-2AFB1648EBC7}" type="presOf" srcId="{F2303DED-B3EA-40FE-BFC2-317CAA3FEE0C}" destId="{0D002F2B-9D25-474F-9E02-4EA1639D9204}" srcOrd="0" destOrd="9" presId="urn:microsoft.com/office/officeart/2005/8/layout/hList1"/>
    <dgm:cxn modelId="{9A5980CA-0B67-4AFD-8CD7-6D0E438B0F03}" srcId="{6D1C4A36-DED2-4D20-95FF-90E0B6F68405}" destId="{45DECF33-978A-48FE-A2BC-86DA50560E8E}" srcOrd="8" destOrd="0" parTransId="{191992EB-3261-4011-8E5B-A3AB0203F94B}" sibTransId="{3EDF2A74-35C0-4CF8-A214-4537B3770CFA}"/>
    <dgm:cxn modelId="{DAE5EFCC-22A8-4790-9369-215BD7568825}" srcId="{B46196C6-FB88-43DD-ACDE-C9B186883971}" destId="{D79B6C1A-B72B-4460-94C1-233E7EE4ED13}" srcOrd="0" destOrd="0" parTransId="{C0DB0BBC-3437-4279-BA5C-A7DADB02AB61}" sibTransId="{1817A0F8-4D66-430F-ABDB-9B6B883A2CAC}"/>
    <dgm:cxn modelId="{58C94FCF-150D-4940-A2A3-5F1944A01444}" type="presOf" srcId="{43C61D66-0343-4394-9F64-EAF2D1D7ACAE}" destId="{A6AFB27F-B30D-4C28-B480-4B85E71650B8}" srcOrd="0" destOrd="3" presId="urn:microsoft.com/office/officeart/2005/8/layout/hList1"/>
    <dgm:cxn modelId="{180D49D5-4827-4178-A790-571FBB41143C}" type="presOf" srcId="{4DB3B49A-6E6D-4069-A369-E5974A6DB019}" destId="{0D002F2B-9D25-474F-9E02-4EA1639D9204}" srcOrd="0" destOrd="5" presId="urn:microsoft.com/office/officeart/2005/8/layout/hList1"/>
    <dgm:cxn modelId="{71925EDD-BB81-418E-B7D5-42C76FF60CBA}" type="presOf" srcId="{971A21D0-3F3E-4A3B-B877-69221176587F}" destId="{A6AFB27F-B30D-4C28-B480-4B85E71650B8}" srcOrd="0" destOrd="6" presId="urn:microsoft.com/office/officeart/2005/8/layout/hList1"/>
    <dgm:cxn modelId="{60F21DDF-244A-454C-BE54-A0E0EDF9505E}" type="presOf" srcId="{9612191B-9A9E-43F4-AF51-A8226C0BDCE5}" destId="{1115D212-6374-4E47-8B2E-6B883099010E}" srcOrd="0" destOrd="3" presId="urn:microsoft.com/office/officeart/2005/8/layout/hList1"/>
    <dgm:cxn modelId="{EEF8D4E1-7C42-4C5E-9FF7-7D8C260C6295}" type="presOf" srcId="{AC35045C-807A-4074-A86A-E70D3B6B1B64}" destId="{0D002F2B-9D25-474F-9E02-4EA1639D9204}" srcOrd="0" destOrd="7" presId="urn:microsoft.com/office/officeart/2005/8/layout/hList1"/>
    <dgm:cxn modelId="{D1B1D9E3-C6B3-4169-BA9D-4AB7ABFD040C}" type="presOf" srcId="{64113835-8E8A-478B-981E-522EBD42A3A8}" destId="{CE95A4BA-D168-475B-89C8-E1F9BEB2E778}" srcOrd="0" destOrd="0" presId="urn:microsoft.com/office/officeart/2005/8/layout/hList1"/>
    <dgm:cxn modelId="{0B11E1E3-6560-46AB-B711-CB71CCC78CDD}" type="presOf" srcId="{AD79FC35-0AE3-48F1-85F2-EA1E4FCD7461}" destId="{A6AFB27F-B30D-4C28-B480-4B85E71650B8}" srcOrd="0" destOrd="2" presId="urn:microsoft.com/office/officeart/2005/8/layout/hList1"/>
    <dgm:cxn modelId="{4C3C76E5-AE27-4A69-A4B3-F882D16D2DD4}" srcId="{B46196C6-FB88-43DD-ACDE-C9B186883971}" destId="{64113835-8E8A-478B-981E-522EBD42A3A8}" srcOrd="1" destOrd="0" parTransId="{85830826-569D-47EB-850F-A68904B53225}" sibTransId="{62E76C12-C3B1-4330-A9E6-B13504110AE1}"/>
    <dgm:cxn modelId="{4FDD5BE9-C9D8-4674-90F2-4B55CBF640D7}" srcId="{64113835-8E8A-478B-981E-522EBD42A3A8}" destId="{953E70C1-AFB2-4FFE-B3D8-39C6F411E8AA}" srcOrd="6" destOrd="0" parTransId="{AD6CC9C1-1AE0-4A79-805E-5056C78F1639}" sibTransId="{472E80FE-27C8-4209-B450-1038C9A0C22B}"/>
    <dgm:cxn modelId="{9EAD69EA-5438-4E65-BAA0-D26A53D6596F}" srcId="{64113835-8E8A-478B-981E-522EBD42A3A8}" destId="{47574BA7-7B38-428C-865F-4C0B9111BA54}" srcOrd="10" destOrd="0" parTransId="{2BC0A03F-2E54-473C-B8AF-DAD2EA8F2CEA}" sibTransId="{5F7243BA-EF7E-4218-A5A0-F9FBC76BD09E}"/>
    <dgm:cxn modelId="{474D8BFD-F9E0-4A7A-AF33-ECAE2E62291F}" type="presOf" srcId="{07DEEAC8-3494-4A06-92AC-9F8CFD5E1F2C}" destId="{A6AFB27F-B30D-4C28-B480-4B85E71650B8}" srcOrd="0" destOrd="1" presId="urn:microsoft.com/office/officeart/2005/8/layout/hList1"/>
    <dgm:cxn modelId="{C7CF7CBF-F5EB-42D6-B167-E1BB0358C956}" type="presParOf" srcId="{6148605D-C226-42B7-AB61-6F68BEA9A5B8}" destId="{90B70ADA-5A3E-431F-ACEF-8DA8B8D3D48A}" srcOrd="0" destOrd="0" presId="urn:microsoft.com/office/officeart/2005/8/layout/hList1"/>
    <dgm:cxn modelId="{AB87059A-0EE4-4429-A014-9B17F5CCF307}" type="presParOf" srcId="{90B70ADA-5A3E-431F-ACEF-8DA8B8D3D48A}" destId="{A882AD1C-4C06-4459-8860-7B88029B1876}" srcOrd="0" destOrd="0" presId="urn:microsoft.com/office/officeart/2005/8/layout/hList1"/>
    <dgm:cxn modelId="{A00D7F2C-5A19-4AED-91C0-751AD7087926}" type="presParOf" srcId="{90B70ADA-5A3E-431F-ACEF-8DA8B8D3D48A}" destId="{1115D212-6374-4E47-8B2E-6B883099010E}" srcOrd="1" destOrd="0" presId="urn:microsoft.com/office/officeart/2005/8/layout/hList1"/>
    <dgm:cxn modelId="{EE40CF6F-EEAC-4B16-B594-B519C0BF5F23}" type="presParOf" srcId="{6148605D-C226-42B7-AB61-6F68BEA9A5B8}" destId="{6A3AFCF4-F82D-47AF-BA2E-E2CE47D190DF}" srcOrd="1" destOrd="0" presId="urn:microsoft.com/office/officeart/2005/8/layout/hList1"/>
    <dgm:cxn modelId="{126FAC25-CF0B-4263-9526-0B6101BDFCE3}" type="presParOf" srcId="{6148605D-C226-42B7-AB61-6F68BEA9A5B8}" destId="{FF8742B8-9A24-4AA7-AFE3-4DF80C51DADC}" srcOrd="2" destOrd="0" presId="urn:microsoft.com/office/officeart/2005/8/layout/hList1"/>
    <dgm:cxn modelId="{4CA3E299-C162-4060-9044-5C00E2D847DE}" type="presParOf" srcId="{FF8742B8-9A24-4AA7-AFE3-4DF80C51DADC}" destId="{CE95A4BA-D168-475B-89C8-E1F9BEB2E778}" srcOrd="0" destOrd="0" presId="urn:microsoft.com/office/officeart/2005/8/layout/hList1"/>
    <dgm:cxn modelId="{EBC34858-408F-486F-A44C-A23FFE8B51A3}" type="presParOf" srcId="{FF8742B8-9A24-4AA7-AFE3-4DF80C51DADC}" destId="{0D002F2B-9D25-474F-9E02-4EA1639D9204}" srcOrd="1" destOrd="0" presId="urn:microsoft.com/office/officeart/2005/8/layout/hList1"/>
    <dgm:cxn modelId="{9EF06428-C319-4044-B86F-5EC4319B4B77}" type="presParOf" srcId="{6148605D-C226-42B7-AB61-6F68BEA9A5B8}" destId="{779CDA7F-B6CD-42CC-B402-4718C2249B5D}" srcOrd="3" destOrd="0" presId="urn:microsoft.com/office/officeart/2005/8/layout/hList1"/>
    <dgm:cxn modelId="{F3191D00-41B1-44CB-AF93-4F3E1A3DE824}" type="presParOf" srcId="{6148605D-C226-42B7-AB61-6F68BEA9A5B8}" destId="{43937AFE-E562-40DF-BEF1-13DBD1BF7318}" srcOrd="4" destOrd="0" presId="urn:microsoft.com/office/officeart/2005/8/layout/hList1"/>
    <dgm:cxn modelId="{2D4AD1D6-27E2-433C-A907-95C9E9C586E4}" type="presParOf" srcId="{43937AFE-E562-40DF-BEF1-13DBD1BF7318}" destId="{5020AC71-D03E-4121-932F-F2BE87AC3275}" srcOrd="0" destOrd="0" presId="urn:microsoft.com/office/officeart/2005/8/layout/hList1"/>
    <dgm:cxn modelId="{CB845C56-4CF5-4208-A179-D69300027687}" type="presParOf" srcId="{43937AFE-E562-40DF-BEF1-13DBD1BF7318}" destId="{A6AFB27F-B30D-4C28-B480-4B85E71650B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D16E60-6578-4B23-8032-77DF50F8310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CA"/>
        </a:p>
      </dgm:t>
    </dgm:pt>
    <dgm:pt modelId="{9FD62B58-68B2-4612-9FD7-D0EC3FFFB8D5}">
      <dgm:prSet phldrT="[Text]"/>
      <dgm:spPr>
        <a:solidFill>
          <a:schemeClr val="bg2">
            <a:alpha val="90000"/>
          </a:schemeClr>
        </a:solidFill>
      </dgm:spPr>
      <dgm:t>
        <a:bodyPr/>
        <a:lstStyle/>
        <a:p>
          <a:r>
            <a:rPr lang="en-CA" b="1" dirty="0">
              <a:solidFill>
                <a:schemeClr val="bg1">
                  <a:lumMod val="50000"/>
                </a:schemeClr>
              </a:solidFill>
            </a:rPr>
            <a:t>Features </a:t>
          </a:r>
        </a:p>
      </dgm:t>
    </dgm:pt>
    <dgm:pt modelId="{D30C2435-835D-47AE-881F-F260207F7AA0}" type="parTrans" cxnId="{4B48E37A-0C99-4799-9CA6-92DDE2FA21F1}">
      <dgm:prSet/>
      <dgm:spPr/>
      <dgm:t>
        <a:bodyPr/>
        <a:lstStyle/>
        <a:p>
          <a:endParaRPr lang="en-CA"/>
        </a:p>
      </dgm:t>
    </dgm:pt>
    <dgm:pt modelId="{464D9659-6B42-4D2F-AF82-0D4C32FFBC15}" type="sibTrans" cxnId="{4B48E37A-0C99-4799-9CA6-92DDE2FA21F1}">
      <dgm:prSet/>
      <dgm:spPr/>
      <dgm:t>
        <a:bodyPr/>
        <a:lstStyle/>
        <a:p>
          <a:endParaRPr lang="en-CA"/>
        </a:p>
      </dgm:t>
    </dgm:pt>
    <dgm:pt modelId="{2AE40523-F0F3-4BAA-BDBD-3DBAB7FE95F0}">
      <dgm:prSet phldrT="[Text]"/>
      <dgm:spPr>
        <a:solidFill>
          <a:srgbClr val="FFC000">
            <a:alpha val="90000"/>
          </a:srgbClr>
        </a:solidFill>
      </dgm:spPr>
      <dgm:t>
        <a:bodyPr/>
        <a:lstStyle/>
        <a:p>
          <a:r>
            <a:rPr lang="en-CA" dirty="0">
              <a:solidFill>
                <a:srgbClr val="C00000"/>
              </a:solidFill>
            </a:rPr>
            <a:t>Independent Variables</a:t>
          </a:r>
        </a:p>
      </dgm:t>
    </dgm:pt>
    <dgm:pt modelId="{438865FF-C011-417A-B527-8D36DF36F683}" type="parTrans" cxnId="{9D4EB891-EBA8-4FDB-BDD8-2E7514A7398F}">
      <dgm:prSet/>
      <dgm:spPr/>
      <dgm:t>
        <a:bodyPr/>
        <a:lstStyle/>
        <a:p>
          <a:endParaRPr lang="en-CA"/>
        </a:p>
      </dgm:t>
    </dgm:pt>
    <dgm:pt modelId="{1403AB5B-24B1-4BD3-8156-0F3030F26882}" type="sibTrans" cxnId="{9D4EB891-EBA8-4FDB-BDD8-2E7514A7398F}">
      <dgm:prSet/>
      <dgm:spPr/>
      <dgm:t>
        <a:bodyPr/>
        <a:lstStyle/>
        <a:p>
          <a:endParaRPr lang="en-CA"/>
        </a:p>
      </dgm:t>
    </dgm:pt>
    <dgm:pt modelId="{BAD5E79F-B846-4D64-BB58-9F4A0453F267}">
      <dgm:prSet phldrT="[Text]" custT="1"/>
      <dgm:spPr>
        <a:solidFill>
          <a:schemeClr val="accent5">
            <a:lumMod val="60000"/>
            <a:lumOff val="40000"/>
            <a:alpha val="89804"/>
          </a:schemeClr>
        </a:solidFill>
      </dgm:spPr>
      <dgm:t>
        <a:bodyPr/>
        <a:lstStyle/>
        <a:p>
          <a:pPr>
            <a:buNone/>
          </a:pPr>
          <a:r>
            <a:rPr lang="en-CA" sz="1600" b="1" dirty="0">
              <a:solidFill>
                <a:srgbClr val="C00000"/>
              </a:solidFill>
            </a:rPr>
            <a:t>Categorical</a:t>
          </a:r>
        </a:p>
        <a:p>
          <a:pPr>
            <a:buFont typeface="Arial" panose="020B0604020202020204" pitchFamily="34" charset="0"/>
            <a:buNone/>
          </a:pPr>
          <a:r>
            <a:rPr lang="en-CA" sz="1600" dirty="0">
              <a:solidFill>
                <a:schemeClr val="bg1">
                  <a:lumMod val="50000"/>
                </a:schemeClr>
              </a:solidFill>
            </a:rPr>
            <a:t>Smoking, </a:t>
          </a:r>
          <a:r>
            <a:rPr lang="en-CA" sz="1600" dirty="0" err="1">
              <a:solidFill>
                <a:schemeClr val="bg1">
                  <a:lumMod val="50000"/>
                </a:schemeClr>
              </a:solidFill>
            </a:rPr>
            <a:t>AlcoholDrinking</a:t>
          </a:r>
          <a:r>
            <a:rPr lang="en-CA" sz="1600" dirty="0">
              <a:solidFill>
                <a:schemeClr val="bg1">
                  <a:lumMod val="50000"/>
                </a:schemeClr>
              </a:solidFill>
            </a:rPr>
            <a:t>, Stroke, Sex, </a:t>
          </a:r>
          <a:r>
            <a:rPr lang="en-CA" sz="1600" dirty="0" err="1">
              <a:solidFill>
                <a:schemeClr val="bg1">
                  <a:lumMod val="50000"/>
                </a:schemeClr>
              </a:solidFill>
            </a:rPr>
            <a:t>PhysicalActivity</a:t>
          </a:r>
          <a:r>
            <a:rPr lang="en-CA" sz="1600" dirty="0">
              <a:solidFill>
                <a:schemeClr val="bg1">
                  <a:lumMod val="50000"/>
                </a:schemeClr>
              </a:solidFill>
            </a:rPr>
            <a:t>, </a:t>
          </a:r>
        </a:p>
        <a:p>
          <a:pPr>
            <a:buFont typeface="Arial" panose="020B0604020202020204" pitchFamily="34" charset="0"/>
            <a:buNone/>
          </a:pPr>
          <a:r>
            <a:rPr lang="en-CA" sz="1600" dirty="0">
              <a:solidFill>
                <a:schemeClr val="bg1">
                  <a:lumMod val="50000"/>
                </a:schemeClr>
              </a:solidFill>
            </a:rPr>
            <a:t>Asthma, </a:t>
          </a:r>
          <a:r>
            <a:rPr lang="en-CA" sz="1600" dirty="0" err="1">
              <a:solidFill>
                <a:schemeClr val="bg1">
                  <a:lumMod val="50000"/>
                </a:schemeClr>
              </a:solidFill>
            </a:rPr>
            <a:t>KidneyDisease</a:t>
          </a:r>
          <a:r>
            <a:rPr lang="en-CA" sz="1600" dirty="0">
              <a:solidFill>
                <a:schemeClr val="bg1">
                  <a:lumMod val="50000"/>
                </a:schemeClr>
              </a:solidFill>
            </a:rPr>
            <a:t>, </a:t>
          </a:r>
          <a:r>
            <a:rPr lang="en-CA" sz="1600" dirty="0" err="1">
              <a:solidFill>
                <a:schemeClr val="bg1">
                  <a:lumMod val="50000"/>
                </a:schemeClr>
              </a:solidFill>
            </a:rPr>
            <a:t>SkinCancer</a:t>
          </a:r>
          <a:r>
            <a:rPr lang="en-CA" sz="1600" dirty="0">
              <a:solidFill>
                <a:schemeClr val="bg1">
                  <a:lumMod val="50000"/>
                </a:schemeClr>
              </a:solidFill>
            </a:rPr>
            <a:t>, </a:t>
          </a:r>
          <a:r>
            <a:rPr lang="en-CA" sz="1600" dirty="0" err="1">
              <a:solidFill>
                <a:schemeClr val="bg1">
                  <a:lumMod val="50000"/>
                </a:schemeClr>
              </a:solidFill>
            </a:rPr>
            <a:t>Diffwalking</a:t>
          </a:r>
          <a:endParaRPr lang="en-CA" sz="1600" dirty="0">
            <a:solidFill>
              <a:schemeClr val="bg1">
                <a:lumMod val="50000"/>
              </a:schemeClr>
            </a:solidFill>
          </a:endParaRPr>
        </a:p>
      </dgm:t>
    </dgm:pt>
    <dgm:pt modelId="{92D439E8-0187-4A4E-B488-9027D0EBA5BA}" type="parTrans" cxnId="{A056879B-2716-4344-BFE9-9059A1C663AA}">
      <dgm:prSet/>
      <dgm:spPr/>
      <dgm:t>
        <a:bodyPr/>
        <a:lstStyle/>
        <a:p>
          <a:endParaRPr lang="en-CA"/>
        </a:p>
      </dgm:t>
    </dgm:pt>
    <dgm:pt modelId="{C197E963-E090-42FE-8F53-0AA5B9402CDF}" type="sibTrans" cxnId="{A056879B-2716-4344-BFE9-9059A1C663AA}">
      <dgm:prSet/>
      <dgm:spPr/>
      <dgm:t>
        <a:bodyPr/>
        <a:lstStyle/>
        <a:p>
          <a:endParaRPr lang="en-CA"/>
        </a:p>
      </dgm:t>
    </dgm:pt>
    <dgm:pt modelId="{0731259F-90B9-4E76-B5E1-81E6D667C41D}">
      <dgm:prSet phldrT="[Text]" custT="1"/>
      <dgm:spPr>
        <a:solidFill>
          <a:schemeClr val="accent3">
            <a:alpha val="90000"/>
          </a:schemeClr>
        </a:solidFill>
      </dgm:spPr>
      <dgm:t>
        <a:bodyPr/>
        <a:lstStyle/>
        <a:p>
          <a:r>
            <a:rPr lang="en-CA" sz="1600" b="1" dirty="0">
              <a:solidFill>
                <a:srgbClr val="C00000"/>
              </a:solidFill>
            </a:rPr>
            <a:t>Continuous</a:t>
          </a:r>
        </a:p>
        <a:p>
          <a:r>
            <a:rPr lang="en-CA" sz="1600" b="0" dirty="0">
              <a:solidFill>
                <a:schemeClr val="bg1">
                  <a:lumMod val="50000"/>
                </a:schemeClr>
              </a:solidFill>
            </a:rPr>
            <a:t>BMI, </a:t>
          </a:r>
          <a:r>
            <a:rPr lang="en-CA" sz="1600" b="0" dirty="0" err="1">
              <a:solidFill>
                <a:schemeClr val="bg1">
                  <a:lumMod val="50000"/>
                </a:schemeClr>
              </a:solidFill>
            </a:rPr>
            <a:t>PhysicalHealth</a:t>
          </a:r>
          <a:r>
            <a:rPr lang="en-CA" sz="1600" b="0" dirty="0">
              <a:solidFill>
                <a:schemeClr val="bg1">
                  <a:lumMod val="50000"/>
                </a:schemeClr>
              </a:solidFill>
            </a:rPr>
            <a:t>,</a:t>
          </a:r>
        </a:p>
        <a:p>
          <a:r>
            <a:rPr lang="en-CA" sz="1600" b="0" dirty="0" err="1">
              <a:solidFill>
                <a:schemeClr val="bg1">
                  <a:lumMod val="50000"/>
                </a:schemeClr>
              </a:solidFill>
            </a:rPr>
            <a:t>MentalHealth</a:t>
          </a:r>
          <a:r>
            <a:rPr lang="en-CA" sz="1600" b="0" dirty="0">
              <a:solidFill>
                <a:schemeClr val="bg1">
                  <a:lumMod val="50000"/>
                </a:schemeClr>
              </a:solidFill>
            </a:rPr>
            <a:t>,</a:t>
          </a:r>
        </a:p>
        <a:p>
          <a:r>
            <a:rPr lang="en-CA" sz="1600" b="0" dirty="0" err="1">
              <a:solidFill>
                <a:schemeClr val="bg1">
                  <a:lumMod val="50000"/>
                </a:schemeClr>
              </a:solidFill>
            </a:rPr>
            <a:t>AgeCategory</a:t>
          </a:r>
          <a:r>
            <a:rPr lang="en-CA" sz="1600" b="0" dirty="0">
              <a:solidFill>
                <a:schemeClr val="bg1">
                  <a:lumMod val="50000"/>
                </a:schemeClr>
              </a:solidFill>
            </a:rPr>
            <a:t>,</a:t>
          </a:r>
        </a:p>
        <a:p>
          <a:r>
            <a:rPr lang="en-CA" sz="1600" b="0" dirty="0" err="1">
              <a:solidFill>
                <a:schemeClr val="bg1">
                  <a:lumMod val="50000"/>
                </a:schemeClr>
              </a:solidFill>
            </a:rPr>
            <a:t>GeneralHealth</a:t>
          </a:r>
          <a:r>
            <a:rPr lang="en-CA" sz="1600" b="0" dirty="0">
              <a:solidFill>
                <a:schemeClr val="bg1">
                  <a:lumMod val="50000"/>
                </a:schemeClr>
              </a:solidFill>
            </a:rPr>
            <a:t>,</a:t>
          </a:r>
        </a:p>
        <a:p>
          <a:r>
            <a:rPr lang="en-CA" sz="1600" b="0" dirty="0">
              <a:solidFill>
                <a:schemeClr val="bg1">
                  <a:lumMod val="50000"/>
                </a:schemeClr>
              </a:solidFill>
            </a:rPr>
            <a:t>Diabetic,</a:t>
          </a:r>
        </a:p>
        <a:p>
          <a:r>
            <a:rPr lang="en-CA" sz="1600" b="0" dirty="0" err="1">
              <a:solidFill>
                <a:schemeClr val="bg1">
                  <a:lumMod val="50000"/>
                </a:schemeClr>
              </a:solidFill>
            </a:rPr>
            <a:t>Sleeptime</a:t>
          </a:r>
          <a:r>
            <a:rPr lang="en-CA" sz="1600" b="0" dirty="0">
              <a:solidFill>
                <a:schemeClr val="bg1">
                  <a:lumMod val="50000"/>
                </a:schemeClr>
              </a:solidFill>
            </a:rPr>
            <a:t>, Race</a:t>
          </a:r>
        </a:p>
        <a:p>
          <a:r>
            <a:rPr lang="en-CA" sz="1600" dirty="0"/>
            <a:t> </a:t>
          </a:r>
        </a:p>
      </dgm:t>
    </dgm:pt>
    <dgm:pt modelId="{1E3F191F-6059-4C29-87AF-C60B0FB109BB}" type="parTrans" cxnId="{09B170C5-A12B-4198-A103-79E60D15AF93}">
      <dgm:prSet/>
      <dgm:spPr/>
      <dgm:t>
        <a:bodyPr/>
        <a:lstStyle/>
        <a:p>
          <a:endParaRPr lang="en-CA"/>
        </a:p>
      </dgm:t>
    </dgm:pt>
    <dgm:pt modelId="{EBF64FFF-E7DF-4FED-9EED-ABD5295F626E}" type="sibTrans" cxnId="{09B170C5-A12B-4198-A103-79E60D15AF93}">
      <dgm:prSet/>
      <dgm:spPr/>
      <dgm:t>
        <a:bodyPr/>
        <a:lstStyle/>
        <a:p>
          <a:endParaRPr lang="en-CA"/>
        </a:p>
      </dgm:t>
    </dgm:pt>
    <dgm:pt modelId="{0532F488-4B72-4B72-AE6B-8A726E96D724}">
      <dgm:prSet phldrT="[Text]"/>
      <dgm:spPr>
        <a:solidFill>
          <a:srgbClr val="FFC000">
            <a:alpha val="90000"/>
          </a:srgbClr>
        </a:solidFill>
      </dgm:spPr>
      <dgm:t>
        <a:bodyPr/>
        <a:lstStyle/>
        <a:p>
          <a:r>
            <a:rPr lang="en-CA" dirty="0">
              <a:solidFill>
                <a:srgbClr val="C00000"/>
              </a:solidFill>
            </a:rPr>
            <a:t>Dependent Variables</a:t>
          </a:r>
        </a:p>
      </dgm:t>
    </dgm:pt>
    <dgm:pt modelId="{5347105D-B29D-4236-9355-A67A23EBC14A}" type="parTrans" cxnId="{F31889F7-3E92-4A8A-A1CD-448430E29B0B}">
      <dgm:prSet/>
      <dgm:spPr/>
      <dgm:t>
        <a:bodyPr/>
        <a:lstStyle/>
        <a:p>
          <a:endParaRPr lang="en-CA"/>
        </a:p>
      </dgm:t>
    </dgm:pt>
    <dgm:pt modelId="{D9D157FE-8EC8-4C67-9CFA-252185BE3937}" type="sibTrans" cxnId="{F31889F7-3E92-4A8A-A1CD-448430E29B0B}">
      <dgm:prSet/>
      <dgm:spPr/>
      <dgm:t>
        <a:bodyPr/>
        <a:lstStyle/>
        <a:p>
          <a:endParaRPr lang="en-CA"/>
        </a:p>
      </dgm:t>
    </dgm:pt>
    <dgm:pt modelId="{2D73E31F-5478-4FC6-9326-7DEBF8E504C9}">
      <dgm:prSet phldrT="[Text]" custT="1"/>
      <dgm:spPr>
        <a:solidFill>
          <a:schemeClr val="accent5">
            <a:lumMod val="40000"/>
            <a:lumOff val="60000"/>
            <a:alpha val="90000"/>
          </a:schemeClr>
        </a:solidFill>
      </dgm:spPr>
      <dgm:t>
        <a:bodyPr/>
        <a:lstStyle/>
        <a:p>
          <a:r>
            <a:rPr lang="en-CA" sz="1600" dirty="0">
              <a:solidFill>
                <a:schemeClr val="bg1">
                  <a:lumMod val="50000"/>
                </a:schemeClr>
              </a:solidFill>
            </a:rPr>
            <a:t>HeartDisease</a:t>
          </a:r>
          <a:r>
            <a:rPr lang="en-CA" sz="1800" dirty="0"/>
            <a:t>  </a:t>
          </a:r>
          <a:r>
            <a:rPr lang="en-CA" sz="1600" b="1" dirty="0">
              <a:solidFill>
                <a:srgbClr val="C00000"/>
              </a:solidFill>
            </a:rPr>
            <a:t>(Categorical)</a:t>
          </a:r>
        </a:p>
      </dgm:t>
    </dgm:pt>
    <dgm:pt modelId="{1C58B097-607F-4467-A4E8-274DBCF1ABDF}" type="parTrans" cxnId="{3C255505-F433-423C-B26C-E3941D40B32E}">
      <dgm:prSet/>
      <dgm:spPr/>
      <dgm:t>
        <a:bodyPr/>
        <a:lstStyle/>
        <a:p>
          <a:endParaRPr lang="en-CA"/>
        </a:p>
      </dgm:t>
    </dgm:pt>
    <dgm:pt modelId="{D5FD988D-4B10-4718-849B-98A9FF9C9B0D}" type="sibTrans" cxnId="{3C255505-F433-423C-B26C-E3941D40B32E}">
      <dgm:prSet/>
      <dgm:spPr/>
      <dgm:t>
        <a:bodyPr/>
        <a:lstStyle/>
        <a:p>
          <a:endParaRPr lang="en-CA"/>
        </a:p>
      </dgm:t>
    </dgm:pt>
    <dgm:pt modelId="{58304F6A-EB3A-40F6-8F86-88CE86901E01}" type="pres">
      <dgm:prSet presAssocID="{DAD16E60-6578-4B23-8032-77DF50F8310F}" presName="hierChild1" presStyleCnt="0">
        <dgm:presLayoutVars>
          <dgm:chPref val="1"/>
          <dgm:dir/>
          <dgm:animOne val="branch"/>
          <dgm:animLvl val="lvl"/>
          <dgm:resizeHandles/>
        </dgm:presLayoutVars>
      </dgm:prSet>
      <dgm:spPr/>
    </dgm:pt>
    <dgm:pt modelId="{FDA6D472-D8FB-41E7-8446-6A01D68AA8FD}" type="pres">
      <dgm:prSet presAssocID="{9FD62B58-68B2-4612-9FD7-D0EC3FFFB8D5}" presName="hierRoot1" presStyleCnt="0"/>
      <dgm:spPr/>
    </dgm:pt>
    <dgm:pt modelId="{D3D56986-3B46-4129-9954-76696ECA8DEF}" type="pres">
      <dgm:prSet presAssocID="{9FD62B58-68B2-4612-9FD7-D0EC3FFFB8D5}" presName="composite" presStyleCnt="0"/>
      <dgm:spPr/>
    </dgm:pt>
    <dgm:pt modelId="{619FDE83-333E-4F84-A61A-BC054AED6012}" type="pres">
      <dgm:prSet presAssocID="{9FD62B58-68B2-4612-9FD7-D0EC3FFFB8D5}" presName="background" presStyleLbl="node0" presStyleIdx="0" presStyleCnt="1"/>
      <dgm:spPr/>
    </dgm:pt>
    <dgm:pt modelId="{DCB7874B-7C67-460B-8BB0-8ACABD98C174}" type="pres">
      <dgm:prSet presAssocID="{9FD62B58-68B2-4612-9FD7-D0EC3FFFB8D5}" presName="text" presStyleLbl="fgAcc0" presStyleIdx="0" presStyleCnt="1" custScaleY="53985">
        <dgm:presLayoutVars>
          <dgm:chPref val="3"/>
        </dgm:presLayoutVars>
      </dgm:prSet>
      <dgm:spPr/>
    </dgm:pt>
    <dgm:pt modelId="{F39DA6FA-4884-4F21-81E1-6AB4B34D8007}" type="pres">
      <dgm:prSet presAssocID="{9FD62B58-68B2-4612-9FD7-D0EC3FFFB8D5}" presName="hierChild2" presStyleCnt="0"/>
      <dgm:spPr/>
    </dgm:pt>
    <dgm:pt modelId="{FFBED14B-6093-49ED-97D0-CE293DDFC631}" type="pres">
      <dgm:prSet presAssocID="{438865FF-C011-417A-B527-8D36DF36F683}" presName="Name10" presStyleLbl="parChTrans1D2" presStyleIdx="0" presStyleCnt="2"/>
      <dgm:spPr/>
    </dgm:pt>
    <dgm:pt modelId="{884394B3-4CC2-4E69-A365-B1120E34D6F1}" type="pres">
      <dgm:prSet presAssocID="{2AE40523-F0F3-4BAA-BDBD-3DBAB7FE95F0}" presName="hierRoot2" presStyleCnt="0"/>
      <dgm:spPr/>
    </dgm:pt>
    <dgm:pt modelId="{EAB3F04D-3CF7-4355-8ECF-CB7C73964295}" type="pres">
      <dgm:prSet presAssocID="{2AE40523-F0F3-4BAA-BDBD-3DBAB7FE95F0}" presName="composite2" presStyleCnt="0"/>
      <dgm:spPr/>
    </dgm:pt>
    <dgm:pt modelId="{820AAD83-F803-4F6E-9F57-F423B5957B6A}" type="pres">
      <dgm:prSet presAssocID="{2AE40523-F0F3-4BAA-BDBD-3DBAB7FE95F0}" presName="background2" presStyleLbl="node2" presStyleIdx="0" presStyleCnt="2"/>
      <dgm:spPr/>
    </dgm:pt>
    <dgm:pt modelId="{D46B67A6-E878-4948-938E-33DD5E47FE2E}" type="pres">
      <dgm:prSet presAssocID="{2AE40523-F0F3-4BAA-BDBD-3DBAB7FE95F0}" presName="text2" presStyleLbl="fgAcc2" presStyleIdx="0" presStyleCnt="2" custScaleY="60795">
        <dgm:presLayoutVars>
          <dgm:chPref val="3"/>
        </dgm:presLayoutVars>
      </dgm:prSet>
      <dgm:spPr/>
    </dgm:pt>
    <dgm:pt modelId="{ACF0542C-F86E-42DA-9986-240A03D2EF4A}" type="pres">
      <dgm:prSet presAssocID="{2AE40523-F0F3-4BAA-BDBD-3DBAB7FE95F0}" presName="hierChild3" presStyleCnt="0"/>
      <dgm:spPr/>
    </dgm:pt>
    <dgm:pt modelId="{BAA6714B-84B1-41A3-9EBE-0F542913FCFC}" type="pres">
      <dgm:prSet presAssocID="{92D439E8-0187-4A4E-B488-9027D0EBA5BA}" presName="Name17" presStyleLbl="parChTrans1D3" presStyleIdx="0" presStyleCnt="3"/>
      <dgm:spPr/>
    </dgm:pt>
    <dgm:pt modelId="{9A4C2664-B1DF-47C9-B1A8-0608B2CDA099}" type="pres">
      <dgm:prSet presAssocID="{BAD5E79F-B846-4D64-BB58-9F4A0453F267}" presName="hierRoot3" presStyleCnt="0"/>
      <dgm:spPr/>
    </dgm:pt>
    <dgm:pt modelId="{403BD24F-9A81-4008-B8BC-FF81C99847BD}" type="pres">
      <dgm:prSet presAssocID="{BAD5E79F-B846-4D64-BB58-9F4A0453F267}" presName="composite3" presStyleCnt="0"/>
      <dgm:spPr/>
    </dgm:pt>
    <dgm:pt modelId="{D9EDBFBB-651A-4E5F-B372-BD03B9B8F886}" type="pres">
      <dgm:prSet presAssocID="{BAD5E79F-B846-4D64-BB58-9F4A0453F267}" presName="background3" presStyleLbl="node3" presStyleIdx="0" presStyleCnt="3"/>
      <dgm:spPr/>
    </dgm:pt>
    <dgm:pt modelId="{EB924E47-3514-4DAD-BB22-55E1C161E50D}" type="pres">
      <dgm:prSet presAssocID="{BAD5E79F-B846-4D64-BB58-9F4A0453F267}" presName="text3" presStyleLbl="fgAcc3" presStyleIdx="0" presStyleCnt="3" custScaleX="171232" custScaleY="169436">
        <dgm:presLayoutVars>
          <dgm:chPref val="3"/>
        </dgm:presLayoutVars>
      </dgm:prSet>
      <dgm:spPr/>
    </dgm:pt>
    <dgm:pt modelId="{5177F0D3-4DD2-4C7C-98F8-37056BF871C9}" type="pres">
      <dgm:prSet presAssocID="{BAD5E79F-B846-4D64-BB58-9F4A0453F267}" presName="hierChild4" presStyleCnt="0"/>
      <dgm:spPr/>
    </dgm:pt>
    <dgm:pt modelId="{73D819C2-7FAD-48D8-B613-8A9604D1C7EA}" type="pres">
      <dgm:prSet presAssocID="{1E3F191F-6059-4C29-87AF-C60B0FB109BB}" presName="Name17" presStyleLbl="parChTrans1D3" presStyleIdx="1" presStyleCnt="3"/>
      <dgm:spPr/>
    </dgm:pt>
    <dgm:pt modelId="{DA9B7C2F-86E9-46B7-81D4-7502B86DCA37}" type="pres">
      <dgm:prSet presAssocID="{0731259F-90B9-4E76-B5E1-81E6D667C41D}" presName="hierRoot3" presStyleCnt="0"/>
      <dgm:spPr/>
    </dgm:pt>
    <dgm:pt modelId="{F8CCF05D-62A6-45D0-8AFA-3C87BFCCED5E}" type="pres">
      <dgm:prSet presAssocID="{0731259F-90B9-4E76-B5E1-81E6D667C41D}" presName="composite3" presStyleCnt="0"/>
      <dgm:spPr/>
    </dgm:pt>
    <dgm:pt modelId="{8CDBBA36-D828-49E4-8C14-CEA9FC618716}" type="pres">
      <dgm:prSet presAssocID="{0731259F-90B9-4E76-B5E1-81E6D667C41D}" presName="background3" presStyleLbl="node3" presStyleIdx="1" presStyleCnt="3"/>
      <dgm:spPr/>
    </dgm:pt>
    <dgm:pt modelId="{4E708333-671F-4D26-BA1F-C662B06A0871}" type="pres">
      <dgm:prSet presAssocID="{0731259F-90B9-4E76-B5E1-81E6D667C41D}" presName="text3" presStyleLbl="fgAcc3" presStyleIdx="1" presStyleCnt="3" custScaleX="128637" custScaleY="210588" custLinFactNeighborX="-907">
        <dgm:presLayoutVars>
          <dgm:chPref val="3"/>
        </dgm:presLayoutVars>
      </dgm:prSet>
      <dgm:spPr/>
    </dgm:pt>
    <dgm:pt modelId="{17907808-C537-4E45-82DA-AA1A66F2C85A}" type="pres">
      <dgm:prSet presAssocID="{0731259F-90B9-4E76-B5E1-81E6D667C41D}" presName="hierChild4" presStyleCnt="0"/>
      <dgm:spPr/>
    </dgm:pt>
    <dgm:pt modelId="{852368AF-1490-4A72-B562-C404DD1801E2}" type="pres">
      <dgm:prSet presAssocID="{5347105D-B29D-4236-9355-A67A23EBC14A}" presName="Name10" presStyleLbl="parChTrans1D2" presStyleIdx="1" presStyleCnt="2"/>
      <dgm:spPr/>
    </dgm:pt>
    <dgm:pt modelId="{8AF571FA-B3D6-46CF-807C-E1F18046E3A6}" type="pres">
      <dgm:prSet presAssocID="{0532F488-4B72-4B72-AE6B-8A726E96D724}" presName="hierRoot2" presStyleCnt="0"/>
      <dgm:spPr/>
    </dgm:pt>
    <dgm:pt modelId="{E18BE91E-5626-4839-8A1F-10A1317523BE}" type="pres">
      <dgm:prSet presAssocID="{0532F488-4B72-4B72-AE6B-8A726E96D724}" presName="composite2" presStyleCnt="0"/>
      <dgm:spPr/>
    </dgm:pt>
    <dgm:pt modelId="{CDA7BCBF-30FF-466F-A438-92B51CDDF032}" type="pres">
      <dgm:prSet presAssocID="{0532F488-4B72-4B72-AE6B-8A726E96D724}" presName="background2" presStyleLbl="node2" presStyleIdx="1" presStyleCnt="2"/>
      <dgm:spPr/>
    </dgm:pt>
    <dgm:pt modelId="{F9C36895-FCE0-40CA-B2DA-5AC5FE14DD1B}" type="pres">
      <dgm:prSet presAssocID="{0532F488-4B72-4B72-AE6B-8A726E96D724}" presName="text2" presStyleLbl="fgAcc2" presStyleIdx="1" presStyleCnt="2" custScaleY="66104">
        <dgm:presLayoutVars>
          <dgm:chPref val="3"/>
        </dgm:presLayoutVars>
      </dgm:prSet>
      <dgm:spPr/>
    </dgm:pt>
    <dgm:pt modelId="{7DA90BC2-1942-4D46-A611-56AE718B79C4}" type="pres">
      <dgm:prSet presAssocID="{0532F488-4B72-4B72-AE6B-8A726E96D724}" presName="hierChild3" presStyleCnt="0"/>
      <dgm:spPr/>
    </dgm:pt>
    <dgm:pt modelId="{46D75DE1-E924-4DC5-9961-385628D1B861}" type="pres">
      <dgm:prSet presAssocID="{1C58B097-607F-4467-A4E8-274DBCF1ABDF}" presName="Name17" presStyleLbl="parChTrans1D3" presStyleIdx="2" presStyleCnt="3"/>
      <dgm:spPr/>
    </dgm:pt>
    <dgm:pt modelId="{E60CF008-1DAD-45F3-89C4-E16F4EE87950}" type="pres">
      <dgm:prSet presAssocID="{2D73E31F-5478-4FC6-9326-7DEBF8E504C9}" presName="hierRoot3" presStyleCnt="0"/>
      <dgm:spPr/>
    </dgm:pt>
    <dgm:pt modelId="{94FF0AFC-E4EF-477C-8DF0-46B87F9E61AB}" type="pres">
      <dgm:prSet presAssocID="{2D73E31F-5478-4FC6-9326-7DEBF8E504C9}" presName="composite3" presStyleCnt="0"/>
      <dgm:spPr/>
    </dgm:pt>
    <dgm:pt modelId="{11232008-C71B-43AC-A0F3-4926FC34F408}" type="pres">
      <dgm:prSet presAssocID="{2D73E31F-5478-4FC6-9326-7DEBF8E504C9}" presName="background3" presStyleLbl="node3" presStyleIdx="2" presStyleCnt="3"/>
      <dgm:spPr/>
    </dgm:pt>
    <dgm:pt modelId="{FC93C19A-B35E-40BF-88E1-C0BAB032396F}" type="pres">
      <dgm:prSet presAssocID="{2D73E31F-5478-4FC6-9326-7DEBF8E504C9}" presName="text3" presStyleLbl="fgAcc3" presStyleIdx="2" presStyleCnt="3">
        <dgm:presLayoutVars>
          <dgm:chPref val="3"/>
        </dgm:presLayoutVars>
      </dgm:prSet>
      <dgm:spPr/>
    </dgm:pt>
    <dgm:pt modelId="{EADF2651-E07D-468B-9606-1CC098949355}" type="pres">
      <dgm:prSet presAssocID="{2D73E31F-5478-4FC6-9326-7DEBF8E504C9}" presName="hierChild4" presStyleCnt="0"/>
      <dgm:spPr/>
    </dgm:pt>
  </dgm:ptLst>
  <dgm:cxnLst>
    <dgm:cxn modelId="{3C255505-F433-423C-B26C-E3941D40B32E}" srcId="{0532F488-4B72-4B72-AE6B-8A726E96D724}" destId="{2D73E31F-5478-4FC6-9326-7DEBF8E504C9}" srcOrd="0" destOrd="0" parTransId="{1C58B097-607F-4467-A4E8-274DBCF1ABDF}" sibTransId="{D5FD988D-4B10-4718-849B-98A9FF9C9B0D}"/>
    <dgm:cxn modelId="{0F25330D-DFC6-4368-90A6-650A0EC08645}" type="presOf" srcId="{2D73E31F-5478-4FC6-9326-7DEBF8E504C9}" destId="{FC93C19A-B35E-40BF-88E1-C0BAB032396F}" srcOrd="0" destOrd="0" presId="urn:microsoft.com/office/officeart/2005/8/layout/hierarchy1"/>
    <dgm:cxn modelId="{1EB2931A-DC7E-4EE7-84BA-A265C627610F}" type="presOf" srcId="{9FD62B58-68B2-4612-9FD7-D0EC3FFFB8D5}" destId="{DCB7874B-7C67-460B-8BB0-8ACABD98C174}" srcOrd="0" destOrd="0" presId="urn:microsoft.com/office/officeart/2005/8/layout/hierarchy1"/>
    <dgm:cxn modelId="{D13C0B5B-1E54-4BAE-96FB-19FE10152520}" type="presOf" srcId="{0731259F-90B9-4E76-B5E1-81E6D667C41D}" destId="{4E708333-671F-4D26-BA1F-C662B06A0871}" srcOrd="0" destOrd="0" presId="urn:microsoft.com/office/officeart/2005/8/layout/hierarchy1"/>
    <dgm:cxn modelId="{01DCF279-645E-4FBD-A631-0E9BCD72F6B2}" type="presOf" srcId="{92D439E8-0187-4A4E-B488-9027D0EBA5BA}" destId="{BAA6714B-84B1-41A3-9EBE-0F542913FCFC}" srcOrd="0" destOrd="0" presId="urn:microsoft.com/office/officeart/2005/8/layout/hierarchy1"/>
    <dgm:cxn modelId="{4B48E37A-0C99-4799-9CA6-92DDE2FA21F1}" srcId="{DAD16E60-6578-4B23-8032-77DF50F8310F}" destId="{9FD62B58-68B2-4612-9FD7-D0EC3FFFB8D5}" srcOrd="0" destOrd="0" parTransId="{D30C2435-835D-47AE-881F-F260207F7AA0}" sibTransId="{464D9659-6B42-4D2F-AF82-0D4C32FFBC15}"/>
    <dgm:cxn modelId="{C6EF938C-CBB5-4A12-9CF3-414DC15C8FBD}" type="presOf" srcId="{1E3F191F-6059-4C29-87AF-C60B0FB109BB}" destId="{73D819C2-7FAD-48D8-B613-8A9604D1C7EA}" srcOrd="0" destOrd="0" presId="urn:microsoft.com/office/officeart/2005/8/layout/hierarchy1"/>
    <dgm:cxn modelId="{7A0A5A8F-B744-4D54-B78F-62D8E6747DB0}" type="presOf" srcId="{BAD5E79F-B846-4D64-BB58-9F4A0453F267}" destId="{EB924E47-3514-4DAD-BB22-55E1C161E50D}" srcOrd="0" destOrd="0" presId="urn:microsoft.com/office/officeart/2005/8/layout/hierarchy1"/>
    <dgm:cxn modelId="{9D4EB891-EBA8-4FDB-BDD8-2E7514A7398F}" srcId="{9FD62B58-68B2-4612-9FD7-D0EC3FFFB8D5}" destId="{2AE40523-F0F3-4BAA-BDBD-3DBAB7FE95F0}" srcOrd="0" destOrd="0" parTransId="{438865FF-C011-417A-B527-8D36DF36F683}" sibTransId="{1403AB5B-24B1-4BD3-8156-0F3030F26882}"/>
    <dgm:cxn modelId="{C28A3094-45E0-44A9-9DE6-7D5E3BF1FF72}" type="presOf" srcId="{1C58B097-607F-4467-A4E8-274DBCF1ABDF}" destId="{46D75DE1-E924-4DC5-9961-385628D1B861}" srcOrd="0" destOrd="0" presId="urn:microsoft.com/office/officeart/2005/8/layout/hierarchy1"/>
    <dgm:cxn modelId="{A056879B-2716-4344-BFE9-9059A1C663AA}" srcId="{2AE40523-F0F3-4BAA-BDBD-3DBAB7FE95F0}" destId="{BAD5E79F-B846-4D64-BB58-9F4A0453F267}" srcOrd="0" destOrd="0" parTransId="{92D439E8-0187-4A4E-B488-9027D0EBA5BA}" sibTransId="{C197E963-E090-42FE-8F53-0AA5B9402CDF}"/>
    <dgm:cxn modelId="{43ED99B9-1EC3-46A5-8713-B692FC7C5151}" type="presOf" srcId="{DAD16E60-6578-4B23-8032-77DF50F8310F}" destId="{58304F6A-EB3A-40F6-8F86-88CE86901E01}" srcOrd="0" destOrd="0" presId="urn:microsoft.com/office/officeart/2005/8/layout/hierarchy1"/>
    <dgm:cxn modelId="{09B170C5-A12B-4198-A103-79E60D15AF93}" srcId="{2AE40523-F0F3-4BAA-BDBD-3DBAB7FE95F0}" destId="{0731259F-90B9-4E76-B5E1-81E6D667C41D}" srcOrd="1" destOrd="0" parTransId="{1E3F191F-6059-4C29-87AF-C60B0FB109BB}" sibTransId="{EBF64FFF-E7DF-4FED-9EED-ABD5295F626E}"/>
    <dgm:cxn modelId="{8B93E1D7-754E-48CF-A810-E95146A4C62F}" type="presOf" srcId="{0532F488-4B72-4B72-AE6B-8A726E96D724}" destId="{F9C36895-FCE0-40CA-B2DA-5AC5FE14DD1B}" srcOrd="0" destOrd="0" presId="urn:microsoft.com/office/officeart/2005/8/layout/hierarchy1"/>
    <dgm:cxn modelId="{A90F72E0-6E92-44D6-AC47-B3D3B1FDB100}" type="presOf" srcId="{5347105D-B29D-4236-9355-A67A23EBC14A}" destId="{852368AF-1490-4A72-B562-C404DD1801E2}" srcOrd="0" destOrd="0" presId="urn:microsoft.com/office/officeart/2005/8/layout/hierarchy1"/>
    <dgm:cxn modelId="{586AFAE3-F5DA-41AB-B570-C4D035D53030}" type="presOf" srcId="{438865FF-C011-417A-B527-8D36DF36F683}" destId="{FFBED14B-6093-49ED-97D0-CE293DDFC631}" srcOrd="0" destOrd="0" presId="urn:microsoft.com/office/officeart/2005/8/layout/hierarchy1"/>
    <dgm:cxn modelId="{A2DD35EF-D9EF-4B31-8790-3E405ED184DF}" type="presOf" srcId="{2AE40523-F0F3-4BAA-BDBD-3DBAB7FE95F0}" destId="{D46B67A6-E878-4948-938E-33DD5E47FE2E}" srcOrd="0" destOrd="0" presId="urn:microsoft.com/office/officeart/2005/8/layout/hierarchy1"/>
    <dgm:cxn modelId="{F31889F7-3E92-4A8A-A1CD-448430E29B0B}" srcId="{9FD62B58-68B2-4612-9FD7-D0EC3FFFB8D5}" destId="{0532F488-4B72-4B72-AE6B-8A726E96D724}" srcOrd="1" destOrd="0" parTransId="{5347105D-B29D-4236-9355-A67A23EBC14A}" sibTransId="{D9D157FE-8EC8-4C67-9CFA-252185BE3937}"/>
    <dgm:cxn modelId="{7D013D62-AD64-41EC-BC45-5DC7B63C3520}" type="presParOf" srcId="{58304F6A-EB3A-40F6-8F86-88CE86901E01}" destId="{FDA6D472-D8FB-41E7-8446-6A01D68AA8FD}" srcOrd="0" destOrd="0" presId="urn:microsoft.com/office/officeart/2005/8/layout/hierarchy1"/>
    <dgm:cxn modelId="{8FCD207F-744E-495E-B2DB-E3FFB5757728}" type="presParOf" srcId="{FDA6D472-D8FB-41E7-8446-6A01D68AA8FD}" destId="{D3D56986-3B46-4129-9954-76696ECA8DEF}" srcOrd="0" destOrd="0" presId="urn:microsoft.com/office/officeart/2005/8/layout/hierarchy1"/>
    <dgm:cxn modelId="{D18F29BF-26FE-4A40-99C1-7A58790EBC8C}" type="presParOf" srcId="{D3D56986-3B46-4129-9954-76696ECA8DEF}" destId="{619FDE83-333E-4F84-A61A-BC054AED6012}" srcOrd="0" destOrd="0" presId="urn:microsoft.com/office/officeart/2005/8/layout/hierarchy1"/>
    <dgm:cxn modelId="{4F5ED175-3A59-49C5-AD94-166DF76D8AC4}" type="presParOf" srcId="{D3D56986-3B46-4129-9954-76696ECA8DEF}" destId="{DCB7874B-7C67-460B-8BB0-8ACABD98C174}" srcOrd="1" destOrd="0" presId="urn:microsoft.com/office/officeart/2005/8/layout/hierarchy1"/>
    <dgm:cxn modelId="{368502B6-86DF-4255-BDF4-A901184BF746}" type="presParOf" srcId="{FDA6D472-D8FB-41E7-8446-6A01D68AA8FD}" destId="{F39DA6FA-4884-4F21-81E1-6AB4B34D8007}" srcOrd="1" destOrd="0" presId="urn:microsoft.com/office/officeart/2005/8/layout/hierarchy1"/>
    <dgm:cxn modelId="{2C1ABD22-6D04-480C-9E67-01AF8D7D38E2}" type="presParOf" srcId="{F39DA6FA-4884-4F21-81E1-6AB4B34D8007}" destId="{FFBED14B-6093-49ED-97D0-CE293DDFC631}" srcOrd="0" destOrd="0" presId="urn:microsoft.com/office/officeart/2005/8/layout/hierarchy1"/>
    <dgm:cxn modelId="{D8082181-6A47-49C8-9B68-95B74B586977}" type="presParOf" srcId="{F39DA6FA-4884-4F21-81E1-6AB4B34D8007}" destId="{884394B3-4CC2-4E69-A365-B1120E34D6F1}" srcOrd="1" destOrd="0" presId="urn:microsoft.com/office/officeart/2005/8/layout/hierarchy1"/>
    <dgm:cxn modelId="{83A6930A-AC1E-4F12-B556-68962F4B0A1B}" type="presParOf" srcId="{884394B3-4CC2-4E69-A365-B1120E34D6F1}" destId="{EAB3F04D-3CF7-4355-8ECF-CB7C73964295}" srcOrd="0" destOrd="0" presId="urn:microsoft.com/office/officeart/2005/8/layout/hierarchy1"/>
    <dgm:cxn modelId="{8CFFC120-CD63-443D-B924-FD9F5F7CCCC5}" type="presParOf" srcId="{EAB3F04D-3CF7-4355-8ECF-CB7C73964295}" destId="{820AAD83-F803-4F6E-9F57-F423B5957B6A}" srcOrd="0" destOrd="0" presId="urn:microsoft.com/office/officeart/2005/8/layout/hierarchy1"/>
    <dgm:cxn modelId="{92DE578A-F05C-455C-9CA8-8D59C1004317}" type="presParOf" srcId="{EAB3F04D-3CF7-4355-8ECF-CB7C73964295}" destId="{D46B67A6-E878-4948-938E-33DD5E47FE2E}" srcOrd="1" destOrd="0" presId="urn:microsoft.com/office/officeart/2005/8/layout/hierarchy1"/>
    <dgm:cxn modelId="{1CF450F6-4133-4FAD-B7CC-8735E3214569}" type="presParOf" srcId="{884394B3-4CC2-4E69-A365-B1120E34D6F1}" destId="{ACF0542C-F86E-42DA-9986-240A03D2EF4A}" srcOrd="1" destOrd="0" presId="urn:microsoft.com/office/officeart/2005/8/layout/hierarchy1"/>
    <dgm:cxn modelId="{79492D4B-56B3-4426-A84A-E65210D3BFF6}" type="presParOf" srcId="{ACF0542C-F86E-42DA-9986-240A03D2EF4A}" destId="{BAA6714B-84B1-41A3-9EBE-0F542913FCFC}" srcOrd="0" destOrd="0" presId="urn:microsoft.com/office/officeart/2005/8/layout/hierarchy1"/>
    <dgm:cxn modelId="{BF667AC0-A40D-42E8-B3A2-A5C1E6BA6A3E}" type="presParOf" srcId="{ACF0542C-F86E-42DA-9986-240A03D2EF4A}" destId="{9A4C2664-B1DF-47C9-B1A8-0608B2CDA099}" srcOrd="1" destOrd="0" presId="urn:microsoft.com/office/officeart/2005/8/layout/hierarchy1"/>
    <dgm:cxn modelId="{A6CA7430-E9D2-49DA-B0ED-F6FAC89A4FA7}" type="presParOf" srcId="{9A4C2664-B1DF-47C9-B1A8-0608B2CDA099}" destId="{403BD24F-9A81-4008-B8BC-FF81C99847BD}" srcOrd="0" destOrd="0" presId="urn:microsoft.com/office/officeart/2005/8/layout/hierarchy1"/>
    <dgm:cxn modelId="{D65F5181-D6CF-4170-82B7-F455B53E734F}" type="presParOf" srcId="{403BD24F-9A81-4008-B8BC-FF81C99847BD}" destId="{D9EDBFBB-651A-4E5F-B372-BD03B9B8F886}" srcOrd="0" destOrd="0" presId="urn:microsoft.com/office/officeart/2005/8/layout/hierarchy1"/>
    <dgm:cxn modelId="{7A19B607-3C60-499E-9A33-B7843C40F93E}" type="presParOf" srcId="{403BD24F-9A81-4008-B8BC-FF81C99847BD}" destId="{EB924E47-3514-4DAD-BB22-55E1C161E50D}" srcOrd="1" destOrd="0" presId="urn:microsoft.com/office/officeart/2005/8/layout/hierarchy1"/>
    <dgm:cxn modelId="{18CEC93C-6EB2-4031-AA49-71C288832856}" type="presParOf" srcId="{9A4C2664-B1DF-47C9-B1A8-0608B2CDA099}" destId="{5177F0D3-4DD2-4C7C-98F8-37056BF871C9}" srcOrd="1" destOrd="0" presId="urn:microsoft.com/office/officeart/2005/8/layout/hierarchy1"/>
    <dgm:cxn modelId="{5D0116EB-0B18-4A99-92E9-871F4C657B76}" type="presParOf" srcId="{ACF0542C-F86E-42DA-9986-240A03D2EF4A}" destId="{73D819C2-7FAD-48D8-B613-8A9604D1C7EA}" srcOrd="2" destOrd="0" presId="urn:microsoft.com/office/officeart/2005/8/layout/hierarchy1"/>
    <dgm:cxn modelId="{D0355A68-1000-4596-BC39-4CD307C9F3F4}" type="presParOf" srcId="{ACF0542C-F86E-42DA-9986-240A03D2EF4A}" destId="{DA9B7C2F-86E9-46B7-81D4-7502B86DCA37}" srcOrd="3" destOrd="0" presId="urn:microsoft.com/office/officeart/2005/8/layout/hierarchy1"/>
    <dgm:cxn modelId="{0ED797A4-8B84-4C8F-83B9-DC54DD18999C}" type="presParOf" srcId="{DA9B7C2F-86E9-46B7-81D4-7502B86DCA37}" destId="{F8CCF05D-62A6-45D0-8AFA-3C87BFCCED5E}" srcOrd="0" destOrd="0" presId="urn:microsoft.com/office/officeart/2005/8/layout/hierarchy1"/>
    <dgm:cxn modelId="{164AF22C-85CF-4D6B-B005-A590DE26D3D4}" type="presParOf" srcId="{F8CCF05D-62A6-45D0-8AFA-3C87BFCCED5E}" destId="{8CDBBA36-D828-49E4-8C14-CEA9FC618716}" srcOrd="0" destOrd="0" presId="urn:microsoft.com/office/officeart/2005/8/layout/hierarchy1"/>
    <dgm:cxn modelId="{429422AC-64B6-427F-A1AE-D0EA6AA8751E}" type="presParOf" srcId="{F8CCF05D-62A6-45D0-8AFA-3C87BFCCED5E}" destId="{4E708333-671F-4D26-BA1F-C662B06A0871}" srcOrd="1" destOrd="0" presId="urn:microsoft.com/office/officeart/2005/8/layout/hierarchy1"/>
    <dgm:cxn modelId="{0466E59F-586A-4A92-8907-9953161E529C}" type="presParOf" srcId="{DA9B7C2F-86E9-46B7-81D4-7502B86DCA37}" destId="{17907808-C537-4E45-82DA-AA1A66F2C85A}" srcOrd="1" destOrd="0" presId="urn:microsoft.com/office/officeart/2005/8/layout/hierarchy1"/>
    <dgm:cxn modelId="{C630A207-52F2-4D74-AA90-26AA3F837485}" type="presParOf" srcId="{F39DA6FA-4884-4F21-81E1-6AB4B34D8007}" destId="{852368AF-1490-4A72-B562-C404DD1801E2}" srcOrd="2" destOrd="0" presId="urn:microsoft.com/office/officeart/2005/8/layout/hierarchy1"/>
    <dgm:cxn modelId="{30CBC277-9630-4BE7-8CCB-36528FB8D0A2}" type="presParOf" srcId="{F39DA6FA-4884-4F21-81E1-6AB4B34D8007}" destId="{8AF571FA-B3D6-46CF-807C-E1F18046E3A6}" srcOrd="3" destOrd="0" presId="urn:microsoft.com/office/officeart/2005/8/layout/hierarchy1"/>
    <dgm:cxn modelId="{667E5433-DF0C-47ED-8128-50F905B1525F}" type="presParOf" srcId="{8AF571FA-B3D6-46CF-807C-E1F18046E3A6}" destId="{E18BE91E-5626-4839-8A1F-10A1317523BE}" srcOrd="0" destOrd="0" presId="urn:microsoft.com/office/officeart/2005/8/layout/hierarchy1"/>
    <dgm:cxn modelId="{5952D540-820E-440F-93BC-3F47655DA659}" type="presParOf" srcId="{E18BE91E-5626-4839-8A1F-10A1317523BE}" destId="{CDA7BCBF-30FF-466F-A438-92B51CDDF032}" srcOrd="0" destOrd="0" presId="urn:microsoft.com/office/officeart/2005/8/layout/hierarchy1"/>
    <dgm:cxn modelId="{A0F31C8A-938B-425A-AC3A-6B3D09DD5C92}" type="presParOf" srcId="{E18BE91E-5626-4839-8A1F-10A1317523BE}" destId="{F9C36895-FCE0-40CA-B2DA-5AC5FE14DD1B}" srcOrd="1" destOrd="0" presId="urn:microsoft.com/office/officeart/2005/8/layout/hierarchy1"/>
    <dgm:cxn modelId="{2CC7E76E-FC26-48F6-87A6-9D8E3FC00730}" type="presParOf" srcId="{8AF571FA-B3D6-46CF-807C-E1F18046E3A6}" destId="{7DA90BC2-1942-4D46-A611-56AE718B79C4}" srcOrd="1" destOrd="0" presId="urn:microsoft.com/office/officeart/2005/8/layout/hierarchy1"/>
    <dgm:cxn modelId="{0201B8DA-6C2A-4EE1-9E82-73FEB5EEFFD1}" type="presParOf" srcId="{7DA90BC2-1942-4D46-A611-56AE718B79C4}" destId="{46D75DE1-E924-4DC5-9961-385628D1B861}" srcOrd="0" destOrd="0" presId="urn:microsoft.com/office/officeart/2005/8/layout/hierarchy1"/>
    <dgm:cxn modelId="{6A479CD3-7415-408B-930F-631BA77B73D2}" type="presParOf" srcId="{7DA90BC2-1942-4D46-A611-56AE718B79C4}" destId="{E60CF008-1DAD-45F3-89C4-E16F4EE87950}" srcOrd="1" destOrd="0" presId="urn:microsoft.com/office/officeart/2005/8/layout/hierarchy1"/>
    <dgm:cxn modelId="{603C7B11-7D6A-4427-9A40-2DF3A65ED751}" type="presParOf" srcId="{E60CF008-1DAD-45F3-89C4-E16F4EE87950}" destId="{94FF0AFC-E4EF-477C-8DF0-46B87F9E61AB}" srcOrd="0" destOrd="0" presId="urn:microsoft.com/office/officeart/2005/8/layout/hierarchy1"/>
    <dgm:cxn modelId="{1FCC8866-ABD5-4715-BF6A-1E44EB548F7A}" type="presParOf" srcId="{94FF0AFC-E4EF-477C-8DF0-46B87F9E61AB}" destId="{11232008-C71B-43AC-A0F3-4926FC34F408}" srcOrd="0" destOrd="0" presId="urn:microsoft.com/office/officeart/2005/8/layout/hierarchy1"/>
    <dgm:cxn modelId="{86C9DFE2-BE4B-4EC0-BBD3-FBE8BC270A48}" type="presParOf" srcId="{94FF0AFC-E4EF-477C-8DF0-46B87F9E61AB}" destId="{FC93C19A-B35E-40BF-88E1-C0BAB032396F}" srcOrd="1" destOrd="0" presId="urn:microsoft.com/office/officeart/2005/8/layout/hierarchy1"/>
    <dgm:cxn modelId="{5B90082C-5EA9-4E7F-80F7-0EE6A0B3E28E}" type="presParOf" srcId="{E60CF008-1DAD-45F3-89C4-E16F4EE87950}" destId="{EADF2651-E07D-468B-9606-1CC098949355}" srcOrd="1" destOrd="0" presId="urn:microsoft.com/office/officeart/2005/8/layout/hierarchy1"/>
  </dgm:cxnLst>
  <dgm:b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82AD1C-4C06-4459-8860-7B88029B1876}">
      <dsp:nvSpPr>
        <dsp:cNvPr id="0" name=""/>
        <dsp:cNvSpPr/>
      </dsp:nvSpPr>
      <dsp:spPr>
        <a:xfrm>
          <a:off x="2662" y="248329"/>
          <a:ext cx="2596422" cy="52677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CA" sz="1500" b="1" kern="1200" dirty="0">
              <a:solidFill>
                <a:schemeClr val="tx1"/>
              </a:solidFill>
            </a:rPr>
            <a:t>Understand the Data</a:t>
          </a:r>
        </a:p>
      </dsp:txBody>
      <dsp:txXfrm>
        <a:off x="2662" y="248329"/>
        <a:ext cx="2596422" cy="526776"/>
      </dsp:txXfrm>
    </dsp:sp>
    <dsp:sp modelId="{1115D212-6374-4E47-8B2E-6B883099010E}">
      <dsp:nvSpPr>
        <dsp:cNvPr id="0" name=""/>
        <dsp:cNvSpPr/>
      </dsp:nvSpPr>
      <dsp:spPr>
        <a:xfrm>
          <a:off x="2662" y="775105"/>
          <a:ext cx="2596422" cy="3314587"/>
        </a:xfrm>
        <a:prstGeom prst="rect">
          <a:avLst/>
        </a:prstGeom>
        <a:solidFill>
          <a:schemeClr val="accent6">
            <a:lumMod val="9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Char char="•"/>
          </a:pPr>
          <a:r>
            <a:rPr lang="en-CA" sz="1500" kern="1200" dirty="0">
              <a:solidFill>
                <a:schemeClr val="bg1">
                  <a:lumMod val="50000"/>
                </a:schemeClr>
              </a:solidFill>
            </a:rPr>
            <a:t>Importing libraries and files  for exploratory data analysis</a:t>
          </a:r>
        </a:p>
        <a:p>
          <a:pPr marL="114300" lvl="1" indent="-114300" algn="l" defTabSz="666750">
            <a:lnSpc>
              <a:spcPct val="90000"/>
            </a:lnSpc>
            <a:spcBef>
              <a:spcPct val="0"/>
            </a:spcBef>
            <a:spcAft>
              <a:spcPct val="15000"/>
            </a:spcAft>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Char char="•"/>
          </a:pPr>
          <a:r>
            <a:rPr lang="en-CA" sz="1500" kern="1200" dirty="0">
              <a:solidFill>
                <a:schemeClr val="bg1">
                  <a:lumMod val="50000"/>
                </a:schemeClr>
              </a:solidFill>
            </a:rPr>
            <a:t>Creating data frame and checking  number of columns and rows.</a:t>
          </a:r>
        </a:p>
      </dsp:txBody>
      <dsp:txXfrm>
        <a:off x="2662" y="775105"/>
        <a:ext cx="2596422" cy="3314587"/>
      </dsp:txXfrm>
    </dsp:sp>
    <dsp:sp modelId="{CE95A4BA-D168-475B-89C8-E1F9BEB2E778}">
      <dsp:nvSpPr>
        <dsp:cNvPr id="0" name=""/>
        <dsp:cNvSpPr/>
      </dsp:nvSpPr>
      <dsp:spPr>
        <a:xfrm>
          <a:off x="2962584" y="248329"/>
          <a:ext cx="2596422" cy="52677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CA" sz="1500" b="1" kern="1200" dirty="0">
              <a:solidFill>
                <a:schemeClr val="tx1"/>
              </a:solidFill>
            </a:rPr>
            <a:t>Clean the Data</a:t>
          </a:r>
        </a:p>
      </dsp:txBody>
      <dsp:txXfrm>
        <a:off x="2962584" y="248329"/>
        <a:ext cx="2596422" cy="526776"/>
      </dsp:txXfrm>
    </dsp:sp>
    <dsp:sp modelId="{0D002F2B-9D25-474F-9E02-4EA1639D9204}">
      <dsp:nvSpPr>
        <dsp:cNvPr id="0" name=""/>
        <dsp:cNvSpPr/>
      </dsp:nvSpPr>
      <dsp:spPr>
        <a:xfrm>
          <a:off x="2962584" y="775105"/>
          <a:ext cx="2596422" cy="3314587"/>
        </a:xfrm>
        <a:prstGeom prst="rect">
          <a:avLst/>
        </a:prstGeom>
        <a:solidFill>
          <a:schemeClr val="accent5">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None/>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Checking the data types.</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Checking the data characters mistakes.</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Checking the null values.</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Checking and removing the duplicates.</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Transforming the target variable.</a:t>
          </a:r>
        </a:p>
        <a:p>
          <a:pPr marL="114300" lvl="1" indent="-114300" algn="l" defTabSz="666750">
            <a:lnSpc>
              <a:spcPct val="90000"/>
            </a:lnSpc>
            <a:spcBef>
              <a:spcPct val="0"/>
            </a:spcBef>
            <a:spcAft>
              <a:spcPct val="15000"/>
            </a:spcAft>
            <a:buFont typeface="Arial" panose="020B0604020202020204" pitchFamily="34" charset="0"/>
            <a:buNone/>
          </a:pPr>
          <a:endParaRPr lang="en-CA" sz="1500" kern="1200" dirty="0">
            <a:solidFill>
              <a:schemeClr val="bg1">
                <a:lumMod val="50000"/>
              </a:schemeClr>
            </a:solidFill>
          </a:endParaRPr>
        </a:p>
      </dsp:txBody>
      <dsp:txXfrm>
        <a:off x="2962584" y="775105"/>
        <a:ext cx="2596422" cy="3314587"/>
      </dsp:txXfrm>
    </dsp:sp>
    <dsp:sp modelId="{5020AC71-D03E-4121-932F-F2BE87AC3275}">
      <dsp:nvSpPr>
        <dsp:cNvPr id="0" name=""/>
        <dsp:cNvSpPr/>
      </dsp:nvSpPr>
      <dsp:spPr>
        <a:xfrm>
          <a:off x="5922506" y="248329"/>
          <a:ext cx="2596422" cy="52677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CA" sz="1500" b="1" kern="1200" dirty="0">
              <a:solidFill>
                <a:schemeClr val="tx1"/>
              </a:solidFill>
            </a:rPr>
            <a:t>Analysis of relationship between variables </a:t>
          </a:r>
        </a:p>
      </dsp:txBody>
      <dsp:txXfrm>
        <a:off x="5922506" y="248329"/>
        <a:ext cx="2596422" cy="526776"/>
      </dsp:txXfrm>
    </dsp:sp>
    <dsp:sp modelId="{A6AFB27F-B30D-4C28-B480-4B85E71650B8}">
      <dsp:nvSpPr>
        <dsp:cNvPr id="0" name=""/>
        <dsp:cNvSpPr/>
      </dsp:nvSpPr>
      <dsp:spPr>
        <a:xfrm>
          <a:off x="5922506" y="775105"/>
          <a:ext cx="2596422" cy="3314587"/>
        </a:xfrm>
        <a:prstGeom prst="rect">
          <a:avLst/>
        </a:prstGeom>
        <a:solidFill>
          <a:srgbClr val="FFC000">
            <a:alpha val="90000"/>
          </a:srgb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Loading data </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Target variable visualization</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Other variable against target variable visualizations.</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a:p>
          <a:pPr marL="114300" lvl="1" indent="-114300" algn="l" defTabSz="666750">
            <a:lnSpc>
              <a:spcPct val="90000"/>
            </a:lnSpc>
            <a:spcBef>
              <a:spcPct val="0"/>
            </a:spcBef>
            <a:spcAft>
              <a:spcPct val="15000"/>
            </a:spcAft>
            <a:buFont typeface="Arial" panose="020B0604020202020204" pitchFamily="34" charset="0"/>
            <a:buChar char="•"/>
          </a:pPr>
          <a:r>
            <a:rPr lang="en-CA" sz="1500" kern="1200" dirty="0">
              <a:solidFill>
                <a:schemeClr val="bg1">
                  <a:lumMod val="50000"/>
                </a:schemeClr>
              </a:solidFill>
            </a:rPr>
            <a:t>Correlation Visualization. </a:t>
          </a:r>
        </a:p>
        <a:p>
          <a:pPr marL="114300" lvl="1" indent="-114300" algn="l" defTabSz="666750">
            <a:lnSpc>
              <a:spcPct val="90000"/>
            </a:lnSpc>
            <a:spcBef>
              <a:spcPct val="0"/>
            </a:spcBef>
            <a:spcAft>
              <a:spcPct val="15000"/>
            </a:spcAft>
            <a:buFont typeface="Arial" panose="020B0604020202020204" pitchFamily="34" charset="0"/>
            <a:buChar char="•"/>
          </a:pPr>
          <a:endParaRPr lang="en-CA" sz="1500" kern="1200" dirty="0">
            <a:solidFill>
              <a:schemeClr val="bg1">
                <a:lumMod val="50000"/>
              </a:schemeClr>
            </a:solidFill>
          </a:endParaRPr>
        </a:p>
      </dsp:txBody>
      <dsp:txXfrm>
        <a:off x="5922506" y="775105"/>
        <a:ext cx="2596422" cy="33145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D75DE1-E924-4DC5-9961-385628D1B861}">
      <dsp:nvSpPr>
        <dsp:cNvPr id="0" name=""/>
        <dsp:cNvSpPr/>
      </dsp:nvSpPr>
      <dsp:spPr>
        <a:xfrm>
          <a:off x="7226507" y="1826184"/>
          <a:ext cx="91440" cy="503568"/>
        </a:xfrm>
        <a:custGeom>
          <a:avLst/>
          <a:gdLst/>
          <a:ahLst/>
          <a:cxnLst/>
          <a:rect l="0" t="0" r="0" b="0"/>
          <a:pathLst>
            <a:path>
              <a:moveTo>
                <a:pt x="45720" y="0"/>
              </a:moveTo>
              <a:lnTo>
                <a:pt x="45720" y="5035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2368AF-1490-4A72-B562-C404DD1801E2}">
      <dsp:nvSpPr>
        <dsp:cNvPr id="0" name=""/>
        <dsp:cNvSpPr/>
      </dsp:nvSpPr>
      <dsp:spPr>
        <a:xfrm>
          <a:off x="5252749" y="595815"/>
          <a:ext cx="2019477" cy="503568"/>
        </a:xfrm>
        <a:custGeom>
          <a:avLst/>
          <a:gdLst/>
          <a:ahLst/>
          <a:cxnLst/>
          <a:rect l="0" t="0" r="0" b="0"/>
          <a:pathLst>
            <a:path>
              <a:moveTo>
                <a:pt x="0" y="0"/>
              </a:moveTo>
              <a:lnTo>
                <a:pt x="0" y="343167"/>
              </a:lnTo>
              <a:lnTo>
                <a:pt x="2019477" y="343167"/>
              </a:lnTo>
              <a:lnTo>
                <a:pt x="2019477" y="5035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D819C2-7FAD-48D8-B613-8A9604D1C7EA}">
      <dsp:nvSpPr>
        <dsp:cNvPr id="0" name=""/>
        <dsp:cNvSpPr/>
      </dsp:nvSpPr>
      <dsp:spPr>
        <a:xfrm>
          <a:off x="3233271" y="1767813"/>
          <a:ext cx="1659093" cy="503568"/>
        </a:xfrm>
        <a:custGeom>
          <a:avLst/>
          <a:gdLst/>
          <a:ahLst/>
          <a:cxnLst/>
          <a:rect l="0" t="0" r="0" b="0"/>
          <a:pathLst>
            <a:path>
              <a:moveTo>
                <a:pt x="0" y="0"/>
              </a:moveTo>
              <a:lnTo>
                <a:pt x="0" y="343167"/>
              </a:lnTo>
              <a:lnTo>
                <a:pt x="1659093" y="343167"/>
              </a:lnTo>
              <a:lnTo>
                <a:pt x="1659093" y="5035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A6714B-84B1-41A3-9EBE-0F542913FCFC}">
      <dsp:nvSpPr>
        <dsp:cNvPr id="0" name=""/>
        <dsp:cNvSpPr/>
      </dsp:nvSpPr>
      <dsp:spPr>
        <a:xfrm>
          <a:off x="1927232" y="1767813"/>
          <a:ext cx="1306038" cy="503568"/>
        </a:xfrm>
        <a:custGeom>
          <a:avLst/>
          <a:gdLst/>
          <a:ahLst/>
          <a:cxnLst/>
          <a:rect l="0" t="0" r="0" b="0"/>
          <a:pathLst>
            <a:path>
              <a:moveTo>
                <a:pt x="1306038" y="0"/>
              </a:moveTo>
              <a:lnTo>
                <a:pt x="1306038" y="343167"/>
              </a:lnTo>
              <a:lnTo>
                <a:pt x="0" y="343167"/>
              </a:lnTo>
              <a:lnTo>
                <a:pt x="0" y="5035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BED14B-6093-49ED-97D0-CE293DDFC631}">
      <dsp:nvSpPr>
        <dsp:cNvPr id="0" name=""/>
        <dsp:cNvSpPr/>
      </dsp:nvSpPr>
      <dsp:spPr>
        <a:xfrm>
          <a:off x="3233271" y="595815"/>
          <a:ext cx="2019477" cy="503568"/>
        </a:xfrm>
        <a:custGeom>
          <a:avLst/>
          <a:gdLst/>
          <a:ahLst/>
          <a:cxnLst/>
          <a:rect l="0" t="0" r="0" b="0"/>
          <a:pathLst>
            <a:path>
              <a:moveTo>
                <a:pt x="2019477" y="0"/>
              </a:moveTo>
              <a:lnTo>
                <a:pt x="2019477" y="343167"/>
              </a:lnTo>
              <a:lnTo>
                <a:pt x="0" y="343167"/>
              </a:lnTo>
              <a:lnTo>
                <a:pt x="0" y="5035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9FDE83-333E-4F84-A61A-BC054AED6012}">
      <dsp:nvSpPr>
        <dsp:cNvPr id="0" name=""/>
        <dsp:cNvSpPr/>
      </dsp:nvSpPr>
      <dsp:spPr>
        <a:xfrm>
          <a:off x="4387015" y="2260"/>
          <a:ext cx="1731467" cy="5935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B7874B-7C67-460B-8BB0-8ACABD98C174}">
      <dsp:nvSpPr>
        <dsp:cNvPr id="0" name=""/>
        <dsp:cNvSpPr/>
      </dsp:nvSpPr>
      <dsp:spPr>
        <a:xfrm>
          <a:off x="4579401" y="185026"/>
          <a:ext cx="1731467" cy="593555"/>
        </a:xfrm>
        <a:prstGeom prst="roundRect">
          <a:avLst>
            <a:gd name="adj" fmla="val 10000"/>
          </a:avLst>
        </a:prstGeom>
        <a:solidFill>
          <a:schemeClr val="bg2">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b="1" kern="1200" dirty="0">
              <a:solidFill>
                <a:schemeClr val="bg1">
                  <a:lumMod val="50000"/>
                </a:schemeClr>
              </a:solidFill>
            </a:rPr>
            <a:t>Features </a:t>
          </a:r>
        </a:p>
      </dsp:txBody>
      <dsp:txXfrm>
        <a:off x="4596786" y="202411"/>
        <a:ext cx="1696697" cy="558785"/>
      </dsp:txXfrm>
    </dsp:sp>
    <dsp:sp modelId="{820AAD83-F803-4F6E-9F57-F423B5957B6A}">
      <dsp:nvSpPr>
        <dsp:cNvPr id="0" name=""/>
        <dsp:cNvSpPr/>
      </dsp:nvSpPr>
      <dsp:spPr>
        <a:xfrm>
          <a:off x="2367538" y="1099383"/>
          <a:ext cx="1731467" cy="6684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6B67A6-E878-4948-938E-33DD5E47FE2E}">
      <dsp:nvSpPr>
        <dsp:cNvPr id="0" name=""/>
        <dsp:cNvSpPr/>
      </dsp:nvSpPr>
      <dsp:spPr>
        <a:xfrm>
          <a:off x="2559923" y="1282149"/>
          <a:ext cx="1731467" cy="668429"/>
        </a:xfrm>
        <a:prstGeom prst="roundRect">
          <a:avLst>
            <a:gd name="adj" fmla="val 10000"/>
          </a:avLst>
        </a:prstGeom>
        <a:solidFill>
          <a:srgbClr val="FFC000">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solidFill>
                <a:srgbClr val="C00000"/>
              </a:solidFill>
            </a:rPr>
            <a:t>Independent Variables</a:t>
          </a:r>
        </a:p>
      </dsp:txBody>
      <dsp:txXfrm>
        <a:off x="2579501" y="1301727"/>
        <a:ext cx="1692311" cy="629273"/>
      </dsp:txXfrm>
    </dsp:sp>
    <dsp:sp modelId="{D9EDBFBB-651A-4E5F-B372-BD03B9B8F886}">
      <dsp:nvSpPr>
        <dsp:cNvPr id="0" name=""/>
        <dsp:cNvSpPr/>
      </dsp:nvSpPr>
      <dsp:spPr>
        <a:xfrm>
          <a:off x="444819" y="2271381"/>
          <a:ext cx="2964825" cy="18629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924E47-3514-4DAD-BB22-55E1C161E50D}">
      <dsp:nvSpPr>
        <dsp:cNvPr id="0" name=""/>
        <dsp:cNvSpPr/>
      </dsp:nvSpPr>
      <dsp:spPr>
        <a:xfrm>
          <a:off x="637205" y="2454147"/>
          <a:ext cx="2964825" cy="1862917"/>
        </a:xfrm>
        <a:prstGeom prst="roundRect">
          <a:avLst>
            <a:gd name="adj" fmla="val 10000"/>
          </a:avLst>
        </a:prstGeom>
        <a:solidFill>
          <a:schemeClr val="accent5">
            <a:lumMod val="60000"/>
            <a:lumOff val="40000"/>
            <a:alpha val="89804"/>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b="1" kern="1200" dirty="0">
              <a:solidFill>
                <a:srgbClr val="C00000"/>
              </a:solidFill>
            </a:rPr>
            <a:t>Categorical</a:t>
          </a:r>
        </a:p>
        <a:p>
          <a:pPr marL="0" lvl="0" indent="0" algn="ctr" defTabSz="711200">
            <a:lnSpc>
              <a:spcPct val="90000"/>
            </a:lnSpc>
            <a:spcBef>
              <a:spcPct val="0"/>
            </a:spcBef>
            <a:spcAft>
              <a:spcPct val="35000"/>
            </a:spcAft>
            <a:buFont typeface="Arial" panose="020B0604020202020204" pitchFamily="34" charset="0"/>
            <a:buNone/>
          </a:pPr>
          <a:r>
            <a:rPr lang="en-CA" sz="1600" kern="1200" dirty="0">
              <a:solidFill>
                <a:schemeClr val="bg1">
                  <a:lumMod val="50000"/>
                </a:schemeClr>
              </a:solidFill>
            </a:rPr>
            <a:t>Smoking, </a:t>
          </a:r>
          <a:r>
            <a:rPr lang="en-CA" sz="1600" kern="1200" dirty="0" err="1">
              <a:solidFill>
                <a:schemeClr val="bg1">
                  <a:lumMod val="50000"/>
                </a:schemeClr>
              </a:solidFill>
            </a:rPr>
            <a:t>AlcoholDrinking</a:t>
          </a:r>
          <a:r>
            <a:rPr lang="en-CA" sz="1600" kern="1200" dirty="0">
              <a:solidFill>
                <a:schemeClr val="bg1">
                  <a:lumMod val="50000"/>
                </a:schemeClr>
              </a:solidFill>
            </a:rPr>
            <a:t>, Stroke, Sex, </a:t>
          </a:r>
          <a:r>
            <a:rPr lang="en-CA" sz="1600" kern="1200" dirty="0" err="1">
              <a:solidFill>
                <a:schemeClr val="bg1">
                  <a:lumMod val="50000"/>
                </a:schemeClr>
              </a:solidFill>
            </a:rPr>
            <a:t>PhysicalActivity</a:t>
          </a:r>
          <a:r>
            <a:rPr lang="en-CA" sz="1600" kern="1200" dirty="0">
              <a:solidFill>
                <a:schemeClr val="bg1">
                  <a:lumMod val="50000"/>
                </a:schemeClr>
              </a:solidFill>
            </a:rPr>
            <a:t>, </a:t>
          </a:r>
        </a:p>
        <a:p>
          <a:pPr marL="0" lvl="0" indent="0" algn="ctr" defTabSz="711200">
            <a:lnSpc>
              <a:spcPct val="90000"/>
            </a:lnSpc>
            <a:spcBef>
              <a:spcPct val="0"/>
            </a:spcBef>
            <a:spcAft>
              <a:spcPct val="35000"/>
            </a:spcAft>
            <a:buFont typeface="Arial" panose="020B0604020202020204" pitchFamily="34" charset="0"/>
            <a:buNone/>
          </a:pPr>
          <a:r>
            <a:rPr lang="en-CA" sz="1600" kern="1200" dirty="0">
              <a:solidFill>
                <a:schemeClr val="bg1">
                  <a:lumMod val="50000"/>
                </a:schemeClr>
              </a:solidFill>
            </a:rPr>
            <a:t>Asthma, </a:t>
          </a:r>
          <a:r>
            <a:rPr lang="en-CA" sz="1600" kern="1200" dirty="0" err="1">
              <a:solidFill>
                <a:schemeClr val="bg1">
                  <a:lumMod val="50000"/>
                </a:schemeClr>
              </a:solidFill>
            </a:rPr>
            <a:t>KidneyDisease</a:t>
          </a:r>
          <a:r>
            <a:rPr lang="en-CA" sz="1600" kern="1200" dirty="0">
              <a:solidFill>
                <a:schemeClr val="bg1">
                  <a:lumMod val="50000"/>
                </a:schemeClr>
              </a:solidFill>
            </a:rPr>
            <a:t>, </a:t>
          </a:r>
          <a:r>
            <a:rPr lang="en-CA" sz="1600" kern="1200" dirty="0" err="1">
              <a:solidFill>
                <a:schemeClr val="bg1">
                  <a:lumMod val="50000"/>
                </a:schemeClr>
              </a:solidFill>
            </a:rPr>
            <a:t>SkinCancer</a:t>
          </a:r>
          <a:r>
            <a:rPr lang="en-CA" sz="1600" kern="1200" dirty="0">
              <a:solidFill>
                <a:schemeClr val="bg1">
                  <a:lumMod val="50000"/>
                </a:schemeClr>
              </a:solidFill>
            </a:rPr>
            <a:t>, </a:t>
          </a:r>
          <a:r>
            <a:rPr lang="en-CA" sz="1600" kern="1200" dirty="0" err="1">
              <a:solidFill>
                <a:schemeClr val="bg1">
                  <a:lumMod val="50000"/>
                </a:schemeClr>
              </a:solidFill>
            </a:rPr>
            <a:t>Diffwalking</a:t>
          </a:r>
          <a:endParaRPr lang="en-CA" sz="1600" kern="1200" dirty="0">
            <a:solidFill>
              <a:schemeClr val="bg1">
                <a:lumMod val="50000"/>
              </a:schemeClr>
            </a:solidFill>
          </a:endParaRPr>
        </a:p>
      </dsp:txBody>
      <dsp:txXfrm>
        <a:off x="691768" y="2508710"/>
        <a:ext cx="2855699" cy="1753791"/>
      </dsp:txXfrm>
    </dsp:sp>
    <dsp:sp modelId="{8CDBBA36-D828-49E4-8C14-CEA9FC618716}">
      <dsp:nvSpPr>
        <dsp:cNvPr id="0" name=""/>
        <dsp:cNvSpPr/>
      </dsp:nvSpPr>
      <dsp:spPr>
        <a:xfrm>
          <a:off x="3778711" y="2271381"/>
          <a:ext cx="2227307" cy="23153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708333-671F-4D26-BA1F-C662B06A0871}">
      <dsp:nvSpPr>
        <dsp:cNvPr id="0" name=""/>
        <dsp:cNvSpPr/>
      </dsp:nvSpPr>
      <dsp:spPr>
        <a:xfrm>
          <a:off x="3971096" y="2454147"/>
          <a:ext cx="2227307" cy="2315376"/>
        </a:xfrm>
        <a:prstGeom prst="roundRect">
          <a:avLst>
            <a:gd name="adj" fmla="val 10000"/>
          </a:avLst>
        </a:prstGeom>
        <a:solidFill>
          <a:schemeClr val="accent3">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b="1" kern="1200" dirty="0">
              <a:solidFill>
                <a:srgbClr val="C00000"/>
              </a:solidFill>
            </a:rPr>
            <a:t>Continuous</a:t>
          </a:r>
        </a:p>
        <a:p>
          <a:pPr marL="0" lvl="0" indent="0" algn="ctr" defTabSz="711200">
            <a:lnSpc>
              <a:spcPct val="90000"/>
            </a:lnSpc>
            <a:spcBef>
              <a:spcPct val="0"/>
            </a:spcBef>
            <a:spcAft>
              <a:spcPct val="35000"/>
            </a:spcAft>
            <a:buNone/>
          </a:pPr>
          <a:r>
            <a:rPr lang="en-CA" sz="1600" b="0" kern="1200" dirty="0">
              <a:solidFill>
                <a:schemeClr val="bg1">
                  <a:lumMod val="50000"/>
                </a:schemeClr>
              </a:solidFill>
            </a:rPr>
            <a:t>BMI, </a:t>
          </a:r>
          <a:r>
            <a:rPr lang="en-CA" sz="1600" b="0" kern="1200" dirty="0" err="1">
              <a:solidFill>
                <a:schemeClr val="bg1">
                  <a:lumMod val="50000"/>
                </a:schemeClr>
              </a:solidFill>
            </a:rPr>
            <a:t>PhysicalHealth</a:t>
          </a:r>
          <a:r>
            <a:rPr lang="en-CA" sz="1600" b="0" kern="1200" dirty="0">
              <a:solidFill>
                <a:schemeClr val="bg1">
                  <a:lumMod val="50000"/>
                </a:schemeClr>
              </a:solidFill>
            </a:rPr>
            <a:t>,</a:t>
          </a:r>
        </a:p>
        <a:p>
          <a:pPr marL="0" lvl="0" indent="0" algn="ctr" defTabSz="711200">
            <a:lnSpc>
              <a:spcPct val="90000"/>
            </a:lnSpc>
            <a:spcBef>
              <a:spcPct val="0"/>
            </a:spcBef>
            <a:spcAft>
              <a:spcPct val="35000"/>
            </a:spcAft>
            <a:buNone/>
          </a:pPr>
          <a:r>
            <a:rPr lang="en-CA" sz="1600" b="0" kern="1200" dirty="0" err="1">
              <a:solidFill>
                <a:schemeClr val="bg1">
                  <a:lumMod val="50000"/>
                </a:schemeClr>
              </a:solidFill>
            </a:rPr>
            <a:t>MentalHealth</a:t>
          </a:r>
          <a:r>
            <a:rPr lang="en-CA" sz="1600" b="0" kern="1200" dirty="0">
              <a:solidFill>
                <a:schemeClr val="bg1">
                  <a:lumMod val="50000"/>
                </a:schemeClr>
              </a:solidFill>
            </a:rPr>
            <a:t>,</a:t>
          </a:r>
        </a:p>
        <a:p>
          <a:pPr marL="0" lvl="0" indent="0" algn="ctr" defTabSz="711200">
            <a:lnSpc>
              <a:spcPct val="90000"/>
            </a:lnSpc>
            <a:spcBef>
              <a:spcPct val="0"/>
            </a:spcBef>
            <a:spcAft>
              <a:spcPct val="35000"/>
            </a:spcAft>
            <a:buNone/>
          </a:pPr>
          <a:r>
            <a:rPr lang="en-CA" sz="1600" b="0" kern="1200" dirty="0" err="1">
              <a:solidFill>
                <a:schemeClr val="bg1">
                  <a:lumMod val="50000"/>
                </a:schemeClr>
              </a:solidFill>
            </a:rPr>
            <a:t>AgeCategory</a:t>
          </a:r>
          <a:r>
            <a:rPr lang="en-CA" sz="1600" b="0" kern="1200" dirty="0">
              <a:solidFill>
                <a:schemeClr val="bg1">
                  <a:lumMod val="50000"/>
                </a:schemeClr>
              </a:solidFill>
            </a:rPr>
            <a:t>,</a:t>
          </a:r>
        </a:p>
        <a:p>
          <a:pPr marL="0" lvl="0" indent="0" algn="ctr" defTabSz="711200">
            <a:lnSpc>
              <a:spcPct val="90000"/>
            </a:lnSpc>
            <a:spcBef>
              <a:spcPct val="0"/>
            </a:spcBef>
            <a:spcAft>
              <a:spcPct val="35000"/>
            </a:spcAft>
            <a:buNone/>
          </a:pPr>
          <a:r>
            <a:rPr lang="en-CA" sz="1600" b="0" kern="1200" dirty="0" err="1">
              <a:solidFill>
                <a:schemeClr val="bg1">
                  <a:lumMod val="50000"/>
                </a:schemeClr>
              </a:solidFill>
            </a:rPr>
            <a:t>GeneralHealth</a:t>
          </a:r>
          <a:r>
            <a:rPr lang="en-CA" sz="1600" b="0" kern="1200" dirty="0">
              <a:solidFill>
                <a:schemeClr val="bg1">
                  <a:lumMod val="50000"/>
                </a:schemeClr>
              </a:solidFill>
            </a:rPr>
            <a:t>,</a:t>
          </a:r>
        </a:p>
        <a:p>
          <a:pPr marL="0" lvl="0" indent="0" algn="ctr" defTabSz="711200">
            <a:lnSpc>
              <a:spcPct val="90000"/>
            </a:lnSpc>
            <a:spcBef>
              <a:spcPct val="0"/>
            </a:spcBef>
            <a:spcAft>
              <a:spcPct val="35000"/>
            </a:spcAft>
            <a:buNone/>
          </a:pPr>
          <a:r>
            <a:rPr lang="en-CA" sz="1600" b="0" kern="1200" dirty="0">
              <a:solidFill>
                <a:schemeClr val="bg1">
                  <a:lumMod val="50000"/>
                </a:schemeClr>
              </a:solidFill>
            </a:rPr>
            <a:t>Diabetic,</a:t>
          </a:r>
        </a:p>
        <a:p>
          <a:pPr marL="0" lvl="0" indent="0" algn="ctr" defTabSz="711200">
            <a:lnSpc>
              <a:spcPct val="90000"/>
            </a:lnSpc>
            <a:spcBef>
              <a:spcPct val="0"/>
            </a:spcBef>
            <a:spcAft>
              <a:spcPct val="35000"/>
            </a:spcAft>
            <a:buNone/>
          </a:pPr>
          <a:r>
            <a:rPr lang="en-CA" sz="1600" b="0" kern="1200" dirty="0" err="1">
              <a:solidFill>
                <a:schemeClr val="bg1">
                  <a:lumMod val="50000"/>
                </a:schemeClr>
              </a:solidFill>
            </a:rPr>
            <a:t>Sleeptime</a:t>
          </a:r>
          <a:r>
            <a:rPr lang="en-CA" sz="1600" b="0" kern="1200" dirty="0">
              <a:solidFill>
                <a:schemeClr val="bg1">
                  <a:lumMod val="50000"/>
                </a:schemeClr>
              </a:solidFill>
            </a:rPr>
            <a:t>, Race</a:t>
          </a:r>
        </a:p>
        <a:p>
          <a:pPr marL="0" lvl="0" indent="0" algn="ctr" defTabSz="711200">
            <a:lnSpc>
              <a:spcPct val="90000"/>
            </a:lnSpc>
            <a:spcBef>
              <a:spcPct val="0"/>
            </a:spcBef>
            <a:spcAft>
              <a:spcPct val="35000"/>
            </a:spcAft>
            <a:buNone/>
          </a:pPr>
          <a:r>
            <a:rPr lang="en-CA" sz="1600" kern="1200" dirty="0"/>
            <a:t> </a:t>
          </a:r>
        </a:p>
      </dsp:txBody>
      <dsp:txXfrm>
        <a:off x="4036332" y="2519383"/>
        <a:ext cx="2096835" cy="2184904"/>
      </dsp:txXfrm>
    </dsp:sp>
    <dsp:sp modelId="{CDA7BCBF-30FF-466F-A438-92B51CDDF032}">
      <dsp:nvSpPr>
        <dsp:cNvPr id="0" name=""/>
        <dsp:cNvSpPr/>
      </dsp:nvSpPr>
      <dsp:spPr>
        <a:xfrm>
          <a:off x="6406493" y="1099383"/>
          <a:ext cx="1731467" cy="7268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C36895-FCE0-40CA-B2DA-5AC5FE14DD1B}">
      <dsp:nvSpPr>
        <dsp:cNvPr id="0" name=""/>
        <dsp:cNvSpPr/>
      </dsp:nvSpPr>
      <dsp:spPr>
        <a:xfrm>
          <a:off x="6598879" y="1282149"/>
          <a:ext cx="1731467" cy="726801"/>
        </a:xfrm>
        <a:prstGeom prst="roundRect">
          <a:avLst>
            <a:gd name="adj" fmla="val 10000"/>
          </a:avLst>
        </a:prstGeom>
        <a:solidFill>
          <a:srgbClr val="FFC000">
            <a:alpha val="90000"/>
          </a:srgb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kern="1200" dirty="0">
              <a:solidFill>
                <a:srgbClr val="C00000"/>
              </a:solidFill>
            </a:rPr>
            <a:t>Dependent Variables</a:t>
          </a:r>
        </a:p>
      </dsp:txBody>
      <dsp:txXfrm>
        <a:off x="6620166" y="1303436"/>
        <a:ext cx="1688893" cy="684227"/>
      </dsp:txXfrm>
    </dsp:sp>
    <dsp:sp modelId="{11232008-C71B-43AC-A0F3-4926FC34F408}">
      <dsp:nvSpPr>
        <dsp:cNvPr id="0" name=""/>
        <dsp:cNvSpPr/>
      </dsp:nvSpPr>
      <dsp:spPr>
        <a:xfrm>
          <a:off x="6406493" y="2329753"/>
          <a:ext cx="1731467" cy="109948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93C19A-B35E-40BF-88E1-C0BAB032396F}">
      <dsp:nvSpPr>
        <dsp:cNvPr id="0" name=""/>
        <dsp:cNvSpPr/>
      </dsp:nvSpPr>
      <dsp:spPr>
        <a:xfrm>
          <a:off x="6598879" y="2512519"/>
          <a:ext cx="1731467" cy="1099481"/>
        </a:xfrm>
        <a:prstGeom prst="roundRect">
          <a:avLst>
            <a:gd name="adj" fmla="val 10000"/>
          </a:avLst>
        </a:prstGeom>
        <a:solidFill>
          <a:schemeClr val="accent5">
            <a:lumMod val="40000"/>
            <a:lumOff val="60000"/>
            <a:alpha val="9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dirty="0">
              <a:solidFill>
                <a:schemeClr val="bg1">
                  <a:lumMod val="50000"/>
                </a:schemeClr>
              </a:solidFill>
            </a:rPr>
            <a:t>HeartDisease</a:t>
          </a:r>
          <a:r>
            <a:rPr lang="en-CA" sz="1800" kern="1200" dirty="0"/>
            <a:t>  </a:t>
          </a:r>
          <a:r>
            <a:rPr lang="en-CA" sz="1600" b="1" kern="1200" dirty="0">
              <a:solidFill>
                <a:srgbClr val="C00000"/>
              </a:solidFill>
            </a:rPr>
            <a:t>(Categorical)</a:t>
          </a:r>
        </a:p>
      </dsp:txBody>
      <dsp:txXfrm>
        <a:off x="6631082" y="2544722"/>
        <a:ext cx="1667061" cy="103507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848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1f98a1bf4a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1f98a1bf4a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1509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489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c6f980f91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c6f980f91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4566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7628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00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f98a1bf4a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1f98a1bf4a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1323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6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493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6" r:id="rId5"/>
    <p:sldLayoutId id="2147483657"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s://public.tableau.com/app/profile/ethan.mcbride/viz/HeartDiseaseKeyIndicatorsDashboard/GeneralOverview"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s://www.kaggle.com/datasets?search=heart+disease." TargetMode="Externa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83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bg2"/>
                </a:solidFill>
              </a:rPr>
              <a:t>    Data Analytics Bootcamp –UOT</a:t>
            </a:r>
            <a:br>
              <a:rPr lang="en" sz="2000" dirty="0">
                <a:solidFill>
                  <a:schemeClr val="bg2"/>
                </a:solidFill>
              </a:rPr>
            </a:br>
            <a:r>
              <a:rPr lang="en" sz="2000" dirty="0">
                <a:solidFill>
                  <a:schemeClr val="bg2"/>
                </a:solidFill>
              </a:rPr>
              <a:t>    Final Project - Group 7</a:t>
            </a:r>
            <a:endParaRPr sz="2000" dirty="0"/>
          </a:p>
        </p:txBody>
      </p:sp>
      <p:sp>
        <p:nvSpPr>
          <p:cNvPr id="66" name="Google Shape;66;p14"/>
          <p:cNvSpPr txBox="1">
            <a:spLocks noGrp="1"/>
          </p:cNvSpPr>
          <p:nvPr>
            <p:ph type="body" idx="1"/>
          </p:nvPr>
        </p:nvSpPr>
        <p:spPr>
          <a:xfrm>
            <a:off x="591671" y="1513755"/>
            <a:ext cx="7660982" cy="1057995"/>
          </a:xfrm>
          <a:prstGeom prst="rect">
            <a:avLst/>
          </a:prstGeom>
        </p:spPr>
        <p:txBody>
          <a:bodyPr spcFirstLastPara="1" wrap="square" lIns="91425" tIns="91425" rIns="91425" bIns="91425" anchor="t" anchorCtr="0">
            <a:noAutofit/>
          </a:bodyPr>
          <a:lstStyle/>
          <a:p>
            <a:pPr marL="114300" indent="0" algn="ctr">
              <a:lnSpc>
                <a:spcPct val="150000"/>
              </a:lnSpc>
              <a:buNone/>
            </a:pPr>
            <a:r>
              <a:rPr lang="en-CA" sz="3600" b="1" dirty="0">
                <a:solidFill>
                  <a:schemeClr val="tx1"/>
                </a:solidFill>
                <a:latin typeface="Oswald" panose="00000500000000000000" pitchFamily="2" charset="0"/>
              </a:rPr>
              <a:t>PREDICTION OF FACTORS LEAD TO HEART DISEASE</a:t>
            </a:r>
          </a:p>
          <a:p>
            <a:pPr marL="114300" lvl="0" indent="0" algn="l" rtl="0">
              <a:lnSpc>
                <a:spcPct val="200000"/>
              </a:lnSpc>
              <a:spcBef>
                <a:spcPts val="0"/>
              </a:spcBef>
              <a:spcAft>
                <a:spcPts val="0"/>
              </a:spcAft>
              <a:buSzPts val="1800"/>
              <a:buNone/>
            </a:pPr>
            <a:endParaRPr dirty="0">
              <a:latin typeface="Oswald" panose="00000500000000000000" pitchFamily="2" charset="0"/>
            </a:endParaRPr>
          </a:p>
        </p:txBody>
      </p:sp>
      <p:pic>
        <p:nvPicPr>
          <p:cNvPr id="5" name="Google Shape;73;p15">
            <a:extLst>
              <a:ext uri="{FF2B5EF4-FFF2-40B4-BE49-F238E27FC236}">
                <a16:creationId xmlns:a16="http://schemas.microsoft.com/office/drawing/2014/main" id="{719B3CF1-2E45-43EF-AE8D-0896BC589C9E}"/>
              </a:ext>
            </a:extLst>
          </p:cNvPr>
          <p:cNvPicPr preferRelativeResize="0"/>
          <p:nvPr/>
        </p:nvPicPr>
        <p:blipFill>
          <a:blip r:embed="rId3">
            <a:alphaModFix/>
          </a:blip>
          <a:stretch>
            <a:fillRect/>
          </a:stretch>
        </p:blipFill>
        <p:spPr>
          <a:xfrm>
            <a:off x="3508822" y="3305853"/>
            <a:ext cx="5084425" cy="1998125"/>
          </a:xfrm>
          <a:prstGeom prst="rect">
            <a:avLst/>
          </a:prstGeom>
          <a:noFill/>
          <a:ln>
            <a:noFill/>
          </a:ln>
        </p:spPr>
      </p:pic>
    </p:spTree>
    <p:extLst>
      <p:ext uri="{BB962C8B-B14F-4D97-AF65-F5344CB8AC3E}">
        <p14:creationId xmlns:p14="http://schemas.microsoft.com/office/powerpoint/2010/main" val="2163323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A64320A-BE13-49E2-9600-1614F6065875}"/>
              </a:ext>
            </a:extLst>
          </p:cNvPr>
          <p:cNvGraphicFramePr/>
          <p:nvPr>
            <p:extLst>
              <p:ext uri="{D42A27DB-BD31-4B8C-83A1-F6EECF244321}">
                <p14:modId xmlns:p14="http://schemas.microsoft.com/office/powerpoint/2010/main" val="1408897095"/>
              </p:ext>
            </p:extLst>
          </p:nvPr>
        </p:nvGraphicFramePr>
        <p:xfrm>
          <a:off x="199785" y="107577"/>
          <a:ext cx="8775166" cy="4771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5958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021D-5E4E-41E1-9C2F-72EFEC8F6791}"/>
              </a:ext>
            </a:extLst>
          </p:cNvPr>
          <p:cNvSpPr>
            <a:spLocks noGrp="1"/>
          </p:cNvSpPr>
          <p:nvPr>
            <p:ph type="title"/>
          </p:nvPr>
        </p:nvSpPr>
        <p:spPr>
          <a:xfrm>
            <a:off x="311700" y="245327"/>
            <a:ext cx="8520600" cy="572429"/>
          </a:xfrm>
        </p:spPr>
        <p:txBody>
          <a:bodyPr/>
          <a:lstStyle/>
          <a:p>
            <a:r>
              <a:rPr lang="en-CA" dirty="0"/>
              <a:t>Features Analysis </a:t>
            </a:r>
          </a:p>
        </p:txBody>
      </p:sp>
      <p:sp>
        <p:nvSpPr>
          <p:cNvPr id="3" name="Text Placeholder 2">
            <a:extLst>
              <a:ext uri="{FF2B5EF4-FFF2-40B4-BE49-F238E27FC236}">
                <a16:creationId xmlns:a16="http://schemas.microsoft.com/office/drawing/2014/main" id="{5843CF04-2CE7-4F4D-B2C4-3ECFAB710BE8}"/>
              </a:ext>
            </a:extLst>
          </p:cNvPr>
          <p:cNvSpPr>
            <a:spLocks noGrp="1"/>
          </p:cNvSpPr>
          <p:nvPr>
            <p:ph type="body" idx="1"/>
          </p:nvPr>
        </p:nvSpPr>
        <p:spPr/>
        <p:txBody>
          <a:bodyPr/>
          <a:lstStyle/>
          <a:p>
            <a:pPr marL="114300" indent="0">
              <a:buNone/>
            </a:pPr>
            <a:endParaRPr lang="en-CA" b="1" dirty="0">
              <a:solidFill>
                <a:srgbClr val="FFC000"/>
              </a:solidFill>
            </a:endParaRPr>
          </a:p>
          <a:p>
            <a:pPr marL="114300" indent="0">
              <a:buNone/>
            </a:pPr>
            <a:endParaRPr lang="en-CA" dirty="0"/>
          </a:p>
        </p:txBody>
      </p:sp>
      <p:graphicFrame>
        <p:nvGraphicFramePr>
          <p:cNvPr id="6" name="Table 6">
            <a:extLst>
              <a:ext uri="{FF2B5EF4-FFF2-40B4-BE49-F238E27FC236}">
                <a16:creationId xmlns:a16="http://schemas.microsoft.com/office/drawing/2014/main" id="{94FDC52E-C221-44C1-8C79-7D86317E44C1}"/>
              </a:ext>
            </a:extLst>
          </p:cNvPr>
          <p:cNvGraphicFramePr>
            <a:graphicFrameLocks noGrp="1"/>
          </p:cNvGraphicFramePr>
          <p:nvPr>
            <p:extLst>
              <p:ext uri="{D42A27DB-BD31-4B8C-83A1-F6EECF244321}">
                <p14:modId xmlns:p14="http://schemas.microsoft.com/office/powerpoint/2010/main" val="1049532994"/>
              </p:ext>
            </p:extLst>
          </p:nvPr>
        </p:nvGraphicFramePr>
        <p:xfrm>
          <a:off x="461041" y="869795"/>
          <a:ext cx="8244969" cy="4182351"/>
        </p:xfrm>
        <a:graphic>
          <a:graphicData uri="http://schemas.openxmlformats.org/drawingml/2006/table">
            <a:tbl>
              <a:tblPr firstRow="1" bandRow="1">
                <a:tableStyleId>{5C22544A-7EE6-4342-B048-85BDC9FD1C3A}</a:tableStyleId>
              </a:tblPr>
              <a:tblGrid>
                <a:gridCol w="4053776">
                  <a:extLst>
                    <a:ext uri="{9D8B030D-6E8A-4147-A177-3AD203B41FA5}">
                      <a16:colId xmlns:a16="http://schemas.microsoft.com/office/drawing/2014/main" val="3944922702"/>
                    </a:ext>
                  </a:extLst>
                </a:gridCol>
                <a:gridCol w="4191193">
                  <a:extLst>
                    <a:ext uri="{9D8B030D-6E8A-4147-A177-3AD203B41FA5}">
                      <a16:colId xmlns:a16="http://schemas.microsoft.com/office/drawing/2014/main" val="4004095432"/>
                    </a:ext>
                  </a:extLst>
                </a:gridCol>
              </a:tblGrid>
              <a:tr h="651890">
                <a:tc>
                  <a:txBody>
                    <a:bodyPr/>
                    <a:lstStyle/>
                    <a:p>
                      <a:pPr algn="ctr"/>
                      <a:endParaRPr lang="en-CA" dirty="0">
                        <a:solidFill>
                          <a:schemeClr val="tx1"/>
                        </a:solidFill>
                      </a:endParaRPr>
                    </a:p>
                    <a:p>
                      <a:pPr algn="ctr"/>
                      <a:r>
                        <a:rPr lang="en-CA" dirty="0">
                          <a:solidFill>
                            <a:schemeClr val="bg1">
                              <a:lumMod val="50000"/>
                            </a:schemeClr>
                          </a:solidFill>
                        </a:rPr>
                        <a:t>Categorical Variables ( Binary ) </a:t>
                      </a:r>
                    </a:p>
                  </a:txBody>
                  <a:tcPr>
                    <a:solidFill>
                      <a:schemeClr val="accent5">
                        <a:lumMod val="60000"/>
                        <a:lumOff val="40000"/>
                      </a:schemeClr>
                    </a:solidFill>
                  </a:tcPr>
                </a:tc>
                <a:tc>
                  <a:txBody>
                    <a:bodyPr/>
                    <a:lstStyle/>
                    <a:p>
                      <a:pPr algn="ctr"/>
                      <a:endParaRPr lang="en-CA" dirty="0">
                        <a:solidFill>
                          <a:schemeClr val="tx1"/>
                        </a:solidFill>
                      </a:endParaRPr>
                    </a:p>
                    <a:p>
                      <a:pPr algn="ctr"/>
                      <a:r>
                        <a:rPr lang="en-CA" dirty="0">
                          <a:solidFill>
                            <a:schemeClr val="bg1">
                              <a:lumMod val="50000"/>
                            </a:schemeClr>
                          </a:solidFill>
                        </a:rPr>
                        <a:t>Continuous Variables ( Non Binary )</a:t>
                      </a:r>
                    </a:p>
                  </a:txBody>
                  <a:tcPr>
                    <a:solidFill>
                      <a:schemeClr val="accent5">
                        <a:lumMod val="60000"/>
                        <a:lumOff val="40000"/>
                      </a:schemeClr>
                    </a:solidFill>
                  </a:tcPr>
                </a:tc>
                <a:extLst>
                  <a:ext uri="{0D108BD9-81ED-4DB2-BD59-A6C34878D82A}">
                    <a16:rowId xmlns:a16="http://schemas.microsoft.com/office/drawing/2014/main" val="3522934080"/>
                  </a:ext>
                </a:extLst>
              </a:tr>
              <a:tr h="3530461">
                <a:tc>
                  <a:txBody>
                    <a:bodyPr/>
                    <a:lstStyle/>
                    <a:p>
                      <a:endParaRPr lang="en-CA" b="1" dirty="0">
                        <a:solidFill>
                          <a:schemeClr val="tx2">
                            <a:lumMod val="10000"/>
                          </a:schemeClr>
                        </a:solidFill>
                      </a:endParaRPr>
                    </a:p>
                    <a:p>
                      <a:pPr marL="285750" indent="-285750">
                        <a:buFont typeface="Wingdings" panose="05000000000000000000" pitchFamily="2" charset="2"/>
                        <a:buChar char="ü"/>
                      </a:pPr>
                      <a:r>
                        <a:rPr lang="en-CA" b="0" dirty="0">
                          <a:solidFill>
                            <a:schemeClr val="tx2">
                              <a:lumMod val="10000"/>
                            </a:schemeClr>
                          </a:solidFill>
                        </a:rPr>
                        <a:t>HeartDisease    </a:t>
                      </a:r>
                      <a:endParaRPr lang="en-CA" b="0" dirty="0">
                        <a:solidFill>
                          <a:srgbClr val="C00000"/>
                        </a:solidFill>
                      </a:endParaRPr>
                    </a:p>
                    <a:p>
                      <a:pPr marL="285750" indent="-285750">
                        <a:buFont typeface="Wingdings" panose="05000000000000000000" pitchFamily="2" charset="2"/>
                        <a:buChar char="ü"/>
                      </a:pPr>
                      <a:r>
                        <a:rPr lang="en-CA" i="1" dirty="0">
                          <a:solidFill>
                            <a:schemeClr val="tx2">
                              <a:lumMod val="10000"/>
                            </a:schemeClr>
                          </a:solidFill>
                        </a:rPr>
                        <a:t>Smoking </a:t>
                      </a:r>
                    </a:p>
                    <a:p>
                      <a:pPr marL="285750" indent="-285750">
                        <a:buFont typeface="Wingdings" panose="05000000000000000000" pitchFamily="2" charset="2"/>
                        <a:buChar char="ü"/>
                      </a:pPr>
                      <a:r>
                        <a:rPr lang="en-CA" i="1" dirty="0">
                          <a:solidFill>
                            <a:schemeClr val="tx2">
                              <a:lumMod val="10000"/>
                            </a:schemeClr>
                          </a:solidFill>
                        </a:rPr>
                        <a:t>AlcoholDrinking</a:t>
                      </a:r>
                    </a:p>
                    <a:p>
                      <a:pPr marL="285750" indent="-285750">
                        <a:buFont typeface="Wingdings" panose="05000000000000000000" pitchFamily="2" charset="2"/>
                        <a:buChar char="ü"/>
                      </a:pPr>
                      <a:r>
                        <a:rPr lang="en-CA" i="1" dirty="0">
                          <a:solidFill>
                            <a:schemeClr val="tx2">
                              <a:lumMod val="10000"/>
                            </a:schemeClr>
                          </a:solidFill>
                        </a:rPr>
                        <a:t>Stroke</a:t>
                      </a:r>
                    </a:p>
                    <a:p>
                      <a:pPr marL="285750" indent="-285750">
                        <a:buFont typeface="Wingdings" panose="05000000000000000000" pitchFamily="2" charset="2"/>
                        <a:buChar char="ü"/>
                      </a:pPr>
                      <a:r>
                        <a:rPr lang="en-CA" i="1" dirty="0">
                          <a:solidFill>
                            <a:schemeClr val="tx2">
                              <a:lumMod val="10000"/>
                            </a:schemeClr>
                          </a:solidFill>
                        </a:rPr>
                        <a:t>Diffwalking</a:t>
                      </a:r>
                    </a:p>
                    <a:p>
                      <a:pPr marL="285750" indent="-285750">
                        <a:buFont typeface="Wingdings" panose="05000000000000000000" pitchFamily="2" charset="2"/>
                        <a:buChar char="ü"/>
                      </a:pPr>
                      <a:r>
                        <a:rPr lang="en-CA" i="1" dirty="0">
                          <a:solidFill>
                            <a:schemeClr val="tx2">
                              <a:lumMod val="10000"/>
                            </a:schemeClr>
                          </a:solidFill>
                        </a:rPr>
                        <a:t>PhysicalActivity</a:t>
                      </a:r>
                    </a:p>
                    <a:p>
                      <a:pPr marL="285750" indent="-285750">
                        <a:buFont typeface="Wingdings" panose="05000000000000000000" pitchFamily="2" charset="2"/>
                        <a:buChar char="ü"/>
                      </a:pPr>
                      <a:r>
                        <a:rPr lang="en-CA" i="1" dirty="0">
                          <a:solidFill>
                            <a:schemeClr val="tx2">
                              <a:lumMod val="10000"/>
                            </a:schemeClr>
                          </a:solidFill>
                        </a:rPr>
                        <a:t>Asthma</a:t>
                      </a:r>
                    </a:p>
                    <a:p>
                      <a:pPr marL="285750" indent="-285750">
                        <a:buFont typeface="Wingdings" panose="05000000000000000000" pitchFamily="2" charset="2"/>
                        <a:buChar char="ü"/>
                      </a:pPr>
                      <a:r>
                        <a:rPr lang="en-CA" i="1" dirty="0">
                          <a:solidFill>
                            <a:schemeClr val="tx2">
                              <a:lumMod val="10000"/>
                            </a:schemeClr>
                          </a:solidFill>
                        </a:rPr>
                        <a:t>KidneyDisease</a:t>
                      </a:r>
                    </a:p>
                    <a:p>
                      <a:pPr marL="285750" indent="-285750">
                        <a:buFont typeface="Wingdings" panose="05000000000000000000" pitchFamily="2" charset="2"/>
                        <a:buChar char="ü"/>
                      </a:pPr>
                      <a:r>
                        <a:rPr lang="en-CA" i="1" dirty="0">
                          <a:solidFill>
                            <a:schemeClr val="tx2">
                              <a:lumMod val="10000"/>
                            </a:schemeClr>
                          </a:solidFill>
                        </a:rPr>
                        <a:t>SkinCancer</a:t>
                      </a:r>
                    </a:p>
                    <a:p>
                      <a:pPr marL="285750" indent="-285750">
                        <a:buFont typeface="Wingdings" panose="05000000000000000000" pitchFamily="2" charset="2"/>
                        <a:buChar char="ü"/>
                      </a:pPr>
                      <a:r>
                        <a:rPr lang="en-CA" i="1" dirty="0">
                          <a:solidFill>
                            <a:schemeClr val="tx2">
                              <a:lumMod val="10000"/>
                            </a:schemeClr>
                          </a:solidFill>
                        </a:rPr>
                        <a:t>Sex</a:t>
                      </a:r>
                    </a:p>
                    <a:p>
                      <a:endParaRPr lang="en-CA" b="0" dirty="0">
                        <a:solidFill>
                          <a:schemeClr val="tx2">
                            <a:lumMod val="10000"/>
                          </a:schemeClr>
                        </a:solidFill>
                      </a:endParaRPr>
                    </a:p>
                  </a:txBody>
                  <a:tcPr/>
                </a:tc>
                <a:tc>
                  <a:txBody>
                    <a:bodyPr/>
                    <a:lstStyle/>
                    <a:p>
                      <a:pPr marL="285750" indent="-285750">
                        <a:buFont typeface="Wingdings" panose="05000000000000000000" pitchFamily="2" charset="2"/>
                        <a:buChar char="§"/>
                      </a:pPr>
                      <a:endParaRPr lang="en-CA" b="1" dirty="0">
                        <a:solidFill>
                          <a:schemeClr val="tx2">
                            <a:lumMod val="10000"/>
                          </a:schemeClr>
                        </a:solidFill>
                      </a:endParaRPr>
                    </a:p>
                    <a:p>
                      <a:pPr marL="285750" indent="-285750">
                        <a:buFont typeface="Wingdings" panose="05000000000000000000" pitchFamily="2" charset="2"/>
                        <a:buChar char="ü"/>
                      </a:pPr>
                      <a:r>
                        <a:rPr lang="en-CA" b="0" i="1" dirty="0">
                          <a:solidFill>
                            <a:schemeClr val="tx2">
                              <a:lumMod val="10000"/>
                            </a:schemeClr>
                          </a:solidFill>
                        </a:rPr>
                        <a:t>BMI – Healthy Weight, Obesity, Over Weight, Under Weight </a:t>
                      </a:r>
                    </a:p>
                    <a:p>
                      <a:pPr marL="285750" indent="-285750">
                        <a:buFont typeface="Wingdings" panose="05000000000000000000" pitchFamily="2" charset="2"/>
                        <a:buChar char="ü"/>
                      </a:pPr>
                      <a:r>
                        <a:rPr lang="en-CA" b="0" i="1" dirty="0">
                          <a:solidFill>
                            <a:schemeClr val="tx2">
                              <a:lumMod val="10000"/>
                            </a:schemeClr>
                          </a:solidFill>
                        </a:rPr>
                        <a:t>PhysicalHealth – Index Number </a:t>
                      </a:r>
                    </a:p>
                    <a:p>
                      <a:pPr marL="285750" indent="-285750">
                        <a:buFont typeface="Wingdings" panose="05000000000000000000" pitchFamily="2" charset="2"/>
                        <a:buChar char="ü"/>
                      </a:pPr>
                      <a:r>
                        <a:rPr lang="en-CA" b="0" i="1" dirty="0">
                          <a:solidFill>
                            <a:schemeClr val="tx2">
                              <a:lumMod val="10000"/>
                            </a:schemeClr>
                          </a:solidFill>
                        </a:rPr>
                        <a:t>Race – Native, White, Black, Asian, Hispanic, Other </a:t>
                      </a:r>
                    </a:p>
                    <a:p>
                      <a:pPr marL="285750" indent="-285750">
                        <a:buFont typeface="Wingdings" panose="05000000000000000000" pitchFamily="2" charset="2"/>
                        <a:buChar char="ü"/>
                      </a:pPr>
                      <a:r>
                        <a:rPr lang="en-CA" b="0" i="1" dirty="0">
                          <a:solidFill>
                            <a:schemeClr val="tx2">
                              <a:lumMod val="10000"/>
                            </a:schemeClr>
                          </a:solidFill>
                        </a:rPr>
                        <a:t>MentalHealth – Index Number </a:t>
                      </a:r>
                    </a:p>
                    <a:p>
                      <a:pPr marL="285750" indent="-285750">
                        <a:buFont typeface="Wingdings" panose="05000000000000000000" pitchFamily="2" charset="2"/>
                        <a:buChar char="ü"/>
                      </a:pPr>
                      <a:r>
                        <a:rPr lang="en-CA" b="0" i="1" dirty="0">
                          <a:solidFill>
                            <a:schemeClr val="tx2">
                              <a:lumMod val="10000"/>
                            </a:schemeClr>
                          </a:solidFill>
                        </a:rPr>
                        <a:t>Age Category – In Years </a:t>
                      </a:r>
                    </a:p>
                    <a:p>
                      <a:pPr marL="285750" indent="-285750">
                        <a:buFont typeface="Wingdings" panose="05000000000000000000" pitchFamily="2" charset="2"/>
                        <a:buChar char="ü"/>
                      </a:pPr>
                      <a:r>
                        <a:rPr lang="en-CA" b="0" i="1" dirty="0">
                          <a:solidFill>
                            <a:schemeClr val="tx2">
                              <a:lumMod val="10000"/>
                            </a:schemeClr>
                          </a:solidFill>
                        </a:rPr>
                        <a:t>General Health – Excellent, Very good, Good , Fair , Poor </a:t>
                      </a:r>
                    </a:p>
                    <a:p>
                      <a:pPr marL="285750" indent="-285750">
                        <a:buFont typeface="Wingdings" panose="05000000000000000000" pitchFamily="2" charset="2"/>
                        <a:buChar char="ü"/>
                      </a:pPr>
                      <a:r>
                        <a:rPr lang="en-CA" b="0" i="1" dirty="0">
                          <a:solidFill>
                            <a:schemeClr val="tx2">
                              <a:lumMod val="10000"/>
                            </a:schemeClr>
                          </a:solidFill>
                        </a:rPr>
                        <a:t>Diabetic – Yes, No , Border line, During Pregnancy </a:t>
                      </a:r>
                    </a:p>
                    <a:p>
                      <a:pPr marL="285750" indent="-285750">
                        <a:buFont typeface="Wingdings" panose="05000000000000000000" pitchFamily="2" charset="2"/>
                        <a:buChar char="ü"/>
                      </a:pPr>
                      <a:r>
                        <a:rPr lang="en-CA" i="1" dirty="0">
                          <a:solidFill>
                            <a:schemeClr val="tx2">
                              <a:lumMod val="10000"/>
                            </a:schemeClr>
                          </a:solidFill>
                        </a:rPr>
                        <a:t>Sleeptime – In hours </a:t>
                      </a:r>
                    </a:p>
                    <a:p>
                      <a:pPr marL="114300" indent="0">
                        <a:buNone/>
                      </a:pPr>
                      <a:endParaRPr lang="en-CA" i="1" dirty="0">
                        <a:solidFill>
                          <a:schemeClr val="tx2">
                            <a:lumMod val="10000"/>
                          </a:schemeClr>
                        </a:solidFill>
                      </a:endParaRPr>
                    </a:p>
                    <a:p>
                      <a:pPr marL="114300" indent="0">
                        <a:buNone/>
                      </a:pPr>
                      <a:endParaRPr lang="en-CA" dirty="0">
                        <a:solidFill>
                          <a:schemeClr val="tx2">
                            <a:lumMod val="10000"/>
                          </a:schemeClr>
                        </a:solidFill>
                      </a:endParaRPr>
                    </a:p>
                  </a:txBody>
                  <a:tcPr>
                    <a:solidFill>
                      <a:schemeClr val="accent1">
                        <a:tint val="40000"/>
                      </a:schemeClr>
                    </a:solidFill>
                  </a:tcPr>
                </a:tc>
                <a:extLst>
                  <a:ext uri="{0D108BD9-81ED-4DB2-BD59-A6C34878D82A}">
                    <a16:rowId xmlns:a16="http://schemas.microsoft.com/office/drawing/2014/main" val="3122652894"/>
                  </a:ext>
                </a:extLst>
              </a:tr>
            </a:tbl>
          </a:graphicData>
        </a:graphic>
      </p:graphicFrame>
      <p:sp>
        <p:nvSpPr>
          <p:cNvPr id="20" name="Oval 19">
            <a:extLst>
              <a:ext uri="{FF2B5EF4-FFF2-40B4-BE49-F238E27FC236}">
                <a16:creationId xmlns:a16="http://schemas.microsoft.com/office/drawing/2014/main" id="{171A742A-4FA3-42E8-AD20-B77902648224}"/>
              </a:ext>
            </a:extLst>
          </p:cNvPr>
          <p:cNvSpPr/>
          <p:nvPr/>
        </p:nvSpPr>
        <p:spPr>
          <a:xfrm>
            <a:off x="2590800" y="2571750"/>
            <a:ext cx="1767840" cy="137541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a:p>
            <a:pPr algn="ctr"/>
            <a:r>
              <a:rPr lang="en-CA" dirty="0"/>
              <a:t>Yes – 1 </a:t>
            </a:r>
          </a:p>
          <a:p>
            <a:pPr algn="ctr"/>
            <a:r>
              <a:rPr lang="en-CA" dirty="0"/>
              <a:t>No – 0 </a:t>
            </a:r>
          </a:p>
          <a:p>
            <a:pPr algn="ctr"/>
            <a:r>
              <a:rPr lang="en-CA" dirty="0"/>
              <a:t>Female – 1</a:t>
            </a:r>
          </a:p>
          <a:p>
            <a:pPr algn="ctr"/>
            <a:r>
              <a:rPr lang="en-CA" dirty="0"/>
              <a:t>Male – 0</a:t>
            </a:r>
          </a:p>
          <a:p>
            <a:pPr algn="ctr"/>
            <a:endParaRPr lang="en-CA" dirty="0"/>
          </a:p>
        </p:txBody>
      </p:sp>
    </p:spTree>
    <p:extLst>
      <p:ext uri="{BB962C8B-B14F-4D97-AF65-F5344CB8AC3E}">
        <p14:creationId xmlns:p14="http://schemas.microsoft.com/office/powerpoint/2010/main" val="2547078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F67A4F-1211-47B5-B7A3-2148C2863FD8}"/>
              </a:ext>
            </a:extLst>
          </p:cNvPr>
          <p:cNvPicPr>
            <a:picLocks noChangeAspect="1"/>
          </p:cNvPicPr>
          <p:nvPr/>
        </p:nvPicPr>
        <p:blipFill>
          <a:blip r:embed="rId2"/>
          <a:stretch>
            <a:fillRect/>
          </a:stretch>
        </p:blipFill>
        <p:spPr>
          <a:xfrm>
            <a:off x="3033132" y="381000"/>
            <a:ext cx="5859408" cy="4434840"/>
          </a:xfrm>
          <a:prstGeom prst="rect">
            <a:avLst/>
          </a:prstGeom>
        </p:spPr>
      </p:pic>
      <p:sp>
        <p:nvSpPr>
          <p:cNvPr id="2" name="TextBox 1">
            <a:extLst>
              <a:ext uri="{FF2B5EF4-FFF2-40B4-BE49-F238E27FC236}">
                <a16:creationId xmlns:a16="http://schemas.microsoft.com/office/drawing/2014/main" id="{E2D662A4-4984-4ED8-BEC0-D42F460E351A}"/>
              </a:ext>
            </a:extLst>
          </p:cNvPr>
          <p:cNvSpPr txBox="1"/>
          <p:nvPr/>
        </p:nvSpPr>
        <p:spPr>
          <a:xfrm>
            <a:off x="434340" y="403860"/>
            <a:ext cx="2362200" cy="4247317"/>
          </a:xfrm>
          <a:prstGeom prst="rect">
            <a:avLst/>
          </a:prstGeom>
          <a:noFill/>
        </p:spPr>
        <p:txBody>
          <a:bodyPr wrap="square" rtlCol="0">
            <a:spAutoFit/>
          </a:bodyPr>
          <a:lstStyle/>
          <a:p>
            <a:r>
              <a:rPr lang="en-CA" sz="1600" dirty="0">
                <a:solidFill>
                  <a:schemeClr val="tx1"/>
                </a:solidFill>
              </a:rPr>
              <a:t>Being a person who has stroke , a person is smoking , a person with no physical activities , a person with kidney disease shows </a:t>
            </a:r>
            <a:r>
              <a:rPr lang="en-CA" sz="1600" dirty="0">
                <a:solidFill>
                  <a:srgbClr val="FFC000"/>
                </a:solidFill>
              </a:rPr>
              <a:t>low positive correlation</a:t>
            </a:r>
            <a:r>
              <a:rPr lang="en-CA" sz="1600" dirty="0">
                <a:solidFill>
                  <a:schemeClr val="tx1"/>
                </a:solidFill>
              </a:rPr>
              <a:t>.</a:t>
            </a:r>
          </a:p>
          <a:p>
            <a:endParaRPr lang="en-CA" sz="1600" dirty="0">
              <a:solidFill>
                <a:schemeClr val="tx1"/>
              </a:solidFill>
            </a:endParaRPr>
          </a:p>
          <a:p>
            <a:r>
              <a:rPr lang="en-CA" sz="1600" dirty="0">
                <a:solidFill>
                  <a:schemeClr val="tx1"/>
                </a:solidFill>
              </a:rPr>
              <a:t>A person use alcohol shows </a:t>
            </a:r>
            <a:r>
              <a:rPr lang="en-CA" sz="1600" dirty="0">
                <a:solidFill>
                  <a:srgbClr val="FFC000"/>
                </a:solidFill>
              </a:rPr>
              <a:t>very low negative correlation</a:t>
            </a:r>
            <a:r>
              <a:rPr lang="en-CA" sz="1600" dirty="0">
                <a:solidFill>
                  <a:schemeClr val="tx1"/>
                </a:solidFill>
              </a:rPr>
              <a:t>.</a:t>
            </a:r>
          </a:p>
          <a:p>
            <a:endParaRPr lang="en-CA" sz="1600" dirty="0">
              <a:solidFill>
                <a:schemeClr val="tx1"/>
              </a:solidFill>
            </a:endParaRPr>
          </a:p>
          <a:p>
            <a:r>
              <a:rPr lang="en-CA" sz="1600" dirty="0">
                <a:solidFill>
                  <a:schemeClr val="tx1"/>
                </a:solidFill>
              </a:rPr>
              <a:t>A person with skin cancer , a person with Asthma shows </a:t>
            </a:r>
            <a:r>
              <a:rPr lang="en-CA" sz="1600" dirty="0">
                <a:solidFill>
                  <a:srgbClr val="FFC000"/>
                </a:solidFill>
              </a:rPr>
              <a:t>no correlation</a:t>
            </a:r>
          </a:p>
          <a:p>
            <a:endParaRPr lang="en-CA" dirty="0"/>
          </a:p>
        </p:txBody>
      </p:sp>
    </p:spTree>
    <p:extLst>
      <p:ext uri="{BB962C8B-B14F-4D97-AF65-F5344CB8AC3E}">
        <p14:creationId xmlns:p14="http://schemas.microsoft.com/office/powerpoint/2010/main" val="2730416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5434-40FA-4682-A3A8-9D9956F56E9F}"/>
              </a:ext>
            </a:extLst>
          </p:cNvPr>
          <p:cNvSpPr>
            <a:spLocks noGrp="1"/>
          </p:cNvSpPr>
          <p:nvPr>
            <p:ph type="title"/>
          </p:nvPr>
        </p:nvSpPr>
        <p:spPr>
          <a:xfrm>
            <a:off x="311700" y="152400"/>
            <a:ext cx="8520600" cy="419101"/>
          </a:xfrm>
        </p:spPr>
        <p:txBody>
          <a:bodyPr/>
          <a:lstStyle/>
          <a:p>
            <a:r>
              <a:rPr lang="en-CA" sz="2800" dirty="0"/>
              <a:t>Correlation Between Continuous Variables  </a:t>
            </a:r>
          </a:p>
        </p:txBody>
      </p:sp>
      <p:sp>
        <p:nvSpPr>
          <p:cNvPr id="3" name="Text Placeholder 2">
            <a:extLst>
              <a:ext uri="{FF2B5EF4-FFF2-40B4-BE49-F238E27FC236}">
                <a16:creationId xmlns:a16="http://schemas.microsoft.com/office/drawing/2014/main" id="{9D33CE25-533C-48F2-A5AD-B75E03BDD666}"/>
              </a:ext>
            </a:extLst>
          </p:cNvPr>
          <p:cNvSpPr>
            <a:spLocks noGrp="1"/>
          </p:cNvSpPr>
          <p:nvPr>
            <p:ph type="body" idx="1"/>
          </p:nvPr>
        </p:nvSpPr>
        <p:spPr>
          <a:xfrm>
            <a:off x="3596640" y="2975528"/>
            <a:ext cx="5235660" cy="2000332"/>
          </a:xfrm>
        </p:spPr>
        <p:txBody>
          <a:bodyPr/>
          <a:lstStyle/>
          <a:p>
            <a:pPr marL="114300" indent="0">
              <a:buNone/>
            </a:pPr>
            <a:r>
              <a:rPr lang="en-CA" sz="1600" dirty="0"/>
              <a:t>Physical health, Age category above 80 or older , a person with diabetic , a person with poor general health has </a:t>
            </a:r>
            <a:r>
              <a:rPr lang="en-CA" sz="1600" dirty="0">
                <a:solidFill>
                  <a:srgbClr val="FFC000"/>
                </a:solidFill>
              </a:rPr>
              <a:t>lower positive correlation </a:t>
            </a:r>
            <a:r>
              <a:rPr lang="en-CA" sz="1600" dirty="0"/>
              <a:t>with the target variable.</a:t>
            </a:r>
          </a:p>
          <a:p>
            <a:pPr marL="114300" indent="0">
              <a:buNone/>
            </a:pPr>
            <a:r>
              <a:rPr lang="en-CA" sz="1600" dirty="0"/>
              <a:t>A person with an excellent general health shows a </a:t>
            </a:r>
            <a:r>
              <a:rPr lang="en-CA" sz="1600" dirty="0">
                <a:solidFill>
                  <a:srgbClr val="FFC000"/>
                </a:solidFill>
              </a:rPr>
              <a:t>lower negative correlation </a:t>
            </a:r>
            <a:r>
              <a:rPr lang="en-CA" sz="1600" dirty="0"/>
              <a:t>with the target variable. </a:t>
            </a:r>
          </a:p>
          <a:p>
            <a:pPr marL="114300" indent="0">
              <a:buNone/>
            </a:pPr>
            <a:r>
              <a:rPr lang="en-CA" sz="1600" dirty="0"/>
              <a:t>Race has </a:t>
            </a:r>
            <a:r>
              <a:rPr lang="en-CA" sz="1600" dirty="0">
                <a:solidFill>
                  <a:srgbClr val="FFC000"/>
                </a:solidFill>
              </a:rPr>
              <a:t>no correlation </a:t>
            </a:r>
            <a:r>
              <a:rPr lang="en-CA" sz="1600" dirty="0"/>
              <a:t>with the target variable </a:t>
            </a:r>
          </a:p>
        </p:txBody>
      </p:sp>
      <p:pic>
        <p:nvPicPr>
          <p:cNvPr id="6" name="Picture 5">
            <a:extLst>
              <a:ext uri="{FF2B5EF4-FFF2-40B4-BE49-F238E27FC236}">
                <a16:creationId xmlns:a16="http://schemas.microsoft.com/office/drawing/2014/main" id="{4035D30E-A3EC-4C43-9FC3-C7DCB6874C7D}"/>
              </a:ext>
            </a:extLst>
          </p:cNvPr>
          <p:cNvPicPr>
            <a:picLocks noChangeAspect="1"/>
          </p:cNvPicPr>
          <p:nvPr/>
        </p:nvPicPr>
        <p:blipFill>
          <a:blip r:embed="rId2"/>
          <a:stretch>
            <a:fillRect/>
          </a:stretch>
        </p:blipFill>
        <p:spPr>
          <a:xfrm>
            <a:off x="282497" y="811449"/>
            <a:ext cx="3016405" cy="4164411"/>
          </a:xfrm>
          <a:prstGeom prst="rect">
            <a:avLst/>
          </a:prstGeom>
        </p:spPr>
      </p:pic>
      <p:pic>
        <p:nvPicPr>
          <p:cNvPr id="8" name="Picture 7">
            <a:extLst>
              <a:ext uri="{FF2B5EF4-FFF2-40B4-BE49-F238E27FC236}">
                <a16:creationId xmlns:a16="http://schemas.microsoft.com/office/drawing/2014/main" id="{B7A97ECD-A3AD-48A4-B8B9-6605D80E48BF}"/>
              </a:ext>
            </a:extLst>
          </p:cNvPr>
          <p:cNvPicPr>
            <a:picLocks noChangeAspect="1"/>
          </p:cNvPicPr>
          <p:nvPr/>
        </p:nvPicPr>
        <p:blipFill>
          <a:blip r:embed="rId3"/>
          <a:stretch>
            <a:fillRect/>
          </a:stretch>
        </p:blipFill>
        <p:spPr>
          <a:xfrm>
            <a:off x="3776885" y="811449"/>
            <a:ext cx="4921065" cy="2164079"/>
          </a:xfrm>
          <a:prstGeom prst="rect">
            <a:avLst/>
          </a:prstGeom>
        </p:spPr>
      </p:pic>
    </p:spTree>
    <p:extLst>
      <p:ext uri="{BB962C8B-B14F-4D97-AF65-F5344CB8AC3E}">
        <p14:creationId xmlns:p14="http://schemas.microsoft.com/office/powerpoint/2010/main" val="2035716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795050" y="38919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DATA </a:t>
            </a:r>
            <a:r>
              <a:rPr lang="en-US" sz="4000" b="1" dirty="0"/>
              <a:t>STORAGE</a:t>
            </a:r>
            <a:br>
              <a:rPr lang="en-US" sz="4000" b="1" dirty="0"/>
            </a:br>
            <a:br>
              <a:rPr lang="en-US" sz="4000" b="1" dirty="0"/>
            </a:br>
            <a:endParaRPr sz="1800" dirty="0">
              <a:latin typeface="Average" panose="020B0604020202020204" charset="0"/>
            </a:endParaRPr>
          </a:p>
          <a:p>
            <a:pPr marL="0" lvl="0" indent="0" algn="l" rtl="0">
              <a:spcBef>
                <a:spcPts val="0"/>
              </a:spcBef>
              <a:spcAft>
                <a:spcPts val="0"/>
              </a:spcAft>
              <a:buNone/>
            </a:pPr>
            <a:endParaRPr sz="4200" b="1" dirty="0"/>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3603800" y="2877669"/>
            <a:ext cx="5084425" cy="1998125"/>
          </a:xfrm>
          <a:prstGeom prst="rect">
            <a:avLst/>
          </a:prstGeom>
          <a:noFill/>
          <a:ln>
            <a:noFill/>
          </a:ln>
        </p:spPr>
      </p:pic>
    </p:spTree>
    <p:extLst>
      <p:ext uri="{BB962C8B-B14F-4D97-AF65-F5344CB8AC3E}">
        <p14:creationId xmlns:p14="http://schemas.microsoft.com/office/powerpoint/2010/main" val="1842886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B0AE-065D-4CEB-8A8E-3AA1BB0391F8}"/>
              </a:ext>
            </a:extLst>
          </p:cNvPr>
          <p:cNvSpPr>
            <a:spLocks noGrp="1"/>
          </p:cNvSpPr>
          <p:nvPr>
            <p:ph type="title"/>
          </p:nvPr>
        </p:nvSpPr>
        <p:spPr>
          <a:xfrm flipH="1" flipV="1">
            <a:off x="5862900" y="1250340"/>
            <a:ext cx="964620" cy="1454760"/>
          </a:xfrm>
        </p:spPr>
        <p:txBody>
          <a:bodyPr/>
          <a:lstStyle/>
          <a:p>
            <a:endParaRPr lang="en-CA" dirty="0"/>
          </a:p>
        </p:txBody>
      </p:sp>
      <p:sp>
        <p:nvSpPr>
          <p:cNvPr id="3" name="Text Placeholder 2">
            <a:extLst>
              <a:ext uri="{FF2B5EF4-FFF2-40B4-BE49-F238E27FC236}">
                <a16:creationId xmlns:a16="http://schemas.microsoft.com/office/drawing/2014/main" id="{D1D79FBA-344B-4A4A-81EA-05F0B2DEA4C0}"/>
              </a:ext>
            </a:extLst>
          </p:cNvPr>
          <p:cNvSpPr>
            <a:spLocks noGrp="1"/>
          </p:cNvSpPr>
          <p:nvPr>
            <p:ph type="body" idx="1"/>
          </p:nvPr>
        </p:nvSpPr>
        <p:spPr>
          <a:xfrm>
            <a:off x="624840" y="906780"/>
            <a:ext cx="2987040" cy="3208020"/>
          </a:xfrm>
        </p:spPr>
        <p:txBody>
          <a:bodyPr/>
          <a:lstStyle/>
          <a:p>
            <a:pPr>
              <a:buFont typeface="Wingdings" panose="05000000000000000000" pitchFamily="2" charset="2"/>
              <a:buChar char="ü"/>
            </a:pPr>
            <a:r>
              <a:rPr lang="en-CA" sz="1600" dirty="0"/>
              <a:t>Creating tables for binary and nonbinary data using SQL</a:t>
            </a:r>
          </a:p>
          <a:p>
            <a:pPr marL="152400" indent="0">
              <a:buNone/>
            </a:pPr>
            <a:endParaRPr lang="en-CA" sz="1600" dirty="0"/>
          </a:p>
          <a:p>
            <a:pPr>
              <a:buFont typeface="Wingdings" panose="05000000000000000000" pitchFamily="2" charset="2"/>
              <a:buChar char="ü"/>
            </a:pPr>
            <a:r>
              <a:rPr lang="en-CA" sz="1600" dirty="0"/>
              <a:t>Joining tables using id number as the primary key </a:t>
            </a:r>
          </a:p>
          <a:p>
            <a:pPr>
              <a:buFont typeface="Wingdings" panose="05000000000000000000" pitchFamily="2" charset="2"/>
              <a:buChar char="ü"/>
            </a:pPr>
            <a:endParaRPr lang="en-CA" sz="1600" dirty="0"/>
          </a:p>
          <a:p>
            <a:pPr>
              <a:buFont typeface="Wingdings" panose="05000000000000000000" pitchFamily="2" charset="2"/>
              <a:buChar char="ü"/>
            </a:pPr>
            <a:r>
              <a:rPr lang="en-CA" sz="1600" dirty="0"/>
              <a:t>Storing data using Pgadmin </a:t>
            </a:r>
          </a:p>
        </p:txBody>
      </p:sp>
      <p:pic>
        <p:nvPicPr>
          <p:cNvPr id="4" name="Picture 3">
            <a:extLst>
              <a:ext uri="{FF2B5EF4-FFF2-40B4-BE49-F238E27FC236}">
                <a16:creationId xmlns:a16="http://schemas.microsoft.com/office/drawing/2014/main" id="{C00EF816-D489-4B50-9E7E-C9CBAB64EA55}"/>
              </a:ext>
            </a:extLst>
          </p:cNvPr>
          <p:cNvPicPr>
            <a:picLocks noChangeAspect="1"/>
          </p:cNvPicPr>
          <p:nvPr/>
        </p:nvPicPr>
        <p:blipFill>
          <a:blip r:embed="rId2"/>
          <a:stretch>
            <a:fillRect/>
          </a:stretch>
        </p:blipFill>
        <p:spPr>
          <a:xfrm>
            <a:off x="4334107" y="472276"/>
            <a:ext cx="4497659" cy="4244667"/>
          </a:xfrm>
          <a:prstGeom prst="rect">
            <a:avLst/>
          </a:prstGeom>
        </p:spPr>
      </p:pic>
      <p:pic>
        <p:nvPicPr>
          <p:cNvPr id="5" name="Picture 4">
            <a:extLst>
              <a:ext uri="{FF2B5EF4-FFF2-40B4-BE49-F238E27FC236}">
                <a16:creationId xmlns:a16="http://schemas.microsoft.com/office/drawing/2014/main" id="{4E90392F-7914-45FB-9844-6E3A78EBF479}"/>
              </a:ext>
            </a:extLst>
          </p:cNvPr>
          <p:cNvPicPr>
            <a:picLocks noChangeAspect="1"/>
          </p:cNvPicPr>
          <p:nvPr/>
        </p:nvPicPr>
        <p:blipFill>
          <a:blip r:embed="rId3"/>
          <a:stretch>
            <a:fillRect/>
          </a:stretch>
        </p:blipFill>
        <p:spPr>
          <a:xfrm>
            <a:off x="2128862" y="3922306"/>
            <a:ext cx="1383958" cy="840194"/>
          </a:xfrm>
          <a:prstGeom prst="rect">
            <a:avLst/>
          </a:prstGeom>
        </p:spPr>
      </p:pic>
    </p:spTree>
    <p:extLst>
      <p:ext uri="{BB962C8B-B14F-4D97-AF65-F5344CB8AC3E}">
        <p14:creationId xmlns:p14="http://schemas.microsoft.com/office/powerpoint/2010/main" val="1339430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a:t>
            </a:r>
            <a:r>
              <a:rPr lang="en-CA" sz="4000" b="1" dirty="0">
                <a:latin typeface="Oswald" panose="00000500000000000000" pitchFamily="2" charset="0"/>
                <a:cs typeface="Times New Roman" panose="02020603050405020304" pitchFamily="18" charset="0"/>
              </a:rPr>
              <a:t>MACHINE LEARNING </a:t>
            </a:r>
            <a:br>
              <a:rPr lang="en-CA" sz="4000" b="1" dirty="0">
                <a:latin typeface="Oswald" panose="00000500000000000000" pitchFamily="2" charset="0"/>
                <a:cs typeface="Times New Roman" panose="02020603050405020304" pitchFamily="18" charset="0"/>
              </a:rPr>
            </a:br>
            <a:r>
              <a:rPr lang="en-CA" sz="4000" b="1" dirty="0">
                <a:latin typeface="Oswald" panose="00000500000000000000" pitchFamily="2" charset="0"/>
                <a:cs typeface="Times New Roman" panose="02020603050405020304" pitchFamily="18" charset="0"/>
              </a:rPr>
              <a:t>   MODELS </a:t>
            </a:r>
            <a:endParaRPr sz="4000" b="1" dirty="0">
              <a:latin typeface="Oswald" panose="00000500000000000000" pitchFamily="2" charset="0"/>
            </a:endParaRPr>
          </a:p>
          <a:p>
            <a:pPr marL="0" lvl="0" indent="0" algn="l" rtl="0">
              <a:spcBef>
                <a:spcPts val="0"/>
              </a:spcBef>
              <a:spcAft>
                <a:spcPts val="0"/>
              </a:spcAft>
              <a:buNone/>
            </a:pPr>
            <a:endParaRPr sz="4200" b="1" dirty="0"/>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3603800" y="2877669"/>
            <a:ext cx="5084425" cy="1998125"/>
          </a:xfrm>
          <a:prstGeom prst="rect">
            <a:avLst/>
          </a:prstGeom>
          <a:noFill/>
          <a:ln>
            <a:noFill/>
          </a:ln>
        </p:spPr>
      </p:pic>
    </p:spTree>
    <p:extLst>
      <p:ext uri="{BB962C8B-B14F-4D97-AF65-F5344CB8AC3E}">
        <p14:creationId xmlns:p14="http://schemas.microsoft.com/office/powerpoint/2010/main" val="541112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6BAEBB-61C4-4848-A794-37437A73D472}"/>
              </a:ext>
            </a:extLst>
          </p:cNvPr>
          <p:cNvSpPr txBox="1"/>
          <p:nvPr/>
        </p:nvSpPr>
        <p:spPr>
          <a:xfrm>
            <a:off x="251460" y="518160"/>
            <a:ext cx="8724900" cy="4062651"/>
          </a:xfrm>
          <a:prstGeom prst="rect">
            <a:avLst/>
          </a:prstGeom>
          <a:noFill/>
        </p:spPr>
        <p:txBody>
          <a:bodyPr wrap="square">
            <a:spAutoFit/>
          </a:bodyPr>
          <a:lstStyle/>
          <a:p>
            <a:pPr algn="l"/>
            <a:r>
              <a:rPr lang="en-CA" sz="3000" b="1" i="0" dirty="0">
                <a:solidFill>
                  <a:schemeClr val="tx1"/>
                </a:solidFill>
                <a:effectLst/>
                <a:latin typeface="+mn-lt"/>
              </a:rPr>
              <a:t>Results</a:t>
            </a:r>
          </a:p>
          <a:p>
            <a:pPr algn="l"/>
            <a:endParaRPr lang="en-CA" sz="1600" b="1" i="0" dirty="0">
              <a:solidFill>
                <a:srgbClr val="24292F"/>
              </a:solidFill>
              <a:effectLst/>
              <a:latin typeface="+mn-lt"/>
            </a:endParaRPr>
          </a:p>
          <a:p>
            <a:pPr algn="l"/>
            <a:endParaRPr lang="en-CA" sz="1600" b="1" i="0" dirty="0">
              <a:solidFill>
                <a:schemeClr val="accent5">
                  <a:lumMod val="75000"/>
                </a:schemeClr>
              </a:solidFill>
              <a:effectLst/>
              <a:latin typeface="+mn-lt"/>
            </a:endParaRPr>
          </a:p>
          <a:p>
            <a:pPr algn="l"/>
            <a:r>
              <a:rPr lang="en-CA" sz="1800" b="1" i="0" dirty="0">
                <a:solidFill>
                  <a:schemeClr val="accent5">
                    <a:lumMod val="75000"/>
                  </a:schemeClr>
                </a:solidFill>
                <a:effectLst/>
                <a:latin typeface="+mn-lt"/>
              </a:rPr>
              <a:t>Definitions and Calculations of Scores</a:t>
            </a:r>
          </a:p>
          <a:p>
            <a:pPr algn="l"/>
            <a:endParaRPr lang="en-CA" sz="1600" b="0" i="0" dirty="0">
              <a:solidFill>
                <a:schemeClr val="tx1"/>
              </a:solidFill>
              <a:effectLst/>
              <a:latin typeface="+mn-lt"/>
            </a:endParaRPr>
          </a:p>
          <a:p>
            <a:pPr algn="l"/>
            <a:r>
              <a:rPr lang="en-CA" sz="1600" b="0" i="0" dirty="0">
                <a:solidFill>
                  <a:schemeClr val="accent5">
                    <a:lumMod val="75000"/>
                  </a:schemeClr>
                </a:solidFill>
                <a:effectLst/>
                <a:latin typeface="+mn-lt"/>
              </a:rPr>
              <a:t>Accuracy</a:t>
            </a:r>
            <a:r>
              <a:rPr lang="en-CA" sz="1600" b="0" i="0" dirty="0">
                <a:solidFill>
                  <a:schemeClr val="tx1"/>
                </a:solidFill>
                <a:effectLst/>
                <a:latin typeface="+mn-lt"/>
              </a:rPr>
              <a:t>: the difference between its predicted values and actual values.</a:t>
            </a:r>
          </a:p>
          <a:p>
            <a:pPr algn="l"/>
            <a:endParaRPr lang="en-CA" sz="1600" b="0" i="0" dirty="0">
              <a:solidFill>
                <a:schemeClr val="tx1"/>
              </a:solidFill>
              <a:effectLst/>
              <a:latin typeface="+mn-lt"/>
            </a:endParaRPr>
          </a:p>
          <a:p>
            <a:pPr algn="l"/>
            <a:r>
              <a:rPr lang="en-CA" sz="1600" b="0" i="0" dirty="0">
                <a:solidFill>
                  <a:schemeClr val="accent5">
                    <a:lumMod val="75000"/>
                  </a:schemeClr>
                </a:solidFill>
                <a:effectLst/>
                <a:latin typeface="+mn-lt"/>
              </a:rPr>
              <a:t>Precision</a:t>
            </a:r>
            <a:r>
              <a:rPr lang="en-CA" sz="1600" b="0" i="0" dirty="0">
                <a:solidFill>
                  <a:schemeClr val="tx1"/>
                </a:solidFill>
                <a:effectLst/>
                <a:latin typeface="+mn-lt"/>
              </a:rPr>
              <a:t>: Precision = TP/(TP + FP) Precision is a measure of how reliable a positive classification is.</a:t>
            </a:r>
          </a:p>
          <a:p>
            <a:pPr algn="l"/>
            <a:endParaRPr lang="en-CA" sz="1600" b="0" i="0" dirty="0">
              <a:solidFill>
                <a:schemeClr val="tx1"/>
              </a:solidFill>
              <a:effectLst/>
              <a:latin typeface="+mn-lt"/>
            </a:endParaRPr>
          </a:p>
          <a:p>
            <a:pPr algn="l"/>
            <a:r>
              <a:rPr lang="en-CA" sz="1600" b="0" i="0" dirty="0">
                <a:solidFill>
                  <a:schemeClr val="accent5">
                    <a:lumMod val="75000"/>
                  </a:schemeClr>
                </a:solidFill>
                <a:effectLst/>
                <a:latin typeface="+mn-lt"/>
              </a:rPr>
              <a:t>Sensitivity</a:t>
            </a:r>
            <a:r>
              <a:rPr lang="en-CA" sz="1600" b="0" i="0" dirty="0">
                <a:solidFill>
                  <a:schemeClr val="tx1"/>
                </a:solidFill>
                <a:effectLst/>
                <a:latin typeface="+mn-lt"/>
              </a:rPr>
              <a:t> = TP/(TP + FN) Sensitivity is a measure of the probability of a positive test, conditioned on truly having the condition.</a:t>
            </a:r>
          </a:p>
          <a:p>
            <a:pPr algn="l"/>
            <a:endParaRPr lang="en-CA" sz="1600" b="0" i="0" dirty="0">
              <a:solidFill>
                <a:schemeClr val="tx1"/>
              </a:solidFill>
              <a:effectLst/>
              <a:latin typeface="+mn-lt"/>
            </a:endParaRPr>
          </a:p>
          <a:p>
            <a:pPr algn="l"/>
            <a:r>
              <a:rPr lang="en-CA" sz="1600" b="0" i="0" dirty="0">
                <a:solidFill>
                  <a:schemeClr val="accent5">
                    <a:lumMod val="75000"/>
                  </a:schemeClr>
                </a:solidFill>
                <a:effectLst/>
                <a:latin typeface="+mn-lt"/>
              </a:rPr>
              <a:t>F1 </a:t>
            </a:r>
            <a:r>
              <a:rPr lang="en-CA" sz="1600" b="0" i="0" dirty="0">
                <a:solidFill>
                  <a:schemeClr val="tx1"/>
                </a:solidFill>
                <a:effectLst/>
                <a:latin typeface="+mn-lt"/>
              </a:rPr>
              <a:t>= 2(Precision * Sensitivity)/(Precision + Sensitivity) A pronounced imbalance between sensitivity and precision will yield a low F1 score</a:t>
            </a:r>
            <a:r>
              <a:rPr lang="en-CA" sz="1600" b="0" i="0" dirty="0">
                <a:solidFill>
                  <a:srgbClr val="24292F"/>
                </a:solidFill>
                <a:effectLst/>
                <a:latin typeface="+mn-lt"/>
              </a:rPr>
              <a:t>.</a:t>
            </a:r>
          </a:p>
        </p:txBody>
      </p:sp>
    </p:spTree>
    <p:extLst>
      <p:ext uri="{BB962C8B-B14F-4D97-AF65-F5344CB8AC3E}">
        <p14:creationId xmlns:p14="http://schemas.microsoft.com/office/powerpoint/2010/main" val="2921906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23FB-22CE-451F-9360-CB3F04D3EEC1}"/>
              </a:ext>
            </a:extLst>
          </p:cNvPr>
          <p:cNvSpPr>
            <a:spLocks noGrp="1"/>
          </p:cNvSpPr>
          <p:nvPr>
            <p:ph type="title"/>
          </p:nvPr>
        </p:nvSpPr>
        <p:spPr/>
        <p:txBody>
          <a:bodyPr/>
          <a:lstStyle/>
          <a:p>
            <a:r>
              <a:rPr lang="en-CA" dirty="0"/>
              <a:t>   Before Optimization </a:t>
            </a:r>
          </a:p>
        </p:txBody>
      </p:sp>
      <p:sp>
        <p:nvSpPr>
          <p:cNvPr id="3" name="Text Placeholder 2">
            <a:extLst>
              <a:ext uri="{FF2B5EF4-FFF2-40B4-BE49-F238E27FC236}">
                <a16:creationId xmlns:a16="http://schemas.microsoft.com/office/drawing/2014/main" id="{D27C74FF-37EE-48BA-8916-C07CB236A78B}"/>
              </a:ext>
            </a:extLst>
          </p:cNvPr>
          <p:cNvSpPr>
            <a:spLocks noGrp="1"/>
          </p:cNvSpPr>
          <p:nvPr>
            <p:ph type="body" idx="1"/>
          </p:nvPr>
        </p:nvSpPr>
        <p:spPr>
          <a:xfrm>
            <a:off x="1767840" y="1882139"/>
            <a:ext cx="4328160" cy="1074421"/>
          </a:xfrm>
        </p:spPr>
        <p:txBody>
          <a:bodyPr/>
          <a:lstStyle/>
          <a:p>
            <a:endParaRPr lang="en-CA" dirty="0"/>
          </a:p>
        </p:txBody>
      </p:sp>
      <p:graphicFrame>
        <p:nvGraphicFramePr>
          <p:cNvPr id="8" name="Table 8">
            <a:extLst>
              <a:ext uri="{FF2B5EF4-FFF2-40B4-BE49-F238E27FC236}">
                <a16:creationId xmlns:a16="http://schemas.microsoft.com/office/drawing/2014/main" id="{116BDB4E-DCAD-41B2-BD6E-DDE2682BA189}"/>
              </a:ext>
            </a:extLst>
          </p:cNvPr>
          <p:cNvGraphicFramePr>
            <a:graphicFrameLocks noGrp="1"/>
          </p:cNvGraphicFramePr>
          <p:nvPr>
            <p:extLst>
              <p:ext uri="{D42A27DB-BD31-4B8C-83A1-F6EECF244321}">
                <p14:modId xmlns:p14="http://schemas.microsoft.com/office/powerpoint/2010/main" val="1749229953"/>
              </p:ext>
            </p:extLst>
          </p:nvPr>
        </p:nvGraphicFramePr>
        <p:xfrm>
          <a:off x="678180" y="1211579"/>
          <a:ext cx="7711440" cy="3621267"/>
        </p:xfrm>
        <a:graphic>
          <a:graphicData uri="http://schemas.openxmlformats.org/drawingml/2006/table">
            <a:tbl>
              <a:tblPr firstRow="1" bandRow="1">
                <a:tableStyleId>{5C22544A-7EE6-4342-B048-85BDC9FD1C3A}</a:tableStyleId>
              </a:tblPr>
              <a:tblGrid>
                <a:gridCol w="2122032">
                  <a:extLst>
                    <a:ext uri="{9D8B030D-6E8A-4147-A177-3AD203B41FA5}">
                      <a16:colId xmlns:a16="http://schemas.microsoft.com/office/drawing/2014/main" val="2144737725"/>
                    </a:ext>
                  </a:extLst>
                </a:gridCol>
                <a:gridCol w="1489848">
                  <a:extLst>
                    <a:ext uri="{9D8B030D-6E8A-4147-A177-3AD203B41FA5}">
                      <a16:colId xmlns:a16="http://schemas.microsoft.com/office/drawing/2014/main" val="3781033582"/>
                    </a:ext>
                  </a:extLst>
                </a:gridCol>
                <a:gridCol w="1379220">
                  <a:extLst>
                    <a:ext uri="{9D8B030D-6E8A-4147-A177-3AD203B41FA5}">
                      <a16:colId xmlns:a16="http://schemas.microsoft.com/office/drawing/2014/main" val="2934286621"/>
                    </a:ext>
                  </a:extLst>
                </a:gridCol>
                <a:gridCol w="1386840">
                  <a:extLst>
                    <a:ext uri="{9D8B030D-6E8A-4147-A177-3AD203B41FA5}">
                      <a16:colId xmlns:a16="http://schemas.microsoft.com/office/drawing/2014/main" val="921855511"/>
                    </a:ext>
                  </a:extLst>
                </a:gridCol>
                <a:gridCol w="1333500">
                  <a:extLst>
                    <a:ext uri="{9D8B030D-6E8A-4147-A177-3AD203B41FA5}">
                      <a16:colId xmlns:a16="http://schemas.microsoft.com/office/drawing/2014/main" val="1318279021"/>
                    </a:ext>
                  </a:extLst>
                </a:gridCol>
              </a:tblGrid>
              <a:tr h="706469">
                <a:tc>
                  <a:txBody>
                    <a:bodyPr/>
                    <a:lstStyle/>
                    <a:p>
                      <a:pPr algn="ctr"/>
                      <a:endParaRPr lang="en-CA" dirty="0"/>
                    </a:p>
                    <a:p>
                      <a:pPr algn="ctr"/>
                      <a:r>
                        <a:rPr lang="en-CA" dirty="0"/>
                        <a:t>Model</a:t>
                      </a:r>
                    </a:p>
                  </a:txBody>
                  <a:tcPr>
                    <a:solidFill>
                      <a:schemeClr val="accent5">
                        <a:lumMod val="60000"/>
                        <a:lumOff val="40000"/>
                      </a:schemeClr>
                    </a:solidFill>
                  </a:tcPr>
                </a:tc>
                <a:tc>
                  <a:txBody>
                    <a:bodyPr/>
                    <a:lstStyle/>
                    <a:p>
                      <a:pPr algn="ctr"/>
                      <a:endParaRPr lang="en-CA"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chemeClr val="bg1"/>
                          </a:solidFill>
                          <a:effectLst/>
                          <a:latin typeface="+mn-lt"/>
                          <a:ea typeface="+mn-ea"/>
                          <a:cs typeface="+mn-cs"/>
                          <a:sym typeface="Arial"/>
                        </a:rPr>
                        <a:t>Accuracy Score</a:t>
                      </a:r>
                      <a:endParaRPr lang="en-CA" dirty="0">
                        <a:solidFill>
                          <a:schemeClr val="bg1"/>
                        </a:solidFill>
                      </a:endParaRPr>
                    </a:p>
                  </a:txBody>
                  <a:tcPr>
                    <a:solidFill>
                      <a:schemeClr val="accent5">
                        <a:lumMod val="60000"/>
                        <a:lumOff val="40000"/>
                      </a:schemeClr>
                    </a:solidFill>
                  </a:tcPr>
                </a:tc>
                <a:tc>
                  <a:txBody>
                    <a:bodyPr/>
                    <a:lstStyle/>
                    <a:p>
                      <a:pPr algn="ctr"/>
                      <a:endParaRPr lang="en-CA"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chemeClr val="bg1"/>
                          </a:solidFill>
                          <a:effectLst/>
                          <a:latin typeface="+mn-lt"/>
                          <a:ea typeface="+mn-ea"/>
                          <a:cs typeface="+mn-cs"/>
                          <a:sym typeface="Arial"/>
                        </a:rPr>
                        <a:t>Precision Score</a:t>
                      </a:r>
                      <a:endParaRPr lang="en-CA" dirty="0">
                        <a:solidFill>
                          <a:schemeClr val="bg1"/>
                        </a:solidFill>
                      </a:endParaRPr>
                    </a:p>
                  </a:txBody>
                  <a:tcPr>
                    <a:solidFill>
                      <a:schemeClr val="accent5">
                        <a:lumMod val="60000"/>
                        <a:lumOff val="40000"/>
                      </a:schemeClr>
                    </a:solidFill>
                  </a:tcPr>
                </a:tc>
                <a:tc>
                  <a:txBody>
                    <a:bodyPr/>
                    <a:lstStyle/>
                    <a:p>
                      <a:pPr algn="ctr"/>
                      <a:endParaRPr lang="en-CA" sz="1400" b="1" i="0" u="none" strike="noStrike" cap="none" dirty="0">
                        <a:solidFill>
                          <a:schemeClr val="bg1"/>
                        </a:solidFill>
                        <a:effectLst/>
                        <a:latin typeface="+mn-lt"/>
                        <a:ea typeface="+mn-ea"/>
                        <a:cs typeface="+mn-cs"/>
                        <a:sym typeface="Arial"/>
                      </a:endParaRPr>
                    </a:p>
                    <a:p>
                      <a:pPr algn="ctr"/>
                      <a:r>
                        <a:rPr lang="en-CA" sz="1400" b="1" i="0" u="none" strike="noStrike" cap="none" dirty="0">
                          <a:solidFill>
                            <a:schemeClr val="bg1"/>
                          </a:solidFill>
                          <a:effectLst/>
                          <a:latin typeface="+mn-lt"/>
                          <a:ea typeface="+mn-ea"/>
                          <a:cs typeface="+mn-cs"/>
                          <a:sym typeface="Arial"/>
                        </a:rPr>
                        <a:t>Recall Score</a:t>
                      </a:r>
                    </a:p>
                    <a:p>
                      <a:pPr algn="ctr"/>
                      <a:endParaRPr lang="en-CA" dirty="0">
                        <a:solidFill>
                          <a:schemeClr val="bg1"/>
                        </a:solidFill>
                      </a:endParaRPr>
                    </a:p>
                  </a:txBody>
                  <a:tcPr>
                    <a:solidFill>
                      <a:schemeClr val="accent5">
                        <a:lumMod val="60000"/>
                        <a:lumOff val="40000"/>
                      </a:schemeClr>
                    </a:solidFill>
                  </a:tcPr>
                </a:tc>
                <a:tc>
                  <a:txBody>
                    <a:bodyPr/>
                    <a:lstStyle/>
                    <a:p>
                      <a:pPr algn="ctr"/>
                      <a:endParaRPr lang="en-CA"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chemeClr val="bg1"/>
                          </a:solidFill>
                          <a:effectLst/>
                          <a:latin typeface="+mn-lt"/>
                          <a:ea typeface="+mn-ea"/>
                          <a:cs typeface="+mn-cs"/>
                          <a:sym typeface="Arial"/>
                        </a:rPr>
                        <a:t>  F1 Score</a:t>
                      </a:r>
                      <a:endParaRPr lang="en-CA" dirty="0">
                        <a:solidFill>
                          <a:schemeClr val="bg1"/>
                        </a:solidFill>
                      </a:endParaRPr>
                    </a:p>
                  </a:txBody>
                  <a:tcPr>
                    <a:solidFill>
                      <a:schemeClr val="accent5">
                        <a:lumMod val="60000"/>
                        <a:lumOff val="40000"/>
                      </a:schemeClr>
                    </a:solidFill>
                  </a:tcPr>
                </a:tc>
                <a:extLst>
                  <a:ext uri="{0D108BD9-81ED-4DB2-BD59-A6C34878D82A}">
                    <a16:rowId xmlns:a16="http://schemas.microsoft.com/office/drawing/2014/main" val="1102366787"/>
                  </a:ext>
                </a:extLst>
              </a:tr>
              <a:tr h="538208">
                <a:tc>
                  <a:txBody>
                    <a:bodyPr/>
                    <a:lstStyle/>
                    <a:p>
                      <a:r>
                        <a:rPr lang="en-CA" b="1" dirty="0">
                          <a:solidFill>
                            <a:schemeClr val="bg1">
                              <a:lumMod val="50000"/>
                            </a:schemeClr>
                          </a:solidFill>
                        </a:rPr>
                        <a:t>Logistic Regression </a:t>
                      </a:r>
                      <a:r>
                        <a:rPr lang="en-CA" dirty="0">
                          <a:solidFill>
                            <a:srgbClr val="C00000"/>
                          </a:solidFill>
                        </a:rPr>
                        <a:t>Undersampling </a:t>
                      </a:r>
                    </a:p>
                    <a:p>
                      <a:endParaRPr lang="en-CA" dirty="0">
                        <a:solidFill>
                          <a:srgbClr val="C00000"/>
                        </a:solidFill>
                      </a:endParaRPr>
                    </a:p>
                  </a:txBody>
                  <a:tcPr/>
                </a:tc>
                <a:tc>
                  <a:txBody>
                    <a:bodyPr/>
                    <a:lstStyle/>
                    <a:p>
                      <a:pPr algn="ctr"/>
                      <a:r>
                        <a:rPr lang="en-CA" dirty="0">
                          <a:solidFill>
                            <a:schemeClr val="bg1">
                              <a:lumMod val="50000"/>
                            </a:schemeClr>
                          </a:solidFill>
                        </a:rPr>
                        <a:t>         </a:t>
                      </a:r>
                    </a:p>
                    <a:p>
                      <a:pPr algn="ctr"/>
                      <a:r>
                        <a:rPr lang="en-CA" dirty="0">
                          <a:solidFill>
                            <a:schemeClr val="bg1">
                              <a:lumMod val="50000"/>
                            </a:schemeClr>
                          </a:solidFill>
                        </a:rPr>
                        <a:t>76%</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extLst>
                  <a:ext uri="{0D108BD9-81ED-4DB2-BD59-A6C34878D82A}">
                    <a16:rowId xmlns:a16="http://schemas.microsoft.com/office/drawing/2014/main" val="1376988887"/>
                  </a:ext>
                </a:extLst>
              </a:tr>
              <a:tr h="695187">
                <a:tc>
                  <a:txBody>
                    <a:bodyPr/>
                    <a:lstStyle/>
                    <a:p>
                      <a:r>
                        <a:rPr lang="en-CA" b="1" dirty="0">
                          <a:solidFill>
                            <a:schemeClr val="bg1">
                              <a:lumMod val="50000"/>
                            </a:schemeClr>
                          </a:solidFill>
                        </a:rPr>
                        <a:t>Logistic  Regression</a:t>
                      </a:r>
                      <a:r>
                        <a:rPr lang="en-CA" dirty="0">
                          <a:solidFill>
                            <a:schemeClr val="bg1">
                              <a:lumMod val="50000"/>
                            </a:schemeClr>
                          </a:solidFill>
                        </a:rPr>
                        <a:t> </a:t>
                      </a:r>
                      <a:r>
                        <a:rPr lang="en-CA" dirty="0">
                          <a:solidFill>
                            <a:srgbClr val="C00000"/>
                          </a:solidFill>
                        </a:rPr>
                        <a:t>Oversampling Score</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77%</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77%</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77%</a:t>
                      </a:r>
                    </a:p>
                  </a:txBody>
                  <a:tcPr/>
                </a:tc>
                <a:extLst>
                  <a:ext uri="{0D108BD9-81ED-4DB2-BD59-A6C34878D82A}">
                    <a16:rowId xmlns:a16="http://schemas.microsoft.com/office/drawing/2014/main" val="2518122905"/>
                  </a:ext>
                </a:extLst>
              </a:tr>
              <a:tr h="706469">
                <a:tc>
                  <a:txBody>
                    <a:bodyPr/>
                    <a:lstStyle/>
                    <a:p>
                      <a:r>
                        <a:rPr lang="en-CA" b="1" dirty="0">
                          <a:solidFill>
                            <a:schemeClr val="bg1">
                              <a:lumMod val="50000"/>
                            </a:schemeClr>
                          </a:solidFill>
                        </a:rPr>
                        <a:t>Random Forest Classifier </a:t>
                      </a:r>
                      <a:r>
                        <a:rPr lang="en-CA" dirty="0">
                          <a:solidFill>
                            <a:srgbClr val="C00000"/>
                          </a:solidFill>
                        </a:rPr>
                        <a:t>Undersampling </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64%</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67%</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65%</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64%</a:t>
                      </a:r>
                    </a:p>
                  </a:txBody>
                  <a:tcPr/>
                </a:tc>
                <a:extLst>
                  <a:ext uri="{0D108BD9-81ED-4DB2-BD59-A6C34878D82A}">
                    <a16:rowId xmlns:a16="http://schemas.microsoft.com/office/drawing/2014/main" val="2464247350"/>
                  </a:ext>
                </a:extLst>
              </a:tr>
              <a:tr h="706469">
                <a:tc>
                  <a:txBody>
                    <a:bodyPr/>
                    <a:lstStyle/>
                    <a:p>
                      <a:r>
                        <a:rPr lang="en-CA" b="1" dirty="0">
                          <a:solidFill>
                            <a:schemeClr val="bg1">
                              <a:lumMod val="50000"/>
                            </a:schemeClr>
                          </a:solidFill>
                        </a:rPr>
                        <a:t>Xgboosting</a:t>
                      </a:r>
                    </a:p>
                    <a:p>
                      <a:endParaRPr lang="en-CA" dirty="0">
                        <a:solidFill>
                          <a:schemeClr val="bg1">
                            <a:lumMod val="50000"/>
                          </a:schemeClr>
                        </a:solidFill>
                      </a:endParaRPr>
                    </a:p>
                    <a:p>
                      <a:endParaRPr lang="en-CA" dirty="0">
                        <a:solidFill>
                          <a:schemeClr val="bg1">
                            <a:lumMod val="50000"/>
                          </a:schemeClr>
                        </a:solidFill>
                      </a:endParaRPr>
                    </a:p>
                  </a:txBody>
                  <a:tcPr/>
                </a:tc>
                <a:tc>
                  <a:txBody>
                    <a:bodyPr/>
                    <a:lstStyle/>
                    <a:p>
                      <a:endParaRPr lang="en-CA" dirty="0"/>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2440399944"/>
                  </a:ext>
                </a:extLst>
              </a:tr>
            </a:tbl>
          </a:graphicData>
        </a:graphic>
      </p:graphicFrame>
    </p:spTree>
    <p:extLst>
      <p:ext uri="{BB962C8B-B14F-4D97-AF65-F5344CB8AC3E}">
        <p14:creationId xmlns:p14="http://schemas.microsoft.com/office/powerpoint/2010/main" val="3072548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23FB-22CE-451F-9360-CB3F04D3EEC1}"/>
              </a:ext>
            </a:extLst>
          </p:cNvPr>
          <p:cNvSpPr>
            <a:spLocks noGrp="1"/>
          </p:cNvSpPr>
          <p:nvPr>
            <p:ph type="title"/>
          </p:nvPr>
        </p:nvSpPr>
        <p:spPr/>
        <p:txBody>
          <a:bodyPr/>
          <a:lstStyle/>
          <a:p>
            <a:r>
              <a:rPr lang="en-CA" dirty="0"/>
              <a:t>   After Optimization </a:t>
            </a:r>
          </a:p>
        </p:txBody>
      </p:sp>
      <p:sp>
        <p:nvSpPr>
          <p:cNvPr id="3" name="Text Placeholder 2">
            <a:extLst>
              <a:ext uri="{FF2B5EF4-FFF2-40B4-BE49-F238E27FC236}">
                <a16:creationId xmlns:a16="http://schemas.microsoft.com/office/drawing/2014/main" id="{D27C74FF-37EE-48BA-8916-C07CB236A78B}"/>
              </a:ext>
            </a:extLst>
          </p:cNvPr>
          <p:cNvSpPr>
            <a:spLocks noGrp="1"/>
          </p:cNvSpPr>
          <p:nvPr>
            <p:ph type="body" idx="1"/>
          </p:nvPr>
        </p:nvSpPr>
        <p:spPr>
          <a:xfrm>
            <a:off x="1767840" y="1882139"/>
            <a:ext cx="4328160" cy="1074421"/>
          </a:xfrm>
        </p:spPr>
        <p:txBody>
          <a:bodyPr/>
          <a:lstStyle/>
          <a:p>
            <a:endParaRPr lang="en-CA" dirty="0"/>
          </a:p>
        </p:txBody>
      </p:sp>
      <p:graphicFrame>
        <p:nvGraphicFramePr>
          <p:cNvPr id="8" name="Table 8">
            <a:extLst>
              <a:ext uri="{FF2B5EF4-FFF2-40B4-BE49-F238E27FC236}">
                <a16:creationId xmlns:a16="http://schemas.microsoft.com/office/drawing/2014/main" id="{116BDB4E-DCAD-41B2-BD6E-DDE2682BA189}"/>
              </a:ext>
            </a:extLst>
          </p:cNvPr>
          <p:cNvGraphicFramePr>
            <a:graphicFrameLocks noGrp="1"/>
          </p:cNvGraphicFramePr>
          <p:nvPr>
            <p:extLst>
              <p:ext uri="{D42A27DB-BD31-4B8C-83A1-F6EECF244321}">
                <p14:modId xmlns:p14="http://schemas.microsoft.com/office/powerpoint/2010/main" val="84348703"/>
              </p:ext>
            </p:extLst>
          </p:nvPr>
        </p:nvGraphicFramePr>
        <p:xfrm>
          <a:off x="678180" y="1211579"/>
          <a:ext cx="7711440" cy="3566160"/>
        </p:xfrm>
        <a:graphic>
          <a:graphicData uri="http://schemas.openxmlformats.org/drawingml/2006/table">
            <a:tbl>
              <a:tblPr firstRow="1" bandRow="1">
                <a:tableStyleId>{5C22544A-7EE6-4342-B048-85BDC9FD1C3A}</a:tableStyleId>
              </a:tblPr>
              <a:tblGrid>
                <a:gridCol w="2122032">
                  <a:extLst>
                    <a:ext uri="{9D8B030D-6E8A-4147-A177-3AD203B41FA5}">
                      <a16:colId xmlns:a16="http://schemas.microsoft.com/office/drawing/2014/main" val="2144737725"/>
                    </a:ext>
                  </a:extLst>
                </a:gridCol>
                <a:gridCol w="1489848">
                  <a:extLst>
                    <a:ext uri="{9D8B030D-6E8A-4147-A177-3AD203B41FA5}">
                      <a16:colId xmlns:a16="http://schemas.microsoft.com/office/drawing/2014/main" val="3781033582"/>
                    </a:ext>
                  </a:extLst>
                </a:gridCol>
                <a:gridCol w="1379220">
                  <a:extLst>
                    <a:ext uri="{9D8B030D-6E8A-4147-A177-3AD203B41FA5}">
                      <a16:colId xmlns:a16="http://schemas.microsoft.com/office/drawing/2014/main" val="2934286621"/>
                    </a:ext>
                  </a:extLst>
                </a:gridCol>
                <a:gridCol w="1386840">
                  <a:extLst>
                    <a:ext uri="{9D8B030D-6E8A-4147-A177-3AD203B41FA5}">
                      <a16:colId xmlns:a16="http://schemas.microsoft.com/office/drawing/2014/main" val="921855511"/>
                    </a:ext>
                  </a:extLst>
                </a:gridCol>
                <a:gridCol w="1333500">
                  <a:extLst>
                    <a:ext uri="{9D8B030D-6E8A-4147-A177-3AD203B41FA5}">
                      <a16:colId xmlns:a16="http://schemas.microsoft.com/office/drawing/2014/main" val="1318279021"/>
                    </a:ext>
                  </a:extLst>
                </a:gridCol>
              </a:tblGrid>
              <a:tr h="671709">
                <a:tc>
                  <a:txBody>
                    <a:bodyPr/>
                    <a:lstStyle/>
                    <a:p>
                      <a:pPr algn="ctr"/>
                      <a:endParaRPr lang="en-CA" dirty="0"/>
                    </a:p>
                    <a:p>
                      <a:pPr algn="ctr"/>
                      <a:r>
                        <a:rPr lang="en-CA" dirty="0"/>
                        <a:t>Model</a:t>
                      </a:r>
                    </a:p>
                  </a:txBody>
                  <a:tcPr>
                    <a:solidFill>
                      <a:schemeClr val="accent5">
                        <a:lumMod val="60000"/>
                        <a:lumOff val="40000"/>
                      </a:schemeClr>
                    </a:solidFill>
                  </a:tcPr>
                </a:tc>
                <a:tc>
                  <a:txBody>
                    <a:bodyPr/>
                    <a:lstStyle/>
                    <a:p>
                      <a:pPr algn="ctr"/>
                      <a:endParaRPr lang="en-CA"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chemeClr val="bg1"/>
                          </a:solidFill>
                          <a:effectLst/>
                          <a:latin typeface="+mn-lt"/>
                          <a:ea typeface="+mn-ea"/>
                          <a:cs typeface="+mn-cs"/>
                          <a:sym typeface="Arial"/>
                        </a:rPr>
                        <a:t>Accuracy Score</a:t>
                      </a:r>
                      <a:endParaRPr lang="en-CA" dirty="0">
                        <a:solidFill>
                          <a:schemeClr val="bg1"/>
                        </a:solidFill>
                      </a:endParaRPr>
                    </a:p>
                  </a:txBody>
                  <a:tcPr>
                    <a:solidFill>
                      <a:schemeClr val="accent5">
                        <a:lumMod val="60000"/>
                        <a:lumOff val="40000"/>
                      </a:schemeClr>
                    </a:solidFill>
                  </a:tcPr>
                </a:tc>
                <a:tc>
                  <a:txBody>
                    <a:bodyPr/>
                    <a:lstStyle/>
                    <a:p>
                      <a:pPr algn="ctr"/>
                      <a:endParaRPr lang="en-CA"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chemeClr val="bg1"/>
                          </a:solidFill>
                          <a:effectLst/>
                          <a:latin typeface="+mn-lt"/>
                          <a:ea typeface="+mn-ea"/>
                          <a:cs typeface="+mn-cs"/>
                          <a:sym typeface="Arial"/>
                        </a:rPr>
                        <a:t>Precision Score</a:t>
                      </a:r>
                      <a:endParaRPr lang="en-CA" dirty="0">
                        <a:solidFill>
                          <a:schemeClr val="bg1"/>
                        </a:solidFill>
                      </a:endParaRPr>
                    </a:p>
                  </a:txBody>
                  <a:tcPr>
                    <a:solidFill>
                      <a:schemeClr val="accent5">
                        <a:lumMod val="60000"/>
                        <a:lumOff val="40000"/>
                      </a:schemeClr>
                    </a:solidFill>
                  </a:tcPr>
                </a:tc>
                <a:tc>
                  <a:txBody>
                    <a:bodyPr/>
                    <a:lstStyle/>
                    <a:p>
                      <a:pPr algn="ctr"/>
                      <a:endParaRPr lang="en-CA" sz="1400" b="1" i="0" u="none" strike="noStrike" cap="none" dirty="0">
                        <a:solidFill>
                          <a:schemeClr val="bg1"/>
                        </a:solidFill>
                        <a:effectLst/>
                        <a:latin typeface="+mn-lt"/>
                        <a:ea typeface="+mn-ea"/>
                        <a:cs typeface="+mn-cs"/>
                        <a:sym typeface="Arial"/>
                      </a:endParaRPr>
                    </a:p>
                    <a:p>
                      <a:pPr algn="ctr"/>
                      <a:r>
                        <a:rPr lang="en-CA" sz="1400" b="1" i="0" u="none" strike="noStrike" cap="none" dirty="0">
                          <a:solidFill>
                            <a:schemeClr val="bg1"/>
                          </a:solidFill>
                          <a:effectLst/>
                          <a:latin typeface="+mn-lt"/>
                          <a:ea typeface="+mn-ea"/>
                          <a:cs typeface="+mn-cs"/>
                          <a:sym typeface="Arial"/>
                        </a:rPr>
                        <a:t>Recall Score</a:t>
                      </a:r>
                    </a:p>
                    <a:p>
                      <a:pPr algn="ctr"/>
                      <a:endParaRPr lang="en-CA" dirty="0">
                        <a:solidFill>
                          <a:schemeClr val="bg1"/>
                        </a:solidFill>
                      </a:endParaRPr>
                    </a:p>
                  </a:txBody>
                  <a:tcPr>
                    <a:solidFill>
                      <a:schemeClr val="accent5">
                        <a:lumMod val="60000"/>
                        <a:lumOff val="40000"/>
                      </a:schemeClr>
                    </a:solidFill>
                  </a:tcPr>
                </a:tc>
                <a:tc>
                  <a:txBody>
                    <a:bodyPr/>
                    <a:lstStyle/>
                    <a:p>
                      <a:pPr algn="ctr"/>
                      <a:endParaRPr lang="en-CA"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chemeClr val="bg1"/>
                          </a:solidFill>
                          <a:effectLst/>
                          <a:latin typeface="+mn-lt"/>
                          <a:ea typeface="+mn-ea"/>
                          <a:cs typeface="+mn-cs"/>
                          <a:sym typeface="Arial"/>
                        </a:rPr>
                        <a:t>  F1 Score</a:t>
                      </a:r>
                      <a:endParaRPr lang="en-CA" dirty="0">
                        <a:solidFill>
                          <a:schemeClr val="bg1"/>
                        </a:solidFill>
                      </a:endParaRPr>
                    </a:p>
                  </a:txBody>
                  <a:tcPr>
                    <a:solidFill>
                      <a:schemeClr val="accent5">
                        <a:lumMod val="60000"/>
                        <a:lumOff val="40000"/>
                      </a:schemeClr>
                    </a:solidFill>
                  </a:tcPr>
                </a:tc>
                <a:extLst>
                  <a:ext uri="{0D108BD9-81ED-4DB2-BD59-A6C34878D82A}">
                    <a16:rowId xmlns:a16="http://schemas.microsoft.com/office/drawing/2014/main" val="1102366787"/>
                  </a:ext>
                </a:extLst>
              </a:tr>
              <a:tr h="494203">
                <a:tc>
                  <a:txBody>
                    <a:bodyPr/>
                    <a:lstStyle/>
                    <a:p>
                      <a:endParaRPr lang="en-CA" b="1" dirty="0">
                        <a:solidFill>
                          <a:schemeClr val="bg1">
                            <a:lumMod val="50000"/>
                          </a:schemeClr>
                        </a:solidFill>
                      </a:endParaRPr>
                    </a:p>
                    <a:p>
                      <a:r>
                        <a:rPr lang="en-CA" b="1" dirty="0">
                          <a:solidFill>
                            <a:schemeClr val="bg1">
                              <a:lumMod val="50000"/>
                            </a:schemeClr>
                          </a:solidFill>
                        </a:rPr>
                        <a:t>Logistic Regression </a:t>
                      </a:r>
                      <a:endParaRPr lang="en-CA" dirty="0">
                        <a:solidFill>
                          <a:srgbClr val="C00000"/>
                        </a:solidFill>
                      </a:endParaRPr>
                    </a:p>
                    <a:p>
                      <a:endParaRPr lang="en-CA" dirty="0">
                        <a:solidFill>
                          <a:srgbClr val="C00000"/>
                        </a:solidFill>
                      </a:endParaRPr>
                    </a:p>
                    <a:p>
                      <a:endParaRPr lang="en-CA" dirty="0">
                        <a:solidFill>
                          <a:srgbClr val="C00000"/>
                        </a:solidFill>
                      </a:endParaRPr>
                    </a:p>
                  </a:txBody>
                  <a:tcPr/>
                </a:tc>
                <a:tc>
                  <a:txBody>
                    <a:bodyPr/>
                    <a:lstStyle/>
                    <a:p>
                      <a:pPr algn="ctr"/>
                      <a:r>
                        <a:rPr lang="en-CA" dirty="0">
                          <a:solidFill>
                            <a:schemeClr val="bg1">
                              <a:lumMod val="50000"/>
                            </a:schemeClr>
                          </a:solidFill>
                        </a:rPr>
                        <a:t>         </a:t>
                      </a:r>
                    </a:p>
                    <a:p>
                      <a:pPr algn="ctr"/>
                      <a:r>
                        <a:rPr lang="en-CA" dirty="0">
                          <a:solidFill>
                            <a:schemeClr val="bg1">
                              <a:lumMod val="50000"/>
                            </a:schemeClr>
                          </a:solidFill>
                        </a:rPr>
                        <a:t>76.4%</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extLst>
                  <a:ext uri="{0D108BD9-81ED-4DB2-BD59-A6C34878D82A}">
                    <a16:rowId xmlns:a16="http://schemas.microsoft.com/office/drawing/2014/main" val="1376988887"/>
                  </a:ext>
                </a:extLst>
              </a:tr>
              <a:tr h="648706">
                <a:tc>
                  <a:txBody>
                    <a:bodyPr/>
                    <a:lstStyle/>
                    <a:p>
                      <a:r>
                        <a:rPr lang="en-CA" b="1" dirty="0">
                          <a:solidFill>
                            <a:schemeClr val="bg1">
                              <a:lumMod val="50000"/>
                            </a:schemeClr>
                          </a:solidFill>
                        </a:rPr>
                        <a:t>Random Forest Classifier </a:t>
                      </a:r>
                    </a:p>
                    <a:p>
                      <a:endParaRPr lang="en-CA" b="1" dirty="0">
                        <a:solidFill>
                          <a:schemeClr val="bg1">
                            <a:lumMod val="50000"/>
                          </a:schemeClr>
                        </a:solidFill>
                      </a:endParaRPr>
                    </a:p>
                    <a:p>
                      <a:endParaRPr lang="en-CA" dirty="0">
                        <a:solidFill>
                          <a:srgbClr val="C00000"/>
                        </a:solidFill>
                      </a:endParaRP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76.5%</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77%</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tc>
                  <a:txBody>
                    <a:bodyPr/>
                    <a:lstStyle/>
                    <a:p>
                      <a:pPr algn="ctr"/>
                      <a:endParaRPr lang="en-CA" dirty="0">
                        <a:solidFill>
                          <a:schemeClr val="bg1">
                            <a:lumMod val="50000"/>
                          </a:schemeClr>
                        </a:solidFill>
                      </a:endParaRPr>
                    </a:p>
                    <a:p>
                      <a:pPr algn="ctr"/>
                      <a:r>
                        <a:rPr lang="en-CA" dirty="0">
                          <a:solidFill>
                            <a:schemeClr val="bg1">
                              <a:lumMod val="50000"/>
                            </a:schemeClr>
                          </a:solidFill>
                        </a:rPr>
                        <a:t>76%</a:t>
                      </a:r>
                    </a:p>
                  </a:txBody>
                  <a:tcPr/>
                </a:tc>
                <a:extLst>
                  <a:ext uri="{0D108BD9-81ED-4DB2-BD59-A6C34878D82A}">
                    <a16:rowId xmlns:a16="http://schemas.microsoft.com/office/drawing/2014/main" val="2464247350"/>
                  </a:ext>
                </a:extLst>
              </a:tr>
              <a:tr h="867624">
                <a:tc>
                  <a:txBody>
                    <a:bodyPr/>
                    <a:lstStyle/>
                    <a:p>
                      <a:endParaRPr lang="en-CA" b="1" dirty="0">
                        <a:solidFill>
                          <a:schemeClr val="bg1">
                            <a:lumMod val="50000"/>
                          </a:schemeClr>
                        </a:solidFill>
                      </a:endParaRPr>
                    </a:p>
                    <a:p>
                      <a:r>
                        <a:rPr lang="en-CA" b="1" dirty="0">
                          <a:solidFill>
                            <a:schemeClr val="bg1">
                              <a:lumMod val="50000"/>
                            </a:schemeClr>
                          </a:solidFill>
                        </a:rPr>
                        <a:t>Xgboosting</a:t>
                      </a:r>
                      <a:endParaRPr lang="en-CA" dirty="0">
                        <a:solidFill>
                          <a:schemeClr val="bg1">
                            <a:lumMod val="50000"/>
                          </a:schemeClr>
                        </a:solidFill>
                      </a:endParaRPr>
                    </a:p>
                  </a:txBody>
                  <a:tcPr/>
                </a:tc>
                <a:tc>
                  <a:txBody>
                    <a:bodyPr/>
                    <a:lstStyle/>
                    <a:p>
                      <a:r>
                        <a:rPr lang="en-CA" dirty="0">
                          <a:solidFill>
                            <a:schemeClr val="bg1"/>
                          </a:solidFill>
                        </a:rPr>
                        <a:t>        </a:t>
                      </a:r>
                    </a:p>
                    <a:p>
                      <a:r>
                        <a:rPr lang="en-CA" dirty="0">
                          <a:solidFill>
                            <a:schemeClr val="bg1"/>
                          </a:solidFill>
                        </a:rPr>
                        <a:t>         75.8%</a:t>
                      </a:r>
                    </a:p>
                  </a:txBody>
                  <a:tcPr/>
                </a:tc>
                <a:tc>
                  <a:txBody>
                    <a:bodyPr/>
                    <a:lstStyle/>
                    <a:p>
                      <a:endParaRPr lang="en-CA" dirty="0">
                        <a:solidFill>
                          <a:schemeClr val="bg1"/>
                        </a:solidFill>
                      </a:endParaRPr>
                    </a:p>
                    <a:p>
                      <a:r>
                        <a:rPr lang="en-CA" dirty="0">
                          <a:solidFill>
                            <a:schemeClr val="bg1"/>
                          </a:solidFill>
                        </a:rPr>
                        <a:t>         76%</a:t>
                      </a:r>
                    </a:p>
                  </a:txBody>
                  <a:tcPr/>
                </a:tc>
                <a:tc>
                  <a:txBody>
                    <a:bodyPr/>
                    <a:lstStyle/>
                    <a:p>
                      <a:r>
                        <a:rPr lang="en-CA" dirty="0">
                          <a:solidFill>
                            <a:schemeClr val="bg1"/>
                          </a:solidFill>
                        </a:rPr>
                        <a:t>     </a:t>
                      </a:r>
                    </a:p>
                    <a:p>
                      <a:r>
                        <a:rPr lang="en-CA" dirty="0">
                          <a:solidFill>
                            <a:schemeClr val="bg1"/>
                          </a:solidFill>
                        </a:rPr>
                        <a:t>          76%</a:t>
                      </a:r>
                    </a:p>
                  </a:txBody>
                  <a:tcPr/>
                </a:tc>
                <a:tc>
                  <a:txBody>
                    <a:bodyPr/>
                    <a:lstStyle/>
                    <a:p>
                      <a:endParaRPr lang="en-CA" dirty="0">
                        <a:solidFill>
                          <a:schemeClr val="bg1"/>
                        </a:solidFill>
                      </a:endParaRPr>
                    </a:p>
                    <a:p>
                      <a:r>
                        <a:rPr lang="en-CA" dirty="0">
                          <a:solidFill>
                            <a:schemeClr val="bg1"/>
                          </a:solidFill>
                        </a:rPr>
                        <a:t>         76%</a:t>
                      </a:r>
                    </a:p>
                    <a:p>
                      <a:endParaRPr lang="en-CA" dirty="0">
                        <a:solidFill>
                          <a:schemeClr val="bg1"/>
                        </a:solidFill>
                      </a:endParaRPr>
                    </a:p>
                    <a:p>
                      <a:endParaRPr lang="en-CA" dirty="0">
                        <a:solidFill>
                          <a:schemeClr val="bg1"/>
                        </a:solidFill>
                      </a:endParaRPr>
                    </a:p>
                  </a:txBody>
                  <a:tcPr/>
                </a:tc>
                <a:extLst>
                  <a:ext uri="{0D108BD9-81ED-4DB2-BD59-A6C34878D82A}">
                    <a16:rowId xmlns:a16="http://schemas.microsoft.com/office/drawing/2014/main" val="2440399944"/>
                  </a:ext>
                </a:extLst>
              </a:tr>
            </a:tbl>
          </a:graphicData>
        </a:graphic>
      </p:graphicFrame>
    </p:spTree>
    <p:extLst>
      <p:ext uri="{BB962C8B-B14F-4D97-AF65-F5344CB8AC3E}">
        <p14:creationId xmlns:p14="http://schemas.microsoft.com/office/powerpoint/2010/main" val="807587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15045"/>
            <a:ext cx="8520600" cy="5993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CONTENTS</a:t>
            </a:r>
            <a:endParaRPr sz="4000" dirty="0"/>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lvl="0" algn="l" rtl="0">
              <a:lnSpc>
                <a:spcPct val="150000"/>
              </a:lnSpc>
              <a:spcBef>
                <a:spcPts val="0"/>
              </a:spcBef>
              <a:spcAft>
                <a:spcPts val="0"/>
              </a:spcAft>
              <a:buSzPts val="1800"/>
              <a:buFont typeface="Wingdings" panose="05000000000000000000" pitchFamily="2" charset="2"/>
              <a:buChar char="§"/>
            </a:pPr>
            <a:r>
              <a:rPr lang="en" dirty="0"/>
              <a:t>Overview</a:t>
            </a:r>
            <a:endParaRPr dirty="0"/>
          </a:p>
          <a:p>
            <a:pPr lvl="0" algn="l" rtl="0">
              <a:lnSpc>
                <a:spcPct val="150000"/>
              </a:lnSpc>
              <a:spcBef>
                <a:spcPts val="0"/>
              </a:spcBef>
              <a:spcAft>
                <a:spcPts val="0"/>
              </a:spcAft>
              <a:buSzPts val="1800"/>
              <a:buFont typeface="Wingdings" panose="05000000000000000000" pitchFamily="2" charset="2"/>
              <a:buChar char="§"/>
            </a:pPr>
            <a:r>
              <a:rPr lang="en" dirty="0"/>
              <a:t>Objective</a:t>
            </a:r>
          </a:p>
          <a:p>
            <a:pPr lvl="0" algn="l" rtl="0">
              <a:lnSpc>
                <a:spcPct val="150000"/>
              </a:lnSpc>
              <a:spcBef>
                <a:spcPts val="0"/>
              </a:spcBef>
              <a:spcAft>
                <a:spcPts val="0"/>
              </a:spcAft>
              <a:buSzPts val="1800"/>
              <a:buFont typeface="Wingdings" panose="05000000000000000000" pitchFamily="2" charset="2"/>
              <a:buChar char="§"/>
            </a:pPr>
            <a:r>
              <a:rPr lang="en-CA" dirty="0"/>
              <a:t>W</a:t>
            </a:r>
            <a:r>
              <a:rPr lang="en" dirty="0"/>
              <a:t>hat we used </a:t>
            </a:r>
            <a:endParaRPr dirty="0"/>
          </a:p>
          <a:p>
            <a:pPr lvl="0" algn="l" rtl="0">
              <a:lnSpc>
                <a:spcPct val="150000"/>
              </a:lnSpc>
              <a:spcBef>
                <a:spcPts val="0"/>
              </a:spcBef>
              <a:spcAft>
                <a:spcPts val="0"/>
              </a:spcAft>
              <a:buSzPts val="1800"/>
              <a:buFont typeface="Wingdings" panose="05000000000000000000" pitchFamily="2" charset="2"/>
              <a:buChar char="§"/>
            </a:pPr>
            <a:r>
              <a:rPr lang="en" dirty="0"/>
              <a:t>Exploratory Data Analysis</a:t>
            </a:r>
            <a:endParaRPr dirty="0"/>
          </a:p>
          <a:p>
            <a:pPr lvl="0" algn="l" rtl="0">
              <a:lnSpc>
                <a:spcPct val="150000"/>
              </a:lnSpc>
              <a:spcBef>
                <a:spcPts val="0"/>
              </a:spcBef>
              <a:spcAft>
                <a:spcPts val="0"/>
              </a:spcAft>
              <a:buSzPts val="1800"/>
              <a:buFont typeface="Wingdings" panose="05000000000000000000" pitchFamily="2" charset="2"/>
              <a:buChar char="§"/>
            </a:pPr>
            <a:r>
              <a:rPr lang="en" dirty="0"/>
              <a:t>Data Storage</a:t>
            </a:r>
            <a:endParaRPr dirty="0"/>
          </a:p>
          <a:p>
            <a:pPr lvl="0" algn="l" rtl="0">
              <a:lnSpc>
                <a:spcPct val="150000"/>
              </a:lnSpc>
              <a:spcBef>
                <a:spcPts val="0"/>
              </a:spcBef>
              <a:spcAft>
                <a:spcPts val="0"/>
              </a:spcAft>
              <a:buSzPts val="1800"/>
              <a:buFont typeface="Wingdings" panose="05000000000000000000" pitchFamily="2" charset="2"/>
              <a:buChar char="§"/>
            </a:pPr>
            <a:r>
              <a:rPr lang="en" dirty="0"/>
              <a:t>Machine Learning Models </a:t>
            </a:r>
            <a:endParaRPr dirty="0"/>
          </a:p>
          <a:p>
            <a:pPr lvl="0" algn="l" rtl="0">
              <a:lnSpc>
                <a:spcPct val="150000"/>
              </a:lnSpc>
              <a:spcBef>
                <a:spcPts val="0"/>
              </a:spcBef>
              <a:spcAft>
                <a:spcPts val="0"/>
              </a:spcAft>
              <a:buSzPts val="1800"/>
              <a:buFont typeface="Wingdings" panose="05000000000000000000" pitchFamily="2" charset="2"/>
              <a:buChar char="§"/>
            </a:pPr>
            <a:r>
              <a:rPr lang="en" dirty="0"/>
              <a:t>Dashboard</a:t>
            </a:r>
          </a:p>
          <a:p>
            <a:pPr lvl="0" algn="l" rtl="0">
              <a:lnSpc>
                <a:spcPct val="150000"/>
              </a:lnSpc>
              <a:spcBef>
                <a:spcPts val="0"/>
              </a:spcBef>
              <a:spcAft>
                <a:spcPts val="0"/>
              </a:spcAft>
              <a:buSzPts val="1800"/>
              <a:buFont typeface="Wingdings" panose="05000000000000000000" pitchFamily="2" charset="2"/>
              <a:buChar char="§"/>
            </a:pPr>
            <a:r>
              <a:rPr lang="en" dirty="0"/>
              <a:t>Conclusion</a:t>
            </a:r>
          </a:p>
          <a:p>
            <a:pPr lvl="0" algn="l" rtl="0">
              <a:lnSpc>
                <a:spcPct val="150000"/>
              </a:lnSpc>
              <a:spcBef>
                <a:spcPts val="0"/>
              </a:spcBef>
              <a:spcAft>
                <a:spcPts val="0"/>
              </a:spcAft>
              <a:buSzPts val="1800"/>
              <a:buFont typeface="Wingdings" panose="05000000000000000000" pitchFamily="2" charset="2"/>
              <a:buChar char="§"/>
            </a:pPr>
            <a:r>
              <a:rPr lang="en" dirty="0"/>
              <a:t>Our team </a:t>
            </a:r>
            <a:endParaRPr dirty="0"/>
          </a:p>
        </p:txBody>
      </p:sp>
      <p:pic>
        <p:nvPicPr>
          <p:cNvPr id="6" name="Google Shape;73;p15">
            <a:extLst>
              <a:ext uri="{FF2B5EF4-FFF2-40B4-BE49-F238E27FC236}">
                <a16:creationId xmlns:a16="http://schemas.microsoft.com/office/drawing/2014/main" id="{A5DBA89D-73B8-4276-BCE4-6DCC4D1350A8}"/>
              </a:ext>
            </a:extLst>
          </p:cNvPr>
          <p:cNvPicPr preferRelativeResize="0"/>
          <p:nvPr/>
        </p:nvPicPr>
        <p:blipFill>
          <a:blip r:embed="rId3">
            <a:alphaModFix/>
          </a:blip>
          <a:stretch>
            <a:fillRect/>
          </a:stretch>
        </p:blipFill>
        <p:spPr>
          <a:xfrm>
            <a:off x="3706942" y="3185160"/>
            <a:ext cx="5437058" cy="217931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a:t>
            </a:r>
            <a:r>
              <a:rPr lang="en-CA" sz="4000" b="1" dirty="0">
                <a:solidFill>
                  <a:schemeClr val="lt1"/>
                </a:solidFill>
                <a:latin typeface="Oswald" panose="00000500000000000000" pitchFamily="2" charset="0"/>
                <a:cs typeface="Times New Roman" panose="02020603050405020304" pitchFamily="18" charset="0"/>
              </a:rPr>
              <a:t>DASHBOARD</a:t>
            </a:r>
            <a:endParaRPr sz="4000" b="1" dirty="0">
              <a:latin typeface="Oswald" panose="00000500000000000000" pitchFamily="2" charset="0"/>
            </a:endParaRPr>
          </a:p>
          <a:p>
            <a:pPr marL="0" lvl="0" indent="0" algn="l" rtl="0">
              <a:spcBef>
                <a:spcPts val="0"/>
              </a:spcBef>
              <a:spcAft>
                <a:spcPts val="0"/>
              </a:spcAft>
              <a:buNone/>
            </a:pPr>
            <a:endParaRPr sz="4200" b="1" dirty="0"/>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3603800" y="2877669"/>
            <a:ext cx="5084425" cy="1998125"/>
          </a:xfrm>
          <a:prstGeom prst="rect">
            <a:avLst/>
          </a:prstGeom>
          <a:noFill/>
          <a:ln>
            <a:noFill/>
          </a:ln>
        </p:spPr>
      </p:pic>
    </p:spTree>
    <p:extLst>
      <p:ext uri="{BB962C8B-B14F-4D97-AF65-F5344CB8AC3E}">
        <p14:creationId xmlns:p14="http://schemas.microsoft.com/office/powerpoint/2010/main" val="1447782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882B1-18F0-49BE-857E-3702A61F7883}"/>
              </a:ext>
            </a:extLst>
          </p:cNvPr>
          <p:cNvSpPr>
            <a:spLocks noGrp="1"/>
          </p:cNvSpPr>
          <p:nvPr>
            <p:ph type="title"/>
          </p:nvPr>
        </p:nvSpPr>
        <p:spPr/>
        <p:txBody>
          <a:bodyPr/>
          <a:lstStyle/>
          <a:p>
            <a:r>
              <a:rPr lang="en-CA" dirty="0"/>
              <a:t>Dashboard Elements </a:t>
            </a:r>
            <a:br>
              <a:rPr lang="en-CA" dirty="0"/>
            </a:br>
            <a:br>
              <a:rPr lang="en-CA" dirty="0"/>
            </a:br>
            <a:endParaRPr lang="en-CA" dirty="0"/>
          </a:p>
        </p:txBody>
      </p:sp>
      <p:sp>
        <p:nvSpPr>
          <p:cNvPr id="3" name="Text Placeholder 2">
            <a:extLst>
              <a:ext uri="{FF2B5EF4-FFF2-40B4-BE49-F238E27FC236}">
                <a16:creationId xmlns:a16="http://schemas.microsoft.com/office/drawing/2014/main" id="{00789BEF-16CF-48BB-B2C8-E742F0FFE99A}"/>
              </a:ext>
            </a:extLst>
          </p:cNvPr>
          <p:cNvSpPr>
            <a:spLocks noGrp="1"/>
          </p:cNvSpPr>
          <p:nvPr>
            <p:ph type="body" idx="1"/>
          </p:nvPr>
        </p:nvSpPr>
        <p:spPr>
          <a:xfrm>
            <a:off x="311700" y="1310639"/>
            <a:ext cx="8520600" cy="3258235"/>
          </a:xfrm>
        </p:spPr>
        <p:txBody>
          <a:bodyPr/>
          <a:lstStyle/>
          <a:p>
            <a:pPr>
              <a:buFont typeface="Wingdings" panose="05000000000000000000" pitchFamily="2" charset="2"/>
              <a:buChar char="ü"/>
            </a:pPr>
            <a:r>
              <a:rPr lang="en-CA" dirty="0"/>
              <a:t>For the dashboard segment ,we have used Tableau Public and please click </a:t>
            </a:r>
            <a:r>
              <a:rPr lang="en-CA" dirty="0">
                <a:hlinkClick r:id="rId2"/>
              </a:rPr>
              <a:t>here</a:t>
            </a:r>
            <a:r>
              <a:rPr lang="en-CA" dirty="0"/>
              <a:t> view the interactive dashboard embed. </a:t>
            </a:r>
          </a:p>
          <a:p>
            <a:pPr>
              <a:buFont typeface="Wingdings" panose="05000000000000000000" pitchFamily="2" charset="2"/>
              <a:buChar char="ü"/>
            </a:pPr>
            <a:endParaRPr lang="en-CA" dirty="0"/>
          </a:p>
          <a:p>
            <a:pPr>
              <a:buFont typeface="Wingdings" panose="05000000000000000000" pitchFamily="2" charset="2"/>
              <a:buChar char="ü"/>
            </a:pPr>
            <a:r>
              <a:rPr lang="en-CA" dirty="0"/>
              <a:t>Prediction of number of people with heart disease will be the key element of the dashboard and how the leading factors interacts with the factors such as alcohol drinking, Diabetic, Kidney Disease and Asthma will be shown on the dashboard.</a:t>
            </a:r>
          </a:p>
          <a:p>
            <a:pPr>
              <a:buFont typeface="Wingdings" panose="05000000000000000000" pitchFamily="2" charset="2"/>
              <a:buChar char="ü"/>
            </a:pPr>
            <a:endParaRPr lang="en-CA" dirty="0"/>
          </a:p>
          <a:p>
            <a:pPr>
              <a:buFont typeface="Wingdings" panose="05000000000000000000" pitchFamily="2" charset="2"/>
              <a:buChar char="ü"/>
            </a:pPr>
            <a:r>
              <a:rPr lang="en-CA" dirty="0"/>
              <a:t>Some of the leading factors and how it relates with number of heart disease show as follows.  </a:t>
            </a:r>
          </a:p>
        </p:txBody>
      </p:sp>
    </p:spTree>
    <p:extLst>
      <p:ext uri="{BB962C8B-B14F-4D97-AF65-F5344CB8AC3E}">
        <p14:creationId xmlns:p14="http://schemas.microsoft.com/office/powerpoint/2010/main" val="819991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20"/>
          <p:cNvSpPr txBox="1">
            <a:spLocks noGrp="1"/>
          </p:cNvSpPr>
          <p:nvPr>
            <p:ph type="body" idx="1"/>
          </p:nvPr>
        </p:nvSpPr>
        <p:spPr>
          <a:xfrm>
            <a:off x="311700" y="1219200"/>
            <a:ext cx="8520600" cy="25908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endParaRPr sz="2100" b="1" dirty="0">
              <a:solidFill>
                <a:schemeClr val="dk1"/>
              </a:solidFill>
            </a:endParaRPr>
          </a:p>
          <a:p>
            <a:pPr marL="0" lvl="0" indent="0" algn="l" rtl="0">
              <a:lnSpc>
                <a:spcPct val="200000"/>
              </a:lnSpc>
              <a:spcBef>
                <a:spcPts val="1600"/>
              </a:spcBef>
              <a:spcAft>
                <a:spcPts val="1600"/>
              </a:spcAft>
              <a:buNone/>
            </a:pPr>
            <a:endParaRPr dirty="0"/>
          </a:p>
        </p:txBody>
      </p:sp>
      <p:pic>
        <p:nvPicPr>
          <p:cNvPr id="3" name="Picture 2">
            <a:extLst>
              <a:ext uri="{FF2B5EF4-FFF2-40B4-BE49-F238E27FC236}">
                <a16:creationId xmlns:a16="http://schemas.microsoft.com/office/drawing/2014/main" id="{49C3BE9A-7BDA-4CBF-BDA3-11AC70C891E8}"/>
              </a:ext>
            </a:extLst>
          </p:cNvPr>
          <p:cNvPicPr>
            <a:picLocks noChangeAspect="1"/>
          </p:cNvPicPr>
          <p:nvPr/>
        </p:nvPicPr>
        <p:blipFill>
          <a:blip r:embed="rId3"/>
          <a:stretch>
            <a:fillRect/>
          </a:stretch>
        </p:blipFill>
        <p:spPr>
          <a:xfrm>
            <a:off x="4789373" y="1910576"/>
            <a:ext cx="4080308" cy="2943363"/>
          </a:xfrm>
          <a:prstGeom prst="rect">
            <a:avLst/>
          </a:prstGeom>
        </p:spPr>
      </p:pic>
      <p:pic>
        <p:nvPicPr>
          <p:cNvPr id="4" name="Picture 3">
            <a:extLst>
              <a:ext uri="{FF2B5EF4-FFF2-40B4-BE49-F238E27FC236}">
                <a16:creationId xmlns:a16="http://schemas.microsoft.com/office/drawing/2014/main" id="{BE07AEE8-FD82-4099-8FCF-B5D776BB1B10}"/>
              </a:ext>
            </a:extLst>
          </p:cNvPr>
          <p:cNvPicPr>
            <a:picLocks noChangeAspect="1"/>
          </p:cNvPicPr>
          <p:nvPr/>
        </p:nvPicPr>
        <p:blipFill>
          <a:blip r:embed="rId4"/>
          <a:stretch>
            <a:fillRect/>
          </a:stretch>
        </p:blipFill>
        <p:spPr>
          <a:xfrm>
            <a:off x="327660" y="231021"/>
            <a:ext cx="4145280" cy="3077174"/>
          </a:xfrm>
          <a:prstGeom prst="rect">
            <a:avLst/>
          </a:prstGeom>
        </p:spPr>
      </p:pic>
      <p:sp>
        <p:nvSpPr>
          <p:cNvPr id="5" name="TextBox 4">
            <a:extLst>
              <a:ext uri="{FF2B5EF4-FFF2-40B4-BE49-F238E27FC236}">
                <a16:creationId xmlns:a16="http://schemas.microsoft.com/office/drawing/2014/main" id="{00B2AAFB-3290-46E0-81A9-A014C4ED74F3}"/>
              </a:ext>
            </a:extLst>
          </p:cNvPr>
          <p:cNvSpPr txBox="1"/>
          <p:nvPr/>
        </p:nvSpPr>
        <p:spPr>
          <a:xfrm>
            <a:off x="4869180" y="251460"/>
            <a:ext cx="4038600" cy="1323439"/>
          </a:xfrm>
          <a:prstGeom prst="rect">
            <a:avLst/>
          </a:prstGeom>
          <a:noFill/>
        </p:spPr>
        <p:txBody>
          <a:bodyPr wrap="square" rtlCol="0">
            <a:spAutoFit/>
          </a:bodyPr>
          <a:lstStyle/>
          <a:p>
            <a:r>
              <a:rPr lang="en-CA" sz="1600" dirty="0">
                <a:solidFill>
                  <a:schemeClr val="tx1"/>
                </a:solidFill>
              </a:rPr>
              <a:t>As per the general overview of factors it shows the total number of cases , gender breakdown of the number of people of the given dataset , smoking status , age category and the health status. </a:t>
            </a:r>
          </a:p>
        </p:txBody>
      </p:sp>
      <p:sp>
        <p:nvSpPr>
          <p:cNvPr id="6" name="TextBox 5">
            <a:extLst>
              <a:ext uri="{FF2B5EF4-FFF2-40B4-BE49-F238E27FC236}">
                <a16:creationId xmlns:a16="http://schemas.microsoft.com/office/drawing/2014/main" id="{FA330AFD-EBE9-4370-85E5-0935AD7471F1}"/>
              </a:ext>
            </a:extLst>
          </p:cNvPr>
          <p:cNvSpPr txBox="1"/>
          <p:nvPr/>
        </p:nvSpPr>
        <p:spPr>
          <a:xfrm>
            <a:off x="342900" y="3467100"/>
            <a:ext cx="4130040" cy="1569660"/>
          </a:xfrm>
          <a:prstGeom prst="rect">
            <a:avLst/>
          </a:prstGeom>
          <a:noFill/>
        </p:spPr>
        <p:txBody>
          <a:bodyPr wrap="square" rtlCol="0">
            <a:spAutoFit/>
          </a:bodyPr>
          <a:lstStyle/>
          <a:p>
            <a:r>
              <a:rPr lang="en-CA" sz="1600" dirty="0">
                <a:solidFill>
                  <a:schemeClr val="tx1"/>
                </a:solidFill>
              </a:rPr>
              <a:t>As per the bar graphs it shows the no of persons with heart diseases who are using alcohol, who has kidney disease, who are a diabetic patient and who has Asthma. As per the graph it shows a less no of people with above conditions predict heart disease. </a:t>
            </a:r>
          </a:p>
        </p:txBody>
      </p:sp>
    </p:spTree>
    <p:extLst>
      <p:ext uri="{BB962C8B-B14F-4D97-AF65-F5344CB8AC3E}">
        <p14:creationId xmlns:p14="http://schemas.microsoft.com/office/powerpoint/2010/main" val="437393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a:t>
            </a:r>
            <a:r>
              <a:rPr lang="en-CA" sz="4000" b="1" dirty="0">
                <a:solidFill>
                  <a:schemeClr val="lt1"/>
                </a:solidFill>
                <a:latin typeface="Oswald" panose="00000500000000000000" pitchFamily="2" charset="0"/>
                <a:cs typeface="Times New Roman" panose="02020603050405020304" pitchFamily="18" charset="0"/>
              </a:rPr>
              <a:t>CONCLUSION</a:t>
            </a:r>
            <a:endParaRPr sz="4000" b="1" dirty="0">
              <a:latin typeface="Oswald" panose="00000500000000000000" pitchFamily="2" charset="0"/>
            </a:endParaRPr>
          </a:p>
          <a:p>
            <a:pPr marL="0" lvl="0" indent="0" algn="l" rtl="0">
              <a:spcBef>
                <a:spcPts val="0"/>
              </a:spcBef>
              <a:spcAft>
                <a:spcPts val="0"/>
              </a:spcAft>
              <a:buNone/>
            </a:pPr>
            <a:endParaRPr sz="4200" b="1" dirty="0"/>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3603800" y="2877669"/>
            <a:ext cx="5084425" cy="1998125"/>
          </a:xfrm>
          <a:prstGeom prst="rect">
            <a:avLst/>
          </a:prstGeom>
          <a:noFill/>
          <a:ln>
            <a:noFill/>
          </a:ln>
        </p:spPr>
      </p:pic>
    </p:spTree>
    <p:extLst>
      <p:ext uri="{BB962C8B-B14F-4D97-AF65-F5344CB8AC3E}">
        <p14:creationId xmlns:p14="http://schemas.microsoft.com/office/powerpoint/2010/main" val="3206641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882B1-18F0-49BE-857E-3702A61F7883}"/>
              </a:ext>
            </a:extLst>
          </p:cNvPr>
          <p:cNvSpPr>
            <a:spLocks noGrp="1"/>
          </p:cNvSpPr>
          <p:nvPr>
            <p:ph type="title"/>
          </p:nvPr>
        </p:nvSpPr>
        <p:spPr>
          <a:xfrm>
            <a:off x="311700" y="414545"/>
            <a:ext cx="8520600" cy="572700"/>
          </a:xfrm>
        </p:spPr>
        <p:txBody>
          <a:bodyPr/>
          <a:lstStyle/>
          <a:p>
            <a:br>
              <a:rPr lang="en-CA" dirty="0"/>
            </a:br>
            <a:br>
              <a:rPr lang="en-CA" dirty="0"/>
            </a:br>
            <a:endParaRPr lang="en-CA" dirty="0"/>
          </a:p>
        </p:txBody>
      </p:sp>
      <p:sp>
        <p:nvSpPr>
          <p:cNvPr id="3" name="Text Placeholder 2">
            <a:extLst>
              <a:ext uri="{FF2B5EF4-FFF2-40B4-BE49-F238E27FC236}">
                <a16:creationId xmlns:a16="http://schemas.microsoft.com/office/drawing/2014/main" id="{00789BEF-16CF-48BB-B2C8-E742F0FFE99A}"/>
              </a:ext>
            </a:extLst>
          </p:cNvPr>
          <p:cNvSpPr>
            <a:spLocks noGrp="1"/>
          </p:cNvSpPr>
          <p:nvPr>
            <p:ph type="body" idx="1"/>
          </p:nvPr>
        </p:nvSpPr>
        <p:spPr>
          <a:xfrm>
            <a:off x="388620" y="594360"/>
            <a:ext cx="8336280" cy="4373880"/>
          </a:xfrm>
        </p:spPr>
        <p:txBody>
          <a:bodyPr/>
          <a:lstStyle/>
          <a:p>
            <a:pPr>
              <a:buFont typeface="Wingdings" panose="05000000000000000000" pitchFamily="2" charset="2"/>
              <a:buChar char="ü"/>
            </a:pPr>
            <a:r>
              <a:rPr lang="en-CA" dirty="0">
                <a:solidFill>
                  <a:schemeClr val="tx1"/>
                </a:solidFill>
                <a:latin typeface="Average" panose="020B0604020202020204" charset="0"/>
              </a:rPr>
              <a:t>After completing the project and viewing the predictions , we can see that the machine learning models selected allow us to get a strong prediction from the data provided, specifically by oversampled  linear regression model. </a:t>
            </a:r>
            <a:r>
              <a:rPr lang="en-CA" b="0" i="0" dirty="0">
                <a:solidFill>
                  <a:schemeClr val="tx1"/>
                </a:solidFill>
                <a:effectLst/>
                <a:latin typeface="Average" panose="020B0604020202020204" charset="0"/>
              </a:rPr>
              <a:t>It consistently had the highest scores, particularly in accuracy, precision, and sensitivity, and thus correctly made the correct predictions compared to the other models.</a:t>
            </a:r>
          </a:p>
          <a:p>
            <a:pPr marL="114300" indent="0">
              <a:buNone/>
            </a:pPr>
            <a:endParaRPr lang="en-CA" dirty="0">
              <a:solidFill>
                <a:schemeClr val="tx1"/>
              </a:solidFill>
              <a:latin typeface="Average" panose="020B0604020202020204" charset="0"/>
            </a:endParaRPr>
          </a:p>
          <a:p>
            <a:pPr marL="114300" indent="0">
              <a:buNone/>
            </a:pPr>
            <a:endParaRPr lang="en-CA" dirty="0">
              <a:solidFill>
                <a:schemeClr val="tx1"/>
              </a:solidFill>
            </a:endParaRPr>
          </a:p>
          <a:p>
            <a:pPr>
              <a:buFont typeface="Wingdings" panose="05000000000000000000" pitchFamily="2" charset="2"/>
              <a:buChar char="ü"/>
            </a:pPr>
            <a:r>
              <a:rPr lang="en-CA" dirty="0">
                <a:solidFill>
                  <a:schemeClr val="tx1"/>
                </a:solidFill>
              </a:rPr>
              <a:t>In conclusion , the data provided can be correlated in determining predicting getting heart disease or not getting heart disease. </a:t>
            </a:r>
          </a:p>
          <a:p>
            <a:pPr>
              <a:buFont typeface="Wingdings" panose="05000000000000000000" pitchFamily="2" charset="2"/>
              <a:buChar char="ü"/>
            </a:pPr>
            <a:endParaRPr lang="en-CA" dirty="0">
              <a:solidFill>
                <a:schemeClr val="tx1"/>
              </a:solidFill>
            </a:endParaRPr>
          </a:p>
          <a:p>
            <a:pPr marL="114300" indent="0">
              <a:buNone/>
            </a:pPr>
            <a:endParaRPr lang="en-CA" dirty="0"/>
          </a:p>
        </p:txBody>
      </p:sp>
    </p:spTree>
    <p:extLst>
      <p:ext uri="{BB962C8B-B14F-4D97-AF65-F5344CB8AC3E}">
        <p14:creationId xmlns:p14="http://schemas.microsoft.com/office/powerpoint/2010/main" val="284760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p:nvPr/>
        </p:nvSpPr>
        <p:spPr>
          <a:xfrm>
            <a:off x="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chemeClr val="lt1"/>
                </a:solidFill>
                <a:latin typeface="Average" panose="020B0604020202020204" charset="0"/>
              </a:rPr>
              <a:t>The Team</a:t>
            </a:r>
            <a:endParaRPr sz="3200" dirty="0">
              <a:solidFill>
                <a:schemeClr val="lt1"/>
              </a:solidFill>
              <a:latin typeface="Average" panose="020B0604020202020204" charset="0"/>
            </a:endParaRPr>
          </a:p>
        </p:txBody>
      </p:sp>
      <p:sp>
        <p:nvSpPr>
          <p:cNvPr id="135" name="Google Shape;135;p21"/>
          <p:cNvSpPr txBox="1">
            <a:spLocks noGrp="1"/>
          </p:cNvSpPr>
          <p:nvPr>
            <p:ph type="body" idx="4294967295"/>
          </p:nvPr>
        </p:nvSpPr>
        <p:spPr>
          <a:xfrm>
            <a:off x="272826" y="3108325"/>
            <a:ext cx="1932924" cy="436563"/>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700" dirty="0">
                <a:solidFill>
                  <a:schemeClr val="dk1"/>
                </a:solidFill>
              </a:rPr>
              <a:t>Ethan McBride</a:t>
            </a:r>
            <a:endParaRPr sz="1700" dirty="0">
              <a:solidFill>
                <a:schemeClr val="dk1"/>
              </a:solidFill>
            </a:endParaRPr>
          </a:p>
        </p:txBody>
      </p:sp>
      <p:cxnSp>
        <p:nvCxnSpPr>
          <p:cNvPr id="136" name="Google Shape;136;p21"/>
          <p:cNvCxnSpPr/>
          <p:nvPr/>
        </p:nvCxnSpPr>
        <p:spPr>
          <a:xfrm>
            <a:off x="1118175" y="3561938"/>
            <a:ext cx="270900" cy="0"/>
          </a:xfrm>
          <a:prstGeom prst="straightConnector1">
            <a:avLst/>
          </a:prstGeom>
          <a:noFill/>
          <a:ln w="9525" cap="flat" cmpd="sng">
            <a:solidFill>
              <a:schemeClr val="dk2"/>
            </a:solidFill>
            <a:prstDash val="solid"/>
            <a:round/>
            <a:headEnd type="none" w="sm" len="sm"/>
            <a:tailEnd type="none" w="sm" len="sm"/>
          </a:ln>
        </p:spPr>
      </p:cxnSp>
      <p:sp>
        <p:nvSpPr>
          <p:cNvPr id="139" name="Google Shape;139;p21"/>
          <p:cNvSpPr txBox="1">
            <a:spLocks noGrp="1"/>
          </p:cNvSpPr>
          <p:nvPr>
            <p:ph type="body" idx="4294967295"/>
          </p:nvPr>
        </p:nvSpPr>
        <p:spPr>
          <a:xfrm>
            <a:off x="2374559" y="3108900"/>
            <a:ext cx="1932924" cy="43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700" dirty="0">
                <a:solidFill>
                  <a:schemeClr val="dk1"/>
                </a:solidFill>
              </a:rPr>
              <a:t>Andres Pombo</a:t>
            </a:r>
            <a:endParaRPr sz="1700" dirty="0">
              <a:solidFill>
                <a:schemeClr val="dk1"/>
              </a:solidFill>
            </a:endParaRPr>
          </a:p>
        </p:txBody>
      </p:sp>
      <p:cxnSp>
        <p:nvCxnSpPr>
          <p:cNvPr id="140" name="Google Shape;140;p21"/>
          <p:cNvCxnSpPr/>
          <p:nvPr/>
        </p:nvCxnSpPr>
        <p:spPr>
          <a:xfrm>
            <a:off x="3327800" y="3561938"/>
            <a:ext cx="270900" cy="0"/>
          </a:xfrm>
          <a:prstGeom prst="straightConnector1">
            <a:avLst/>
          </a:prstGeom>
          <a:noFill/>
          <a:ln w="9525" cap="flat" cmpd="sng">
            <a:solidFill>
              <a:schemeClr val="dk2"/>
            </a:solidFill>
            <a:prstDash val="solid"/>
            <a:round/>
            <a:headEnd type="none" w="sm" len="sm"/>
            <a:tailEnd type="none" w="sm" len="sm"/>
          </a:ln>
        </p:spPr>
      </p:cxnSp>
      <p:sp>
        <p:nvSpPr>
          <p:cNvPr id="143" name="Google Shape;143;p21"/>
          <p:cNvSpPr txBox="1">
            <a:spLocks noGrp="1"/>
          </p:cNvSpPr>
          <p:nvPr>
            <p:ph type="body" idx="4294967295"/>
          </p:nvPr>
        </p:nvSpPr>
        <p:spPr>
          <a:xfrm>
            <a:off x="4461042" y="3108900"/>
            <a:ext cx="2067626" cy="43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700" dirty="0">
                <a:solidFill>
                  <a:schemeClr val="dk1"/>
                </a:solidFill>
              </a:rPr>
              <a:t>Sergei Zhukov</a:t>
            </a:r>
            <a:endParaRPr sz="1700" dirty="0">
              <a:solidFill>
                <a:schemeClr val="dk1"/>
              </a:solidFill>
            </a:endParaRPr>
          </a:p>
        </p:txBody>
      </p:sp>
      <p:cxnSp>
        <p:nvCxnSpPr>
          <p:cNvPr id="144" name="Google Shape;144;p21"/>
          <p:cNvCxnSpPr/>
          <p:nvPr/>
        </p:nvCxnSpPr>
        <p:spPr>
          <a:xfrm>
            <a:off x="5554075" y="3561938"/>
            <a:ext cx="270900" cy="0"/>
          </a:xfrm>
          <a:prstGeom prst="straightConnector1">
            <a:avLst/>
          </a:prstGeom>
          <a:noFill/>
          <a:ln w="9525" cap="flat" cmpd="sng">
            <a:solidFill>
              <a:schemeClr val="dk2"/>
            </a:solidFill>
            <a:prstDash val="solid"/>
            <a:round/>
            <a:headEnd type="none" w="sm" len="sm"/>
            <a:tailEnd type="none" w="sm" len="sm"/>
          </a:ln>
        </p:spPr>
      </p:cxnSp>
      <p:sp>
        <p:nvSpPr>
          <p:cNvPr id="145" name="Google Shape;145;p21"/>
          <p:cNvSpPr txBox="1">
            <a:spLocks noGrp="1"/>
          </p:cNvSpPr>
          <p:nvPr>
            <p:ph type="body" idx="4294967295"/>
          </p:nvPr>
        </p:nvSpPr>
        <p:spPr>
          <a:xfrm>
            <a:off x="2373647" y="3871979"/>
            <a:ext cx="4155022" cy="834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200" dirty="0">
                <a:solidFill>
                  <a:schemeClr val="tx1"/>
                </a:solidFill>
              </a:rPr>
              <a:t>Q &amp; A</a:t>
            </a:r>
            <a:endParaRPr sz="3600" dirty="0">
              <a:solidFill>
                <a:schemeClr val="tx1"/>
              </a:solidFill>
            </a:endParaRPr>
          </a:p>
        </p:txBody>
      </p:sp>
      <p:sp>
        <p:nvSpPr>
          <p:cNvPr id="147" name="Google Shape;147;p21"/>
          <p:cNvSpPr txBox="1">
            <a:spLocks noGrp="1"/>
          </p:cNvSpPr>
          <p:nvPr>
            <p:ph type="body" idx="4294967295"/>
          </p:nvPr>
        </p:nvSpPr>
        <p:spPr>
          <a:xfrm>
            <a:off x="6682043" y="3108900"/>
            <a:ext cx="2172485" cy="43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700" dirty="0">
                <a:solidFill>
                  <a:schemeClr val="dk1"/>
                </a:solidFill>
              </a:rPr>
              <a:t>Marian Salgadoe</a:t>
            </a:r>
            <a:endParaRPr sz="1700" dirty="0">
              <a:solidFill>
                <a:schemeClr val="dk1"/>
              </a:solidFill>
            </a:endParaRPr>
          </a:p>
        </p:txBody>
      </p:sp>
      <p:cxnSp>
        <p:nvCxnSpPr>
          <p:cNvPr id="148" name="Google Shape;148;p21"/>
          <p:cNvCxnSpPr/>
          <p:nvPr/>
        </p:nvCxnSpPr>
        <p:spPr>
          <a:xfrm>
            <a:off x="7747050" y="3561938"/>
            <a:ext cx="270900" cy="0"/>
          </a:xfrm>
          <a:prstGeom prst="straightConnector1">
            <a:avLst/>
          </a:prstGeom>
          <a:noFill/>
          <a:ln w="9525" cap="flat" cmpd="sng">
            <a:solidFill>
              <a:schemeClr val="dk2"/>
            </a:solidFill>
            <a:prstDash val="solid"/>
            <a:round/>
            <a:headEnd type="none" w="sm" len="sm"/>
            <a:tailEnd type="none" w="sm" len="sm"/>
          </a:ln>
        </p:spPr>
      </p:cxnSp>
      <p:pic>
        <p:nvPicPr>
          <p:cNvPr id="150" name="Google Shape;150;p21"/>
          <p:cNvPicPr preferRelativeResize="0"/>
          <p:nvPr/>
        </p:nvPicPr>
        <p:blipFill>
          <a:blip r:embed="rId3">
            <a:alphaModFix/>
          </a:blip>
          <a:stretch>
            <a:fillRect/>
          </a:stretch>
        </p:blipFill>
        <p:spPr>
          <a:xfrm>
            <a:off x="6685451" y="968034"/>
            <a:ext cx="2146850" cy="2202044"/>
          </a:xfrm>
          <a:prstGeom prst="rect">
            <a:avLst/>
          </a:prstGeom>
          <a:noFill/>
          <a:ln>
            <a:noFill/>
          </a:ln>
        </p:spPr>
      </p:pic>
      <p:pic>
        <p:nvPicPr>
          <p:cNvPr id="151" name="Google Shape;151;p21"/>
          <p:cNvPicPr preferRelativeResize="0"/>
          <p:nvPr/>
        </p:nvPicPr>
        <p:blipFill>
          <a:blip r:embed="rId4">
            <a:alphaModFix/>
          </a:blip>
          <a:stretch>
            <a:fillRect/>
          </a:stretch>
        </p:blipFill>
        <p:spPr>
          <a:xfrm>
            <a:off x="2373646" y="1157300"/>
            <a:ext cx="1934750" cy="2003749"/>
          </a:xfrm>
          <a:prstGeom prst="rect">
            <a:avLst/>
          </a:prstGeom>
          <a:noFill/>
          <a:ln>
            <a:noFill/>
          </a:ln>
        </p:spPr>
      </p:pic>
      <p:pic>
        <p:nvPicPr>
          <p:cNvPr id="152" name="Google Shape;152;p21"/>
          <p:cNvPicPr preferRelativeResize="0"/>
          <p:nvPr/>
        </p:nvPicPr>
        <p:blipFill>
          <a:blip r:embed="rId5">
            <a:alphaModFix/>
          </a:blip>
          <a:stretch>
            <a:fillRect/>
          </a:stretch>
        </p:blipFill>
        <p:spPr>
          <a:xfrm>
            <a:off x="281149" y="1155268"/>
            <a:ext cx="1934750" cy="2003750"/>
          </a:xfrm>
          <a:prstGeom prst="rect">
            <a:avLst/>
          </a:prstGeom>
          <a:noFill/>
          <a:ln>
            <a:noFill/>
          </a:ln>
        </p:spPr>
      </p:pic>
      <p:pic>
        <p:nvPicPr>
          <p:cNvPr id="153" name="Google Shape;153;p21"/>
          <p:cNvPicPr preferRelativeResize="0"/>
          <p:nvPr/>
        </p:nvPicPr>
        <p:blipFill>
          <a:blip r:embed="rId6">
            <a:alphaModFix/>
          </a:blip>
          <a:stretch>
            <a:fillRect/>
          </a:stretch>
        </p:blipFill>
        <p:spPr>
          <a:xfrm>
            <a:off x="4458856" y="1085461"/>
            <a:ext cx="2072726" cy="207355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1623237"/>
            <a:ext cx="6227100" cy="64259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a:t>
            </a:r>
            <a:r>
              <a:rPr lang="en-CA" sz="4000" b="1" dirty="0">
                <a:latin typeface="Oswald" panose="00000500000000000000" pitchFamily="2" charset="0"/>
                <a:cs typeface="Times New Roman" panose="02020603050405020304" pitchFamily="18" charset="0"/>
              </a:rPr>
              <a:t>THANK YOU !</a:t>
            </a:r>
            <a:endParaRPr sz="4200" dirty="0"/>
          </a:p>
        </p:txBody>
      </p:sp>
      <p:pic>
        <p:nvPicPr>
          <p:cNvPr id="73" name="Google Shape;73;p15"/>
          <p:cNvPicPr preferRelativeResize="0"/>
          <p:nvPr/>
        </p:nvPicPr>
        <p:blipFill>
          <a:blip r:embed="rId3">
            <a:alphaModFix/>
          </a:blip>
          <a:stretch>
            <a:fillRect/>
          </a:stretch>
        </p:blipFill>
        <p:spPr>
          <a:xfrm>
            <a:off x="3603800" y="2877669"/>
            <a:ext cx="5084425" cy="1998125"/>
          </a:xfrm>
          <a:prstGeom prst="rect">
            <a:avLst/>
          </a:prstGeom>
          <a:noFill/>
          <a:ln>
            <a:noFill/>
          </a:ln>
        </p:spPr>
      </p:pic>
    </p:spTree>
    <p:extLst>
      <p:ext uri="{BB962C8B-B14F-4D97-AF65-F5344CB8AC3E}">
        <p14:creationId xmlns:p14="http://schemas.microsoft.com/office/powerpoint/2010/main" val="52449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35280" y="320040"/>
            <a:ext cx="8511540" cy="40309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b="1" dirty="0"/>
              <a:t>OVERVIEW : </a:t>
            </a:r>
            <a:br>
              <a:rPr lang="en" sz="4200" b="1" dirty="0"/>
            </a:br>
            <a:endParaRPr sz="4200" b="1" dirty="0"/>
          </a:p>
          <a:p>
            <a:pPr>
              <a:lnSpc>
                <a:spcPct val="107000"/>
              </a:lnSpc>
              <a:spcAft>
                <a:spcPts val="800"/>
              </a:spcAft>
            </a:pPr>
            <a:r>
              <a:rPr lang="en-CA" sz="1800" dirty="0">
                <a:effectLst/>
                <a:latin typeface="Average" panose="020B0604020202020204" charset="0"/>
                <a:ea typeface="Calibri" panose="020F0502020204030204" pitchFamily="34" charset="0"/>
                <a:cs typeface="Times New Roman" panose="02020603050405020304" pitchFamily="18" charset="0"/>
              </a:rPr>
              <a:t>According to the WHO, heart diseases are the leading cause of death globally.</a:t>
            </a:r>
            <a:br>
              <a:rPr lang="en-CA" sz="1800" dirty="0">
                <a:effectLst/>
                <a:latin typeface="Average" panose="020B0604020202020204" charset="0"/>
                <a:ea typeface="Calibri" panose="020F0502020204030204" pitchFamily="34" charset="0"/>
                <a:cs typeface="Times New Roman" panose="02020603050405020304" pitchFamily="18" charset="0"/>
              </a:rPr>
            </a:br>
            <a:r>
              <a:rPr lang="en-CA" sz="1800" dirty="0">
                <a:effectLst/>
                <a:latin typeface="Average" panose="020B0604020202020204" charset="0"/>
                <a:ea typeface="Calibri" panose="020F0502020204030204" pitchFamily="34" charset="0"/>
                <a:cs typeface="Times New Roman" panose="02020603050405020304" pitchFamily="18" charset="0"/>
              </a:rPr>
              <a:t>Approximately 17.9 million people die each year from heart diseases and estimated around 32% of all deaths worldwide. </a:t>
            </a:r>
            <a:br>
              <a:rPr lang="en-CA" sz="1800" dirty="0">
                <a:effectLst/>
                <a:latin typeface="Average" panose="020B0604020202020204" charset="0"/>
                <a:ea typeface="Calibri" panose="020F0502020204030204" pitchFamily="34" charset="0"/>
                <a:cs typeface="Times New Roman" panose="02020603050405020304" pitchFamily="18" charset="0"/>
              </a:rPr>
            </a:br>
            <a:r>
              <a:rPr lang="en-CA" sz="1800" dirty="0">
                <a:effectLst/>
                <a:latin typeface="Average" panose="020B0604020202020204" charset="0"/>
                <a:ea typeface="Calibri" panose="020F0502020204030204" pitchFamily="34" charset="0"/>
                <a:cs typeface="Times New Roman" panose="02020603050405020304" pitchFamily="18" charset="0"/>
              </a:rPr>
              <a:t>There have been identified many important factors which lead to heart disease.</a:t>
            </a:r>
            <a:br>
              <a:rPr lang="en-CA" sz="1800" dirty="0">
                <a:effectLst/>
                <a:latin typeface="Average" panose="020B0604020202020204" charset="0"/>
                <a:ea typeface="Calibri" panose="020F0502020204030204" pitchFamily="34" charset="0"/>
                <a:cs typeface="Times New Roman" panose="02020603050405020304" pitchFamily="18" charset="0"/>
              </a:rPr>
            </a:br>
            <a:r>
              <a:rPr lang="en-CA" sz="1800" dirty="0">
                <a:effectLst/>
                <a:latin typeface="Average" panose="020B0604020202020204" charset="0"/>
                <a:ea typeface="Calibri" panose="020F0502020204030204" pitchFamily="34" charset="0"/>
                <a:cs typeface="Times New Roman" panose="02020603050405020304" pitchFamily="18" charset="0"/>
              </a:rPr>
              <a:t>Identifying those risk factors and motivating people to adopt and following healthy behaviours is very important.</a:t>
            </a:r>
            <a:endParaRPr sz="4200" dirty="0">
              <a:latin typeface="Average" panose="020B0604020202020204" charset="0"/>
            </a:endParaRPr>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3762395" y="3351957"/>
            <a:ext cx="5084425" cy="1998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526350"/>
            <a:ext cx="8173690" cy="365703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b="1" dirty="0"/>
              <a:t>OBJECTIVE:</a:t>
            </a:r>
            <a:r>
              <a:rPr lang="en" sz="4200" b="1" dirty="0"/>
              <a:t> </a:t>
            </a:r>
            <a:endParaRPr sz="4200" b="1" dirty="0"/>
          </a:p>
          <a:p>
            <a:pPr>
              <a:lnSpc>
                <a:spcPct val="107000"/>
              </a:lnSpc>
              <a:spcAft>
                <a:spcPts val="800"/>
              </a:spcAft>
            </a:pPr>
            <a:br>
              <a:rPr lang="en-CA" sz="4200" b="1" dirty="0">
                <a:ea typeface="Calibri" panose="020F0502020204030204" pitchFamily="34" charset="0"/>
                <a:cs typeface="Times New Roman" panose="02020603050405020304" pitchFamily="18" charset="0"/>
              </a:rPr>
            </a:br>
            <a:r>
              <a:rPr lang="en-CA" sz="1800" dirty="0">
                <a:effectLst/>
                <a:latin typeface="Average" panose="020B0604020202020204" charset="0"/>
                <a:ea typeface="Calibri" panose="020F0502020204030204" pitchFamily="34" charset="0"/>
                <a:cs typeface="Times New Roman" panose="02020603050405020304" pitchFamily="18" charset="0"/>
              </a:rPr>
              <a:t>Our team use a heart disease dataset with different factors to predict which factors are at highest risk of leading to heart disease. </a:t>
            </a:r>
            <a:br>
              <a:rPr lang="en-CA" sz="1800" dirty="0">
                <a:effectLst/>
                <a:latin typeface="Average" panose="020B0604020202020204" charset="0"/>
                <a:ea typeface="Calibri" panose="020F0502020204030204" pitchFamily="34" charset="0"/>
                <a:cs typeface="Times New Roman" panose="02020603050405020304" pitchFamily="18" charset="0"/>
              </a:rPr>
            </a:br>
            <a:r>
              <a:rPr lang="en-CA" sz="1800" dirty="0">
                <a:effectLst/>
                <a:latin typeface="Average" panose="020B0604020202020204" charset="0"/>
                <a:ea typeface="Calibri" panose="020F0502020204030204" pitchFamily="34" charset="0"/>
                <a:cs typeface="Times New Roman" panose="02020603050405020304" pitchFamily="18" charset="0"/>
              </a:rPr>
              <a:t>Our team’s target audience would be the health care professionals as they will be able to apply the most current and up to date research and evidence to patient care and helping people preventing premature deaths related to heart diseases</a:t>
            </a: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sz="4200" dirty="0"/>
          </a:p>
        </p:txBody>
      </p:sp>
      <p:pic>
        <p:nvPicPr>
          <p:cNvPr id="73" name="Google Shape;73;p15"/>
          <p:cNvPicPr preferRelativeResize="0"/>
          <p:nvPr/>
        </p:nvPicPr>
        <p:blipFill>
          <a:blip r:embed="rId3">
            <a:alphaModFix/>
          </a:blip>
          <a:stretch>
            <a:fillRect/>
          </a:stretch>
        </p:blipFill>
        <p:spPr>
          <a:xfrm>
            <a:off x="3640475" y="3406330"/>
            <a:ext cx="5084425" cy="1998125"/>
          </a:xfrm>
          <a:prstGeom prst="rect">
            <a:avLst/>
          </a:prstGeom>
          <a:noFill/>
          <a:ln>
            <a:noFill/>
          </a:ln>
        </p:spPr>
      </p:pic>
    </p:spTree>
    <p:extLst>
      <p:ext uri="{BB962C8B-B14F-4D97-AF65-F5344CB8AC3E}">
        <p14:creationId xmlns:p14="http://schemas.microsoft.com/office/powerpoint/2010/main" val="713475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ABB7A-B05A-4B74-B9F9-E0F6D50D89F0}"/>
              </a:ext>
            </a:extLst>
          </p:cNvPr>
          <p:cNvSpPr>
            <a:spLocks noGrp="1"/>
          </p:cNvSpPr>
          <p:nvPr>
            <p:ph type="title"/>
          </p:nvPr>
        </p:nvSpPr>
        <p:spPr>
          <a:xfrm>
            <a:off x="490250" y="315045"/>
            <a:ext cx="6227100" cy="2889197"/>
          </a:xfrm>
        </p:spPr>
        <p:txBody>
          <a:bodyPr/>
          <a:lstStyle/>
          <a:p>
            <a:r>
              <a:rPr lang="en-CA" sz="4000" b="1" dirty="0"/>
              <a:t>WHAT WE USED FOR THE ANALYSIS</a:t>
            </a:r>
            <a:br>
              <a:rPr lang="en-CA" dirty="0"/>
            </a:br>
            <a:endParaRPr lang="en-CA" dirty="0"/>
          </a:p>
        </p:txBody>
      </p:sp>
      <p:pic>
        <p:nvPicPr>
          <p:cNvPr id="3" name="Google Shape;73;p15">
            <a:extLst>
              <a:ext uri="{FF2B5EF4-FFF2-40B4-BE49-F238E27FC236}">
                <a16:creationId xmlns:a16="http://schemas.microsoft.com/office/drawing/2014/main" id="{0155F8B4-B366-4DCA-9FD4-6A6A214F9350}"/>
              </a:ext>
            </a:extLst>
          </p:cNvPr>
          <p:cNvPicPr preferRelativeResize="0"/>
          <p:nvPr/>
        </p:nvPicPr>
        <p:blipFill>
          <a:blip r:embed="rId2">
            <a:alphaModFix/>
          </a:blip>
          <a:stretch>
            <a:fillRect/>
          </a:stretch>
        </p:blipFill>
        <p:spPr>
          <a:xfrm>
            <a:off x="3502162" y="2645611"/>
            <a:ext cx="5084425" cy="1998125"/>
          </a:xfrm>
          <a:prstGeom prst="rect">
            <a:avLst/>
          </a:prstGeom>
          <a:noFill/>
          <a:ln>
            <a:noFill/>
          </a:ln>
        </p:spPr>
      </p:pic>
    </p:spTree>
    <p:extLst>
      <p:ext uri="{BB962C8B-B14F-4D97-AF65-F5344CB8AC3E}">
        <p14:creationId xmlns:p14="http://schemas.microsoft.com/office/powerpoint/2010/main" val="3485536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C506ECA0-52F9-4D54-8927-C36BD6CB33CD}"/>
              </a:ext>
            </a:extLst>
          </p:cNvPr>
          <p:cNvGraphicFramePr>
            <a:graphicFrameLocks noGrp="1"/>
          </p:cNvGraphicFramePr>
          <p:nvPr>
            <p:extLst>
              <p:ext uri="{D42A27DB-BD31-4B8C-83A1-F6EECF244321}">
                <p14:modId xmlns:p14="http://schemas.microsoft.com/office/powerpoint/2010/main" val="1387655944"/>
              </p:ext>
            </p:extLst>
          </p:nvPr>
        </p:nvGraphicFramePr>
        <p:xfrm>
          <a:off x="381000" y="251460"/>
          <a:ext cx="2529840" cy="2651760"/>
        </p:xfrm>
        <a:graphic>
          <a:graphicData uri="http://schemas.openxmlformats.org/drawingml/2006/table">
            <a:tbl>
              <a:tblPr>
                <a:effectLst>
                  <a:innerShdw blurRad="114300">
                    <a:prstClr val="black"/>
                  </a:innerShdw>
                  <a:reflection stA="45000" endPos="7000" dist="50800" dir="5400000" sy="-100000" algn="bl" rotWithShape="0"/>
                </a:effectLst>
              </a:tblPr>
              <a:tblGrid>
                <a:gridCol w="2529840">
                  <a:extLst>
                    <a:ext uri="{9D8B030D-6E8A-4147-A177-3AD203B41FA5}">
                      <a16:colId xmlns:a16="http://schemas.microsoft.com/office/drawing/2014/main" val="4160427210"/>
                    </a:ext>
                  </a:extLst>
                </a:gridCol>
              </a:tblGrid>
              <a:tr h="2438400">
                <a:tc>
                  <a:txBody>
                    <a:bodyPr/>
                    <a:lstStyle/>
                    <a:p>
                      <a:pPr algn="ctr"/>
                      <a:r>
                        <a:rPr lang="en-CA" b="1" dirty="0">
                          <a:solidFill>
                            <a:schemeClr val="bg1">
                              <a:lumMod val="50000"/>
                            </a:schemeClr>
                          </a:solidFill>
                        </a:rPr>
                        <a:t>Data Source and Resources</a:t>
                      </a:r>
                    </a:p>
                    <a:p>
                      <a:endParaRPr lang="en-CA" b="1" dirty="0">
                        <a:solidFill>
                          <a:schemeClr val="bg1">
                            <a:lumMod val="50000"/>
                          </a:schemeClr>
                        </a:solidFill>
                      </a:endParaRPr>
                    </a:p>
                    <a:p>
                      <a:r>
                        <a:rPr lang="en-CA" b="1" dirty="0">
                          <a:solidFill>
                            <a:schemeClr val="bg1">
                              <a:lumMod val="50000"/>
                            </a:schemeClr>
                          </a:solidFill>
                        </a:rPr>
                        <a:t>Resources:</a:t>
                      </a:r>
                    </a:p>
                    <a:p>
                      <a:r>
                        <a:rPr lang="en-CA" dirty="0">
                          <a:solidFill>
                            <a:schemeClr val="bg1">
                              <a:lumMod val="50000"/>
                            </a:schemeClr>
                          </a:solidFill>
                          <a:hlinkClick r:id="rId2">
                            <a:extLst>
                              <a:ext uri="{A12FA001-AC4F-418D-AE19-62706E023703}">
                                <ahyp:hlinkClr xmlns:ahyp="http://schemas.microsoft.com/office/drawing/2018/hyperlinkcolor" val="tx"/>
                              </a:ext>
                            </a:extLst>
                          </a:hlinkClick>
                        </a:rPr>
                        <a:t>Click here</a:t>
                      </a:r>
                      <a:r>
                        <a:rPr lang="en-CA" dirty="0">
                          <a:solidFill>
                            <a:schemeClr val="bg1">
                              <a:lumMod val="50000"/>
                            </a:schemeClr>
                          </a:solidFill>
                        </a:rPr>
                        <a:t> https://www.kaggle.com/datasets?search=heart+disease.</a:t>
                      </a:r>
                    </a:p>
                    <a:p>
                      <a:endParaRPr lang="en-CA" dirty="0">
                        <a:solidFill>
                          <a:schemeClr val="bg1">
                            <a:lumMod val="50000"/>
                          </a:schemeClr>
                        </a:solidFill>
                      </a:endParaRPr>
                    </a:p>
                    <a:p>
                      <a:r>
                        <a:rPr lang="en-CA" b="1" dirty="0">
                          <a:solidFill>
                            <a:schemeClr val="bg1">
                              <a:lumMod val="50000"/>
                            </a:schemeClr>
                          </a:solidFill>
                        </a:rPr>
                        <a:t>Data Source: </a:t>
                      </a:r>
                      <a:r>
                        <a:rPr lang="en-CA" dirty="0">
                          <a:solidFill>
                            <a:schemeClr val="bg1">
                              <a:lumMod val="50000"/>
                            </a:schemeClr>
                          </a:solidFill>
                        </a:rPr>
                        <a:t>heart_disease_key_indicators.csv</a:t>
                      </a:r>
                    </a:p>
                    <a:p>
                      <a:endParaRPr lang="en-CA"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5">
                        <a:lumMod val="40000"/>
                        <a:lumOff val="60000"/>
                      </a:schemeClr>
                    </a:solidFill>
                  </a:tcPr>
                </a:tc>
                <a:extLst>
                  <a:ext uri="{0D108BD9-81ED-4DB2-BD59-A6C34878D82A}">
                    <a16:rowId xmlns:a16="http://schemas.microsoft.com/office/drawing/2014/main" val="460070582"/>
                  </a:ext>
                </a:extLst>
              </a:tr>
            </a:tbl>
          </a:graphicData>
        </a:graphic>
      </p:graphicFrame>
      <p:graphicFrame>
        <p:nvGraphicFramePr>
          <p:cNvPr id="8" name="Table 7">
            <a:extLst>
              <a:ext uri="{FF2B5EF4-FFF2-40B4-BE49-F238E27FC236}">
                <a16:creationId xmlns:a16="http://schemas.microsoft.com/office/drawing/2014/main" id="{C4A35A3E-AF58-4072-8471-8F551C8D97AB}"/>
              </a:ext>
            </a:extLst>
          </p:cNvPr>
          <p:cNvGraphicFramePr>
            <a:graphicFrameLocks noGrp="1"/>
          </p:cNvGraphicFramePr>
          <p:nvPr>
            <p:extLst>
              <p:ext uri="{D42A27DB-BD31-4B8C-83A1-F6EECF244321}">
                <p14:modId xmlns:p14="http://schemas.microsoft.com/office/powerpoint/2010/main" val="2600751596"/>
              </p:ext>
            </p:extLst>
          </p:nvPr>
        </p:nvGraphicFramePr>
        <p:xfrm>
          <a:off x="3276600" y="1257300"/>
          <a:ext cx="2499360" cy="2529840"/>
        </p:xfrm>
        <a:graphic>
          <a:graphicData uri="http://schemas.openxmlformats.org/drawingml/2006/table">
            <a:tbl>
              <a:tblPr>
                <a:effectLst>
                  <a:innerShdw blurRad="114300">
                    <a:prstClr val="black"/>
                  </a:innerShdw>
                  <a:reflection stA="45000" endPos="9000" dist="50800" dir="5400000" sy="-100000" algn="bl" rotWithShape="0"/>
                </a:effectLst>
              </a:tblPr>
              <a:tblGrid>
                <a:gridCol w="2499360">
                  <a:extLst>
                    <a:ext uri="{9D8B030D-6E8A-4147-A177-3AD203B41FA5}">
                      <a16:colId xmlns:a16="http://schemas.microsoft.com/office/drawing/2014/main" val="4265530689"/>
                    </a:ext>
                  </a:extLst>
                </a:gridCol>
              </a:tblGrid>
              <a:tr h="2529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400" b="1" dirty="0">
                          <a:solidFill>
                            <a:schemeClr val="bg1">
                              <a:lumMod val="50000"/>
                            </a:schemeClr>
                          </a:solidFill>
                        </a:rPr>
                        <a:t>           Technologies</a:t>
                      </a:r>
                    </a:p>
                    <a:p>
                      <a:endParaRPr lang="en-CA"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tx1"/>
                    </a:solidFill>
                  </a:tcPr>
                </a:tc>
                <a:extLst>
                  <a:ext uri="{0D108BD9-81ED-4DB2-BD59-A6C34878D82A}">
                    <a16:rowId xmlns:a16="http://schemas.microsoft.com/office/drawing/2014/main" val="2981424261"/>
                  </a:ext>
                </a:extLst>
              </a:tr>
            </a:tbl>
          </a:graphicData>
        </a:graphic>
      </p:graphicFrame>
      <p:graphicFrame>
        <p:nvGraphicFramePr>
          <p:cNvPr id="9" name="Table 8">
            <a:extLst>
              <a:ext uri="{FF2B5EF4-FFF2-40B4-BE49-F238E27FC236}">
                <a16:creationId xmlns:a16="http://schemas.microsoft.com/office/drawing/2014/main" id="{1EA60063-7E51-49CC-AE04-78B081DB3A00}"/>
              </a:ext>
            </a:extLst>
          </p:cNvPr>
          <p:cNvGraphicFramePr>
            <a:graphicFrameLocks noGrp="1"/>
          </p:cNvGraphicFramePr>
          <p:nvPr>
            <p:extLst>
              <p:ext uri="{D42A27DB-BD31-4B8C-83A1-F6EECF244321}">
                <p14:modId xmlns:p14="http://schemas.microsoft.com/office/powerpoint/2010/main" val="3753892207"/>
              </p:ext>
            </p:extLst>
          </p:nvPr>
        </p:nvGraphicFramePr>
        <p:xfrm>
          <a:off x="6118860" y="228600"/>
          <a:ext cx="2758440" cy="2080260"/>
        </p:xfrm>
        <a:graphic>
          <a:graphicData uri="http://schemas.openxmlformats.org/drawingml/2006/table">
            <a:tbl>
              <a:tblPr>
                <a:effectLst>
                  <a:innerShdw blurRad="114300">
                    <a:prstClr val="black"/>
                  </a:innerShdw>
                  <a:reflection stA="45000" endPos="8000" dist="50800" dir="5400000" sy="-100000" algn="bl" rotWithShape="0"/>
                </a:effectLst>
              </a:tblPr>
              <a:tblGrid>
                <a:gridCol w="2758440">
                  <a:extLst>
                    <a:ext uri="{9D8B030D-6E8A-4147-A177-3AD203B41FA5}">
                      <a16:colId xmlns:a16="http://schemas.microsoft.com/office/drawing/2014/main" val="2327487189"/>
                    </a:ext>
                  </a:extLst>
                </a:gridCol>
              </a:tblGrid>
              <a:tr h="2080260">
                <a:tc>
                  <a:txBody>
                    <a:bodyPr/>
                    <a:lstStyle/>
                    <a:p>
                      <a:r>
                        <a:rPr lang="en-CA" dirty="0">
                          <a:solidFill>
                            <a:schemeClr val="bg1">
                              <a:lumMod val="50000"/>
                            </a:schemeClr>
                          </a:solidFill>
                        </a:rPr>
                        <a:t>          </a:t>
                      </a:r>
                      <a:r>
                        <a:rPr lang="en-CA" b="1" dirty="0">
                          <a:solidFill>
                            <a:schemeClr val="bg1">
                              <a:lumMod val="50000"/>
                            </a:schemeClr>
                          </a:solidFill>
                        </a:rPr>
                        <a:t>Tools/Libraries</a:t>
                      </a:r>
                    </a:p>
                    <a:p>
                      <a:endParaRPr lang="en-CA"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tx2">
                        <a:lumMod val="50000"/>
                      </a:schemeClr>
                    </a:solidFill>
                  </a:tcPr>
                </a:tc>
                <a:extLst>
                  <a:ext uri="{0D108BD9-81ED-4DB2-BD59-A6C34878D82A}">
                    <a16:rowId xmlns:a16="http://schemas.microsoft.com/office/drawing/2014/main" val="2714309183"/>
                  </a:ext>
                </a:extLst>
              </a:tr>
            </a:tbl>
          </a:graphicData>
        </a:graphic>
      </p:graphicFrame>
      <p:graphicFrame>
        <p:nvGraphicFramePr>
          <p:cNvPr id="11" name="Table 10">
            <a:extLst>
              <a:ext uri="{FF2B5EF4-FFF2-40B4-BE49-F238E27FC236}">
                <a16:creationId xmlns:a16="http://schemas.microsoft.com/office/drawing/2014/main" id="{8E953F9D-AEA8-426B-AD9F-D02D139BFD4D}"/>
              </a:ext>
            </a:extLst>
          </p:cNvPr>
          <p:cNvGraphicFramePr>
            <a:graphicFrameLocks noGrp="1"/>
          </p:cNvGraphicFramePr>
          <p:nvPr>
            <p:extLst>
              <p:ext uri="{D42A27DB-BD31-4B8C-83A1-F6EECF244321}">
                <p14:modId xmlns:p14="http://schemas.microsoft.com/office/powerpoint/2010/main" val="4111800953"/>
              </p:ext>
            </p:extLst>
          </p:nvPr>
        </p:nvGraphicFramePr>
        <p:xfrm>
          <a:off x="510540" y="3253740"/>
          <a:ext cx="2446020" cy="1645920"/>
        </p:xfrm>
        <a:graphic>
          <a:graphicData uri="http://schemas.openxmlformats.org/drawingml/2006/table">
            <a:tbl>
              <a:tblPr>
                <a:effectLst>
                  <a:innerShdw blurRad="114300">
                    <a:prstClr val="black"/>
                  </a:innerShdw>
                  <a:reflection stA="45000" endPos="9000" dist="50800" dir="5400000" sy="-100000" algn="bl" rotWithShape="0"/>
                </a:effectLst>
              </a:tblPr>
              <a:tblGrid>
                <a:gridCol w="2446020">
                  <a:extLst>
                    <a:ext uri="{9D8B030D-6E8A-4147-A177-3AD203B41FA5}">
                      <a16:colId xmlns:a16="http://schemas.microsoft.com/office/drawing/2014/main" val="3328816316"/>
                    </a:ext>
                  </a:extLst>
                </a:gridCol>
              </a:tblGrid>
              <a:tr h="1645920">
                <a:tc>
                  <a:txBody>
                    <a:bodyPr/>
                    <a:lstStyle/>
                    <a:p>
                      <a:r>
                        <a:rPr lang="en-CA" dirty="0">
                          <a:solidFill>
                            <a:schemeClr val="bg1">
                              <a:lumMod val="50000"/>
                            </a:schemeClr>
                          </a:solidFill>
                        </a:rPr>
                        <a:t>            </a:t>
                      </a:r>
                      <a:r>
                        <a:rPr lang="en-CA" b="1" dirty="0">
                          <a:solidFill>
                            <a:schemeClr val="bg1">
                              <a:lumMod val="50000"/>
                            </a:schemeClr>
                          </a:solidFill>
                        </a:rPr>
                        <a:t>Languages</a:t>
                      </a:r>
                    </a:p>
                    <a:p>
                      <a:endParaRPr lang="en-CA"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tx2">
                        <a:lumMod val="75000"/>
                      </a:schemeClr>
                    </a:solidFill>
                  </a:tcPr>
                </a:tc>
                <a:extLst>
                  <a:ext uri="{0D108BD9-81ED-4DB2-BD59-A6C34878D82A}">
                    <a16:rowId xmlns:a16="http://schemas.microsoft.com/office/drawing/2014/main" val="2831013587"/>
                  </a:ext>
                </a:extLst>
              </a:tr>
            </a:tbl>
          </a:graphicData>
        </a:graphic>
      </p:graphicFrame>
      <p:pic>
        <p:nvPicPr>
          <p:cNvPr id="14" name="Picture 13">
            <a:extLst>
              <a:ext uri="{FF2B5EF4-FFF2-40B4-BE49-F238E27FC236}">
                <a16:creationId xmlns:a16="http://schemas.microsoft.com/office/drawing/2014/main" id="{F3CE2A4E-D557-4159-A3E9-15538DECFB71}"/>
              </a:ext>
            </a:extLst>
          </p:cNvPr>
          <p:cNvPicPr>
            <a:picLocks noChangeAspect="1"/>
          </p:cNvPicPr>
          <p:nvPr/>
        </p:nvPicPr>
        <p:blipFill>
          <a:blip r:embed="rId3"/>
          <a:stretch>
            <a:fillRect/>
          </a:stretch>
        </p:blipFill>
        <p:spPr>
          <a:xfrm>
            <a:off x="4354026" y="2062709"/>
            <a:ext cx="969348" cy="560881"/>
          </a:xfrm>
          <a:prstGeom prst="rect">
            <a:avLst/>
          </a:prstGeom>
        </p:spPr>
      </p:pic>
      <p:cxnSp>
        <p:nvCxnSpPr>
          <p:cNvPr id="16" name="Straight Connector 15">
            <a:extLst>
              <a:ext uri="{FF2B5EF4-FFF2-40B4-BE49-F238E27FC236}">
                <a16:creationId xmlns:a16="http://schemas.microsoft.com/office/drawing/2014/main" id="{17684F0B-99E1-4DBA-83FE-D4B6F77CF071}"/>
              </a:ext>
            </a:extLst>
          </p:cNvPr>
          <p:cNvCxnSpPr>
            <a:cxnSpLocks/>
          </p:cNvCxnSpPr>
          <p:nvPr/>
        </p:nvCxnSpPr>
        <p:spPr>
          <a:xfrm>
            <a:off x="3360420" y="1760220"/>
            <a:ext cx="2415540" cy="0"/>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95A2E88C-BBBB-4669-B5A1-E86CF62D195F}"/>
              </a:ext>
            </a:extLst>
          </p:cNvPr>
          <p:cNvPicPr>
            <a:picLocks noChangeAspect="1"/>
          </p:cNvPicPr>
          <p:nvPr/>
        </p:nvPicPr>
        <p:blipFill>
          <a:blip r:embed="rId4"/>
          <a:stretch>
            <a:fillRect/>
          </a:stretch>
        </p:blipFill>
        <p:spPr>
          <a:xfrm>
            <a:off x="3396951" y="1791434"/>
            <a:ext cx="1024217" cy="646232"/>
          </a:xfrm>
          <a:prstGeom prst="rect">
            <a:avLst/>
          </a:prstGeom>
        </p:spPr>
      </p:pic>
      <p:pic>
        <p:nvPicPr>
          <p:cNvPr id="18" name="Picture 17">
            <a:extLst>
              <a:ext uri="{FF2B5EF4-FFF2-40B4-BE49-F238E27FC236}">
                <a16:creationId xmlns:a16="http://schemas.microsoft.com/office/drawing/2014/main" id="{99032C74-D112-483A-950B-9C4E9E7BB4ED}"/>
              </a:ext>
            </a:extLst>
          </p:cNvPr>
          <p:cNvPicPr>
            <a:picLocks noChangeAspect="1"/>
          </p:cNvPicPr>
          <p:nvPr/>
        </p:nvPicPr>
        <p:blipFill>
          <a:blip r:embed="rId5"/>
          <a:stretch>
            <a:fillRect/>
          </a:stretch>
        </p:blipFill>
        <p:spPr>
          <a:xfrm>
            <a:off x="3305511" y="2585440"/>
            <a:ext cx="1024217" cy="597460"/>
          </a:xfrm>
          <a:prstGeom prst="rect">
            <a:avLst/>
          </a:prstGeom>
        </p:spPr>
      </p:pic>
      <p:pic>
        <p:nvPicPr>
          <p:cNvPr id="19" name="Picture 18">
            <a:extLst>
              <a:ext uri="{FF2B5EF4-FFF2-40B4-BE49-F238E27FC236}">
                <a16:creationId xmlns:a16="http://schemas.microsoft.com/office/drawing/2014/main" id="{740D0F86-C6F0-44CC-9B7A-80F1897D0163}"/>
              </a:ext>
            </a:extLst>
          </p:cNvPr>
          <p:cNvPicPr>
            <a:picLocks noChangeAspect="1"/>
          </p:cNvPicPr>
          <p:nvPr/>
        </p:nvPicPr>
        <p:blipFill>
          <a:blip r:embed="rId6"/>
          <a:stretch>
            <a:fillRect/>
          </a:stretch>
        </p:blipFill>
        <p:spPr>
          <a:xfrm>
            <a:off x="4248867" y="3033494"/>
            <a:ext cx="1042506" cy="646232"/>
          </a:xfrm>
          <a:prstGeom prst="rect">
            <a:avLst/>
          </a:prstGeom>
        </p:spPr>
      </p:pic>
      <p:pic>
        <p:nvPicPr>
          <p:cNvPr id="21" name="Picture 20">
            <a:extLst>
              <a:ext uri="{FF2B5EF4-FFF2-40B4-BE49-F238E27FC236}">
                <a16:creationId xmlns:a16="http://schemas.microsoft.com/office/drawing/2014/main" id="{7A8FC025-180C-454E-983B-8E5E22C1E106}"/>
              </a:ext>
            </a:extLst>
          </p:cNvPr>
          <p:cNvPicPr>
            <a:picLocks noChangeAspect="1"/>
          </p:cNvPicPr>
          <p:nvPr/>
        </p:nvPicPr>
        <p:blipFill>
          <a:blip r:embed="rId7"/>
          <a:stretch>
            <a:fillRect/>
          </a:stretch>
        </p:blipFill>
        <p:spPr>
          <a:xfrm>
            <a:off x="867088" y="3902166"/>
            <a:ext cx="1624652" cy="829128"/>
          </a:xfrm>
          <a:prstGeom prst="rect">
            <a:avLst/>
          </a:prstGeom>
        </p:spPr>
      </p:pic>
      <p:cxnSp>
        <p:nvCxnSpPr>
          <p:cNvPr id="28" name="Straight Connector 27">
            <a:extLst>
              <a:ext uri="{FF2B5EF4-FFF2-40B4-BE49-F238E27FC236}">
                <a16:creationId xmlns:a16="http://schemas.microsoft.com/office/drawing/2014/main" id="{A9C55D6F-469D-4478-9034-7A560552C260}"/>
              </a:ext>
            </a:extLst>
          </p:cNvPr>
          <p:cNvCxnSpPr>
            <a:cxnSpLocks/>
          </p:cNvCxnSpPr>
          <p:nvPr/>
        </p:nvCxnSpPr>
        <p:spPr>
          <a:xfrm>
            <a:off x="6088380" y="769620"/>
            <a:ext cx="2804160" cy="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B452BD36-830C-4D4F-91F5-7B27A006D594}"/>
              </a:ext>
            </a:extLst>
          </p:cNvPr>
          <p:cNvPicPr>
            <a:picLocks noChangeAspect="1"/>
          </p:cNvPicPr>
          <p:nvPr/>
        </p:nvPicPr>
        <p:blipFill>
          <a:blip r:embed="rId8"/>
          <a:stretch>
            <a:fillRect/>
          </a:stretch>
        </p:blipFill>
        <p:spPr>
          <a:xfrm>
            <a:off x="6298653" y="937983"/>
            <a:ext cx="890093" cy="890093"/>
          </a:xfrm>
          <a:prstGeom prst="rect">
            <a:avLst/>
          </a:prstGeom>
        </p:spPr>
      </p:pic>
      <p:pic>
        <p:nvPicPr>
          <p:cNvPr id="30" name="Picture 29">
            <a:extLst>
              <a:ext uri="{FF2B5EF4-FFF2-40B4-BE49-F238E27FC236}">
                <a16:creationId xmlns:a16="http://schemas.microsoft.com/office/drawing/2014/main" id="{A4F12AB3-1202-46C6-B17F-C8843EA2EA89}"/>
              </a:ext>
            </a:extLst>
          </p:cNvPr>
          <p:cNvPicPr>
            <a:picLocks noChangeAspect="1"/>
          </p:cNvPicPr>
          <p:nvPr/>
        </p:nvPicPr>
        <p:blipFill>
          <a:blip r:embed="rId9"/>
          <a:stretch>
            <a:fillRect/>
          </a:stretch>
        </p:blipFill>
        <p:spPr>
          <a:xfrm>
            <a:off x="7307516" y="727679"/>
            <a:ext cx="1463167" cy="701101"/>
          </a:xfrm>
          <a:prstGeom prst="rect">
            <a:avLst/>
          </a:prstGeom>
        </p:spPr>
      </p:pic>
      <p:pic>
        <p:nvPicPr>
          <p:cNvPr id="31" name="Picture 30">
            <a:extLst>
              <a:ext uri="{FF2B5EF4-FFF2-40B4-BE49-F238E27FC236}">
                <a16:creationId xmlns:a16="http://schemas.microsoft.com/office/drawing/2014/main" id="{84128567-F723-4F6F-9DDB-AA05BAAA55D0}"/>
              </a:ext>
            </a:extLst>
          </p:cNvPr>
          <p:cNvPicPr>
            <a:picLocks noChangeAspect="1"/>
          </p:cNvPicPr>
          <p:nvPr/>
        </p:nvPicPr>
        <p:blipFill>
          <a:blip r:embed="rId10"/>
          <a:stretch>
            <a:fillRect/>
          </a:stretch>
        </p:blipFill>
        <p:spPr>
          <a:xfrm>
            <a:off x="7377626" y="1489678"/>
            <a:ext cx="1322947" cy="731583"/>
          </a:xfrm>
          <a:prstGeom prst="rect">
            <a:avLst/>
          </a:prstGeom>
        </p:spPr>
      </p:pic>
      <p:cxnSp>
        <p:nvCxnSpPr>
          <p:cNvPr id="35" name="Straight Connector 34">
            <a:extLst>
              <a:ext uri="{FF2B5EF4-FFF2-40B4-BE49-F238E27FC236}">
                <a16:creationId xmlns:a16="http://schemas.microsoft.com/office/drawing/2014/main" id="{95DD0E8E-B4C1-46D4-A2BD-D2004D7C1A3C}"/>
              </a:ext>
            </a:extLst>
          </p:cNvPr>
          <p:cNvCxnSpPr>
            <a:cxnSpLocks/>
          </p:cNvCxnSpPr>
          <p:nvPr/>
        </p:nvCxnSpPr>
        <p:spPr>
          <a:xfrm>
            <a:off x="304800" y="914400"/>
            <a:ext cx="2606040" cy="0"/>
          </a:xfrm>
          <a:prstGeom prst="line">
            <a:avLst/>
          </a:prstGeom>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C521834-D08E-4005-9B96-02ECDD5C7677}"/>
              </a:ext>
            </a:extLst>
          </p:cNvPr>
          <p:cNvCxnSpPr>
            <a:cxnSpLocks/>
          </p:cNvCxnSpPr>
          <p:nvPr/>
        </p:nvCxnSpPr>
        <p:spPr>
          <a:xfrm>
            <a:off x="502920" y="3703320"/>
            <a:ext cx="24765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45" name="Table 44">
            <a:extLst>
              <a:ext uri="{FF2B5EF4-FFF2-40B4-BE49-F238E27FC236}">
                <a16:creationId xmlns:a16="http://schemas.microsoft.com/office/drawing/2014/main" id="{0DD119A2-766E-461D-9545-7BB8AD3DAE5D}"/>
              </a:ext>
            </a:extLst>
          </p:cNvPr>
          <p:cNvGraphicFramePr>
            <a:graphicFrameLocks noGrp="1"/>
          </p:cNvGraphicFramePr>
          <p:nvPr>
            <p:extLst>
              <p:ext uri="{D42A27DB-BD31-4B8C-83A1-F6EECF244321}">
                <p14:modId xmlns:p14="http://schemas.microsoft.com/office/powerpoint/2010/main" val="3612313353"/>
              </p:ext>
            </p:extLst>
          </p:nvPr>
        </p:nvGraphicFramePr>
        <p:xfrm>
          <a:off x="6195060" y="2804160"/>
          <a:ext cx="2727960" cy="2019300"/>
        </p:xfrm>
        <a:graphic>
          <a:graphicData uri="http://schemas.openxmlformats.org/drawingml/2006/table">
            <a:tbl>
              <a:tblPr>
                <a:effectLst>
                  <a:innerShdw blurRad="114300">
                    <a:prstClr val="black"/>
                  </a:innerShdw>
                  <a:reflection endPos="9000" dist="63500" dir="5400000" sy="-100000" algn="bl" rotWithShape="0"/>
                </a:effectLst>
              </a:tblPr>
              <a:tblGrid>
                <a:gridCol w="2727960">
                  <a:extLst>
                    <a:ext uri="{9D8B030D-6E8A-4147-A177-3AD203B41FA5}">
                      <a16:colId xmlns:a16="http://schemas.microsoft.com/office/drawing/2014/main" val="2006209723"/>
                    </a:ext>
                  </a:extLst>
                </a:gridCol>
              </a:tblGrid>
              <a:tr h="2019300">
                <a:tc>
                  <a:txBody>
                    <a:bodyPr/>
                    <a:lstStyle/>
                    <a:p>
                      <a:r>
                        <a:rPr lang="en-CA" b="1" dirty="0">
                          <a:solidFill>
                            <a:schemeClr val="bg1">
                              <a:lumMod val="50000"/>
                            </a:schemeClr>
                          </a:solidFill>
                        </a:rPr>
                        <a:t>               Algorithms</a:t>
                      </a:r>
                    </a:p>
                    <a:p>
                      <a:endParaRPr lang="en-CA" dirty="0">
                        <a:solidFill>
                          <a:schemeClr val="bg1">
                            <a:lumMod val="50000"/>
                          </a:schemeClr>
                        </a:solidFill>
                      </a:endParaRPr>
                    </a:p>
                    <a:p>
                      <a:endParaRPr lang="en-CA" dirty="0">
                        <a:solidFill>
                          <a:schemeClr val="bg1">
                            <a:lumMod val="50000"/>
                          </a:schemeClr>
                        </a:solidFill>
                      </a:endParaRPr>
                    </a:p>
                    <a:p>
                      <a:pPr marL="285750" indent="-285750">
                        <a:buFont typeface="Wingdings" panose="05000000000000000000" pitchFamily="2" charset="2"/>
                        <a:buChar char="ü"/>
                      </a:pPr>
                      <a:r>
                        <a:rPr lang="en-CA" dirty="0">
                          <a:solidFill>
                            <a:schemeClr val="bg1">
                              <a:lumMod val="50000"/>
                            </a:schemeClr>
                          </a:solidFill>
                        </a:rPr>
                        <a:t>Linear Regression </a:t>
                      </a:r>
                    </a:p>
                    <a:p>
                      <a:pPr marL="285750" indent="-285750">
                        <a:buFont typeface="Wingdings" panose="05000000000000000000" pitchFamily="2" charset="2"/>
                        <a:buChar char="ü"/>
                      </a:pPr>
                      <a:endParaRPr lang="en-CA" dirty="0">
                        <a:solidFill>
                          <a:schemeClr val="bg1">
                            <a:lumMod val="50000"/>
                          </a:schemeClr>
                        </a:solidFill>
                      </a:endParaRPr>
                    </a:p>
                    <a:p>
                      <a:pPr marL="285750" indent="-285750">
                        <a:buFont typeface="Wingdings" panose="05000000000000000000" pitchFamily="2" charset="2"/>
                        <a:buChar char="ü"/>
                      </a:pPr>
                      <a:r>
                        <a:rPr lang="en-CA" dirty="0">
                          <a:solidFill>
                            <a:schemeClr val="bg1">
                              <a:lumMod val="50000"/>
                            </a:schemeClr>
                          </a:solidFill>
                        </a:rPr>
                        <a:t>Random Forest Classifier </a:t>
                      </a:r>
                    </a:p>
                    <a:p>
                      <a:pPr marL="285750" indent="-285750">
                        <a:buFont typeface="Wingdings" panose="05000000000000000000" pitchFamily="2" charset="2"/>
                        <a:buChar char="ü"/>
                      </a:pPr>
                      <a:endParaRPr lang="en-CA" dirty="0">
                        <a:solidFill>
                          <a:schemeClr val="bg1">
                            <a:lumMod val="50000"/>
                          </a:schemeClr>
                        </a:solidFill>
                      </a:endParaRPr>
                    </a:p>
                    <a:p>
                      <a:pPr marL="285750" indent="-285750">
                        <a:buFont typeface="Wingdings" panose="05000000000000000000" pitchFamily="2" charset="2"/>
                        <a:buChar char="ü"/>
                      </a:pPr>
                      <a:r>
                        <a:rPr lang="en-CA" dirty="0">
                          <a:solidFill>
                            <a:schemeClr val="bg1">
                              <a:lumMod val="50000"/>
                            </a:schemeClr>
                          </a:solidFill>
                        </a:rPr>
                        <a:t>Xgboosting</a:t>
                      </a:r>
                    </a:p>
                    <a:p>
                      <a:endParaRPr lang="en-CA"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2"/>
                    </a:solidFill>
                  </a:tcPr>
                </a:tc>
                <a:extLst>
                  <a:ext uri="{0D108BD9-81ED-4DB2-BD59-A6C34878D82A}">
                    <a16:rowId xmlns:a16="http://schemas.microsoft.com/office/drawing/2014/main" val="209047915"/>
                  </a:ext>
                </a:extLst>
              </a:tr>
            </a:tbl>
          </a:graphicData>
        </a:graphic>
      </p:graphicFrame>
      <p:cxnSp>
        <p:nvCxnSpPr>
          <p:cNvPr id="48" name="Straight Connector 47">
            <a:extLst>
              <a:ext uri="{FF2B5EF4-FFF2-40B4-BE49-F238E27FC236}">
                <a16:creationId xmlns:a16="http://schemas.microsoft.com/office/drawing/2014/main" id="{0E7F318A-9A16-486C-97C5-92AB38F2B934}"/>
              </a:ext>
            </a:extLst>
          </p:cNvPr>
          <p:cNvCxnSpPr>
            <a:cxnSpLocks/>
          </p:cNvCxnSpPr>
          <p:nvPr/>
        </p:nvCxnSpPr>
        <p:spPr>
          <a:xfrm>
            <a:off x="6217920" y="3261360"/>
            <a:ext cx="27355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852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solidFill>
                  <a:schemeClr val="lt1"/>
                </a:solidFill>
              </a:rPr>
              <a:t>   </a:t>
            </a:r>
            <a:r>
              <a:rPr lang="en-US" sz="4000" b="1" dirty="0"/>
              <a:t>E</a:t>
            </a:r>
            <a:r>
              <a:rPr lang="en-US" sz="4000" b="1" dirty="0">
                <a:solidFill>
                  <a:schemeClr val="lt1"/>
                </a:solidFill>
              </a:rPr>
              <a:t>XPLORATORY DATA</a:t>
            </a:r>
            <a:br>
              <a:rPr lang="en-US" sz="4000" b="1" dirty="0">
                <a:solidFill>
                  <a:schemeClr val="lt1"/>
                </a:solidFill>
              </a:rPr>
            </a:br>
            <a:r>
              <a:rPr lang="en-US" sz="4000" b="1" dirty="0">
                <a:solidFill>
                  <a:schemeClr val="lt1"/>
                </a:solidFill>
              </a:rPr>
              <a:t>   ANALYSIS </a:t>
            </a:r>
            <a:endParaRPr sz="4200" b="1" dirty="0"/>
          </a:p>
          <a:p>
            <a:pPr marL="0" lvl="0" indent="0" algn="l" rtl="0">
              <a:spcBef>
                <a:spcPts val="0"/>
              </a:spcBef>
              <a:spcAft>
                <a:spcPts val="0"/>
              </a:spcAft>
              <a:buNone/>
            </a:pPr>
            <a:endParaRPr sz="4200" b="1" dirty="0"/>
          </a:p>
          <a:p>
            <a:pPr marL="0" lvl="0" indent="0" algn="l" rtl="0">
              <a:spcBef>
                <a:spcPts val="0"/>
              </a:spcBef>
              <a:spcAft>
                <a:spcPts val="0"/>
              </a:spcAft>
              <a:buNone/>
            </a:pPr>
            <a:endParaRPr sz="4200" dirty="0"/>
          </a:p>
        </p:txBody>
      </p:sp>
      <p:pic>
        <p:nvPicPr>
          <p:cNvPr id="73" name="Google Shape;73;p15"/>
          <p:cNvPicPr preferRelativeResize="0"/>
          <p:nvPr/>
        </p:nvPicPr>
        <p:blipFill>
          <a:blip r:embed="rId3">
            <a:alphaModFix/>
          </a:blip>
          <a:stretch>
            <a:fillRect/>
          </a:stretch>
        </p:blipFill>
        <p:spPr>
          <a:xfrm>
            <a:off x="4059575" y="3223450"/>
            <a:ext cx="5084425" cy="1998125"/>
          </a:xfrm>
          <a:prstGeom prst="rect">
            <a:avLst/>
          </a:prstGeom>
          <a:noFill/>
          <a:ln>
            <a:noFill/>
          </a:ln>
        </p:spPr>
      </p:pic>
    </p:spTree>
    <p:extLst>
      <p:ext uri="{BB962C8B-B14F-4D97-AF65-F5344CB8AC3E}">
        <p14:creationId xmlns:p14="http://schemas.microsoft.com/office/powerpoint/2010/main" val="1495490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Analytical Questions </a:t>
            </a:r>
            <a:endParaRPr dirty="0"/>
          </a:p>
        </p:txBody>
      </p:sp>
      <p:sp>
        <p:nvSpPr>
          <p:cNvPr id="110" name="Google Shape;110;p18"/>
          <p:cNvSpPr txBox="1">
            <a:spLocks noGrp="1"/>
          </p:cNvSpPr>
          <p:nvPr>
            <p:ph type="body" idx="1"/>
          </p:nvPr>
        </p:nvSpPr>
        <p:spPr>
          <a:xfrm>
            <a:off x="311700" y="1124450"/>
            <a:ext cx="7634700" cy="33603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dirty="0"/>
              <a:t>What are the key indicators that lead to heart disease ?</a:t>
            </a:r>
            <a:endParaRPr dirty="0"/>
          </a:p>
          <a:p>
            <a:pPr marL="457200" lvl="0" indent="-342900" algn="l" rtl="0">
              <a:lnSpc>
                <a:spcPct val="200000"/>
              </a:lnSpc>
              <a:spcBef>
                <a:spcPts val="0"/>
              </a:spcBef>
              <a:spcAft>
                <a:spcPts val="0"/>
              </a:spcAft>
              <a:buSzPts val="1800"/>
              <a:buChar char="❏"/>
            </a:pPr>
            <a:r>
              <a:rPr lang="en" dirty="0"/>
              <a:t>What factors had the greatest influence on a person developing heart disease and in what proportions ?</a:t>
            </a:r>
            <a:endParaRPr dirty="0"/>
          </a:p>
          <a:p>
            <a:pPr marL="457200" lvl="0" indent="-342900" algn="l" rtl="0">
              <a:lnSpc>
                <a:spcPct val="200000"/>
              </a:lnSpc>
              <a:spcBef>
                <a:spcPts val="0"/>
              </a:spcBef>
              <a:spcAft>
                <a:spcPts val="0"/>
              </a:spcAft>
              <a:buSzPts val="1800"/>
              <a:buChar char="❏"/>
            </a:pPr>
            <a:r>
              <a:rPr lang="en" dirty="0"/>
              <a:t>Can a machine learning model accurately predict whether a person will develop heart disease based on the data provided ?</a:t>
            </a:r>
            <a:endParaRPr dirty="0"/>
          </a:p>
        </p:txBody>
      </p:sp>
      <p:pic>
        <p:nvPicPr>
          <p:cNvPr id="111" name="Google Shape;111;p18"/>
          <p:cNvPicPr preferRelativeResize="0"/>
          <p:nvPr/>
        </p:nvPicPr>
        <p:blipFill>
          <a:blip r:embed="rId3">
            <a:alphaModFix/>
          </a:blip>
          <a:stretch>
            <a:fillRect/>
          </a:stretch>
        </p:blipFill>
        <p:spPr>
          <a:xfrm>
            <a:off x="7333375" y="3432050"/>
            <a:ext cx="1498926" cy="148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473260D-1367-46D1-B074-BE05A7C5BD62}"/>
              </a:ext>
            </a:extLst>
          </p:cNvPr>
          <p:cNvGraphicFramePr/>
          <p:nvPr>
            <p:extLst>
              <p:ext uri="{D42A27DB-BD31-4B8C-83A1-F6EECF244321}">
                <p14:modId xmlns:p14="http://schemas.microsoft.com/office/powerpoint/2010/main" val="4044473944"/>
              </p:ext>
            </p:extLst>
          </p:nvPr>
        </p:nvGraphicFramePr>
        <p:xfrm>
          <a:off x="368835" y="502919"/>
          <a:ext cx="8521592" cy="4338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Right 2">
            <a:extLst>
              <a:ext uri="{FF2B5EF4-FFF2-40B4-BE49-F238E27FC236}">
                <a16:creationId xmlns:a16="http://schemas.microsoft.com/office/drawing/2014/main" id="{D814696E-BFE1-4AE3-BCF0-5B62F9F1687D}"/>
              </a:ext>
            </a:extLst>
          </p:cNvPr>
          <p:cNvSpPr/>
          <p:nvPr/>
        </p:nvSpPr>
        <p:spPr>
          <a:xfrm>
            <a:off x="2674043" y="2328263"/>
            <a:ext cx="653143" cy="73766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Arrow: Right 3">
            <a:extLst>
              <a:ext uri="{FF2B5EF4-FFF2-40B4-BE49-F238E27FC236}">
                <a16:creationId xmlns:a16="http://schemas.microsoft.com/office/drawing/2014/main" id="{A9250B59-EC5F-4F0F-9BF1-D53E70636DBB}"/>
              </a:ext>
            </a:extLst>
          </p:cNvPr>
          <p:cNvSpPr/>
          <p:nvPr/>
        </p:nvSpPr>
        <p:spPr>
          <a:xfrm>
            <a:off x="5638799" y="2319298"/>
            <a:ext cx="653143" cy="73766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41558864"/>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1154</TotalTime>
  <Words>1133</Words>
  <Application>Microsoft Office PowerPoint</Application>
  <PresentationFormat>On-screen Show (16:9)</PresentationFormat>
  <Paragraphs>227</Paragraphs>
  <Slides>26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Oswald</vt:lpstr>
      <vt:lpstr>Calibri</vt:lpstr>
      <vt:lpstr>Average</vt:lpstr>
      <vt:lpstr>Wingdings</vt:lpstr>
      <vt:lpstr>Slate</vt:lpstr>
      <vt:lpstr>    Data Analytics Bootcamp –UOT     Final Project - Group 7</vt:lpstr>
      <vt:lpstr>CONTENTS</vt:lpstr>
      <vt:lpstr>OVERVIEW :   According to the WHO, heart diseases are the leading cause of death globally. Approximately 17.9 million people die each year from heart diseases and estimated around 32% of all deaths worldwide.  There have been identified many important factors which lead to heart disease. Identifying those risk factors and motivating people to adopt and following healthy behaviours is very important. </vt:lpstr>
      <vt:lpstr>OBJECTIVE:   Our team use a heart disease dataset with different factors to predict which factors are at highest risk of leading to heart disease.  Our team’s target audience would be the health care professionals as they will be able to apply the most current and up to date research and evidence to patient care and helping people preventing premature deaths related to heart diseases.  </vt:lpstr>
      <vt:lpstr>WHAT WE USED FOR THE ANALYSIS </vt:lpstr>
      <vt:lpstr>PowerPoint Presentation</vt:lpstr>
      <vt:lpstr>   EXPLORATORY DATA    ANALYSIS   </vt:lpstr>
      <vt:lpstr>Analytical Questions </vt:lpstr>
      <vt:lpstr>PowerPoint Presentation</vt:lpstr>
      <vt:lpstr>PowerPoint Presentation</vt:lpstr>
      <vt:lpstr>Features Analysis </vt:lpstr>
      <vt:lpstr>PowerPoint Presentation</vt:lpstr>
      <vt:lpstr>Correlation Between Continuous Variables  </vt:lpstr>
      <vt:lpstr>   DATA STORAGE    </vt:lpstr>
      <vt:lpstr>PowerPoint Presentation</vt:lpstr>
      <vt:lpstr>   MACHINE LEARNING     MODELS   </vt:lpstr>
      <vt:lpstr>PowerPoint Presentation</vt:lpstr>
      <vt:lpstr>   Before Optimization </vt:lpstr>
      <vt:lpstr>   After Optimization </vt:lpstr>
      <vt:lpstr>   DASHBOARD  </vt:lpstr>
      <vt:lpstr>Dashboard Elements   </vt:lpstr>
      <vt:lpstr>PowerPoint Presentation</vt:lpstr>
      <vt:lpstr>   CONCLUSION  </vt:lpstr>
      <vt:lpstr>  </vt:lpstr>
      <vt:lpstr>The Team</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 Group 7</dc:title>
  <cp:lastModifiedBy>Rangika Salgadoe</cp:lastModifiedBy>
  <cp:revision>219</cp:revision>
  <dcterms:modified xsi:type="dcterms:W3CDTF">2022-04-14T00:17:57Z</dcterms:modified>
</cp:coreProperties>
</file>