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9"/>
  </p:notesMasterIdLst>
  <p:sldIdLst>
    <p:sldId id="256" r:id="rId2"/>
    <p:sldId id="271" r:id="rId3"/>
    <p:sldId id="288" r:id="rId4"/>
    <p:sldId id="285" r:id="rId5"/>
    <p:sldId id="270" r:id="rId6"/>
    <p:sldId id="286" r:id="rId7"/>
    <p:sldId id="289" r:id="rId8"/>
  </p:sldIdLst>
  <p:sldSz cx="9144000" cy="5143500" type="screen16x9"/>
  <p:notesSz cx="6858000" cy="9144000"/>
  <p:embeddedFontLst>
    <p:embeddedFont>
      <p:font typeface="Karla" panose="020B0604020202020204" charset="0"/>
      <p:regular r:id="rId10"/>
      <p:bold r:id="rId11"/>
      <p:italic r:id="rId12"/>
      <p:boldItalic r:id="rId13"/>
    </p:embeddedFont>
    <p:embeddedFont>
      <p:font typeface="Montserrat"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9EE9"/>
    <a:srgbClr val="46CEFF"/>
    <a:srgbClr val="FFFFFF"/>
    <a:srgbClr val="2196F3"/>
    <a:srgbClr val="039CE2"/>
    <a:srgbClr val="00B6FF"/>
    <a:srgbClr val="00BCD4"/>
    <a:srgbClr val="2158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F22289-429D-4D0D-BF76-E5CE2BBC81C7}">
  <a:tblStyle styleId="{93F22289-429D-4D0D-BF76-E5CE2BBC81C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327E20-A340-4372-BCF3-B4222FC5BB2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06" autoAdjust="0"/>
  </p:normalViewPr>
  <p:slideViewPr>
    <p:cSldViewPr snapToGrid="0">
      <p:cViewPr>
        <p:scale>
          <a:sx n="125" d="100"/>
          <a:sy n="125" d="100"/>
        </p:scale>
        <p:origin x="226" y="8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458753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bc97b11d82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bc97b11d8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9478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bc97b11d82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c97b11d8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bc97b11d82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bc97b11d8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bc97b11d82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bc97b11d8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7861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
          <p:cNvSpPr txBox="1">
            <a:spLocks noGrp="1"/>
          </p:cNvSpPr>
          <p:nvPr>
            <p:ph type="ctrTitle"/>
          </p:nvPr>
        </p:nvSpPr>
        <p:spPr>
          <a:xfrm>
            <a:off x="648300" y="3175950"/>
            <a:ext cx="3530700" cy="1182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0"/>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9" name="Google Shape;59;p10"/>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0" name="Google Shape;60;p1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9" name="Google Shape;69;p1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mpty">
  <p:cSld name="BLANK_1">
    <p:spTree>
      <p:nvGrpSpPr>
        <p:cNvPr id="1" name="Shape 70"/>
        <p:cNvGrpSpPr/>
        <p:nvPr/>
      </p:nvGrpSpPr>
      <p:grpSpPr>
        <a:xfrm>
          <a:off x="0" y="0"/>
          <a:ext cx="0" cy="0"/>
          <a:chOff x="0" y="0"/>
          <a:chExt cx="0" cy="0"/>
        </a:xfrm>
      </p:grpSpPr>
      <p:sp>
        <p:nvSpPr>
          <p:cNvPr id="71" name="Google Shape;71;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41100"/>
            <a:ext cx="5185200" cy="474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1352550"/>
            <a:ext cx="5185200" cy="22557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marL="914400" lvl="1"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marL="1371600" lvl="2"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marL="1828800" lvl="3"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marL="2286000" lvl="4"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marL="2743200" lvl="5"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marL="3200400" lvl="6"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marL="3657600" lvl="7"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marL="4114800" lvl="8"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 id="2147483658" r:id="rId3"/>
    <p:sldLayoutId id="2147483659"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8" Type="http://schemas.openxmlformats.org/officeDocument/2006/relationships/hyperlink" Target="https://stackoverflow.com/questions/48398663/use-nodemailer-in-dialogflow" TargetMode="External"/><Relationship Id="rId3" Type="http://schemas.openxmlformats.org/officeDocument/2006/relationships/image" Target="../media/image7.png"/><Relationship Id="rId7" Type="http://schemas.openxmlformats.org/officeDocument/2006/relationships/hyperlink" Target="https://stackoverflow.com/questions/51692357/how-to-connect-dialogflow-to-cloud-firestore-via-the-inline-editor-in-dialogflow/51715153"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chatbotsmagazine.com/how-to-document-chatbot-requirements-7df81275cc66" TargetMode="External"/><Relationship Id="rId5" Type="http://schemas.openxmlformats.org/officeDocument/2006/relationships/hyperlink" Target="https://googleapis.dev/python/dialogflow/latest/index.html" TargetMode="External"/><Relationship Id="rId4" Type="http://schemas.openxmlformats.org/officeDocument/2006/relationships/hyperlink" Target="https://cloud.google.com/dialogflow/doc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75"/>
        <p:cNvGrpSpPr/>
        <p:nvPr/>
      </p:nvGrpSpPr>
      <p:grpSpPr>
        <a:xfrm>
          <a:off x="0" y="0"/>
          <a:ext cx="0" cy="0"/>
          <a:chOff x="0" y="0"/>
          <a:chExt cx="0" cy="0"/>
        </a:xfrm>
      </p:grpSpPr>
      <p:pic>
        <p:nvPicPr>
          <p:cNvPr id="3" name="Picture 2">
            <a:extLst>
              <a:ext uri="{FF2B5EF4-FFF2-40B4-BE49-F238E27FC236}">
                <a16:creationId xmlns:a16="http://schemas.microsoft.com/office/drawing/2014/main" id="{9581B29A-6524-4C25-8497-A31B4D4B6883}"/>
              </a:ext>
            </a:extLst>
          </p:cNvPr>
          <p:cNvPicPr>
            <a:picLocks noChangeAspect="1"/>
          </p:cNvPicPr>
          <p:nvPr/>
        </p:nvPicPr>
        <p:blipFill>
          <a:blip r:embed="rId3"/>
          <a:stretch>
            <a:fillRect/>
          </a:stretch>
        </p:blipFill>
        <p:spPr>
          <a:xfrm>
            <a:off x="5666780" y="1275585"/>
            <a:ext cx="3096079" cy="2592330"/>
          </a:xfrm>
          <a:prstGeom prst="rect">
            <a:avLst/>
          </a:prstGeom>
        </p:spPr>
      </p:pic>
      <p:sp>
        <p:nvSpPr>
          <p:cNvPr id="5" name="Title 4">
            <a:extLst>
              <a:ext uri="{FF2B5EF4-FFF2-40B4-BE49-F238E27FC236}">
                <a16:creationId xmlns:a16="http://schemas.microsoft.com/office/drawing/2014/main" id="{24732352-292A-41FD-865C-08BAFC579CBB}"/>
              </a:ext>
            </a:extLst>
          </p:cNvPr>
          <p:cNvSpPr>
            <a:spLocks noGrp="1"/>
          </p:cNvSpPr>
          <p:nvPr>
            <p:ph type="ctrTitle"/>
          </p:nvPr>
        </p:nvSpPr>
        <p:spPr>
          <a:xfrm>
            <a:off x="71655" y="2341355"/>
            <a:ext cx="4932981" cy="672120"/>
          </a:xfrm>
        </p:spPr>
        <p:txBody>
          <a:bodyPr anchor="t"/>
          <a:lstStyle/>
          <a:p>
            <a:r>
              <a:rPr lang="en-IN" dirty="0">
                <a:solidFill>
                  <a:srgbClr val="46CEFF"/>
                </a:solidFill>
                <a:latin typeface="Montserrat" panose="020B0604020202020204" charset="0"/>
              </a:rPr>
              <a:t>CHATBOT</a:t>
            </a:r>
            <a:r>
              <a:rPr lang="en-IN" sz="1600" dirty="0">
                <a:solidFill>
                  <a:srgbClr val="46CEFF"/>
                </a:solidFill>
                <a:effectLst/>
                <a:latin typeface="Montserrat" panose="020B0604020202020204" charset="0"/>
                <a:ea typeface="Calibri" panose="020F0502020204030204" pitchFamily="34" charset="0"/>
              </a:rPr>
              <a:t>(COVID Helper Bot).</a:t>
            </a:r>
            <a:endParaRPr lang="en-IN" sz="1600" dirty="0">
              <a:solidFill>
                <a:srgbClr val="46CEFF"/>
              </a:solidFill>
              <a:latin typeface="Montserrat" panose="020B0604020202020204" charset="0"/>
            </a:endParaRPr>
          </a:p>
        </p:txBody>
      </p:sp>
      <p:pic>
        <p:nvPicPr>
          <p:cNvPr id="7" name="Picture 6">
            <a:extLst>
              <a:ext uri="{FF2B5EF4-FFF2-40B4-BE49-F238E27FC236}">
                <a16:creationId xmlns:a16="http://schemas.microsoft.com/office/drawing/2014/main" id="{E7CDEBDB-5280-4678-B561-74933CFBF455}"/>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Lst>
          </a:blip>
          <a:stretch>
            <a:fillRect/>
          </a:stretch>
        </p:blipFill>
        <p:spPr>
          <a:xfrm>
            <a:off x="275124" y="1054693"/>
            <a:ext cx="2415391" cy="1347788"/>
          </a:xfrm>
          <a:prstGeom prst="rect">
            <a:avLst/>
          </a:prstGeom>
        </p:spPr>
      </p:pic>
      <p:sp>
        <p:nvSpPr>
          <p:cNvPr id="10" name="TextBox 9">
            <a:extLst>
              <a:ext uri="{FF2B5EF4-FFF2-40B4-BE49-F238E27FC236}">
                <a16:creationId xmlns:a16="http://schemas.microsoft.com/office/drawing/2014/main" id="{0B9CF8F1-7BE5-450C-AA55-01965F87CF80}"/>
              </a:ext>
            </a:extLst>
          </p:cNvPr>
          <p:cNvSpPr txBox="1"/>
          <p:nvPr/>
        </p:nvSpPr>
        <p:spPr>
          <a:xfrm>
            <a:off x="87847" y="3417950"/>
            <a:ext cx="3498574" cy="1778949"/>
          </a:xfrm>
          <a:prstGeom prst="rect">
            <a:avLst/>
          </a:prstGeom>
          <a:noFill/>
        </p:spPr>
        <p:txBody>
          <a:bodyPr wrap="square" rtlCol="0">
            <a:spAutoFit/>
          </a:bodyPr>
          <a:lstStyle/>
          <a:p>
            <a:r>
              <a:rPr lang="en-IN" sz="1200" dirty="0">
                <a:solidFill>
                  <a:schemeClr val="tx1"/>
                </a:solidFill>
                <a:latin typeface="Montserrat" panose="020B0604020202020204" charset="0"/>
              </a:rPr>
              <a:t>Team - 2  INSIGHT’S</a:t>
            </a:r>
          </a:p>
          <a:p>
            <a:endParaRPr lang="en-IN" sz="1200" dirty="0">
              <a:solidFill>
                <a:schemeClr val="tx1"/>
              </a:solidFill>
              <a:latin typeface="Montserrat" panose="020B0604020202020204" charset="0"/>
            </a:endParaRPr>
          </a:p>
          <a:p>
            <a:pPr algn="just">
              <a:lnSpc>
                <a:spcPct val="107000"/>
              </a:lnSpc>
              <a:spcAft>
                <a:spcPts val="800"/>
              </a:spcAft>
            </a:pPr>
            <a:r>
              <a:rPr lang="en-IN" sz="1050" dirty="0">
                <a:solidFill>
                  <a:schemeClr val="tx1"/>
                </a:solidFill>
                <a:effectLst/>
                <a:latin typeface="Montserrat" panose="020B0604020202020204" charset="0"/>
                <a:ea typeface="Calibri" panose="020F0502020204030204" pitchFamily="34" charset="0"/>
                <a:cs typeface="Calibri" panose="020F0502020204030204" pitchFamily="34" charset="0"/>
              </a:rPr>
              <a:t>Python Project Team Name’s:</a:t>
            </a:r>
            <a:endParaRPr lang="en-IN" sz="1050" dirty="0">
              <a:solidFill>
                <a:schemeClr val="tx1"/>
              </a:solidFill>
              <a:effectLst/>
              <a:latin typeface="Montserrat" panose="020B060402020202020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050" dirty="0">
                <a:solidFill>
                  <a:schemeClr val="tx1"/>
                </a:solidFill>
                <a:effectLst/>
                <a:latin typeface="Montserrat" panose="020B0604020202020204" charset="0"/>
                <a:ea typeface="Calibri" panose="020F0502020204030204" pitchFamily="34" charset="0"/>
                <a:cs typeface="Calibri" panose="020F0502020204030204" pitchFamily="34" charset="0"/>
              </a:rPr>
              <a:t>Team Leader: ALEX PAUL.(20BDA66)</a:t>
            </a:r>
            <a:endParaRPr lang="en-IN" sz="1050" dirty="0">
              <a:solidFill>
                <a:schemeClr val="tx1"/>
              </a:solidFill>
              <a:effectLst/>
              <a:latin typeface="Montserrat" panose="020B060402020202020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050" dirty="0">
                <a:solidFill>
                  <a:schemeClr val="tx1"/>
                </a:solidFill>
                <a:effectLst/>
                <a:latin typeface="Montserrat" panose="020B0604020202020204" charset="0"/>
                <a:ea typeface="Calibri" panose="020F0502020204030204" pitchFamily="34" charset="0"/>
                <a:cs typeface="Calibri" panose="020F0502020204030204" pitchFamily="34" charset="0"/>
              </a:rPr>
              <a:t>1)Ranjith Kumar K.N.(20BDA56)</a:t>
            </a:r>
            <a:endParaRPr lang="en-IN" sz="1050" dirty="0">
              <a:solidFill>
                <a:schemeClr val="tx1"/>
              </a:solidFill>
              <a:effectLst/>
              <a:latin typeface="Montserrat" panose="020B060402020202020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050" dirty="0">
                <a:solidFill>
                  <a:schemeClr val="tx1"/>
                </a:solidFill>
                <a:effectLst/>
                <a:latin typeface="Montserrat" panose="020B0604020202020204" charset="0"/>
                <a:ea typeface="Calibri" panose="020F0502020204030204" pitchFamily="34" charset="0"/>
                <a:cs typeface="Calibri" panose="020F0502020204030204" pitchFamily="34" charset="0"/>
              </a:rPr>
              <a:t>2)Merin George.(20BDA11)</a:t>
            </a:r>
          </a:p>
          <a:p>
            <a:endParaRPr lang="en-IN" dirty="0"/>
          </a:p>
        </p:txBody>
      </p:sp>
      <p:sp>
        <p:nvSpPr>
          <p:cNvPr id="11" name="TextBox 10">
            <a:extLst>
              <a:ext uri="{FF2B5EF4-FFF2-40B4-BE49-F238E27FC236}">
                <a16:creationId xmlns:a16="http://schemas.microsoft.com/office/drawing/2014/main" id="{4FB178E6-9CFC-42A1-AFE5-9E965DE50954}"/>
              </a:ext>
            </a:extLst>
          </p:cNvPr>
          <p:cNvSpPr txBox="1"/>
          <p:nvPr/>
        </p:nvSpPr>
        <p:spPr>
          <a:xfrm>
            <a:off x="3586421" y="4676299"/>
            <a:ext cx="1677875" cy="253916"/>
          </a:xfrm>
          <a:prstGeom prst="rect">
            <a:avLst/>
          </a:prstGeom>
          <a:noFill/>
        </p:spPr>
        <p:txBody>
          <a:bodyPr wrap="square" rtlCol="0">
            <a:spAutoFit/>
          </a:bodyPr>
          <a:lstStyle/>
          <a:p>
            <a:r>
              <a:rPr lang="en-IN" sz="1050" dirty="0">
                <a:solidFill>
                  <a:schemeClr val="tx1"/>
                </a:solidFill>
                <a:latin typeface="Montserrat" panose="020B0604020202020204" charset="0"/>
              </a:rPr>
              <a:t>Date:27-04-2021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fade">
                                      <p:cBhvr>
                                        <p:cTn id="27" dur="500"/>
                                        <p:tgtEl>
                                          <p:spTgt spid="10">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Effect transition="in" filter="fade">
                                      <p:cBhvr>
                                        <p:cTn id="30" dur="500"/>
                                        <p:tgtEl>
                                          <p:spTgt spid="10">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Effect transition="in" filter="fade">
                                      <p:cBhvr>
                                        <p:cTn id="33" dur="500"/>
                                        <p:tgtEl>
                                          <p:spTgt spid="10">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xEl>
                                              <p:pRg st="5" end="5"/>
                                            </p:txEl>
                                          </p:spTgt>
                                        </p:tgtEl>
                                        <p:attrNameLst>
                                          <p:attrName>style.visibility</p:attrName>
                                        </p:attrNameLst>
                                      </p:cBhvr>
                                      <p:to>
                                        <p:strVal val="visible"/>
                                      </p:to>
                                    </p:set>
                                    <p:animEffect transition="in" filter="fade">
                                      <p:cBhvr>
                                        <p:cTn id="36" dur="500"/>
                                        <p:tgtEl>
                                          <p:spTgt spid="10">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xEl>
                                              <p:pRg st="0" end="0"/>
                                            </p:txEl>
                                          </p:spTgt>
                                        </p:tgtEl>
                                        <p:attrNameLst>
                                          <p:attrName>style.visibility</p:attrName>
                                        </p:attrNameLst>
                                      </p:cBhvr>
                                      <p:to>
                                        <p:strVal val="visible"/>
                                      </p:to>
                                    </p:set>
                                    <p:animEffect transition="in" filter="fade">
                                      <p:cBhvr>
                                        <p:cTn id="4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A9F4"/>
        </a:solidFill>
        <a:effectLst/>
      </p:bgPr>
    </p:bg>
    <p:spTree>
      <p:nvGrpSpPr>
        <p:cNvPr id="1" name="Shape 269"/>
        <p:cNvGrpSpPr/>
        <p:nvPr/>
      </p:nvGrpSpPr>
      <p:grpSpPr>
        <a:xfrm>
          <a:off x="0" y="0"/>
          <a:ext cx="0" cy="0"/>
          <a:chOff x="0" y="0"/>
          <a:chExt cx="0" cy="0"/>
        </a:xfrm>
      </p:grpSpPr>
      <p:sp>
        <p:nvSpPr>
          <p:cNvPr id="275" name="Google Shape;275;p2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70" name="Google Shape;270;p29"/>
          <p:cNvSpPr txBox="1">
            <a:spLocks noGrp="1"/>
          </p:cNvSpPr>
          <p:nvPr>
            <p:ph type="ctrTitle" idx="4294967295"/>
          </p:nvPr>
        </p:nvSpPr>
        <p:spPr>
          <a:xfrm>
            <a:off x="0" y="701675"/>
            <a:ext cx="6137275" cy="3208338"/>
          </a:xfrm>
          <a:prstGeom prst="rect">
            <a:avLst/>
          </a:prstGeom>
        </p:spPr>
        <p:txBody>
          <a:bodyPr spcFirstLastPara="1" wrap="square" lIns="91425" tIns="91425" rIns="91425" bIns="91425" anchor="t" anchorCtr="0">
            <a:noAutofit/>
          </a:bodyPr>
          <a:lstStyle/>
          <a:p>
            <a:r>
              <a:rPr lang="en-GB" altLang="en-US" sz="1800" dirty="0">
                <a:solidFill>
                  <a:srgbClr val="039CE2"/>
                </a:solidFill>
                <a:latin typeface="Montserrat" panose="020B0604020202020204" charset="0"/>
              </a:rPr>
              <a:t>What are chatbots?</a:t>
            </a:r>
            <a:br>
              <a:rPr lang="en-GB" altLang="en-US" sz="2000" dirty="0">
                <a:solidFill>
                  <a:srgbClr val="039CE2"/>
                </a:solidFill>
                <a:latin typeface="Montserrat" panose="020B0604020202020204" charset="0"/>
              </a:rPr>
            </a:br>
            <a:r>
              <a:rPr lang="en-GB" altLang="en-US" sz="2000" dirty="0">
                <a:solidFill>
                  <a:srgbClr val="039CE2"/>
                </a:solidFill>
                <a:latin typeface="Montserrat" panose="020B0604020202020204" charset="0"/>
              </a:rPr>
              <a:t>         </a:t>
            </a:r>
            <a:r>
              <a:rPr lang="en-US" sz="1200" b="0" i="0" dirty="0">
                <a:solidFill>
                  <a:srgbClr val="039CE2"/>
                </a:solidFill>
                <a:effectLst/>
                <a:highlight>
                  <a:srgbClr val="FFFFFF"/>
                </a:highlight>
                <a:latin typeface="Montserrat" panose="020B0604020202020204" charset="0"/>
              </a:rPr>
              <a:t>At the most basic level, a chatbot is a computer program that simulates and processes human conversation (either written or spoken), allowing humans to interact with digital devices as if they were communicating with a real person.</a:t>
            </a:r>
            <a:br>
              <a:rPr lang="en-GB" altLang="en-US" sz="2000" dirty="0">
                <a:solidFill>
                  <a:srgbClr val="000000"/>
                </a:solidFill>
                <a:highlight>
                  <a:srgbClr val="FFFFFF"/>
                </a:highlight>
                <a:latin typeface="Montserrat" panose="020B0604020202020204" charset="0"/>
              </a:rPr>
            </a:br>
            <a:br>
              <a:rPr lang="en-GB" altLang="en-US" sz="2000" dirty="0">
                <a:solidFill>
                  <a:srgbClr val="000000"/>
                </a:solidFill>
                <a:highlight>
                  <a:srgbClr val="FFFFFF"/>
                </a:highlight>
                <a:latin typeface="Montserrat" panose="020B0604020202020204" charset="0"/>
              </a:rPr>
            </a:br>
            <a:r>
              <a:rPr lang="en-IN" sz="1800" b="1" i="0" dirty="0">
                <a:solidFill>
                  <a:srgbClr val="039CE2"/>
                </a:solidFill>
                <a:effectLst/>
                <a:latin typeface="Montserrat" panose="020B0604020202020204" charset="0"/>
              </a:rPr>
              <a:t>How Do Chatbots Work?</a:t>
            </a:r>
            <a:br>
              <a:rPr lang="en-IN" sz="2000" b="1" i="0" dirty="0">
                <a:solidFill>
                  <a:srgbClr val="039CE2"/>
                </a:solidFill>
                <a:effectLst/>
                <a:latin typeface="Montserrat" panose="020B0604020202020204" charset="0"/>
              </a:rPr>
            </a:br>
            <a:r>
              <a:rPr lang="en-IN" sz="2000" b="1" i="0" dirty="0">
                <a:solidFill>
                  <a:srgbClr val="039CE2"/>
                </a:solidFill>
                <a:effectLst/>
                <a:latin typeface="Montserrat" panose="020B0604020202020204" charset="0"/>
              </a:rPr>
              <a:t>       </a:t>
            </a:r>
            <a:r>
              <a:rPr lang="en-US" sz="1200" b="0" i="0" dirty="0">
                <a:solidFill>
                  <a:srgbClr val="039CE2"/>
                </a:solidFill>
                <a:effectLst/>
                <a:latin typeface="Montserrat" panose="020B0604020202020204" charset="0"/>
              </a:rPr>
              <a:t>Driven by AI, automated rules, natural-language processing (NLP), and machine learning (ML), chatbots process data to deliver responses to requests of all kinds.</a:t>
            </a:r>
            <a:br>
              <a:rPr lang="en-IN" sz="1200" b="1" i="0" dirty="0">
                <a:solidFill>
                  <a:srgbClr val="039CE2"/>
                </a:solidFill>
                <a:effectLst/>
                <a:latin typeface="Montserrat" panose="020B0604020202020204" charset="0"/>
              </a:rPr>
            </a:br>
            <a:br>
              <a:rPr lang="en-IN" sz="1200" b="1" i="0" dirty="0">
                <a:solidFill>
                  <a:srgbClr val="039CE2"/>
                </a:solidFill>
                <a:effectLst/>
                <a:latin typeface="Montserrat" panose="020B0604020202020204" charset="0"/>
              </a:rPr>
            </a:br>
            <a:r>
              <a:rPr lang="en-US" sz="1200" i="0" dirty="0">
                <a:solidFill>
                  <a:srgbClr val="039CE2"/>
                </a:solidFill>
                <a:effectLst/>
                <a:latin typeface="Montserrat" panose="020B0604020202020204" charset="0"/>
              </a:rPr>
              <a:t>There are two main types of chatbots:</a:t>
            </a:r>
            <a:br>
              <a:rPr lang="en-US" sz="1200" b="0" i="0" dirty="0">
                <a:solidFill>
                  <a:srgbClr val="039CE2"/>
                </a:solidFill>
                <a:effectLst/>
                <a:latin typeface="Montserrat" panose="020B0604020202020204" charset="0"/>
              </a:rPr>
            </a:br>
            <a:r>
              <a:rPr lang="en-US" sz="1200" i="0" dirty="0">
                <a:solidFill>
                  <a:srgbClr val="039CE2"/>
                </a:solidFill>
                <a:effectLst/>
                <a:latin typeface="Montserrat" panose="020B0604020202020204" charset="0"/>
              </a:rPr>
              <a:t>- </a:t>
            </a:r>
            <a:r>
              <a:rPr lang="en-IN" sz="1200" b="0" i="0" dirty="0">
                <a:solidFill>
                  <a:srgbClr val="039CE2"/>
                </a:solidFill>
                <a:effectLst/>
                <a:latin typeface="Montserrat" panose="020B0604020202020204" charset="0"/>
              </a:rPr>
              <a:t>Task-oriented (declarative) chatbots.</a:t>
            </a:r>
            <a:br>
              <a:rPr lang="en-IN" sz="1200" b="0" i="0" dirty="0">
                <a:solidFill>
                  <a:srgbClr val="039CE2"/>
                </a:solidFill>
                <a:effectLst/>
                <a:latin typeface="Montserrat" panose="020B0604020202020204" charset="0"/>
              </a:rPr>
            </a:br>
            <a:r>
              <a:rPr lang="en-IN" sz="1400" dirty="0">
                <a:solidFill>
                  <a:srgbClr val="039CE2"/>
                </a:solidFill>
                <a:latin typeface="Montserrat" panose="020B0604020202020204" charset="0"/>
              </a:rPr>
              <a:t>- </a:t>
            </a:r>
            <a:r>
              <a:rPr lang="en-US" sz="1100" b="0" i="0" dirty="0">
                <a:solidFill>
                  <a:srgbClr val="039CE2"/>
                </a:solidFill>
                <a:effectLst/>
                <a:latin typeface="Montserrat" panose="020B0604020202020204" charset="0"/>
              </a:rPr>
              <a:t>Data-driven and predictive (conversational) chatbots</a:t>
            </a:r>
            <a:r>
              <a:rPr lang="en-US" sz="1100" b="0" i="0" dirty="0">
                <a:solidFill>
                  <a:srgbClr val="4C9EE9"/>
                </a:solidFill>
                <a:effectLst/>
                <a:latin typeface="Montserrat" panose="020B0604020202020204" charset="0"/>
              </a:rPr>
              <a:t>.</a:t>
            </a:r>
            <a:endParaRPr sz="1400" b="0" dirty="0">
              <a:solidFill>
                <a:srgbClr val="4C9EE9"/>
              </a:solidFill>
              <a:highlight>
                <a:srgbClr val="FFFFFF"/>
              </a:highlight>
              <a:latin typeface="Montserrat" panose="020B0604020202020204" charset="0"/>
            </a:endParaRPr>
          </a:p>
        </p:txBody>
      </p:sp>
      <p:pic>
        <p:nvPicPr>
          <p:cNvPr id="3" name="Picture 2">
            <a:extLst>
              <a:ext uri="{FF2B5EF4-FFF2-40B4-BE49-F238E27FC236}">
                <a16:creationId xmlns:a16="http://schemas.microsoft.com/office/drawing/2014/main" id="{31D5E915-BFD5-4A10-8C56-B9F119856B4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5222" r="93556">
                        <a14:foregroundMark x1="9222" y1="21667" x2="9222" y2="21667"/>
                        <a14:foregroundMark x1="9222" y1="19306" x2="8556" y2="19861"/>
                        <a14:foregroundMark x1="38333" y1="29444" x2="38333" y2="29444"/>
                        <a14:foregroundMark x1="46222" y1="29861" x2="46222" y2="29861"/>
                        <a14:foregroundMark x1="57778" y1="61667" x2="57778" y2="61667"/>
                        <a14:foregroundMark x1="85778" y1="66667" x2="85778" y2="66667"/>
                        <a14:foregroundMark x1="81667" y1="63611" x2="81667" y2="63611"/>
                        <a14:foregroundMark x1="79333" y1="69028" x2="79333" y2="69028"/>
                        <a14:foregroundMark x1="77000" y1="63472" x2="77000" y2="63472"/>
                        <a14:foregroundMark x1="73444" y1="54028" x2="73444" y2="54028"/>
                        <a14:foregroundMark x1="87222" y1="54861" x2="87222" y2="54861"/>
                        <a14:foregroundMark x1="93556" y1="68333" x2="93556" y2="68333"/>
                        <a14:foregroundMark x1="85778" y1="63194" x2="85778" y2="63194"/>
                        <a14:foregroundMark x1="5222" y1="29028" x2="5222" y2="29028"/>
                      </a14:backgroundRemoval>
                    </a14:imgEffect>
                  </a14:imgLayer>
                </a14:imgProps>
              </a:ext>
            </a:extLst>
          </a:blip>
          <a:stretch>
            <a:fillRect/>
          </a:stretch>
        </p:blipFill>
        <p:spPr>
          <a:xfrm>
            <a:off x="5558251" y="3527400"/>
            <a:ext cx="2286061" cy="18288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fade">
                                      <p:cBhvr>
                                        <p:cTn id="7" dur="500"/>
                                        <p:tgtEl>
                                          <p:spTgt spid="27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06"/>
        <p:cNvGrpSpPr/>
        <p:nvPr/>
      </p:nvGrpSpPr>
      <p:grpSpPr>
        <a:xfrm>
          <a:off x="0" y="0"/>
          <a:ext cx="0" cy="0"/>
          <a:chOff x="0" y="0"/>
          <a:chExt cx="0" cy="0"/>
        </a:xfrm>
      </p:grpSpPr>
      <p:sp>
        <p:nvSpPr>
          <p:cNvPr id="508" name="Google Shape;508;p4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517" name="Google Shape;517;p44"/>
          <p:cNvSpPr/>
          <p:nvPr/>
        </p:nvSpPr>
        <p:spPr>
          <a:xfrm>
            <a:off x="3259706" y="2438814"/>
            <a:ext cx="359450" cy="447142"/>
          </a:xfrm>
          <a:prstGeom prst="rect">
            <a:avLst/>
          </a:prstGeom>
        </p:spPr>
        <p:txBody>
          <a:bodyPr>
            <a:prstTxWarp prst="textPlain">
              <a:avLst/>
            </a:prstTxWarp>
          </a:bodyPr>
          <a:lstStyle/>
          <a:p>
            <a:pPr lvl="0" algn="ctr"/>
            <a:r>
              <a:rPr b="1" i="0">
                <a:ln>
                  <a:noFill/>
                </a:ln>
                <a:solidFill>
                  <a:schemeClr val="lt1"/>
                </a:solidFill>
                <a:latin typeface="Montserrat"/>
              </a:rPr>
              <a:t>S</a:t>
            </a:r>
          </a:p>
        </p:txBody>
      </p:sp>
      <p:sp>
        <p:nvSpPr>
          <p:cNvPr id="518" name="Google Shape;518;p44"/>
          <p:cNvSpPr/>
          <p:nvPr/>
        </p:nvSpPr>
        <p:spPr>
          <a:xfrm>
            <a:off x="4240814" y="2446533"/>
            <a:ext cx="691108" cy="432320"/>
          </a:xfrm>
          <a:prstGeom prst="rect">
            <a:avLst/>
          </a:prstGeom>
        </p:spPr>
        <p:txBody>
          <a:bodyPr>
            <a:prstTxWarp prst="textPlain">
              <a:avLst/>
            </a:prstTxWarp>
          </a:bodyPr>
          <a:lstStyle/>
          <a:p>
            <a:pPr lvl="0" algn="ctr"/>
            <a:r>
              <a:rPr b="1" i="0" dirty="0">
                <a:ln>
                  <a:noFill/>
                </a:ln>
                <a:solidFill>
                  <a:schemeClr val="lt1"/>
                </a:solidFill>
                <a:latin typeface="Montserrat"/>
              </a:rPr>
              <a:t>W</a:t>
            </a:r>
          </a:p>
        </p:txBody>
      </p:sp>
      <p:sp>
        <p:nvSpPr>
          <p:cNvPr id="519" name="Google Shape;519;p44"/>
          <p:cNvSpPr/>
          <p:nvPr/>
        </p:nvSpPr>
        <p:spPr>
          <a:xfrm>
            <a:off x="3225120" y="3501352"/>
            <a:ext cx="473091" cy="447142"/>
          </a:xfrm>
          <a:prstGeom prst="rect">
            <a:avLst/>
          </a:prstGeom>
        </p:spPr>
        <p:txBody>
          <a:bodyPr>
            <a:prstTxWarp prst="textPlain">
              <a:avLst/>
            </a:prstTxWarp>
          </a:bodyPr>
          <a:lstStyle/>
          <a:p>
            <a:pPr lvl="0" algn="ctr"/>
            <a:r>
              <a:rPr b="1" i="0">
                <a:ln>
                  <a:noFill/>
                </a:ln>
                <a:solidFill>
                  <a:schemeClr val="lt1"/>
                </a:solidFill>
                <a:latin typeface="Montserrat"/>
              </a:rPr>
              <a:t>O</a:t>
            </a:r>
          </a:p>
        </p:txBody>
      </p:sp>
      <p:sp>
        <p:nvSpPr>
          <p:cNvPr id="520" name="Google Shape;520;p44"/>
          <p:cNvSpPr/>
          <p:nvPr/>
        </p:nvSpPr>
        <p:spPr>
          <a:xfrm>
            <a:off x="4355073" y="3509072"/>
            <a:ext cx="376744" cy="432320"/>
          </a:xfrm>
          <a:prstGeom prst="rect">
            <a:avLst/>
          </a:prstGeom>
        </p:spPr>
        <p:txBody>
          <a:bodyPr>
            <a:prstTxWarp prst="textPlain">
              <a:avLst/>
            </a:prstTxWarp>
          </a:bodyPr>
          <a:lstStyle/>
          <a:p>
            <a:pPr lvl="0" algn="ctr"/>
            <a:r>
              <a:rPr b="1" i="0">
                <a:ln>
                  <a:noFill/>
                </a:ln>
                <a:solidFill>
                  <a:schemeClr val="lt1"/>
                </a:solidFill>
                <a:latin typeface="Montserrat"/>
              </a:rPr>
              <a:t>T</a:t>
            </a:r>
          </a:p>
        </p:txBody>
      </p:sp>
      <p:sp>
        <p:nvSpPr>
          <p:cNvPr id="2" name="TextBox 1"/>
          <p:cNvSpPr txBox="1"/>
          <p:nvPr/>
        </p:nvSpPr>
        <p:spPr>
          <a:xfrm>
            <a:off x="150574" y="281863"/>
            <a:ext cx="6622181" cy="4672561"/>
          </a:xfrm>
          <a:prstGeom prst="rect">
            <a:avLst/>
          </a:prstGeom>
          <a:noFill/>
        </p:spPr>
        <p:txBody>
          <a:bodyPr wrap="square" rtlCol="0">
            <a:spAutoFit/>
          </a:bodyPr>
          <a:lstStyle/>
          <a:p>
            <a:pPr>
              <a:lnSpc>
                <a:spcPct val="150000"/>
              </a:lnSpc>
            </a:pPr>
            <a:r>
              <a:rPr lang="en-IN" sz="1600" b="1" dirty="0">
                <a:solidFill>
                  <a:srgbClr val="039CE2"/>
                </a:solidFill>
                <a:latin typeface="Montserrat" charset="0"/>
              </a:rPr>
              <a:t>CHATBOT INTEGRATION</a:t>
            </a:r>
          </a:p>
          <a:p>
            <a:pPr>
              <a:lnSpc>
                <a:spcPct val="150000"/>
              </a:lnSpc>
            </a:pPr>
            <a:r>
              <a:rPr lang="en-IN" dirty="0">
                <a:solidFill>
                  <a:srgbClr val="039CE2"/>
                </a:solidFill>
                <a:latin typeface="Montserrat" charset="0"/>
              </a:rPr>
              <a:t>We would be creating a </a:t>
            </a:r>
            <a:r>
              <a:rPr lang="en-US" dirty="0">
                <a:solidFill>
                  <a:srgbClr val="039CE2"/>
                </a:solidFill>
                <a:latin typeface="Montserrat" panose="020B0604020202020204" charset="0"/>
              </a:rPr>
              <a:t>Data-driven and predictive (conversational) chat bot </a:t>
            </a:r>
            <a:r>
              <a:rPr lang="en-IN" dirty="0">
                <a:solidFill>
                  <a:srgbClr val="039CE2"/>
                </a:solidFill>
                <a:latin typeface="Montserrat" charset="0"/>
              </a:rPr>
              <a:t>for covid19 quires and assistance.</a:t>
            </a:r>
          </a:p>
          <a:p>
            <a:pPr>
              <a:lnSpc>
                <a:spcPct val="150000"/>
              </a:lnSpc>
            </a:pPr>
            <a:endParaRPr lang="en-IN" dirty="0">
              <a:solidFill>
                <a:srgbClr val="039CE2"/>
              </a:solidFill>
              <a:latin typeface="Montserrat" charset="0"/>
            </a:endParaRPr>
          </a:p>
          <a:p>
            <a:pPr>
              <a:lnSpc>
                <a:spcPct val="150000"/>
              </a:lnSpc>
            </a:pPr>
            <a:r>
              <a:rPr lang="en-IN" dirty="0">
                <a:solidFill>
                  <a:srgbClr val="039CE2"/>
                </a:solidFill>
                <a:latin typeface="Montserrat" charset="0"/>
              </a:rPr>
              <a:t>Which would help the users with visualizing country based cases and can take alert calls and message assistance in case of emergencies, can show  local of vaccinate places as per to the location, government announcements.</a:t>
            </a:r>
          </a:p>
          <a:p>
            <a:pPr>
              <a:lnSpc>
                <a:spcPct val="150000"/>
              </a:lnSpc>
            </a:pPr>
            <a:r>
              <a:rPr lang="en-IN" sz="1200" dirty="0">
                <a:solidFill>
                  <a:srgbClr val="039CE2"/>
                </a:solidFill>
                <a:latin typeface="Montserrat" charset="0"/>
              </a:rPr>
              <a:t>This chat bot is build using :</a:t>
            </a:r>
          </a:p>
          <a:p>
            <a:pPr marL="285750" indent="-285750">
              <a:lnSpc>
                <a:spcPct val="150000"/>
              </a:lnSpc>
              <a:buFont typeface="Arial" pitchFamily="34" charset="0"/>
              <a:buChar char="•"/>
            </a:pPr>
            <a:r>
              <a:rPr lang="en-IN" sz="1200" dirty="0" err="1">
                <a:solidFill>
                  <a:srgbClr val="039CE2"/>
                </a:solidFill>
                <a:latin typeface="Montserrat" charset="0"/>
              </a:rPr>
              <a:t>Dialogflow</a:t>
            </a:r>
            <a:endParaRPr lang="en-IN" sz="1200" dirty="0">
              <a:solidFill>
                <a:srgbClr val="039CE2"/>
              </a:solidFill>
              <a:latin typeface="Montserrat" charset="0"/>
            </a:endParaRPr>
          </a:p>
          <a:p>
            <a:pPr marL="285750" indent="-285750">
              <a:lnSpc>
                <a:spcPct val="150000"/>
              </a:lnSpc>
              <a:buFont typeface="Arial" pitchFamily="34" charset="0"/>
              <a:buChar char="•"/>
            </a:pPr>
            <a:r>
              <a:rPr lang="en-IN" sz="1200" dirty="0">
                <a:solidFill>
                  <a:srgbClr val="039CE2"/>
                </a:solidFill>
                <a:latin typeface="Montserrat" charset="0"/>
              </a:rPr>
              <a:t>Python IDLE</a:t>
            </a:r>
          </a:p>
          <a:p>
            <a:pPr marL="285750" indent="-285750">
              <a:lnSpc>
                <a:spcPct val="150000"/>
              </a:lnSpc>
              <a:buFont typeface="Arial" pitchFamily="34" charset="0"/>
              <a:buChar char="•"/>
            </a:pPr>
            <a:r>
              <a:rPr lang="en-IN" sz="1200" dirty="0">
                <a:solidFill>
                  <a:srgbClr val="039CE2"/>
                </a:solidFill>
                <a:latin typeface="Montserrat" charset="0"/>
              </a:rPr>
              <a:t>Cloud service</a:t>
            </a:r>
          </a:p>
          <a:p>
            <a:pPr marL="285750" indent="-285750">
              <a:lnSpc>
                <a:spcPct val="150000"/>
              </a:lnSpc>
              <a:buFont typeface="Arial" pitchFamily="34" charset="0"/>
              <a:buChar char="•"/>
            </a:pPr>
            <a:r>
              <a:rPr lang="en-IN" sz="1200" dirty="0">
                <a:solidFill>
                  <a:srgbClr val="039CE2"/>
                </a:solidFill>
                <a:latin typeface="Montserrat" charset="0"/>
              </a:rPr>
              <a:t>Firebase as backend(Data storing)</a:t>
            </a:r>
          </a:p>
          <a:p>
            <a:pPr marL="285750" indent="-285750">
              <a:lnSpc>
                <a:spcPct val="150000"/>
              </a:lnSpc>
              <a:buFont typeface="Arial" pitchFamily="34" charset="0"/>
              <a:buChar char="•"/>
            </a:pPr>
            <a:r>
              <a:rPr lang="en-IN" sz="1200" dirty="0" err="1">
                <a:solidFill>
                  <a:srgbClr val="039CE2"/>
                </a:solidFill>
                <a:latin typeface="Montserrat" charset="0"/>
              </a:rPr>
              <a:t>Axios</a:t>
            </a:r>
            <a:r>
              <a:rPr lang="en-IN" sz="1200" dirty="0">
                <a:solidFill>
                  <a:srgbClr val="039CE2"/>
                </a:solidFill>
                <a:latin typeface="Montserrat" charset="0"/>
              </a:rPr>
              <a:t> for API</a:t>
            </a:r>
          </a:p>
          <a:p>
            <a:pPr>
              <a:lnSpc>
                <a:spcPct val="150000"/>
              </a:lnSpc>
            </a:pPr>
            <a:endParaRPr lang="en-IN" dirty="0">
              <a:solidFill>
                <a:srgbClr val="039CE2"/>
              </a:solidFill>
              <a:latin typeface="Montserrat" charset="0"/>
            </a:endParaRPr>
          </a:p>
        </p:txBody>
      </p:sp>
      <p:pic>
        <p:nvPicPr>
          <p:cNvPr id="4" name="Picture 3">
            <a:extLst>
              <a:ext uri="{FF2B5EF4-FFF2-40B4-BE49-F238E27FC236}">
                <a16:creationId xmlns:a16="http://schemas.microsoft.com/office/drawing/2014/main" id="{15EBB346-792C-4B04-89CE-6F1EEA144F6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636" b="89371" l="6163" r="94070">
                        <a14:foregroundMark x1="52791" y1="30769" x2="52791" y2="30769"/>
                        <a14:foregroundMark x1="54070" y1="32587" x2="54070" y2="32587"/>
                        <a14:foregroundMark x1="52674" y1="34825" x2="52674" y2="34825"/>
                        <a14:foregroundMark x1="53721" y1="36923" x2="53721" y2="36923"/>
                        <a14:foregroundMark x1="53721" y1="36923" x2="53721" y2="36923"/>
                        <a14:foregroundMark x1="54419" y1="34965" x2="54419" y2="34965"/>
                        <a14:foregroundMark x1="53837" y1="29790" x2="53837" y2="29790"/>
                        <a14:foregroundMark x1="53837" y1="28951" x2="53837" y2="28951"/>
                        <a14:foregroundMark x1="54186" y1="26434" x2="54186" y2="26434"/>
                        <a14:foregroundMark x1="54186" y1="25455" x2="54186" y2="25455"/>
                        <a14:foregroundMark x1="56163" y1="27413" x2="56163" y2="27413"/>
                        <a14:foregroundMark x1="54651" y1="37203" x2="54651" y2="37203"/>
                        <a14:foregroundMark x1="56512" y1="37343" x2="56512" y2="37343"/>
                        <a14:foregroundMark x1="54186" y1="35524" x2="54186" y2="35524"/>
                        <a14:foregroundMark x1="54535" y1="37063" x2="54535" y2="37063"/>
                        <a14:foregroundMark x1="55000" y1="36643" x2="55000" y2="36643"/>
                        <a14:foregroundMark x1="55465" y1="37063" x2="55465" y2="37063"/>
                        <a14:foregroundMark x1="55814" y1="37622" x2="55814" y2="37622"/>
                        <a14:foregroundMark x1="55930" y1="37902" x2="55930" y2="37902"/>
                        <a14:foregroundMark x1="91047" y1="27972" x2="91047" y2="27972"/>
                        <a14:foregroundMark x1="91395" y1="31049" x2="91395" y2="31049"/>
                        <a14:foregroundMark x1="94302" y1="32587" x2="94302" y2="32587"/>
                        <a14:foregroundMark x1="9884" y1="60699" x2="9884" y2="60699"/>
                        <a14:foregroundMark x1="20465" y1="68252" x2="20465" y2="68252"/>
                        <a14:foregroundMark x1="54186" y1="38462" x2="54186" y2="38462"/>
                        <a14:foregroundMark x1="6628" y1="65874" x2="6628" y2="65874"/>
                        <a14:foregroundMark x1="6279" y1="68951" x2="6279" y2="68951"/>
                        <a14:foregroundMark x1="6628" y1="70909" x2="6628" y2="70909"/>
                        <a14:foregroundMark x1="6628" y1="71189" x2="6628" y2="73427"/>
                        <a14:foregroundMark x1="20698" y1="67552" x2="20698" y2="67552"/>
                        <a14:foregroundMark x1="17442" y1="67552" x2="17442" y2="67552"/>
                        <a14:foregroundMark x1="13605" y1="68392" x2="13605" y2="68392"/>
                        <a14:foregroundMark x1="12791" y1="68392" x2="12791" y2="68392"/>
                        <a14:foregroundMark x1="8023" y1="57063" x2="8023" y2="57063"/>
                        <a14:foregroundMark x1="8140" y1="57483" x2="8140" y2="57483"/>
                        <a14:foregroundMark x1="9302" y1="56503" x2="9302" y2="56503"/>
                        <a14:foregroundMark x1="52791" y1="37483" x2="52791" y2="37483"/>
                        <a14:foregroundMark x1="54419" y1="29930" x2="54419" y2="29930"/>
                        <a14:foregroundMark x1="51744" y1="28951" x2="51744" y2="28951"/>
                        <a14:foregroundMark x1="46860" y1="5175" x2="46860" y2="5175"/>
                        <a14:foregroundMark x1="32326" y1="3636" x2="32326" y2="3636"/>
                      </a14:backgroundRemoval>
                    </a14:imgEffect>
                  </a14:imgLayer>
                </a14:imgProps>
              </a:ext>
            </a:extLst>
          </a:blip>
          <a:stretch>
            <a:fillRect/>
          </a:stretch>
        </p:blipFill>
        <p:spPr>
          <a:xfrm>
            <a:off x="5601188" y="3433969"/>
            <a:ext cx="2343133" cy="1948070"/>
          </a:xfrm>
          <a:prstGeom prst="rect">
            <a:avLst/>
          </a:prstGeom>
        </p:spPr>
      </p:pic>
    </p:spTree>
    <p:extLst>
      <p:ext uri="{BB962C8B-B14F-4D97-AF65-F5344CB8AC3E}">
        <p14:creationId xmlns:p14="http://schemas.microsoft.com/office/powerpoint/2010/main" val="17262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196F3"/>
        </a:solidFill>
        <a:effectLst/>
      </p:bgPr>
    </p:bg>
    <p:spTree>
      <p:nvGrpSpPr>
        <p:cNvPr id="1" name="Shape 499"/>
        <p:cNvGrpSpPr/>
        <p:nvPr/>
      </p:nvGrpSpPr>
      <p:grpSpPr>
        <a:xfrm>
          <a:off x="0" y="0"/>
          <a:ext cx="0" cy="0"/>
          <a:chOff x="0" y="0"/>
          <a:chExt cx="0" cy="0"/>
        </a:xfrm>
      </p:grpSpPr>
      <p:sp>
        <p:nvSpPr>
          <p:cNvPr id="500" name="Google Shape;500;p43"/>
          <p:cNvSpPr txBox="1">
            <a:spLocks noGrp="1"/>
          </p:cNvSpPr>
          <p:nvPr>
            <p:ph type="title"/>
          </p:nvPr>
        </p:nvSpPr>
        <p:spPr>
          <a:prstGeom prst="rect">
            <a:avLst/>
          </a:prstGeom>
        </p:spPr>
        <p:txBody>
          <a:bodyPr spcFirstLastPara="1" wrap="square" lIns="91425" tIns="91425" rIns="91425" bIns="91425" anchor="b" anchorCtr="0">
            <a:noAutofit/>
          </a:bodyPr>
          <a:lstStyle/>
          <a:p>
            <a:br>
              <a:rPr lang="en-IN" dirty="0"/>
            </a:br>
            <a:endParaRPr dirty="0"/>
          </a:p>
        </p:txBody>
      </p:sp>
      <p:sp>
        <p:nvSpPr>
          <p:cNvPr id="501" name="Google Shape;501;p4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6" name="Picture 5">
            <a:extLst>
              <a:ext uri="{FF2B5EF4-FFF2-40B4-BE49-F238E27FC236}">
                <a16:creationId xmlns:a16="http://schemas.microsoft.com/office/drawing/2014/main" id="{4C0FBB6F-AB02-40C5-A19B-E5D57622CDDD}"/>
              </a:ext>
            </a:extLst>
          </p:cNvPr>
          <p:cNvPicPr>
            <a:picLocks noChangeAspect="1"/>
          </p:cNvPicPr>
          <p:nvPr/>
        </p:nvPicPr>
        <p:blipFill>
          <a:blip r:embed="rId3"/>
          <a:stretch>
            <a:fillRect/>
          </a:stretch>
        </p:blipFill>
        <p:spPr>
          <a:xfrm>
            <a:off x="7427225" y="303042"/>
            <a:ext cx="1596379" cy="2152316"/>
          </a:xfrm>
          <a:prstGeom prst="rect">
            <a:avLst/>
          </a:prstGeom>
        </p:spPr>
      </p:pic>
      <p:sp>
        <p:nvSpPr>
          <p:cNvPr id="7" name="TextBox 6">
            <a:extLst>
              <a:ext uri="{FF2B5EF4-FFF2-40B4-BE49-F238E27FC236}">
                <a16:creationId xmlns:a16="http://schemas.microsoft.com/office/drawing/2014/main" id="{C212539F-B464-4AEF-A676-08E2CCB7AC3A}"/>
              </a:ext>
            </a:extLst>
          </p:cNvPr>
          <p:cNvSpPr txBox="1"/>
          <p:nvPr/>
        </p:nvSpPr>
        <p:spPr>
          <a:xfrm>
            <a:off x="198071" y="311426"/>
            <a:ext cx="4724400" cy="323165"/>
          </a:xfrm>
          <a:prstGeom prst="rect">
            <a:avLst/>
          </a:prstGeom>
          <a:noFill/>
        </p:spPr>
        <p:txBody>
          <a:bodyPr wrap="square" rtlCol="0">
            <a:spAutoFit/>
          </a:bodyPr>
          <a:lstStyle/>
          <a:p>
            <a:r>
              <a:rPr lang="en-IN" sz="1500" b="1" dirty="0">
                <a:solidFill>
                  <a:srgbClr val="2196F3"/>
                </a:solidFill>
                <a:latin typeface="Montserrat" panose="020B0604020202020204" charset="0"/>
              </a:rPr>
              <a:t>Natural language processing (NLP) :- </a:t>
            </a:r>
          </a:p>
        </p:txBody>
      </p:sp>
      <p:sp>
        <p:nvSpPr>
          <p:cNvPr id="8" name="TextBox 7">
            <a:extLst>
              <a:ext uri="{FF2B5EF4-FFF2-40B4-BE49-F238E27FC236}">
                <a16:creationId xmlns:a16="http://schemas.microsoft.com/office/drawing/2014/main" id="{E28BC954-074D-4803-B43C-BF7BB0EF2EB4}"/>
              </a:ext>
            </a:extLst>
          </p:cNvPr>
          <p:cNvSpPr txBox="1"/>
          <p:nvPr/>
        </p:nvSpPr>
        <p:spPr>
          <a:xfrm>
            <a:off x="198071" y="649980"/>
            <a:ext cx="5924235" cy="1107996"/>
          </a:xfrm>
          <a:prstGeom prst="rect">
            <a:avLst/>
          </a:prstGeom>
          <a:noFill/>
        </p:spPr>
        <p:txBody>
          <a:bodyPr wrap="square" rtlCol="0">
            <a:spAutoFit/>
          </a:bodyPr>
          <a:lstStyle/>
          <a:p>
            <a:pPr algn="just"/>
            <a:r>
              <a:rPr lang="en-US" sz="1100" dirty="0">
                <a:solidFill>
                  <a:srgbClr val="039CE2"/>
                </a:solidFill>
                <a:latin typeface="Montserrat" panose="020B0604020202020204" charset="0"/>
              </a:rPr>
              <a:t>Natural language processing gives machine the ability to ingest the given input, break it down, extract it's meaning , determining appropriate action and answering user in there natural language.</a:t>
            </a:r>
          </a:p>
          <a:p>
            <a:pPr algn="just"/>
            <a:endParaRPr lang="en-US" sz="1100" dirty="0">
              <a:solidFill>
                <a:srgbClr val="039CE2"/>
              </a:solidFill>
              <a:latin typeface="Montserrat" panose="020B0604020202020204" charset="0"/>
            </a:endParaRPr>
          </a:p>
          <a:p>
            <a:pPr algn="just"/>
            <a:r>
              <a:rPr lang="en-US" sz="1100" dirty="0">
                <a:solidFill>
                  <a:srgbClr val="039CE2"/>
                </a:solidFill>
                <a:latin typeface="Montserrat" panose="020B0604020202020204" charset="0"/>
              </a:rPr>
              <a:t>Natural language processing (NLP) has two subsets Natural language understanding (NLU) and natural language generation (NLG). </a:t>
            </a:r>
            <a:endParaRPr lang="en-IN" sz="1100" dirty="0">
              <a:solidFill>
                <a:srgbClr val="039CE2"/>
              </a:solidFill>
              <a:latin typeface="Montserrat" panose="020B0604020202020204" charset="0"/>
            </a:endParaRPr>
          </a:p>
        </p:txBody>
      </p:sp>
      <p:sp>
        <p:nvSpPr>
          <p:cNvPr id="9" name="TextBox 8">
            <a:extLst>
              <a:ext uri="{FF2B5EF4-FFF2-40B4-BE49-F238E27FC236}">
                <a16:creationId xmlns:a16="http://schemas.microsoft.com/office/drawing/2014/main" id="{D531ABBC-B604-4913-8F49-2CA25F5531AE}"/>
              </a:ext>
            </a:extLst>
          </p:cNvPr>
          <p:cNvSpPr txBox="1"/>
          <p:nvPr/>
        </p:nvSpPr>
        <p:spPr>
          <a:xfrm>
            <a:off x="198071" y="1802224"/>
            <a:ext cx="5205178" cy="323165"/>
          </a:xfrm>
          <a:prstGeom prst="rect">
            <a:avLst/>
          </a:prstGeom>
          <a:noFill/>
        </p:spPr>
        <p:txBody>
          <a:bodyPr wrap="square" rtlCol="0">
            <a:spAutoFit/>
          </a:bodyPr>
          <a:lstStyle/>
          <a:p>
            <a:r>
              <a:rPr lang="en-US" sz="1500" b="1" dirty="0">
                <a:solidFill>
                  <a:srgbClr val="2196F3"/>
                </a:solidFill>
                <a:latin typeface="Montserrat" panose="020B0604020202020204" charset="0"/>
              </a:rPr>
              <a:t>INTENT’s :-</a:t>
            </a:r>
            <a:endParaRPr lang="en-IN" sz="1500" dirty="0">
              <a:latin typeface="Montserrat" panose="020B0604020202020204" charset="0"/>
            </a:endParaRPr>
          </a:p>
        </p:txBody>
      </p:sp>
      <p:sp>
        <p:nvSpPr>
          <p:cNvPr id="10" name="TextBox 9">
            <a:extLst>
              <a:ext uri="{FF2B5EF4-FFF2-40B4-BE49-F238E27FC236}">
                <a16:creationId xmlns:a16="http://schemas.microsoft.com/office/drawing/2014/main" id="{55D4B679-AF89-4719-8B6C-773419B34773}"/>
              </a:ext>
            </a:extLst>
          </p:cNvPr>
          <p:cNvSpPr txBox="1"/>
          <p:nvPr/>
        </p:nvSpPr>
        <p:spPr>
          <a:xfrm>
            <a:off x="198071" y="2122112"/>
            <a:ext cx="5205178" cy="1277273"/>
          </a:xfrm>
          <a:prstGeom prst="rect">
            <a:avLst/>
          </a:prstGeom>
          <a:noFill/>
        </p:spPr>
        <p:txBody>
          <a:bodyPr wrap="square" rtlCol="0">
            <a:spAutoFit/>
          </a:bodyPr>
          <a:lstStyle/>
          <a:p>
            <a:pPr algn="just"/>
            <a:r>
              <a:rPr lang="en-US" sz="1100" b="0" dirty="0">
                <a:solidFill>
                  <a:srgbClr val="2196F3"/>
                </a:solidFill>
                <a:effectLst/>
                <a:latin typeface="Montserrat" panose="020B0604020202020204" charset="0"/>
              </a:rPr>
              <a:t>Intent is a critical factor in chatbot functionality because the chatbot’s ability to parse intent is what ultimately determines the success of the interaction. In order for a chatbot to be good at this, it must: </a:t>
            </a:r>
          </a:p>
          <a:p>
            <a:pPr algn="just"/>
            <a:r>
              <a:rPr lang="en-US" sz="1100" b="0" i="0" dirty="0">
                <a:solidFill>
                  <a:srgbClr val="2196F3"/>
                </a:solidFill>
                <a:effectLst/>
                <a:latin typeface="Montserrat" panose="020B0604020202020204" charset="0"/>
              </a:rPr>
              <a:t>1. Be programmed well and trained with a useful model involving a lot of training data.</a:t>
            </a:r>
          </a:p>
          <a:p>
            <a:pPr algn="just"/>
            <a:r>
              <a:rPr lang="en-US" sz="1100" b="0" i="0" dirty="0">
                <a:solidFill>
                  <a:srgbClr val="2196F3"/>
                </a:solidFill>
                <a:effectLst/>
                <a:latin typeface="Montserrat" panose="020B0604020202020204" charset="0"/>
              </a:rPr>
              <a:t>2. Take advantage of machine learning to constantly advance and improve.</a:t>
            </a:r>
          </a:p>
        </p:txBody>
      </p:sp>
      <p:sp>
        <p:nvSpPr>
          <p:cNvPr id="14" name="TextBox 13">
            <a:extLst>
              <a:ext uri="{FF2B5EF4-FFF2-40B4-BE49-F238E27FC236}">
                <a16:creationId xmlns:a16="http://schemas.microsoft.com/office/drawing/2014/main" id="{C7763E23-03A6-4AAA-A54B-3F81E51DA473}"/>
              </a:ext>
            </a:extLst>
          </p:cNvPr>
          <p:cNvSpPr txBox="1"/>
          <p:nvPr/>
        </p:nvSpPr>
        <p:spPr>
          <a:xfrm>
            <a:off x="198071" y="3411496"/>
            <a:ext cx="4572000" cy="323165"/>
          </a:xfrm>
          <a:prstGeom prst="rect">
            <a:avLst/>
          </a:prstGeom>
          <a:noFill/>
        </p:spPr>
        <p:txBody>
          <a:bodyPr wrap="square">
            <a:spAutoFit/>
          </a:bodyPr>
          <a:lstStyle/>
          <a:p>
            <a:r>
              <a:rPr lang="en-US" sz="1500" b="1" dirty="0">
                <a:solidFill>
                  <a:srgbClr val="2196F3"/>
                </a:solidFill>
                <a:latin typeface="Montserrat" panose="020B0604020202020204" charset="0"/>
              </a:rPr>
              <a:t>ENTITY :-</a:t>
            </a:r>
            <a:endParaRPr lang="en-IN" sz="1500" dirty="0">
              <a:latin typeface="Montserrat" panose="020B0604020202020204" charset="0"/>
            </a:endParaRPr>
          </a:p>
        </p:txBody>
      </p:sp>
      <p:sp>
        <p:nvSpPr>
          <p:cNvPr id="12" name="TextBox 11">
            <a:extLst>
              <a:ext uri="{FF2B5EF4-FFF2-40B4-BE49-F238E27FC236}">
                <a16:creationId xmlns:a16="http://schemas.microsoft.com/office/drawing/2014/main" id="{C4D75D33-F8FA-4603-84E0-5A8C3FDE7978}"/>
              </a:ext>
            </a:extLst>
          </p:cNvPr>
          <p:cNvSpPr txBox="1"/>
          <p:nvPr/>
        </p:nvSpPr>
        <p:spPr>
          <a:xfrm>
            <a:off x="220254" y="3746772"/>
            <a:ext cx="6042992" cy="1107996"/>
          </a:xfrm>
          <a:prstGeom prst="rect">
            <a:avLst/>
          </a:prstGeom>
          <a:noFill/>
        </p:spPr>
        <p:txBody>
          <a:bodyPr wrap="square" rtlCol="0">
            <a:spAutoFit/>
          </a:bodyPr>
          <a:lstStyle/>
          <a:p>
            <a:r>
              <a:rPr lang="en-US" sz="1100" b="0" i="0" dirty="0">
                <a:solidFill>
                  <a:srgbClr val="2196F3"/>
                </a:solidFill>
                <a:effectLst/>
                <a:latin typeface="Montserrat" panose="020B0604020202020204" charset="0"/>
              </a:rPr>
              <a:t>Entities can be fields, data, or text describing just about anything — a time, place, person, item, number, etc. Using natural language processing (NLP), chatbots can extract entities from entries that users type in in order to turn around accurate recommendations and answers.</a:t>
            </a:r>
          </a:p>
          <a:p>
            <a:endParaRPr lang="en-US" sz="1100" dirty="0">
              <a:solidFill>
                <a:srgbClr val="2196F3"/>
              </a:solidFill>
              <a:latin typeface="Montserrat" panose="020B0604020202020204" charset="0"/>
            </a:endParaRPr>
          </a:p>
          <a:p>
            <a:r>
              <a:rPr lang="en-US" sz="1100" b="1" dirty="0">
                <a:solidFill>
                  <a:srgbClr val="2196F3"/>
                </a:solidFill>
                <a:latin typeface="Montserrat" panose="020B0604020202020204" charset="0"/>
              </a:rPr>
              <a:t>EX: </a:t>
            </a:r>
            <a:r>
              <a:rPr lang="en-US" sz="1100" dirty="0">
                <a:solidFill>
                  <a:srgbClr val="2196F3"/>
                </a:solidFill>
                <a:latin typeface="Montserrat" panose="020B0604020202020204" charset="0"/>
              </a:rPr>
              <a:t>@sys.geo.location, @sys.name, @sys.person, @sys.age, @sys.date-time</a:t>
            </a:r>
            <a:endParaRPr lang="en-IN" sz="1100" dirty="0">
              <a:solidFill>
                <a:srgbClr val="2196F3"/>
              </a:solidFill>
              <a:latin typeface="Montserrat"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4"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196F3"/>
        </a:solidFill>
        <a:effectLst/>
      </p:bgPr>
    </p:bg>
    <p:spTree>
      <p:nvGrpSpPr>
        <p:cNvPr id="1" name="Shape 248"/>
        <p:cNvGrpSpPr/>
        <p:nvPr/>
      </p:nvGrpSpPr>
      <p:grpSpPr>
        <a:xfrm>
          <a:off x="0" y="0"/>
          <a:ext cx="0" cy="0"/>
          <a:chOff x="0" y="0"/>
          <a:chExt cx="0" cy="0"/>
        </a:xfrm>
      </p:grpSpPr>
      <p:sp>
        <p:nvSpPr>
          <p:cNvPr id="265" name="Google Shape;265;p2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3" name="Google Shape;265;p28">
            <a:extLst>
              <a:ext uri="{FF2B5EF4-FFF2-40B4-BE49-F238E27FC236}">
                <a16:creationId xmlns:a16="http://schemas.microsoft.com/office/drawing/2014/main" id="{962C80E2-AA26-499B-B341-30120023100B}"/>
              </a:ext>
            </a:extLst>
          </p:cNvPr>
          <p:cNvSpPr txBox="1">
            <a:spLocks/>
          </p:cNvSpPr>
          <p:nvPr/>
        </p:nvSpPr>
        <p:spPr>
          <a:xfrm>
            <a:off x="8543227" y="4749851"/>
            <a:ext cx="5487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1pPr>
            <a:lvl2pPr marR="0" lvl="1"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2pPr>
            <a:lvl3pPr marR="0" lvl="2"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3pPr>
            <a:lvl4pPr marR="0" lvl="3"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4pPr>
            <a:lvl5pPr marR="0" lvl="4"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5pPr>
            <a:lvl6pPr marR="0" lvl="5"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6pPr>
            <a:lvl7pPr marR="0" lvl="6"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7pPr>
            <a:lvl8pPr marR="0" lvl="7"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8pPr>
            <a:lvl9pPr marR="0" lvl="8"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9pPr>
          </a:lstStyle>
          <a:p>
            <a:fld id="{00000000-1234-1234-1234-123412341234}" type="slidenum">
              <a:rPr lang="en" smtClean="0"/>
              <a:pPr/>
              <a:t>5</a:t>
            </a:fld>
            <a:endParaRPr lang="en"/>
          </a:p>
        </p:txBody>
      </p:sp>
      <p:sp>
        <p:nvSpPr>
          <p:cNvPr id="4" name="Rectangle: Rounded Corners 3">
            <a:extLst>
              <a:ext uri="{FF2B5EF4-FFF2-40B4-BE49-F238E27FC236}">
                <a16:creationId xmlns:a16="http://schemas.microsoft.com/office/drawing/2014/main" id="{3983D9FD-0679-40AF-8514-E5547D661F90}"/>
              </a:ext>
            </a:extLst>
          </p:cNvPr>
          <p:cNvSpPr/>
          <p:nvPr/>
        </p:nvSpPr>
        <p:spPr>
          <a:xfrm>
            <a:off x="1164907" y="2329897"/>
            <a:ext cx="934278" cy="48370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dirty="0"/>
              <a:t>Information</a:t>
            </a:r>
          </a:p>
        </p:txBody>
      </p:sp>
      <p:sp>
        <p:nvSpPr>
          <p:cNvPr id="5" name="Rectangle: Rounded Corners 4">
            <a:extLst>
              <a:ext uri="{FF2B5EF4-FFF2-40B4-BE49-F238E27FC236}">
                <a16:creationId xmlns:a16="http://schemas.microsoft.com/office/drawing/2014/main" id="{FA3F2C98-93B6-45D9-B487-21A0704AD6A4}"/>
              </a:ext>
            </a:extLst>
          </p:cNvPr>
          <p:cNvSpPr/>
          <p:nvPr/>
        </p:nvSpPr>
        <p:spPr>
          <a:xfrm>
            <a:off x="137327" y="3523753"/>
            <a:ext cx="685633" cy="385307"/>
          </a:xfrm>
          <a:prstGeom prst="roundRect">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dirty="0"/>
              <a:t>Country</a:t>
            </a:r>
          </a:p>
        </p:txBody>
      </p:sp>
      <p:sp>
        <p:nvSpPr>
          <p:cNvPr id="6" name="Rectangle: Rounded Corners 5">
            <a:extLst>
              <a:ext uri="{FF2B5EF4-FFF2-40B4-BE49-F238E27FC236}">
                <a16:creationId xmlns:a16="http://schemas.microsoft.com/office/drawing/2014/main" id="{DBA5523D-AA98-4E50-B512-011CDCCE8B13}"/>
              </a:ext>
            </a:extLst>
          </p:cNvPr>
          <p:cNvSpPr/>
          <p:nvPr/>
        </p:nvSpPr>
        <p:spPr>
          <a:xfrm>
            <a:off x="1007373" y="3523753"/>
            <a:ext cx="685633" cy="385307"/>
          </a:xfrm>
          <a:prstGeom prst="roundRect">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800" dirty="0"/>
              <a:t>Total world wide</a:t>
            </a:r>
          </a:p>
        </p:txBody>
      </p:sp>
      <p:sp>
        <p:nvSpPr>
          <p:cNvPr id="7" name="Rectangle: Rounded Corners 6">
            <a:extLst>
              <a:ext uri="{FF2B5EF4-FFF2-40B4-BE49-F238E27FC236}">
                <a16:creationId xmlns:a16="http://schemas.microsoft.com/office/drawing/2014/main" id="{DF5F0BDD-EBC4-4220-8A0F-63DCE0054FA1}"/>
              </a:ext>
            </a:extLst>
          </p:cNvPr>
          <p:cNvSpPr/>
          <p:nvPr/>
        </p:nvSpPr>
        <p:spPr>
          <a:xfrm>
            <a:off x="2747465" y="3510168"/>
            <a:ext cx="685633" cy="385307"/>
          </a:xfrm>
          <a:prstGeom prst="roundRect">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800" dirty="0"/>
              <a:t>Vaccine registration</a:t>
            </a:r>
          </a:p>
        </p:txBody>
      </p:sp>
      <p:sp>
        <p:nvSpPr>
          <p:cNvPr id="8" name="Rectangle: Rounded Corners 7">
            <a:extLst>
              <a:ext uri="{FF2B5EF4-FFF2-40B4-BE49-F238E27FC236}">
                <a16:creationId xmlns:a16="http://schemas.microsoft.com/office/drawing/2014/main" id="{DB92AACB-5A71-43FC-87F2-2D8A5A3A904E}"/>
              </a:ext>
            </a:extLst>
          </p:cNvPr>
          <p:cNvSpPr/>
          <p:nvPr/>
        </p:nvSpPr>
        <p:spPr>
          <a:xfrm>
            <a:off x="1877419" y="3510169"/>
            <a:ext cx="685633" cy="385307"/>
          </a:xfrm>
          <a:prstGeom prst="roundRect">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dirty="0"/>
              <a:t>Vaccine Info</a:t>
            </a:r>
          </a:p>
        </p:txBody>
      </p:sp>
      <p:sp>
        <p:nvSpPr>
          <p:cNvPr id="9" name="Rectangle 8">
            <a:extLst>
              <a:ext uri="{FF2B5EF4-FFF2-40B4-BE49-F238E27FC236}">
                <a16:creationId xmlns:a16="http://schemas.microsoft.com/office/drawing/2014/main" id="{47234422-289A-4D15-833D-8F4F1648637A}"/>
              </a:ext>
            </a:extLst>
          </p:cNvPr>
          <p:cNvSpPr/>
          <p:nvPr/>
        </p:nvSpPr>
        <p:spPr>
          <a:xfrm>
            <a:off x="373380" y="3241040"/>
            <a:ext cx="2760980" cy="48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B590DAC4-EF06-47AA-8EAE-E5406EC5BE4D}"/>
              </a:ext>
            </a:extLst>
          </p:cNvPr>
          <p:cNvSpPr/>
          <p:nvPr/>
        </p:nvSpPr>
        <p:spPr>
          <a:xfrm>
            <a:off x="3069326" y="3289409"/>
            <a:ext cx="83820" cy="137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6CD75F23-701B-4613-83A2-911B55948907}"/>
              </a:ext>
            </a:extLst>
          </p:cNvPr>
          <p:cNvSpPr/>
          <p:nvPr/>
        </p:nvSpPr>
        <p:spPr>
          <a:xfrm>
            <a:off x="2178325" y="3287310"/>
            <a:ext cx="83820" cy="137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40C11866-5F5C-4012-AD4F-99347E5D966E}"/>
              </a:ext>
            </a:extLst>
          </p:cNvPr>
          <p:cNvSpPr/>
          <p:nvPr/>
        </p:nvSpPr>
        <p:spPr>
          <a:xfrm>
            <a:off x="1308279" y="3289409"/>
            <a:ext cx="83820" cy="137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B511EA5A-DAB4-4A1D-A512-01EAA49A11C2}"/>
              </a:ext>
            </a:extLst>
          </p:cNvPr>
          <p:cNvSpPr/>
          <p:nvPr/>
        </p:nvSpPr>
        <p:spPr>
          <a:xfrm>
            <a:off x="353239" y="3289409"/>
            <a:ext cx="83820" cy="137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C57C12DD-F8EB-4889-A581-D194CCDFF9ED}"/>
              </a:ext>
            </a:extLst>
          </p:cNvPr>
          <p:cNvSpPr/>
          <p:nvPr/>
        </p:nvSpPr>
        <p:spPr>
          <a:xfrm>
            <a:off x="1590136" y="2855400"/>
            <a:ext cx="83820" cy="365319"/>
          </a:xfrm>
          <a:prstGeom prst="down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3242ACF9-D8FB-47AE-949A-4BC9513446E8}"/>
              </a:ext>
            </a:extLst>
          </p:cNvPr>
          <p:cNvSpPr/>
          <p:nvPr/>
        </p:nvSpPr>
        <p:spPr>
          <a:xfrm>
            <a:off x="3786188" y="789228"/>
            <a:ext cx="934278" cy="48370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dirty="0"/>
              <a:t>Welcome_</a:t>
            </a:r>
          </a:p>
          <a:p>
            <a:pPr algn="ctr"/>
            <a:r>
              <a:rPr lang="en-IN" sz="1000" dirty="0"/>
              <a:t>intent</a:t>
            </a:r>
          </a:p>
        </p:txBody>
      </p:sp>
      <p:sp>
        <p:nvSpPr>
          <p:cNvPr id="16" name="Rectangle: Rounded Corners 15">
            <a:extLst>
              <a:ext uri="{FF2B5EF4-FFF2-40B4-BE49-F238E27FC236}">
                <a16:creationId xmlns:a16="http://schemas.microsoft.com/office/drawing/2014/main" id="{B7CB6CB3-B273-4A55-BB6E-155E442B2CFB}"/>
              </a:ext>
            </a:extLst>
          </p:cNvPr>
          <p:cNvSpPr/>
          <p:nvPr/>
        </p:nvSpPr>
        <p:spPr>
          <a:xfrm>
            <a:off x="3782252" y="1614748"/>
            <a:ext cx="934278" cy="48370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dirty="0"/>
              <a:t>FAQ</a:t>
            </a:r>
          </a:p>
        </p:txBody>
      </p:sp>
      <p:sp>
        <p:nvSpPr>
          <p:cNvPr id="17" name="Arrow: Down 16">
            <a:extLst>
              <a:ext uri="{FF2B5EF4-FFF2-40B4-BE49-F238E27FC236}">
                <a16:creationId xmlns:a16="http://schemas.microsoft.com/office/drawing/2014/main" id="{7CC5A0E7-5228-491E-A943-F96F72A7560E}"/>
              </a:ext>
            </a:extLst>
          </p:cNvPr>
          <p:cNvSpPr/>
          <p:nvPr/>
        </p:nvSpPr>
        <p:spPr>
          <a:xfrm>
            <a:off x="4219000" y="1297439"/>
            <a:ext cx="133127" cy="289991"/>
          </a:xfrm>
          <a:prstGeom prst="down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80EE5024-945A-4638-A99F-D49717FB25F8}"/>
              </a:ext>
            </a:extLst>
          </p:cNvPr>
          <p:cNvSpPr/>
          <p:nvPr/>
        </p:nvSpPr>
        <p:spPr>
          <a:xfrm>
            <a:off x="5439576" y="1455933"/>
            <a:ext cx="934278" cy="483705"/>
          </a:xfrm>
          <a:prstGeom prst="roundRect">
            <a:avLst/>
          </a:prstGeom>
          <a:solidFill>
            <a:srgbClr val="7030A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dirty="0"/>
              <a:t>Help Desk</a:t>
            </a:r>
          </a:p>
        </p:txBody>
      </p:sp>
      <p:sp>
        <p:nvSpPr>
          <p:cNvPr id="19" name="Rectangle: Rounded Corners 18">
            <a:extLst>
              <a:ext uri="{FF2B5EF4-FFF2-40B4-BE49-F238E27FC236}">
                <a16:creationId xmlns:a16="http://schemas.microsoft.com/office/drawing/2014/main" id="{548136A4-BF59-406D-904C-7AF1C86EDF8D}"/>
              </a:ext>
            </a:extLst>
          </p:cNvPr>
          <p:cNvSpPr/>
          <p:nvPr/>
        </p:nvSpPr>
        <p:spPr>
          <a:xfrm>
            <a:off x="6947383" y="1477919"/>
            <a:ext cx="934278" cy="483705"/>
          </a:xfrm>
          <a:prstGeom prst="roundRect">
            <a:avLst/>
          </a:prstGeom>
          <a:solidFill>
            <a:srgbClr val="7030A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dirty="0"/>
              <a:t>Show emergency no.</a:t>
            </a:r>
          </a:p>
        </p:txBody>
      </p:sp>
      <p:sp>
        <p:nvSpPr>
          <p:cNvPr id="20" name="Rectangle: Rounded Corners 19">
            <a:extLst>
              <a:ext uri="{FF2B5EF4-FFF2-40B4-BE49-F238E27FC236}">
                <a16:creationId xmlns:a16="http://schemas.microsoft.com/office/drawing/2014/main" id="{6202F35E-38B3-49BE-845F-2FD50E2F2980}"/>
              </a:ext>
            </a:extLst>
          </p:cNvPr>
          <p:cNvSpPr/>
          <p:nvPr/>
        </p:nvSpPr>
        <p:spPr>
          <a:xfrm>
            <a:off x="5082810" y="2775939"/>
            <a:ext cx="685633" cy="511371"/>
          </a:xfrm>
          <a:prstGeom prst="roundRect">
            <a:avLst/>
          </a:prstGeom>
          <a:solidFill>
            <a:srgbClr val="FFC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dirty="0"/>
              <a:t>Country wise case </a:t>
            </a:r>
          </a:p>
        </p:txBody>
      </p:sp>
      <p:sp>
        <p:nvSpPr>
          <p:cNvPr id="21" name="Rectangle: Rounded Corners 20">
            <a:extLst>
              <a:ext uri="{FF2B5EF4-FFF2-40B4-BE49-F238E27FC236}">
                <a16:creationId xmlns:a16="http://schemas.microsoft.com/office/drawing/2014/main" id="{AB6DEA9D-1B1F-4C65-A973-3144B802C760}"/>
              </a:ext>
            </a:extLst>
          </p:cNvPr>
          <p:cNvSpPr/>
          <p:nvPr/>
        </p:nvSpPr>
        <p:spPr>
          <a:xfrm>
            <a:off x="6197779" y="4327290"/>
            <a:ext cx="685633" cy="385307"/>
          </a:xfrm>
          <a:prstGeom prst="roundRect">
            <a:avLst/>
          </a:prstGeom>
          <a:solidFill>
            <a:schemeClr val="accent5"/>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800" dirty="0"/>
              <a:t>Firebase </a:t>
            </a:r>
            <a:r>
              <a:rPr lang="en-IN" sz="800" dirty="0" err="1"/>
              <a:t>datsStored</a:t>
            </a:r>
            <a:endParaRPr lang="en-IN" sz="800" dirty="0"/>
          </a:p>
        </p:txBody>
      </p:sp>
      <p:sp>
        <p:nvSpPr>
          <p:cNvPr id="22" name="Rectangle: Rounded Corners 21">
            <a:extLst>
              <a:ext uri="{FF2B5EF4-FFF2-40B4-BE49-F238E27FC236}">
                <a16:creationId xmlns:a16="http://schemas.microsoft.com/office/drawing/2014/main" id="{258CB5EB-D6C1-4C5F-A391-DE79DE3BB7B8}"/>
              </a:ext>
            </a:extLst>
          </p:cNvPr>
          <p:cNvSpPr/>
          <p:nvPr/>
        </p:nvSpPr>
        <p:spPr>
          <a:xfrm>
            <a:off x="5881769" y="2775939"/>
            <a:ext cx="685633" cy="385307"/>
          </a:xfrm>
          <a:prstGeom prst="roundRect">
            <a:avLst/>
          </a:prstGeom>
          <a:solidFill>
            <a:srgbClr val="FFC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dirty="0"/>
              <a:t>Vaccine FAQ</a:t>
            </a:r>
          </a:p>
        </p:txBody>
      </p:sp>
      <p:sp>
        <p:nvSpPr>
          <p:cNvPr id="23" name="Rectangle: Rounded Corners 22">
            <a:extLst>
              <a:ext uri="{FF2B5EF4-FFF2-40B4-BE49-F238E27FC236}">
                <a16:creationId xmlns:a16="http://schemas.microsoft.com/office/drawing/2014/main" id="{EA0F57DB-77D4-496D-8E94-DFB9BA506FC5}"/>
              </a:ext>
            </a:extLst>
          </p:cNvPr>
          <p:cNvSpPr/>
          <p:nvPr/>
        </p:nvSpPr>
        <p:spPr>
          <a:xfrm>
            <a:off x="6734839" y="2777504"/>
            <a:ext cx="744953" cy="509806"/>
          </a:xfrm>
          <a:prstGeom prst="roundRect">
            <a:avLst/>
          </a:prstGeom>
          <a:solidFill>
            <a:srgbClr val="2158BB"/>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dirty="0"/>
              <a:t>Vaccine </a:t>
            </a:r>
            <a:r>
              <a:rPr lang="en-IN" sz="1000" dirty="0" err="1"/>
              <a:t>Loaction</a:t>
            </a:r>
            <a:endParaRPr lang="en-IN" sz="1000" dirty="0"/>
          </a:p>
        </p:txBody>
      </p:sp>
      <p:sp>
        <p:nvSpPr>
          <p:cNvPr id="24" name="Rectangle: Rounded Corners 23">
            <a:extLst>
              <a:ext uri="{FF2B5EF4-FFF2-40B4-BE49-F238E27FC236}">
                <a16:creationId xmlns:a16="http://schemas.microsoft.com/office/drawing/2014/main" id="{89934545-272E-4081-B59D-831329C773AE}"/>
              </a:ext>
            </a:extLst>
          </p:cNvPr>
          <p:cNvSpPr/>
          <p:nvPr/>
        </p:nvSpPr>
        <p:spPr>
          <a:xfrm>
            <a:off x="7611722" y="2767498"/>
            <a:ext cx="744953" cy="483705"/>
          </a:xfrm>
          <a:prstGeom prst="roundRect">
            <a:avLst/>
          </a:prstGeom>
          <a:solidFill>
            <a:srgbClr val="2158BB"/>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900" dirty="0"/>
              <a:t>Covid Screening</a:t>
            </a:r>
          </a:p>
        </p:txBody>
      </p:sp>
      <p:sp>
        <p:nvSpPr>
          <p:cNvPr id="25" name="Rectangle: Rounded Corners 24">
            <a:extLst>
              <a:ext uri="{FF2B5EF4-FFF2-40B4-BE49-F238E27FC236}">
                <a16:creationId xmlns:a16="http://schemas.microsoft.com/office/drawing/2014/main" id="{DBA334F9-5130-4649-8CC7-718A0CA5081C}"/>
              </a:ext>
            </a:extLst>
          </p:cNvPr>
          <p:cNvSpPr/>
          <p:nvPr/>
        </p:nvSpPr>
        <p:spPr>
          <a:xfrm>
            <a:off x="6267700" y="714459"/>
            <a:ext cx="934278" cy="483705"/>
          </a:xfrm>
          <a:prstGeom prst="roundRect">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dirty="0"/>
              <a:t>EXIT</a:t>
            </a:r>
          </a:p>
        </p:txBody>
      </p:sp>
      <p:sp>
        <p:nvSpPr>
          <p:cNvPr id="26" name="Arrow: Right 25">
            <a:extLst>
              <a:ext uri="{FF2B5EF4-FFF2-40B4-BE49-F238E27FC236}">
                <a16:creationId xmlns:a16="http://schemas.microsoft.com/office/drawing/2014/main" id="{BF1C2295-B06F-4C25-8758-E129A9A79CB3}"/>
              </a:ext>
            </a:extLst>
          </p:cNvPr>
          <p:cNvSpPr/>
          <p:nvPr/>
        </p:nvSpPr>
        <p:spPr>
          <a:xfrm>
            <a:off x="4752923" y="907914"/>
            <a:ext cx="1478384" cy="96794"/>
          </a:xfrm>
          <a:prstGeom prst="right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33917C76-4FDB-404D-B481-170E27FEDAF8}"/>
              </a:ext>
            </a:extLst>
          </p:cNvPr>
          <p:cNvSpPr/>
          <p:nvPr/>
        </p:nvSpPr>
        <p:spPr>
          <a:xfrm>
            <a:off x="6367439" y="1631021"/>
            <a:ext cx="541537" cy="133527"/>
          </a:xfrm>
          <a:prstGeom prst="rightArrow">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B56F628E-284B-4747-BCBC-DA68222F12B0}"/>
              </a:ext>
            </a:extLst>
          </p:cNvPr>
          <p:cNvSpPr/>
          <p:nvPr/>
        </p:nvSpPr>
        <p:spPr>
          <a:xfrm>
            <a:off x="3814027" y="2525646"/>
            <a:ext cx="934278" cy="48370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dirty="0"/>
              <a:t>Vaccine registration</a:t>
            </a:r>
          </a:p>
        </p:txBody>
      </p:sp>
      <p:sp>
        <p:nvSpPr>
          <p:cNvPr id="29" name="Arrow: Down 28">
            <a:extLst>
              <a:ext uri="{FF2B5EF4-FFF2-40B4-BE49-F238E27FC236}">
                <a16:creationId xmlns:a16="http://schemas.microsoft.com/office/drawing/2014/main" id="{E7E4B7AE-4AB2-46A4-B733-1742923CADBA}"/>
              </a:ext>
            </a:extLst>
          </p:cNvPr>
          <p:cNvSpPr/>
          <p:nvPr/>
        </p:nvSpPr>
        <p:spPr>
          <a:xfrm>
            <a:off x="4208868" y="2145045"/>
            <a:ext cx="104052" cy="306279"/>
          </a:xfrm>
          <a:prstGeom prst="down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7DC97CAC-9CE2-4B59-83FB-29C0F3B916C6}"/>
              </a:ext>
            </a:extLst>
          </p:cNvPr>
          <p:cNvSpPr/>
          <p:nvPr/>
        </p:nvSpPr>
        <p:spPr>
          <a:xfrm>
            <a:off x="4748305" y="1842937"/>
            <a:ext cx="421103" cy="51448"/>
          </a:xfrm>
          <a:prstGeom prst="rect">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DE97F23E-10F6-43A6-AAC3-934388A4D3F8}"/>
              </a:ext>
            </a:extLst>
          </p:cNvPr>
          <p:cNvSpPr/>
          <p:nvPr/>
        </p:nvSpPr>
        <p:spPr>
          <a:xfrm>
            <a:off x="5125758" y="1911989"/>
            <a:ext cx="45719" cy="631317"/>
          </a:xfrm>
          <a:prstGeom prst="rect">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89B593FC-BD02-4DC8-BC5D-624FBC37906D}"/>
              </a:ext>
            </a:extLst>
          </p:cNvPr>
          <p:cNvSpPr/>
          <p:nvPr/>
        </p:nvSpPr>
        <p:spPr>
          <a:xfrm>
            <a:off x="5123688" y="2546025"/>
            <a:ext cx="2809685" cy="45719"/>
          </a:xfrm>
          <a:prstGeom prst="rect">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Down 32">
            <a:extLst>
              <a:ext uri="{FF2B5EF4-FFF2-40B4-BE49-F238E27FC236}">
                <a16:creationId xmlns:a16="http://schemas.microsoft.com/office/drawing/2014/main" id="{88DAD272-8D6D-41C7-A60B-1C091EB2D4D7}"/>
              </a:ext>
            </a:extLst>
          </p:cNvPr>
          <p:cNvSpPr/>
          <p:nvPr/>
        </p:nvSpPr>
        <p:spPr>
          <a:xfrm>
            <a:off x="5388767" y="2594463"/>
            <a:ext cx="73720" cy="144699"/>
          </a:xfrm>
          <a:prstGeom prst="down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Down 33">
            <a:extLst>
              <a:ext uri="{FF2B5EF4-FFF2-40B4-BE49-F238E27FC236}">
                <a16:creationId xmlns:a16="http://schemas.microsoft.com/office/drawing/2014/main" id="{535BF1F8-2258-466A-9009-596C8DD1D928}"/>
              </a:ext>
            </a:extLst>
          </p:cNvPr>
          <p:cNvSpPr/>
          <p:nvPr/>
        </p:nvSpPr>
        <p:spPr>
          <a:xfrm>
            <a:off x="6160919" y="2591317"/>
            <a:ext cx="73720" cy="144699"/>
          </a:xfrm>
          <a:prstGeom prst="down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Down 34">
            <a:extLst>
              <a:ext uri="{FF2B5EF4-FFF2-40B4-BE49-F238E27FC236}">
                <a16:creationId xmlns:a16="http://schemas.microsoft.com/office/drawing/2014/main" id="{2B377C47-E22D-4FF7-8027-10D9F6FB65AF}"/>
              </a:ext>
            </a:extLst>
          </p:cNvPr>
          <p:cNvSpPr/>
          <p:nvPr/>
        </p:nvSpPr>
        <p:spPr>
          <a:xfrm>
            <a:off x="7016380" y="2591316"/>
            <a:ext cx="73720" cy="144699"/>
          </a:xfrm>
          <a:prstGeom prst="down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Down 35">
            <a:extLst>
              <a:ext uri="{FF2B5EF4-FFF2-40B4-BE49-F238E27FC236}">
                <a16:creationId xmlns:a16="http://schemas.microsoft.com/office/drawing/2014/main" id="{8B988CD8-F028-4CEB-B5ED-CED97B324AAF}"/>
              </a:ext>
            </a:extLst>
          </p:cNvPr>
          <p:cNvSpPr/>
          <p:nvPr/>
        </p:nvSpPr>
        <p:spPr>
          <a:xfrm>
            <a:off x="7871841" y="2591316"/>
            <a:ext cx="73720" cy="144699"/>
          </a:xfrm>
          <a:prstGeom prst="down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91115B8E-2EAC-404B-85B3-797E20022E3E}"/>
              </a:ext>
            </a:extLst>
          </p:cNvPr>
          <p:cNvSpPr/>
          <p:nvPr/>
        </p:nvSpPr>
        <p:spPr>
          <a:xfrm>
            <a:off x="2892542" y="4323969"/>
            <a:ext cx="829222" cy="47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dirty="0"/>
              <a:t>Vaccine Appointment</a:t>
            </a:r>
          </a:p>
        </p:txBody>
      </p:sp>
      <p:sp>
        <p:nvSpPr>
          <p:cNvPr id="38" name="Rectangle: Rounded Corners 37">
            <a:extLst>
              <a:ext uri="{FF2B5EF4-FFF2-40B4-BE49-F238E27FC236}">
                <a16:creationId xmlns:a16="http://schemas.microsoft.com/office/drawing/2014/main" id="{CEBBFACE-05AC-485D-A495-3F997DD44068}"/>
              </a:ext>
            </a:extLst>
          </p:cNvPr>
          <p:cNvSpPr/>
          <p:nvPr/>
        </p:nvSpPr>
        <p:spPr>
          <a:xfrm>
            <a:off x="3925699" y="4301839"/>
            <a:ext cx="829222" cy="47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dirty="0"/>
              <a:t>Vaccine Datastore</a:t>
            </a:r>
          </a:p>
        </p:txBody>
      </p:sp>
      <p:sp>
        <p:nvSpPr>
          <p:cNvPr id="39" name="Rectangle: Rounded Corners 38">
            <a:extLst>
              <a:ext uri="{FF2B5EF4-FFF2-40B4-BE49-F238E27FC236}">
                <a16:creationId xmlns:a16="http://schemas.microsoft.com/office/drawing/2014/main" id="{524A7CFF-FB14-4A96-B252-AAD79AA068FD}"/>
              </a:ext>
            </a:extLst>
          </p:cNvPr>
          <p:cNvSpPr/>
          <p:nvPr/>
        </p:nvSpPr>
        <p:spPr>
          <a:xfrm>
            <a:off x="4958856" y="4301839"/>
            <a:ext cx="829222" cy="47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dirty="0"/>
              <a:t>Vaccine Email Authorizer</a:t>
            </a:r>
          </a:p>
        </p:txBody>
      </p:sp>
      <p:sp>
        <p:nvSpPr>
          <p:cNvPr id="40" name="Rectangle 39">
            <a:extLst>
              <a:ext uri="{FF2B5EF4-FFF2-40B4-BE49-F238E27FC236}">
                <a16:creationId xmlns:a16="http://schemas.microsoft.com/office/drawing/2014/main" id="{BEEFDFBE-67E0-4AFD-9629-6249B431E69C}"/>
              </a:ext>
            </a:extLst>
          </p:cNvPr>
          <p:cNvSpPr/>
          <p:nvPr/>
        </p:nvSpPr>
        <p:spPr>
          <a:xfrm>
            <a:off x="4237736" y="3031624"/>
            <a:ext cx="66582" cy="997832"/>
          </a:xfrm>
          <a:prstGeom prst="rect">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BAA2B2C3-9810-4026-B329-8FD5A80A042D}"/>
              </a:ext>
            </a:extLst>
          </p:cNvPr>
          <p:cNvSpPr/>
          <p:nvPr/>
        </p:nvSpPr>
        <p:spPr>
          <a:xfrm>
            <a:off x="3371088" y="4043911"/>
            <a:ext cx="2017680" cy="69144"/>
          </a:xfrm>
          <a:prstGeom prst="rect">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Down 41">
            <a:extLst>
              <a:ext uri="{FF2B5EF4-FFF2-40B4-BE49-F238E27FC236}">
                <a16:creationId xmlns:a16="http://schemas.microsoft.com/office/drawing/2014/main" id="{993EAD93-5AAA-4F06-BAFF-AF239A587DEE}"/>
              </a:ext>
            </a:extLst>
          </p:cNvPr>
          <p:cNvSpPr/>
          <p:nvPr/>
        </p:nvSpPr>
        <p:spPr>
          <a:xfrm>
            <a:off x="3338356" y="4113055"/>
            <a:ext cx="127938" cy="161466"/>
          </a:xfrm>
          <a:prstGeom prst="down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Down 42">
            <a:extLst>
              <a:ext uri="{FF2B5EF4-FFF2-40B4-BE49-F238E27FC236}">
                <a16:creationId xmlns:a16="http://schemas.microsoft.com/office/drawing/2014/main" id="{8842EF94-0902-4829-A0A1-891F0C8C160A}"/>
              </a:ext>
            </a:extLst>
          </p:cNvPr>
          <p:cNvSpPr/>
          <p:nvPr/>
        </p:nvSpPr>
        <p:spPr>
          <a:xfrm>
            <a:off x="4224190" y="4113056"/>
            <a:ext cx="127938" cy="161465"/>
          </a:xfrm>
          <a:prstGeom prst="down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Arrow: Down 43">
            <a:extLst>
              <a:ext uri="{FF2B5EF4-FFF2-40B4-BE49-F238E27FC236}">
                <a16:creationId xmlns:a16="http://schemas.microsoft.com/office/drawing/2014/main" id="{2B5D2FC7-9472-4711-BE9F-4084DB8C0470}"/>
              </a:ext>
            </a:extLst>
          </p:cNvPr>
          <p:cNvSpPr/>
          <p:nvPr/>
        </p:nvSpPr>
        <p:spPr>
          <a:xfrm>
            <a:off x="5292389" y="4108745"/>
            <a:ext cx="127938" cy="161465"/>
          </a:xfrm>
          <a:prstGeom prst="down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Right 44">
            <a:extLst>
              <a:ext uri="{FF2B5EF4-FFF2-40B4-BE49-F238E27FC236}">
                <a16:creationId xmlns:a16="http://schemas.microsoft.com/office/drawing/2014/main" id="{876A2BCF-CBE6-42A8-848D-5B9B23281A9D}"/>
              </a:ext>
            </a:extLst>
          </p:cNvPr>
          <p:cNvSpPr/>
          <p:nvPr/>
        </p:nvSpPr>
        <p:spPr>
          <a:xfrm>
            <a:off x="5802879" y="4470814"/>
            <a:ext cx="334324" cy="91467"/>
          </a:xfrm>
          <a:prstGeom prst="right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Rounded Corners 45">
            <a:extLst>
              <a:ext uri="{FF2B5EF4-FFF2-40B4-BE49-F238E27FC236}">
                <a16:creationId xmlns:a16="http://schemas.microsoft.com/office/drawing/2014/main" id="{58049148-DCC8-4782-A415-179A9266003C}"/>
              </a:ext>
            </a:extLst>
          </p:cNvPr>
          <p:cNvSpPr/>
          <p:nvPr/>
        </p:nvSpPr>
        <p:spPr>
          <a:xfrm>
            <a:off x="7530151" y="3493425"/>
            <a:ext cx="925608" cy="415635"/>
          </a:xfrm>
          <a:prstGeom prst="roundRect">
            <a:avLst/>
          </a:prstGeom>
          <a:solidFill>
            <a:srgbClr val="2158BB"/>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900" dirty="0"/>
              <a:t>Covid details with age verification </a:t>
            </a:r>
          </a:p>
        </p:txBody>
      </p:sp>
      <p:sp>
        <p:nvSpPr>
          <p:cNvPr id="47" name="Rectangle: Rounded Corners 46">
            <a:extLst>
              <a:ext uri="{FF2B5EF4-FFF2-40B4-BE49-F238E27FC236}">
                <a16:creationId xmlns:a16="http://schemas.microsoft.com/office/drawing/2014/main" id="{397583D7-DFE6-42EE-AC93-74EF9C15D782}"/>
              </a:ext>
            </a:extLst>
          </p:cNvPr>
          <p:cNvSpPr/>
          <p:nvPr/>
        </p:nvSpPr>
        <p:spPr>
          <a:xfrm>
            <a:off x="7611720" y="4187168"/>
            <a:ext cx="744953" cy="483705"/>
          </a:xfrm>
          <a:prstGeom prst="roundRect">
            <a:avLst/>
          </a:prstGeom>
          <a:solidFill>
            <a:srgbClr val="2158BB"/>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900" dirty="0"/>
              <a:t>Illness </a:t>
            </a:r>
          </a:p>
          <a:p>
            <a:pPr algn="ctr"/>
            <a:r>
              <a:rPr lang="en-IN" sz="900" dirty="0"/>
              <a:t>specifier</a:t>
            </a:r>
          </a:p>
        </p:txBody>
      </p:sp>
      <p:sp>
        <p:nvSpPr>
          <p:cNvPr id="48" name="Rectangle 47">
            <a:extLst>
              <a:ext uri="{FF2B5EF4-FFF2-40B4-BE49-F238E27FC236}">
                <a16:creationId xmlns:a16="http://schemas.microsoft.com/office/drawing/2014/main" id="{0FF8E968-6E28-4275-A2D1-81FC327A0670}"/>
              </a:ext>
            </a:extLst>
          </p:cNvPr>
          <p:cNvSpPr/>
          <p:nvPr/>
        </p:nvSpPr>
        <p:spPr>
          <a:xfrm>
            <a:off x="4748305" y="1050748"/>
            <a:ext cx="421103" cy="51448"/>
          </a:xfrm>
          <a:prstGeom prst="rect">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8BACFDE0-69FC-46DB-84B5-963664430BD0}"/>
              </a:ext>
            </a:extLst>
          </p:cNvPr>
          <p:cNvSpPr/>
          <p:nvPr/>
        </p:nvSpPr>
        <p:spPr>
          <a:xfrm>
            <a:off x="5125239" y="1059420"/>
            <a:ext cx="45719" cy="631317"/>
          </a:xfrm>
          <a:prstGeom prst="rect">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Right 49">
            <a:extLst>
              <a:ext uri="{FF2B5EF4-FFF2-40B4-BE49-F238E27FC236}">
                <a16:creationId xmlns:a16="http://schemas.microsoft.com/office/drawing/2014/main" id="{36BB407A-C0E8-496F-8A1A-DD499F2D035A}"/>
              </a:ext>
            </a:extLst>
          </p:cNvPr>
          <p:cNvSpPr/>
          <p:nvPr/>
        </p:nvSpPr>
        <p:spPr>
          <a:xfrm>
            <a:off x="5169408" y="1617636"/>
            <a:ext cx="243458" cy="99094"/>
          </a:xfrm>
          <a:prstGeom prst="right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rrow: Down 50">
            <a:extLst>
              <a:ext uri="{FF2B5EF4-FFF2-40B4-BE49-F238E27FC236}">
                <a16:creationId xmlns:a16="http://schemas.microsoft.com/office/drawing/2014/main" id="{C74406BA-696B-4014-8A7A-40251D36DE03}"/>
              </a:ext>
            </a:extLst>
          </p:cNvPr>
          <p:cNvSpPr/>
          <p:nvPr/>
        </p:nvSpPr>
        <p:spPr>
          <a:xfrm>
            <a:off x="7945561" y="3276340"/>
            <a:ext cx="73720" cy="144699"/>
          </a:xfrm>
          <a:prstGeom prst="downArrow">
            <a:avLst/>
          </a:prstGeom>
          <a:solidFill>
            <a:srgbClr val="2158B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Arrow: Down 51">
            <a:extLst>
              <a:ext uri="{FF2B5EF4-FFF2-40B4-BE49-F238E27FC236}">
                <a16:creationId xmlns:a16="http://schemas.microsoft.com/office/drawing/2014/main" id="{8EFF9B7F-6114-42F1-ACD4-BD5608835E02}"/>
              </a:ext>
            </a:extLst>
          </p:cNvPr>
          <p:cNvSpPr/>
          <p:nvPr/>
        </p:nvSpPr>
        <p:spPr>
          <a:xfrm>
            <a:off x="7956095" y="3984490"/>
            <a:ext cx="73720" cy="144699"/>
          </a:xfrm>
          <a:prstGeom prst="downArrow">
            <a:avLst/>
          </a:prstGeom>
          <a:solidFill>
            <a:srgbClr val="2158B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Rounded Corners 52">
            <a:extLst>
              <a:ext uri="{FF2B5EF4-FFF2-40B4-BE49-F238E27FC236}">
                <a16:creationId xmlns:a16="http://schemas.microsoft.com/office/drawing/2014/main" id="{FD876021-0975-45C5-AFDE-A3EDBA051383}"/>
              </a:ext>
            </a:extLst>
          </p:cNvPr>
          <p:cNvSpPr/>
          <p:nvPr/>
        </p:nvSpPr>
        <p:spPr>
          <a:xfrm>
            <a:off x="293332" y="603045"/>
            <a:ext cx="934278" cy="48370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dirty="0"/>
              <a:t>User</a:t>
            </a:r>
          </a:p>
        </p:txBody>
      </p:sp>
      <p:sp>
        <p:nvSpPr>
          <p:cNvPr id="54" name="Rectangle: Rounded Corners 53">
            <a:extLst>
              <a:ext uri="{FF2B5EF4-FFF2-40B4-BE49-F238E27FC236}">
                <a16:creationId xmlns:a16="http://schemas.microsoft.com/office/drawing/2014/main" id="{4DE68488-5563-431D-A964-805208EC6111}"/>
              </a:ext>
            </a:extLst>
          </p:cNvPr>
          <p:cNvSpPr/>
          <p:nvPr/>
        </p:nvSpPr>
        <p:spPr>
          <a:xfrm>
            <a:off x="1537726" y="662493"/>
            <a:ext cx="838983" cy="38696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dirty="0"/>
              <a:t>NPL(</a:t>
            </a:r>
            <a:r>
              <a:rPr lang="en-IN" sz="1000" dirty="0" err="1"/>
              <a:t>dialofflow</a:t>
            </a:r>
            <a:r>
              <a:rPr lang="en-IN" sz="1000" dirty="0"/>
              <a:t>)</a:t>
            </a:r>
          </a:p>
        </p:txBody>
      </p:sp>
      <p:sp>
        <p:nvSpPr>
          <p:cNvPr id="55" name="Rectangle: Rounded Corners 54">
            <a:extLst>
              <a:ext uri="{FF2B5EF4-FFF2-40B4-BE49-F238E27FC236}">
                <a16:creationId xmlns:a16="http://schemas.microsoft.com/office/drawing/2014/main" id="{9D352309-B135-4EBF-AB58-E233995F51F1}"/>
              </a:ext>
            </a:extLst>
          </p:cNvPr>
          <p:cNvSpPr/>
          <p:nvPr/>
        </p:nvSpPr>
        <p:spPr>
          <a:xfrm>
            <a:off x="1556337" y="1246810"/>
            <a:ext cx="838983" cy="38975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dirty="0"/>
              <a:t>Parse requests</a:t>
            </a:r>
          </a:p>
        </p:txBody>
      </p:sp>
      <p:sp>
        <p:nvSpPr>
          <p:cNvPr id="56" name="Rectangle: Rounded Corners 55">
            <a:extLst>
              <a:ext uri="{FF2B5EF4-FFF2-40B4-BE49-F238E27FC236}">
                <a16:creationId xmlns:a16="http://schemas.microsoft.com/office/drawing/2014/main" id="{D7617AD5-D72C-4AAC-833A-B3D7C9223C13}"/>
              </a:ext>
            </a:extLst>
          </p:cNvPr>
          <p:cNvSpPr/>
          <p:nvPr/>
        </p:nvSpPr>
        <p:spPr>
          <a:xfrm>
            <a:off x="2627436" y="1277476"/>
            <a:ext cx="872413" cy="3546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dirty="0"/>
              <a:t>Check Intent</a:t>
            </a:r>
          </a:p>
        </p:txBody>
      </p:sp>
      <p:sp>
        <p:nvSpPr>
          <p:cNvPr id="57" name="Rectangle: Rounded Corners 56">
            <a:extLst>
              <a:ext uri="{FF2B5EF4-FFF2-40B4-BE49-F238E27FC236}">
                <a16:creationId xmlns:a16="http://schemas.microsoft.com/office/drawing/2014/main" id="{52B8D953-D396-48DC-8F04-18F0CCEEF10C}"/>
              </a:ext>
            </a:extLst>
          </p:cNvPr>
          <p:cNvSpPr/>
          <p:nvPr/>
        </p:nvSpPr>
        <p:spPr>
          <a:xfrm>
            <a:off x="2654074" y="1884434"/>
            <a:ext cx="872413" cy="3546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dirty="0"/>
              <a:t>3</a:t>
            </a:r>
            <a:r>
              <a:rPr lang="en-IN" sz="1000" baseline="30000" dirty="0"/>
              <a:t>rd</a:t>
            </a:r>
            <a:r>
              <a:rPr lang="en-IN" sz="1000" dirty="0"/>
              <a:t> Party API</a:t>
            </a:r>
          </a:p>
        </p:txBody>
      </p:sp>
      <p:sp>
        <p:nvSpPr>
          <p:cNvPr id="58" name="Arrow: Right 57">
            <a:extLst>
              <a:ext uri="{FF2B5EF4-FFF2-40B4-BE49-F238E27FC236}">
                <a16:creationId xmlns:a16="http://schemas.microsoft.com/office/drawing/2014/main" id="{532FA662-BDB9-403F-B0F3-0A85B3593C30}"/>
              </a:ext>
            </a:extLst>
          </p:cNvPr>
          <p:cNvSpPr/>
          <p:nvPr/>
        </p:nvSpPr>
        <p:spPr>
          <a:xfrm>
            <a:off x="1257875" y="689504"/>
            <a:ext cx="243458" cy="99094"/>
          </a:xfrm>
          <a:prstGeom prst="right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Arrow: Right 58">
            <a:extLst>
              <a:ext uri="{FF2B5EF4-FFF2-40B4-BE49-F238E27FC236}">
                <a16:creationId xmlns:a16="http://schemas.microsoft.com/office/drawing/2014/main" id="{D88A8F0F-A9A9-427A-BB66-2C300EF1AEBD}"/>
              </a:ext>
            </a:extLst>
          </p:cNvPr>
          <p:cNvSpPr/>
          <p:nvPr/>
        </p:nvSpPr>
        <p:spPr>
          <a:xfrm>
            <a:off x="2381344" y="1342592"/>
            <a:ext cx="209456" cy="86158"/>
          </a:xfrm>
          <a:prstGeom prst="right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Down 59">
            <a:extLst>
              <a:ext uri="{FF2B5EF4-FFF2-40B4-BE49-F238E27FC236}">
                <a16:creationId xmlns:a16="http://schemas.microsoft.com/office/drawing/2014/main" id="{4372E7DB-8CF6-4CA3-B936-92057FDF0B0F}"/>
              </a:ext>
            </a:extLst>
          </p:cNvPr>
          <p:cNvSpPr/>
          <p:nvPr/>
        </p:nvSpPr>
        <p:spPr>
          <a:xfrm>
            <a:off x="3148278" y="1660568"/>
            <a:ext cx="98852" cy="182370"/>
          </a:xfrm>
          <a:prstGeom prst="down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Arrow: Up 60">
            <a:extLst>
              <a:ext uri="{FF2B5EF4-FFF2-40B4-BE49-F238E27FC236}">
                <a16:creationId xmlns:a16="http://schemas.microsoft.com/office/drawing/2014/main" id="{B5AF519F-3F51-41AA-B744-5003F835B8B9}"/>
              </a:ext>
            </a:extLst>
          </p:cNvPr>
          <p:cNvSpPr/>
          <p:nvPr/>
        </p:nvSpPr>
        <p:spPr>
          <a:xfrm>
            <a:off x="2856468" y="1670510"/>
            <a:ext cx="98852" cy="213924"/>
          </a:xfrm>
          <a:prstGeom prst="up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Arrow: Up 61">
            <a:extLst>
              <a:ext uri="{FF2B5EF4-FFF2-40B4-BE49-F238E27FC236}">
                <a16:creationId xmlns:a16="http://schemas.microsoft.com/office/drawing/2014/main" id="{6FDA1C88-E421-405E-BCB9-F0381BB8FC63}"/>
              </a:ext>
            </a:extLst>
          </p:cNvPr>
          <p:cNvSpPr/>
          <p:nvPr/>
        </p:nvSpPr>
        <p:spPr>
          <a:xfrm>
            <a:off x="1800358" y="1080630"/>
            <a:ext cx="104641" cy="167394"/>
          </a:xfrm>
          <a:prstGeom prst="up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Arrow: Down 62">
            <a:extLst>
              <a:ext uri="{FF2B5EF4-FFF2-40B4-BE49-F238E27FC236}">
                <a16:creationId xmlns:a16="http://schemas.microsoft.com/office/drawing/2014/main" id="{476F10D2-1C37-46D1-B5D6-8FA4856A7AEE}"/>
              </a:ext>
            </a:extLst>
          </p:cNvPr>
          <p:cNvSpPr/>
          <p:nvPr/>
        </p:nvSpPr>
        <p:spPr>
          <a:xfrm>
            <a:off x="2020722" y="1077553"/>
            <a:ext cx="104640" cy="140572"/>
          </a:xfrm>
          <a:prstGeom prst="down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Arrow: Bent-Up 63">
            <a:extLst>
              <a:ext uri="{FF2B5EF4-FFF2-40B4-BE49-F238E27FC236}">
                <a16:creationId xmlns:a16="http://schemas.microsoft.com/office/drawing/2014/main" id="{E225C5BC-D608-48F2-BB9E-D061BDCF9B8A}"/>
              </a:ext>
            </a:extLst>
          </p:cNvPr>
          <p:cNvSpPr/>
          <p:nvPr/>
        </p:nvSpPr>
        <p:spPr>
          <a:xfrm>
            <a:off x="3559529" y="1298268"/>
            <a:ext cx="502010" cy="211790"/>
          </a:xfrm>
          <a:prstGeom prst="bentUp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Arrow: Left 64">
            <a:extLst>
              <a:ext uri="{FF2B5EF4-FFF2-40B4-BE49-F238E27FC236}">
                <a16:creationId xmlns:a16="http://schemas.microsoft.com/office/drawing/2014/main" id="{06472364-5106-4AC7-AD52-E6B33D1378A5}"/>
              </a:ext>
            </a:extLst>
          </p:cNvPr>
          <p:cNvSpPr/>
          <p:nvPr/>
        </p:nvSpPr>
        <p:spPr>
          <a:xfrm>
            <a:off x="2418120" y="1478188"/>
            <a:ext cx="209315" cy="109242"/>
          </a:xfrm>
          <a:prstGeom prst="left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Arrow: Left 65">
            <a:extLst>
              <a:ext uri="{FF2B5EF4-FFF2-40B4-BE49-F238E27FC236}">
                <a16:creationId xmlns:a16="http://schemas.microsoft.com/office/drawing/2014/main" id="{29828BB0-23FF-407A-A599-9271DEC6F678}"/>
              </a:ext>
            </a:extLst>
          </p:cNvPr>
          <p:cNvSpPr/>
          <p:nvPr/>
        </p:nvSpPr>
        <p:spPr>
          <a:xfrm>
            <a:off x="1245530" y="882242"/>
            <a:ext cx="292195" cy="140700"/>
          </a:xfrm>
          <a:prstGeom prst="left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A0B2EA61-4FD0-4C46-8305-893A53B1A91D}"/>
              </a:ext>
            </a:extLst>
          </p:cNvPr>
          <p:cNvSpPr txBox="1"/>
          <p:nvPr/>
        </p:nvSpPr>
        <p:spPr>
          <a:xfrm>
            <a:off x="60950" y="139008"/>
            <a:ext cx="6506452" cy="307777"/>
          </a:xfrm>
          <a:prstGeom prst="rect">
            <a:avLst/>
          </a:prstGeom>
          <a:noFill/>
        </p:spPr>
        <p:txBody>
          <a:bodyPr wrap="square" rtlCol="0">
            <a:spAutoFit/>
          </a:bodyPr>
          <a:lstStyle/>
          <a:p>
            <a:r>
              <a:rPr lang="en-IN" b="1" dirty="0">
                <a:solidFill>
                  <a:schemeClr val="bg1"/>
                </a:solidFill>
                <a:latin typeface="Montserrat" panose="020B0604020202020204" charset="0"/>
              </a:rPr>
              <a:t>CHATBOT DIAGRAM REPRESENTATION(chatbot working process):</a:t>
            </a:r>
          </a:p>
        </p:txBody>
      </p:sp>
      <p:pic>
        <p:nvPicPr>
          <p:cNvPr id="70" name="Picture 69">
            <a:extLst>
              <a:ext uri="{FF2B5EF4-FFF2-40B4-BE49-F238E27FC236}">
                <a16:creationId xmlns:a16="http://schemas.microsoft.com/office/drawing/2014/main" id="{060EFAED-7AFC-452B-ADF7-886D5766E3E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883" b="97852" l="10000" r="90000">
                        <a14:foregroundMark x1="44024" y1="4883" x2="44024" y2="4883"/>
                        <a14:foregroundMark x1="25854" y1="40039" x2="25854" y2="40039"/>
                        <a14:foregroundMark x1="24878" y1="55469" x2="24878" y2="55469"/>
                        <a14:foregroundMark x1="24756" y1="48242" x2="24756" y2="48242"/>
                        <a14:foregroundMark x1="75122" y1="48633" x2="75122" y2="48633"/>
                        <a14:foregroundMark x1="73659" y1="41016" x2="73659" y2="41016"/>
                        <a14:foregroundMark x1="76463" y1="56055" x2="76463" y2="56055"/>
                        <a14:foregroundMark x1="43171" y1="95703" x2="43171" y2="95703"/>
                        <a14:foregroundMark x1="37927" y1="97852" x2="37927" y2="97852"/>
                      </a14:backgroundRemoval>
                    </a14:imgEffect>
                  </a14:imgLayer>
                </a14:imgProps>
              </a:ext>
            </a:extLst>
          </a:blip>
          <a:stretch>
            <a:fillRect/>
          </a:stretch>
        </p:blipFill>
        <p:spPr>
          <a:xfrm>
            <a:off x="7433155" y="112868"/>
            <a:ext cx="1847036" cy="1153271"/>
          </a:xfrm>
          <a:prstGeom prst="rect">
            <a:avLst/>
          </a:prstGeom>
        </p:spPr>
      </p:pic>
      <p:sp>
        <p:nvSpPr>
          <p:cNvPr id="72" name="Arrow: Bent-Up 71">
            <a:extLst>
              <a:ext uri="{FF2B5EF4-FFF2-40B4-BE49-F238E27FC236}">
                <a16:creationId xmlns:a16="http://schemas.microsoft.com/office/drawing/2014/main" id="{6F3DB145-4AE8-4EE8-8EB7-7E24481DBCD5}"/>
              </a:ext>
            </a:extLst>
          </p:cNvPr>
          <p:cNvSpPr/>
          <p:nvPr/>
        </p:nvSpPr>
        <p:spPr>
          <a:xfrm>
            <a:off x="2113236" y="2329897"/>
            <a:ext cx="994484" cy="307777"/>
          </a:xfrm>
          <a:prstGeom prst="bentUpArrow">
            <a:avLst/>
          </a:prstGeom>
          <a:solidFill>
            <a:srgbClr val="00B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5"/>
                                        </p:tgtEl>
                                        <p:attrNameLst>
                                          <p:attrName>style.visibility</p:attrName>
                                        </p:attrNameLst>
                                      </p:cBhvr>
                                      <p:to>
                                        <p:strVal val="visible"/>
                                      </p:to>
                                    </p:set>
                                    <p:animEffect transition="in" filter="fade">
                                      <p:cBhvr>
                                        <p:cTn id="10" dur="500"/>
                                        <p:tgtEl>
                                          <p:spTgt spid="26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500"/>
                                        <p:tgtEl>
                                          <p:spTgt spid="2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500"/>
                                        <p:tgtEl>
                                          <p:spTgt spid="3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500"/>
                                        <p:tgtEl>
                                          <p:spTgt spid="3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500"/>
                                        <p:tgtEl>
                                          <p:spTgt spid="3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fade">
                                      <p:cBhvr>
                                        <p:cTn id="103" dur="500"/>
                                        <p:tgtEl>
                                          <p:spTgt spid="3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fade">
                                      <p:cBhvr>
                                        <p:cTn id="106" dur="500"/>
                                        <p:tgtEl>
                                          <p:spTgt spid="3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fade">
                                      <p:cBhvr>
                                        <p:cTn id="109" dur="500"/>
                                        <p:tgtEl>
                                          <p:spTgt spid="35"/>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fade">
                                      <p:cBhvr>
                                        <p:cTn id="112" dur="500"/>
                                        <p:tgtEl>
                                          <p:spTgt spid="3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fade">
                                      <p:cBhvr>
                                        <p:cTn id="115" dur="500"/>
                                        <p:tgtEl>
                                          <p:spTgt spid="37"/>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38"/>
                                        </p:tgtEl>
                                        <p:attrNameLst>
                                          <p:attrName>style.visibility</p:attrName>
                                        </p:attrNameLst>
                                      </p:cBhvr>
                                      <p:to>
                                        <p:strVal val="visible"/>
                                      </p:to>
                                    </p:set>
                                    <p:animEffect transition="in" filter="fade">
                                      <p:cBhvr>
                                        <p:cTn id="118" dur="500"/>
                                        <p:tgtEl>
                                          <p:spTgt spid="3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9"/>
                                        </p:tgtEl>
                                        <p:attrNameLst>
                                          <p:attrName>style.visibility</p:attrName>
                                        </p:attrNameLst>
                                      </p:cBhvr>
                                      <p:to>
                                        <p:strVal val="visible"/>
                                      </p:to>
                                    </p:set>
                                    <p:animEffect transition="in" filter="fade">
                                      <p:cBhvr>
                                        <p:cTn id="121" dur="500"/>
                                        <p:tgtEl>
                                          <p:spTgt spid="39"/>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fade">
                                      <p:cBhvr>
                                        <p:cTn id="124" dur="500"/>
                                        <p:tgtEl>
                                          <p:spTgt spid="40"/>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1"/>
                                        </p:tgtEl>
                                        <p:attrNameLst>
                                          <p:attrName>style.visibility</p:attrName>
                                        </p:attrNameLst>
                                      </p:cBhvr>
                                      <p:to>
                                        <p:strVal val="visible"/>
                                      </p:to>
                                    </p:set>
                                    <p:animEffect transition="in" filter="fade">
                                      <p:cBhvr>
                                        <p:cTn id="127" dur="500"/>
                                        <p:tgtEl>
                                          <p:spTgt spid="41"/>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2"/>
                                        </p:tgtEl>
                                        <p:attrNameLst>
                                          <p:attrName>style.visibility</p:attrName>
                                        </p:attrNameLst>
                                      </p:cBhvr>
                                      <p:to>
                                        <p:strVal val="visible"/>
                                      </p:to>
                                    </p:set>
                                    <p:animEffect transition="in" filter="fade">
                                      <p:cBhvr>
                                        <p:cTn id="130" dur="500"/>
                                        <p:tgtEl>
                                          <p:spTgt spid="42"/>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3"/>
                                        </p:tgtEl>
                                        <p:attrNameLst>
                                          <p:attrName>style.visibility</p:attrName>
                                        </p:attrNameLst>
                                      </p:cBhvr>
                                      <p:to>
                                        <p:strVal val="visible"/>
                                      </p:to>
                                    </p:set>
                                    <p:animEffect transition="in" filter="fade">
                                      <p:cBhvr>
                                        <p:cTn id="133" dur="500"/>
                                        <p:tgtEl>
                                          <p:spTgt spid="43"/>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4"/>
                                        </p:tgtEl>
                                        <p:attrNameLst>
                                          <p:attrName>style.visibility</p:attrName>
                                        </p:attrNameLst>
                                      </p:cBhvr>
                                      <p:to>
                                        <p:strVal val="visible"/>
                                      </p:to>
                                    </p:set>
                                    <p:animEffect transition="in" filter="fade">
                                      <p:cBhvr>
                                        <p:cTn id="136" dur="500"/>
                                        <p:tgtEl>
                                          <p:spTgt spid="44"/>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45"/>
                                        </p:tgtEl>
                                        <p:attrNameLst>
                                          <p:attrName>style.visibility</p:attrName>
                                        </p:attrNameLst>
                                      </p:cBhvr>
                                      <p:to>
                                        <p:strVal val="visible"/>
                                      </p:to>
                                    </p:set>
                                    <p:animEffect transition="in" filter="fade">
                                      <p:cBhvr>
                                        <p:cTn id="139" dur="500"/>
                                        <p:tgtEl>
                                          <p:spTgt spid="4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46"/>
                                        </p:tgtEl>
                                        <p:attrNameLst>
                                          <p:attrName>style.visibility</p:attrName>
                                        </p:attrNameLst>
                                      </p:cBhvr>
                                      <p:to>
                                        <p:strVal val="visible"/>
                                      </p:to>
                                    </p:set>
                                    <p:animEffect transition="in" filter="fade">
                                      <p:cBhvr>
                                        <p:cTn id="142" dur="500"/>
                                        <p:tgtEl>
                                          <p:spTgt spid="4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47"/>
                                        </p:tgtEl>
                                        <p:attrNameLst>
                                          <p:attrName>style.visibility</p:attrName>
                                        </p:attrNameLst>
                                      </p:cBhvr>
                                      <p:to>
                                        <p:strVal val="visible"/>
                                      </p:to>
                                    </p:set>
                                    <p:animEffect transition="in" filter="fade">
                                      <p:cBhvr>
                                        <p:cTn id="145" dur="500"/>
                                        <p:tgtEl>
                                          <p:spTgt spid="47"/>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48"/>
                                        </p:tgtEl>
                                        <p:attrNameLst>
                                          <p:attrName>style.visibility</p:attrName>
                                        </p:attrNameLst>
                                      </p:cBhvr>
                                      <p:to>
                                        <p:strVal val="visible"/>
                                      </p:to>
                                    </p:set>
                                    <p:animEffect transition="in" filter="fade">
                                      <p:cBhvr>
                                        <p:cTn id="148" dur="500"/>
                                        <p:tgtEl>
                                          <p:spTgt spid="48"/>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49"/>
                                        </p:tgtEl>
                                        <p:attrNameLst>
                                          <p:attrName>style.visibility</p:attrName>
                                        </p:attrNameLst>
                                      </p:cBhvr>
                                      <p:to>
                                        <p:strVal val="visible"/>
                                      </p:to>
                                    </p:set>
                                    <p:animEffect transition="in" filter="fade">
                                      <p:cBhvr>
                                        <p:cTn id="151" dur="500"/>
                                        <p:tgtEl>
                                          <p:spTgt spid="49"/>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50"/>
                                        </p:tgtEl>
                                        <p:attrNameLst>
                                          <p:attrName>style.visibility</p:attrName>
                                        </p:attrNameLst>
                                      </p:cBhvr>
                                      <p:to>
                                        <p:strVal val="visible"/>
                                      </p:to>
                                    </p:set>
                                    <p:animEffect transition="in" filter="fade">
                                      <p:cBhvr>
                                        <p:cTn id="154" dur="500"/>
                                        <p:tgtEl>
                                          <p:spTgt spid="50"/>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51"/>
                                        </p:tgtEl>
                                        <p:attrNameLst>
                                          <p:attrName>style.visibility</p:attrName>
                                        </p:attrNameLst>
                                      </p:cBhvr>
                                      <p:to>
                                        <p:strVal val="visible"/>
                                      </p:to>
                                    </p:set>
                                    <p:animEffect transition="in" filter="fade">
                                      <p:cBhvr>
                                        <p:cTn id="157" dur="500"/>
                                        <p:tgtEl>
                                          <p:spTgt spid="51"/>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52"/>
                                        </p:tgtEl>
                                        <p:attrNameLst>
                                          <p:attrName>style.visibility</p:attrName>
                                        </p:attrNameLst>
                                      </p:cBhvr>
                                      <p:to>
                                        <p:strVal val="visible"/>
                                      </p:to>
                                    </p:set>
                                    <p:animEffect transition="in" filter="fade">
                                      <p:cBhvr>
                                        <p:cTn id="160" dur="500"/>
                                        <p:tgtEl>
                                          <p:spTgt spid="52"/>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53"/>
                                        </p:tgtEl>
                                        <p:attrNameLst>
                                          <p:attrName>style.visibility</p:attrName>
                                        </p:attrNameLst>
                                      </p:cBhvr>
                                      <p:to>
                                        <p:strVal val="visible"/>
                                      </p:to>
                                    </p:set>
                                    <p:animEffect transition="in" filter="fade">
                                      <p:cBhvr>
                                        <p:cTn id="163" dur="500"/>
                                        <p:tgtEl>
                                          <p:spTgt spid="53"/>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54"/>
                                        </p:tgtEl>
                                        <p:attrNameLst>
                                          <p:attrName>style.visibility</p:attrName>
                                        </p:attrNameLst>
                                      </p:cBhvr>
                                      <p:to>
                                        <p:strVal val="visible"/>
                                      </p:to>
                                    </p:set>
                                    <p:animEffect transition="in" filter="fade">
                                      <p:cBhvr>
                                        <p:cTn id="166" dur="500"/>
                                        <p:tgtEl>
                                          <p:spTgt spid="54"/>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55"/>
                                        </p:tgtEl>
                                        <p:attrNameLst>
                                          <p:attrName>style.visibility</p:attrName>
                                        </p:attrNameLst>
                                      </p:cBhvr>
                                      <p:to>
                                        <p:strVal val="visible"/>
                                      </p:to>
                                    </p:set>
                                    <p:animEffect transition="in" filter="fade">
                                      <p:cBhvr>
                                        <p:cTn id="169" dur="500"/>
                                        <p:tgtEl>
                                          <p:spTgt spid="55"/>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56"/>
                                        </p:tgtEl>
                                        <p:attrNameLst>
                                          <p:attrName>style.visibility</p:attrName>
                                        </p:attrNameLst>
                                      </p:cBhvr>
                                      <p:to>
                                        <p:strVal val="visible"/>
                                      </p:to>
                                    </p:set>
                                    <p:animEffect transition="in" filter="fade">
                                      <p:cBhvr>
                                        <p:cTn id="172" dur="500"/>
                                        <p:tgtEl>
                                          <p:spTgt spid="56"/>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57"/>
                                        </p:tgtEl>
                                        <p:attrNameLst>
                                          <p:attrName>style.visibility</p:attrName>
                                        </p:attrNameLst>
                                      </p:cBhvr>
                                      <p:to>
                                        <p:strVal val="visible"/>
                                      </p:to>
                                    </p:set>
                                    <p:animEffect transition="in" filter="fade">
                                      <p:cBhvr>
                                        <p:cTn id="175" dur="500"/>
                                        <p:tgtEl>
                                          <p:spTgt spid="57"/>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58"/>
                                        </p:tgtEl>
                                        <p:attrNameLst>
                                          <p:attrName>style.visibility</p:attrName>
                                        </p:attrNameLst>
                                      </p:cBhvr>
                                      <p:to>
                                        <p:strVal val="visible"/>
                                      </p:to>
                                    </p:set>
                                    <p:animEffect transition="in" filter="fade">
                                      <p:cBhvr>
                                        <p:cTn id="178" dur="500"/>
                                        <p:tgtEl>
                                          <p:spTgt spid="58"/>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59"/>
                                        </p:tgtEl>
                                        <p:attrNameLst>
                                          <p:attrName>style.visibility</p:attrName>
                                        </p:attrNameLst>
                                      </p:cBhvr>
                                      <p:to>
                                        <p:strVal val="visible"/>
                                      </p:to>
                                    </p:set>
                                    <p:animEffect transition="in" filter="fade">
                                      <p:cBhvr>
                                        <p:cTn id="181" dur="500"/>
                                        <p:tgtEl>
                                          <p:spTgt spid="59"/>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60"/>
                                        </p:tgtEl>
                                        <p:attrNameLst>
                                          <p:attrName>style.visibility</p:attrName>
                                        </p:attrNameLst>
                                      </p:cBhvr>
                                      <p:to>
                                        <p:strVal val="visible"/>
                                      </p:to>
                                    </p:set>
                                    <p:animEffect transition="in" filter="fade">
                                      <p:cBhvr>
                                        <p:cTn id="184" dur="500"/>
                                        <p:tgtEl>
                                          <p:spTgt spid="60"/>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61"/>
                                        </p:tgtEl>
                                        <p:attrNameLst>
                                          <p:attrName>style.visibility</p:attrName>
                                        </p:attrNameLst>
                                      </p:cBhvr>
                                      <p:to>
                                        <p:strVal val="visible"/>
                                      </p:to>
                                    </p:set>
                                    <p:animEffect transition="in" filter="fade">
                                      <p:cBhvr>
                                        <p:cTn id="187" dur="500"/>
                                        <p:tgtEl>
                                          <p:spTgt spid="61"/>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62"/>
                                        </p:tgtEl>
                                        <p:attrNameLst>
                                          <p:attrName>style.visibility</p:attrName>
                                        </p:attrNameLst>
                                      </p:cBhvr>
                                      <p:to>
                                        <p:strVal val="visible"/>
                                      </p:to>
                                    </p:set>
                                    <p:animEffect transition="in" filter="fade">
                                      <p:cBhvr>
                                        <p:cTn id="190" dur="500"/>
                                        <p:tgtEl>
                                          <p:spTgt spid="6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63"/>
                                        </p:tgtEl>
                                        <p:attrNameLst>
                                          <p:attrName>style.visibility</p:attrName>
                                        </p:attrNameLst>
                                      </p:cBhvr>
                                      <p:to>
                                        <p:strVal val="visible"/>
                                      </p:to>
                                    </p:set>
                                    <p:animEffect transition="in" filter="fade">
                                      <p:cBhvr>
                                        <p:cTn id="193" dur="500"/>
                                        <p:tgtEl>
                                          <p:spTgt spid="63"/>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64"/>
                                        </p:tgtEl>
                                        <p:attrNameLst>
                                          <p:attrName>style.visibility</p:attrName>
                                        </p:attrNameLst>
                                      </p:cBhvr>
                                      <p:to>
                                        <p:strVal val="visible"/>
                                      </p:to>
                                    </p:set>
                                    <p:animEffect transition="in" filter="fade">
                                      <p:cBhvr>
                                        <p:cTn id="196" dur="500"/>
                                        <p:tgtEl>
                                          <p:spTgt spid="6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65"/>
                                        </p:tgtEl>
                                        <p:attrNameLst>
                                          <p:attrName>style.visibility</p:attrName>
                                        </p:attrNameLst>
                                      </p:cBhvr>
                                      <p:to>
                                        <p:strVal val="visible"/>
                                      </p:to>
                                    </p:set>
                                    <p:animEffect transition="in" filter="fade">
                                      <p:cBhvr>
                                        <p:cTn id="199" dur="500"/>
                                        <p:tgtEl>
                                          <p:spTgt spid="65"/>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6"/>
                                        </p:tgtEl>
                                        <p:attrNameLst>
                                          <p:attrName>style.visibility</p:attrName>
                                        </p:attrNameLst>
                                      </p:cBhvr>
                                      <p:to>
                                        <p:strVal val="visible"/>
                                      </p:to>
                                    </p:set>
                                    <p:animEffect transition="in" filter="fade">
                                      <p:cBhvr>
                                        <p:cTn id="202" dur="500"/>
                                        <p:tgtEl>
                                          <p:spTgt spid="66"/>
                                        </p:tgtEl>
                                      </p:cBhvr>
                                    </p:animEffect>
                                  </p:childTnLst>
                                </p:cTn>
                              </p:par>
                            </p:childTnLst>
                          </p:cTn>
                        </p:par>
                      </p:childTnLst>
                    </p:cTn>
                  </p:par>
                  <p:par>
                    <p:cTn id="203" fill="hold">
                      <p:stCondLst>
                        <p:cond delay="indefinite"/>
                      </p:stCondLst>
                      <p:childTnLst>
                        <p:par>
                          <p:cTn id="204" fill="hold">
                            <p:stCondLst>
                              <p:cond delay="0"/>
                            </p:stCondLst>
                            <p:childTnLst>
                              <p:par>
                                <p:cTn id="205" presetID="26" presetClass="emph" presetSubtype="0" fill="hold" nodeType="clickEffect">
                                  <p:stCondLst>
                                    <p:cond delay="0"/>
                                  </p:stCondLst>
                                  <p:childTnLst>
                                    <p:animEffect transition="out" filter="fade">
                                      <p:cBhvr>
                                        <p:cTn id="206" dur="500" tmFilter="0, 0; .2, .5; .8, .5; 1, 0"/>
                                        <p:tgtEl>
                                          <p:spTgt spid="70"/>
                                        </p:tgtEl>
                                      </p:cBhvr>
                                    </p:animEffect>
                                    <p:animScale>
                                      <p:cBhvr>
                                        <p:cTn id="207" dur="250" autoRev="1" fill="hold"/>
                                        <p:tgtEl>
                                          <p:spTgt spid="70"/>
                                        </p:tgtEl>
                                      </p:cBhvr>
                                      <p:by x="105000" y="105000"/>
                                    </p:animScale>
                                  </p:childTnLst>
                                </p:cTn>
                              </p:par>
                              <p:par>
                                <p:cTn id="208" presetID="10" presetClass="entr" presetSubtype="0" fill="hold" grpId="0" nodeType="withEffect">
                                  <p:stCondLst>
                                    <p:cond delay="0"/>
                                  </p:stCondLst>
                                  <p:childTnLst>
                                    <p:set>
                                      <p:cBhvr>
                                        <p:cTn id="209" dur="1" fill="hold">
                                          <p:stCondLst>
                                            <p:cond delay="0"/>
                                          </p:stCondLst>
                                        </p:cTn>
                                        <p:tgtEl>
                                          <p:spTgt spid="72"/>
                                        </p:tgtEl>
                                        <p:attrNameLst>
                                          <p:attrName>style.visibility</p:attrName>
                                        </p:attrNameLst>
                                      </p:cBhvr>
                                      <p:to>
                                        <p:strVal val="visible"/>
                                      </p:to>
                                    </p:set>
                                    <p:animEffect transition="in" filter="fade">
                                      <p:cBhvr>
                                        <p:cTn id="21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 grpId="0"/>
      <p:bldP spid="3"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p:bldP spid="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06"/>
        <p:cNvGrpSpPr/>
        <p:nvPr/>
      </p:nvGrpSpPr>
      <p:grpSpPr>
        <a:xfrm>
          <a:off x="0" y="0"/>
          <a:ext cx="0" cy="0"/>
          <a:chOff x="0" y="0"/>
          <a:chExt cx="0" cy="0"/>
        </a:xfrm>
      </p:grpSpPr>
      <p:sp>
        <p:nvSpPr>
          <p:cNvPr id="508" name="Google Shape;508;p4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17" name="Google Shape;517;p44"/>
          <p:cNvSpPr/>
          <p:nvPr/>
        </p:nvSpPr>
        <p:spPr>
          <a:xfrm>
            <a:off x="3259706" y="2438814"/>
            <a:ext cx="359450" cy="447142"/>
          </a:xfrm>
          <a:prstGeom prst="rect">
            <a:avLst/>
          </a:prstGeom>
        </p:spPr>
        <p:txBody>
          <a:bodyPr>
            <a:prstTxWarp prst="textPlain">
              <a:avLst/>
            </a:prstTxWarp>
          </a:bodyPr>
          <a:lstStyle/>
          <a:p>
            <a:pPr lvl="0" algn="ctr"/>
            <a:r>
              <a:rPr b="1" i="0">
                <a:ln>
                  <a:noFill/>
                </a:ln>
                <a:solidFill>
                  <a:schemeClr val="lt1"/>
                </a:solidFill>
                <a:latin typeface="Montserrat"/>
              </a:rPr>
              <a:t>S</a:t>
            </a:r>
          </a:p>
        </p:txBody>
      </p:sp>
      <p:sp>
        <p:nvSpPr>
          <p:cNvPr id="518" name="Google Shape;518;p44"/>
          <p:cNvSpPr/>
          <p:nvPr/>
        </p:nvSpPr>
        <p:spPr>
          <a:xfrm>
            <a:off x="4240814" y="2446533"/>
            <a:ext cx="691108" cy="432320"/>
          </a:xfrm>
          <a:prstGeom prst="rect">
            <a:avLst/>
          </a:prstGeom>
        </p:spPr>
        <p:txBody>
          <a:bodyPr>
            <a:prstTxWarp prst="textPlain">
              <a:avLst/>
            </a:prstTxWarp>
          </a:bodyPr>
          <a:lstStyle/>
          <a:p>
            <a:pPr lvl="0" algn="ctr"/>
            <a:r>
              <a:rPr b="1" i="0">
                <a:ln>
                  <a:noFill/>
                </a:ln>
                <a:solidFill>
                  <a:schemeClr val="lt1"/>
                </a:solidFill>
                <a:latin typeface="Montserrat"/>
              </a:rPr>
              <a:t>W</a:t>
            </a:r>
          </a:p>
        </p:txBody>
      </p:sp>
      <p:sp>
        <p:nvSpPr>
          <p:cNvPr id="519" name="Google Shape;519;p44"/>
          <p:cNvSpPr/>
          <p:nvPr/>
        </p:nvSpPr>
        <p:spPr>
          <a:xfrm>
            <a:off x="3225120" y="3501352"/>
            <a:ext cx="473091" cy="447142"/>
          </a:xfrm>
          <a:prstGeom prst="rect">
            <a:avLst/>
          </a:prstGeom>
        </p:spPr>
        <p:txBody>
          <a:bodyPr>
            <a:prstTxWarp prst="textPlain">
              <a:avLst/>
            </a:prstTxWarp>
          </a:bodyPr>
          <a:lstStyle/>
          <a:p>
            <a:pPr lvl="0" algn="ctr"/>
            <a:r>
              <a:rPr b="1" i="0">
                <a:ln>
                  <a:noFill/>
                </a:ln>
                <a:solidFill>
                  <a:schemeClr val="lt1"/>
                </a:solidFill>
                <a:latin typeface="Montserrat"/>
              </a:rPr>
              <a:t>O</a:t>
            </a:r>
          </a:p>
        </p:txBody>
      </p:sp>
      <p:sp>
        <p:nvSpPr>
          <p:cNvPr id="520" name="Google Shape;520;p44"/>
          <p:cNvSpPr/>
          <p:nvPr/>
        </p:nvSpPr>
        <p:spPr>
          <a:xfrm>
            <a:off x="4355073" y="3509072"/>
            <a:ext cx="376744" cy="432320"/>
          </a:xfrm>
          <a:prstGeom prst="rect">
            <a:avLst/>
          </a:prstGeom>
        </p:spPr>
        <p:txBody>
          <a:bodyPr>
            <a:prstTxWarp prst="textPlain">
              <a:avLst/>
            </a:prstTxWarp>
          </a:bodyPr>
          <a:lstStyle/>
          <a:p>
            <a:pPr lvl="0" algn="ctr"/>
            <a:r>
              <a:rPr b="1" i="0">
                <a:ln>
                  <a:noFill/>
                </a:ln>
                <a:solidFill>
                  <a:schemeClr val="lt1"/>
                </a:solidFill>
                <a:latin typeface="Montserrat"/>
              </a:rPr>
              <a:t>T</a:t>
            </a:r>
          </a:p>
        </p:txBody>
      </p:sp>
      <p:pic>
        <p:nvPicPr>
          <p:cNvPr id="3" name="Picture 2">
            <a:extLst>
              <a:ext uri="{FF2B5EF4-FFF2-40B4-BE49-F238E27FC236}">
                <a16:creationId xmlns:a16="http://schemas.microsoft.com/office/drawing/2014/main" id="{A2E3C8B5-4848-4142-AC3D-B20D612CEE97}"/>
              </a:ext>
            </a:extLst>
          </p:cNvPr>
          <p:cNvPicPr>
            <a:picLocks noChangeAspect="1"/>
          </p:cNvPicPr>
          <p:nvPr/>
        </p:nvPicPr>
        <p:blipFill>
          <a:blip r:embed="rId3"/>
          <a:stretch>
            <a:fillRect/>
          </a:stretch>
        </p:blipFill>
        <p:spPr>
          <a:xfrm>
            <a:off x="7176468" y="228552"/>
            <a:ext cx="1967532" cy="1812283"/>
          </a:xfrm>
          <a:prstGeom prst="rect">
            <a:avLst/>
          </a:prstGeom>
        </p:spPr>
      </p:pic>
      <p:sp>
        <p:nvSpPr>
          <p:cNvPr id="4" name="TextBox 3">
            <a:extLst>
              <a:ext uri="{FF2B5EF4-FFF2-40B4-BE49-F238E27FC236}">
                <a16:creationId xmlns:a16="http://schemas.microsoft.com/office/drawing/2014/main" id="{07570080-EA5D-4C13-971E-D4FFEF6CB769}"/>
              </a:ext>
            </a:extLst>
          </p:cNvPr>
          <p:cNvSpPr txBox="1"/>
          <p:nvPr/>
        </p:nvSpPr>
        <p:spPr>
          <a:xfrm>
            <a:off x="172275" y="3339769"/>
            <a:ext cx="2154334" cy="323165"/>
          </a:xfrm>
          <a:prstGeom prst="rect">
            <a:avLst/>
          </a:prstGeom>
          <a:noFill/>
        </p:spPr>
        <p:txBody>
          <a:bodyPr wrap="square" rtlCol="0">
            <a:spAutoFit/>
          </a:bodyPr>
          <a:lstStyle/>
          <a:p>
            <a:r>
              <a:rPr lang="en-US" sz="1500" b="1" dirty="0">
                <a:solidFill>
                  <a:srgbClr val="4C9EE9"/>
                </a:solidFill>
                <a:latin typeface="Montserrat" panose="020B0604020202020204" charset="0"/>
              </a:rPr>
              <a:t>REFERENCES:</a:t>
            </a:r>
            <a:endParaRPr lang="en-IN" sz="1500" b="1" dirty="0">
              <a:solidFill>
                <a:srgbClr val="4C9EE9"/>
              </a:solidFill>
              <a:latin typeface="Montserrat" panose="020B0604020202020204" charset="0"/>
            </a:endParaRPr>
          </a:p>
        </p:txBody>
      </p:sp>
      <p:sp>
        <p:nvSpPr>
          <p:cNvPr id="5" name="TextBox 4">
            <a:extLst>
              <a:ext uri="{FF2B5EF4-FFF2-40B4-BE49-F238E27FC236}">
                <a16:creationId xmlns:a16="http://schemas.microsoft.com/office/drawing/2014/main" id="{14BA38DE-F89C-44C9-AB06-6BAC01460583}"/>
              </a:ext>
            </a:extLst>
          </p:cNvPr>
          <p:cNvSpPr txBox="1"/>
          <p:nvPr/>
        </p:nvSpPr>
        <p:spPr>
          <a:xfrm>
            <a:off x="162542" y="3622339"/>
            <a:ext cx="7195933" cy="1692771"/>
          </a:xfrm>
          <a:prstGeom prst="rect">
            <a:avLst/>
          </a:prstGeom>
          <a:noFill/>
        </p:spPr>
        <p:txBody>
          <a:bodyPr wrap="square" rtlCol="0">
            <a:spAutoFit/>
          </a:bodyPr>
          <a:lstStyle/>
          <a:p>
            <a:pPr marL="171450" indent="-171450" algn="l">
              <a:buFont typeface="Arial" panose="020B0604020202020204" pitchFamily="34" charset="0"/>
              <a:buChar char="•"/>
            </a:pPr>
            <a:r>
              <a:rPr lang="en-IN" sz="1000" b="1" dirty="0" err="1">
                <a:solidFill>
                  <a:srgbClr val="4C9EE9"/>
                </a:solidFill>
                <a:latin typeface="Montserrat" panose="020B0604020202020204" charset="0"/>
              </a:rPr>
              <a:t>Dialogflow</a:t>
            </a:r>
            <a:r>
              <a:rPr lang="en-IN" sz="1000" b="1" dirty="0">
                <a:solidFill>
                  <a:srgbClr val="4C9EE9"/>
                </a:solidFill>
                <a:latin typeface="Montserrat" panose="020B0604020202020204" charset="0"/>
              </a:rPr>
              <a:t>&gt; </a:t>
            </a:r>
            <a:r>
              <a:rPr lang="en-IN" sz="1000" b="1" i="0" dirty="0">
                <a:solidFill>
                  <a:srgbClr val="4C9EE9"/>
                </a:solidFill>
                <a:effectLst/>
                <a:latin typeface="Montserrat" panose="020B0604020202020204" charset="0"/>
              </a:rPr>
              <a:t>Documentation</a:t>
            </a:r>
            <a:r>
              <a:rPr lang="en-IN" sz="1000" i="0" dirty="0">
                <a:solidFill>
                  <a:srgbClr val="4C9EE9"/>
                </a:solidFill>
                <a:effectLst/>
                <a:latin typeface="Montserrat" panose="020B0604020202020204" charset="0"/>
              </a:rPr>
              <a:t>: </a:t>
            </a:r>
            <a:r>
              <a:rPr lang="en-IN" sz="1000" dirty="0">
                <a:solidFill>
                  <a:srgbClr val="4C9EE9"/>
                </a:solidFill>
                <a:latin typeface="Montserrat" panose="020B0604020202020204" charset="0"/>
              </a:rPr>
              <a:t>Link: </a:t>
            </a:r>
            <a:r>
              <a:rPr lang="en-IN" sz="1000" dirty="0">
                <a:solidFill>
                  <a:srgbClr val="4C9EE9"/>
                </a:solidFill>
                <a:latin typeface="Montserrat" panose="020B0604020202020204" charset="0"/>
                <a:hlinkClick r:id="rId4"/>
              </a:rPr>
              <a:t>https://cloud.google.com/dialogflow/docs</a:t>
            </a:r>
            <a:endParaRPr lang="en-IN" sz="1000" dirty="0">
              <a:solidFill>
                <a:srgbClr val="4C9EE9"/>
              </a:solidFill>
              <a:latin typeface="Montserrat" panose="020B0604020202020204" charset="0"/>
            </a:endParaRPr>
          </a:p>
          <a:p>
            <a:pPr marL="171450" indent="-171450" algn="l">
              <a:buFont typeface="Arial" panose="020B0604020202020204" pitchFamily="34" charset="0"/>
              <a:buChar char="•"/>
            </a:pPr>
            <a:r>
              <a:rPr lang="en-IN" sz="1000" b="1" i="0" dirty="0" err="1">
                <a:solidFill>
                  <a:srgbClr val="4C9EE9"/>
                </a:solidFill>
                <a:effectLst/>
                <a:latin typeface="Montserrat" panose="020B0604020202020204" charset="0"/>
              </a:rPr>
              <a:t>Dialogflow</a:t>
            </a:r>
            <a:r>
              <a:rPr lang="en-IN" sz="1000" b="1" i="0" dirty="0">
                <a:solidFill>
                  <a:srgbClr val="4C9EE9"/>
                </a:solidFill>
                <a:effectLst/>
                <a:latin typeface="Montserrat" panose="020B0604020202020204" charset="0"/>
              </a:rPr>
              <a:t> &gt; Python Client : </a:t>
            </a:r>
            <a:r>
              <a:rPr lang="en-IN" sz="1000" b="0" i="0" dirty="0">
                <a:solidFill>
                  <a:srgbClr val="4C9EE9"/>
                </a:solidFill>
                <a:effectLst/>
                <a:latin typeface="Montserrat" panose="020B0604020202020204" charset="0"/>
              </a:rPr>
              <a:t>Link: </a:t>
            </a:r>
            <a:r>
              <a:rPr lang="en-IN" sz="1000" b="0" i="0" u="sng" dirty="0">
                <a:solidFill>
                  <a:srgbClr val="4C9EE9"/>
                </a:solidFill>
                <a:effectLst/>
                <a:latin typeface="Montserrat" panose="020B0604020202020204" charset="0"/>
                <a:hlinkClick r:id="rId5"/>
              </a:rPr>
              <a:t>https://googleapis.dev/python/dialogflow/latest/index.html</a:t>
            </a:r>
            <a:endParaRPr lang="en-IN" sz="1000" b="0" i="0" u="sng" dirty="0">
              <a:solidFill>
                <a:srgbClr val="4C9EE9"/>
              </a:solidFill>
              <a:effectLst/>
              <a:latin typeface="Montserrat" panose="020B0604020202020204" charset="0"/>
            </a:endParaRPr>
          </a:p>
          <a:p>
            <a:pPr marL="171450" indent="-171450" algn="l">
              <a:buFont typeface="Arial" panose="020B0604020202020204" pitchFamily="34" charset="0"/>
              <a:buChar char="•"/>
            </a:pPr>
            <a:r>
              <a:rPr lang="en-IN" sz="1000" b="1" i="0" dirty="0">
                <a:solidFill>
                  <a:srgbClr val="4C9EE9"/>
                </a:solidFill>
                <a:effectLst/>
                <a:latin typeface="Montserrat" panose="020B0604020202020204" charset="0"/>
              </a:rPr>
              <a:t>Intent’s and Entity </a:t>
            </a:r>
            <a:r>
              <a:rPr lang="en-IN" sz="1000" i="0" dirty="0">
                <a:solidFill>
                  <a:srgbClr val="4C9EE9"/>
                </a:solidFill>
                <a:effectLst/>
                <a:latin typeface="Montserrat" panose="020B0604020202020204" charset="0"/>
              </a:rPr>
              <a:t>:  Link: </a:t>
            </a:r>
            <a:r>
              <a:rPr lang="en-IN" sz="1000" i="0" u="sng" dirty="0">
                <a:solidFill>
                  <a:srgbClr val="4C9EE9"/>
                </a:solidFill>
                <a:effectLst/>
                <a:latin typeface="Montserrat" panose="020B0604020202020204" charset="0"/>
                <a:hlinkClick r:id="rId6"/>
              </a:rPr>
              <a:t>https://chatbotsmagazine.com/how-to-document-chatbot-requirements-7df81275cc66</a:t>
            </a:r>
            <a:endParaRPr lang="en-IN" sz="1000" u="sng" dirty="0">
              <a:solidFill>
                <a:srgbClr val="4C9EE9"/>
              </a:solidFill>
              <a:latin typeface="Montserrat" panose="020B0604020202020204" charset="0"/>
            </a:endParaRPr>
          </a:p>
          <a:p>
            <a:pPr marL="171450" indent="-171450" algn="l">
              <a:buFont typeface="Arial" panose="020B0604020202020204" pitchFamily="34" charset="0"/>
              <a:buChar char="•"/>
            </a:pPr>
            <a:r>
              <a:rPr lang="en-IN" sz="1000" b="1" dirty="0">
                <a:solidFill>
                  <a:srgbClr val="4C9EE9"/>
                </a:solidFill>
                <a:latin typeface="Montserrat" panose="020B0604020202020204" charset="0"/>
              </a:rPr>
              <a:t>Firebase: </a:t>
            </a:r>
            <a:r>
              <a:rPr lang="en-IN" sz="1000" dirty="0">
                <a:solidFill>
                  <a:srgbClr val="4C9EE9"/>
                </a:solidFill>
                <a:latin typeface="Montserrat" panose="020B0604020202020204" charset="0"/>
              </a:rPr>
              <a:t>Link: </a:t>
            </a:r>
            <a:r>
              <a:rPr lang="en-IN" sz="1000" dirty="0">
                <a:solidFill>
                  <a:srgbClr val="4C9EE9"/>
                </a:solidFill>
                <a:latin typeface="Montserrat" panose="020B0604020202020204" charset="0"/>
                <a:hlinkClick r:id="rId7"/>
              </a:rPr>
              <a:t>https://stackoverflow.com/questions/51692357/how-to-connect-dialogflow-to-cloud-firestore-via-the-inline-editor-in-dialogflow/51715153</a:t>
            </a:r>
            <a:endParaRPr lang="en-IN" sz="1000" dirty="0">
              <a:solidFill>
                <a:srgbClr val="4C9EE9"/>
              </a:solidFill>
              <a:latin typeface="Montserrat" panose="020B0604020202020204" charset="0"/>
            </a:endParaRPr>
          </a:p>
          <a:p>
            <a:pPr marL="171450" indent="-171450" algn="l">
              <a:buFont typeface="Arial" panose="020B0604020202020204" pitchFamily="34" charset="0"/>
              <a:buChar char="•"/>
            </a:pPr>
            <a:r>
              <a:rPr lang="en-IN" sz="1000" b="1" dirty="0" err="1">
                <a:solidFill>
                  <a:srgbClr val="4C9EE9"/>
                </a:solidFill>
                <a:latin typeface="Montserrat" panose="020B0604020202020204" charset="0"/>
              </a:rPr>
              <a:t>NodeMailer</a:t>
            </a:r>
            <a:r>
              <a:rPr lang="en-IN" sz="1000" b="1" dirty="0">
                <a:solidFill>
                  <a:srgbClr val="4C9EE9"/>
                </a:solidFill>
                <a:latin typeface="Montserrat" panose="020B0604020202020204" charset="0"/>
              </a:rPr>
              <a:t>: </a:t>
            </a:r>
            <a:r>
              <a:rPr lang="en-IN" sz="1000" dirty="0">
                <a:solidFill>
                  <a:srgbClr val="4C9EE9"/>
                </a:solidFill>
                <a:latin typeface="Montserrat" panose="020B0604020202020204" charset="0"/>
              </a:rPr>
              <a:t>Link: </a:t>
            </a:r>
            <a:r>
              <a:rPr lang="en-IN" sz="1000" dirty="0">
                <a:solidFill>
                  <a:srgbClr val="4C9EE9"/>
                </a:solidFill>
                <a:latin typeface="Montserrat" panose="020B0604020202020204" charset="0"/>
                <a:hlinkClick r:id="rId8"/>
              </a:rPr>
              <a:t>https://stackoverflow.com/questions/48398663/use-nodemailer-in-dialogflow</a:t>
            </a:r>
            <a:r>
              <a:rPr lang="en-IN" sz="1000" dirty="0">
                <a:solidFill>
                  <a:srgbClr val="4C9EE9"/>
                </a:solidFill>
                <a:latin typeface="Montserrat" panose="020B0604020202020204" charset="0"/>
              </a:rPr>
              <a:t>.</a:t>
            </a:r>
          </a:p>
          <a:p>
            <a:pPr marL="171450" indent="-171450" algn="l">
              <a:buFont typeface="Arial" panose="020B0604020202020204" pitchFamily="34" charset="0"/>
              <a:buChar char="•"/>
            </a:pPr>
            <a:r>
              <a:rPr lang="en-IN" sz="1000" b="1" dirty="0" err="1">
                <a:solidFill>
                  <a:srgbClr val="4C9EE9"/>
                </a:solidFill>
                <a:latin typeface="Montserrat" panose="020B0604020202020204" charset="0"/>
              </a:rPr>
              <a:t>Axios</a:t>
            </a:r>
            <a:r>
              <a:rPr lang="en-IN" sz="1000" b="1" dirty="0">
                <a:solidFill>
                  <a:srgbClr val="4C9EE9"/>
                </a:solidFill>
                <a:latin typeface="Montserrat" panose="020B0604020202020204" charset="0"/>
              </a:rPr>
              <a:t>: </a:t>
            </a:r>
            <a:r>
              <a:rPr lang="en-IN" sz="1000" dirty="0" err="1">
                <a:solidFill>
                  <a:srgbClr val="4C9EE9"/>
                </a:solidFill>
                <a:latin typeface="Montserrat" panose="020B0604020202020204" charset="0"/>
              </a:rPr>
              <a:t>Link:https</a:t>
            </a:r>
            <a:r>
              <a:rPr lang="en-IN" sz="1000" dirty="0">
                <a:solidFill>
                  <a:srgbClr val="4C9EE9"/>
                </a:solidFill>
                <a:latin typeface="Montserrat" panose="020B0604020202020204" charset="0"/>
              </a:rPr>
              <a:t>://github.com/</a:t>
            </a:r>
            <a:r>
              <a:rPr lang="en-IN" sz="1000" dirty="0" err="1">
                <a:solidFill>
                  <a:srgbClr val="4C9EE9"/>
                </a:solidFill>
                <a:latin typeface="Montserrat" panose="020B0604020202020204" charset="0"/>
              </a:rPr>
              <a:t>axios</a:t>
            </a:r>
            <a:r>
              <a:rPr lang="en-IN" sz="1000" dirty="0">
                <a:solidFill>
                  <a:srgbClr val="4C9EE9"/>
                </a:solidFill>
                <a:latin typeface="Montserrat" panose="020B0604020202020204" charset="0"/>
              </a:rPr>
              <a:t>/</a:t>
            </a:r>
            <a:r>
              <a:rPr lang="en-IN" sz="1000" dirty="0" err="1">
                <a:solidFill>
                  <a:srgbClr val="4C9EE9"/>
                </a:solidFill>
                <a:latin typeface="Montserrat" panose="020B0604020202020204" charset="0"/>
              </a:rPr>
              <a:t>axios</a:t>
            </a:r>
            <a:r>
              <a:rPr lang="en-IN" sz="1000" dirty="0">
                <a:solidFill>
                  <a:srgbClr val="4C9EE9"/>
                </a:solidFill>
                <a:latin typeface="Montserrat" panose="020B0604020202020204" charset="0"/>
              </a:rPr>
              <a:t>.</a:t>
            </a:r>
          </a:p>
          <a:p>
            <a:pPr algn="l"/>
            <a:endParaRPr lang="en-IN" sz="1000" i="0" u="sng" dirty="0">
              <a:solidFill>
                <a:srgbClr val="4C9EE9"/>
              </a:solidFill>
              <a:effectLst/>
              <a:latin typeface="Roboto"/>
            </a:endParaRPr>
          </a:p>
          <a:p>
            <a:endParaRPr lang="en-IN" dirty="0"/>
          </a:p>
        </p:txBody>
      </p:sp>
      <p:sp>
        <p:nvSpPr>
          <p:cNvPr id="11" name="TextBox 10">
            <a:extLst>
              <a:ext uri="{FF2B5EF4-FFF2-40B4-BE49-F238E27FC236}">
                <a16:creationId xmlns:a16="http://schemas.microsoft.com/office/drawing/2014/main" id="{F6C51C3C-518A-4D00-A216-4B323FECE6DE}"/>
              </a:ext>
            </a:extLst>
          </p:cNvPr>
          <p:cNvSpPr txBox="1"/>
          <p:nvPr/>
        </p:nvSpPr>
        <p:spPr>
          <a:xfrm>
            <a:off x="296654" y="296175"/>
            <a:ext cx="2154334" cy="323165"/>
          </a:xfrm>
          <a:prstGeom prst="rect">
            <a:avLst/>
          </a:prstGeom>
          <a:noFill/>
        </p:spPr>
        <p:txBody>
          <a:bodyPr wrap="square" rtlCol="0">
            <a:spAutoFit/>
          </a:bodyPr>
          <a:lstStyle/>
          <a:p>
            <a:r>
              <a:rPr lang="en-US" sz="1500" b="1" dirty="0">
                <a:solidFill>
                  <a:srgbClr val="4C9EE9"/>
                </a:solidFill>
                <a:latin typeface="Montserrat" panose="020B0604020202020204" charset="0"/>
              </a:rPr>
              <a:t>CONCLUSION:</a:t>
            </a:r>
            <a:endParaRPr lang="en-IN" sz="1500" b="1" dirty="0">
              <a:solidFill>
                <a:srgbClr val="4C9EE9"/>
              </a:solidFill>
              <a:latin typeface="Montserrat" panose="020B0604020202020204" charset="0"/>
            </a:endParaRPr>
          </a:p>
        </p:txBody>
      </p:sp>
      <p:sp>
        <p:nvSpPr>
          <p:cNvPr id="12" name="TextBox 11">
            <a:extLst>
              <a:ext uri="{FF2B5EF4-FFF2-40B4-BE49-F238E27FC236}">
                <a16:creationId xmlns:a16="http://schemas.microsoft.com/office/drawing/2014/main" id="{CC7C4FB3-B41D-4B5F-A236-810809F29A31}"/>
              </a:ext>
            </a:extLst>
          </p:cNvPr>
          <p:cNvSpPr txBox="1"/>
          <p:nvPr/>
        </p:nvSpPr>
        <p:spPr>
          <a:xfrm>
            <a:off x="191154" y="2311823"/>
            <a:ext cx="7195933" cy="1154162"/>
          </a:xfrm>
          <a:prstGeom prst="rect">
            <a:avLst/>
          </a:prstGeom>
          <a:noFill/>
        </p:spPr>
        <p:txBody>
          <a:bodyPr wrap="square" rtlCol="0">
            <a:spAutoFit/>
          </a:bodyPr>
          <a:lstStyle/>
          <a:p>
            <a:pPr marL="171450" indent="-171450" algn="l">
              <a:buFont typeface="Arial" panose="020B0604020202020204" pitchFamily="34" charset="0"/>
              <a:buChar char="•"/>
            </a:pPr>
            <a:r>
              <a:rPr lang="en-US" sz="1100" b="0" i="0" dirty="0">
                <a:solidFill>
                  <a:srgbClr val="4C9EE9"/>
                </a:solidFill>
                <a:effectLst/>
                <a:latin typeface="Montserrat" panose="020B0604020202020204" charset="0"/>
              </a:rPr>
              <a:t>If designed effectively, chatbots may help prevent misinformation, aid in symptom detection, engender infection-limiting behaviors, and lessen the mental health burden of pandemic response. In a pandemic, no group of people remains unaffected for long. Together, patients, healthcare workers, academics, technology companies, NGOs, and governments can ensure chatbots say the right thing.</a:t>
            </a:r>
            <a:endParaRPr lang="en-IN" sz="1000" i="0" u="sng" dirty="0">
              <a:solidFill>
                <a:srgbClr val="4C9EE9"/>
              </a:solidFill>
              <a:effectLst/>
              <a:latin typeface="Montserrat" panose="020B0604020202020204" charset="0"/>
            </a:endParaRPr>
          </a:p>
          <a:p>
            <a:endParaRPr lang="en-IN" dirty="0"/>
          </a:p>
        </p:txBody>
      </p:sp>
      <p:sp>
        <p:nvSpPr>
          <p:cNvPr id="14" name="TextBox 13">
            <a:extLst>
              <a:ext uri="{FF2B5EF4-FFF2-40B4-BE49-F238E27FC236}">
                <a16:creationId xmlns:a16="http://schemas.microsoft.com/office/drawing/2014/main" id="{48F326F6-7E00-424D-93A0-20A4C51026C8}"/>
              </a:ext>
            </a:extLst>
          </p:cNvPr>
          <p:cNvSpPr txBox="1"/>
          <p:nvPr/>
        </p:nvSpPr>
        <p:spPr>
          <a:xfrm>
            <a:off x="248678" y="2007618"/>
            <a:ext cx="2154334" cy="323165"/>
          </a:xfrm>
          <a:prstGeom prst="rect">
            <a:avLst/>
          </a:prstGeom>
          <a:noFill/>
        </p:spPr>
        <p:txBody>
          <a:bodyPr wrap="square" rtlCol="0">
            <a:spAutoFit/>
          </a:bodyPr>
          <a:lstStyle/>
          <a:p>
            <a:r>
              <a:rPr lang="en-US" sz="1500" b="1" dirty="0">
                <a:solidFill>
                  <a:srgbClr val="4C9EE9"/>
                </a:solidFill>
                <a:latin typeface="Montserrat" panose="020B0604020202020204" charset="0"/>
              </a:rPr>
              <a:t>PACKAGES:</a:t>
            </a:r>
            <a:endParaRPr lang="en-IN" sz="1500" b="1" dirty="0">
              <a:solidFill>
                <a:srgbClr val="4C9EE9"/>
              </a:solidFill>
              <a:latin typeface="Montserrat" panose="020B0604020202020204" charset="0"/>
            </a:endParaRPr>
          </a:p>
        </p:txBody>
      </p:sp>
      <p:sp>
        <p:nvSpPr>
          <p:cNvPr id="15" name="TextBox 14">
            <a:extLst>
              <a:ext uri="{FF2B5EF4-FFF2-40B4-BE49-F238E27FC236}">
                <a16:creationId xmlns:a16="http://schemas.microsoft.com/office/drawing/2014/main" id="{210C905E-34C9-4C3E-AD76-58EDE39ED9F0}"/>
              </a:ext>
            </a:extLst>
          </p:cNvPr>
          <p:cNvSpPr txBox="1"/>
          <p:nvPr/>
        </p:nvSpPr>
        <p:spPr>
          <a:xfrm>
            <a:off x="191154" y="535934"/>
            <a:ext cx="6740988" cy="1754326"/>
          </a:xfrm>
          <a:prstGeom prst="rect">
            <a:avLst/>
          </a:prstGeom>
          <a:noFill/>
        </p:spPr>
        <p:txBody>
          <a:bodyPr wrap="square" rtlCol="0">
            <a:spAutoFit/>
          </a:bodyPr>
          <a:lstStyle/>
          <a:p>
            <a:r>
              <a:rPr lang="en-US" dirty="0">
                <a:solidFill>
                  <a:srgbClr val="4C9EE9"/>
                </a:solidFill>
                <a:latin typeface="Montserrat" panose="020B0604020202020204" charset="0"/>
              </a:rPr>
              <a:t> </a:t>
            </a:r>
            <a:r>
              <a:rPr lang="en-US" sz="1000" dirty="0">
                <a:solidFill>
                  <a:srgbClr val="4C9EE9"/>
                </a:solidFill>
                <a:latin typeface="Montserrat" panose="020B0604020202020204" charset="0"/>
              </a:rPr>
              <a:t>  "firebase-admin": "^5.13.1",                                          </a:t>
            </a:r>
          </a:p>
          <a:p>
            <a:r>
              <a:rPr lang="en-US" sz="1000" dirty="0">
                <a:solidFill>
                  <a:srgbClr val="4C9EE9"/>
                </a:solidFill>
                <a:latin typeface="Montserrat" panose="020B0604020202020204" charset="0"/>
              </a:rPr>
              <a:t>    "firebase-functions": "^2.0.2",</a:t>
            </a:r>
          </a:p>
          <a:p>
            <a:r>
              <a:rPr lang="en-US" sz="1000" dirty="0">
                <a:solidFill>
                  <a:srgbClr val="4C9EE9"/>
                </a:solidFill>
                <a:latin typeface="Montserrat" panose="020B0604020202020204" charset="0"/>
              </a:rPr>
              <a:t>    "</a:t>
            </a:r>
            <a:r>
              <a:rPr lang="en-US" sz="1000" dirty="0" err="1">
                <a:solidFill>
                  <a:srgbClr val="4C9EE9"/>
                </a:solidFill>
                <a:latin typeface="Montserrat" panose="020B0604020202020204" charset="0"/>
              </a:rPr>
              <a:t>dialogflow</a:t>
            </a:r>
            <a:r>
              <a:rPr lang="en-US" sz="1000" dirty="0">
                <a:solidFill>
                  <a:srgbClr val="4C9EE9"/>
                </a:solidFill>
                <a:latin typeface="Montserrat" panose="020B0604020202020204" charset="0"/>
              </a:rPr>
              <a:t>": "^0.6.0",</a:t>
            </a:r>
          </a:p>
          <a:p>
            <a:r>
              <a:rPr lang="en-US" sz="1000" dirty="0">
                <a:solidFill>
                  <a:srgbClr val="4C9EE9"/>
                </a:solidFill>
                <a:latin typeface="Montserrat" panose="020B0604020202020204" charset="0"/>
              </a:rPr>
              <a:t>    "</a:t>
            </a:r>
            <a:r>
              <a:rPr lang="en-US" sz="1000" dirty="0" err="1">
                <a:solidFill>
                  <a:srgbClr val="4C9EE9"/>
                </a:solidFill>
                <a:latin typeface="Montserrat" panose="020B0604020202020204" charset="0"/>
              </a:rPr>
              <a:t>dialogflow</a:t>
            </a:r>
            <a:r>
              <a:rPr lang="en-US" sz="1000" dirty="0">
                <a:solidFill>
                  <a:srgbClr val="4C9EE9"/>
                </a:solidFill>
                <a:latin typeface="Montserrat" panose="020B0604020202020204" charset="0"/>
              </a:rPr>
              <a:t>-fulfillment": "^0.6.1",</a:t>
            </a:r>
          </a:p>
          <a:p>
            <a:r>
              <a:rPr lang="en-US" sz="1000" dirty="0">
                <a:solidFill>
                  <a:srgbClr val="4C9EE9"/>
                </a:solidFill>
                <a:latin typeface="Montserrat" panose="020B0604020202020204" charset="0"/>
              </a:rPr>
              <a:t>    “</a:t>
            </a:r>
            <a:r>
              <a:rPr lang="en-IN" sz="1000" dirty="0" err="1">
                <a:solidFill>
                  <a:srgbClr val="4C9EE9"/>
                </a:solidFill>
                <a:latin typeface="Montserrat" panose="020B0604020202020204" charset="0"/>
              </a:rPr>
              <a:t>smtplib</a:t>
            </a:r>
            <a:r>
              <a:rPr lang="en-US" sz="1000" dirty="0">
                <a:solidFill>
                  <a:srgbClr val="4C9EE9"/>
                </a:solidFill>
                <a:latin typeface="Montserrat" panose="020B0604020202020204" charset="0"/>
              </a:rPr>
              <a:t>": "^4.7.0",</a:t>
            </a:r>
          </a:p>
          <a:p>
            <a:r>
              <a:rPr lang="en-US" sz="1000" dirty="0">
                <a:solidFill>
                  <a:srgbClr val="4C9EE9"/>
                </a:solidFill>
                <a:latin typeface="Montserrat" panose="020B0604020202020204" charset="0"/>
              </a:rPr>
              <a:t>    “</a:t>
            </a:r>
            <a:r>
              <a:rPr lang="en-US" sz="1000" dirty="0" err="1">
                <a:solidFill>
                  <a:srgbClr val="4C9EE9"/>
                </a:solidFill>
                <a:latin typeface="Montserrat" panose="020B0604020202020204" charset="0"/>
              </a:rPr>
              <a:t>jason</a:t>
            </a:r>
            <a:r>
              <a:rPr lang="en-US" sz="1000" dirty="0">
                <a:solidFill>
                  <a:srgbClr val="4C9EE9"/>
                </a:solidFill>
                <a:latin typeface="Montserrat" panose="020B0604020202020204" charset="0"/>
              </a:rPr>
              <a:t>": "^2.4.0",</a:t>
            </a:r>
          </a:p>
          <a:p>
            <a:r>
              <a:rPr lang="en-US" sz="1000" dirty="0">
                <a:solidFill>
                  <a:srgbClr val="4C9EE9"/>
                </a:solidFill>
                <a:latin typeface="Montserrat" panose="020B0604020202020204" charset="0"/>
              </a:rPr>
              <a:t>    "</a:t>
            </a:r>
            <a:r>
              <a:rPr lang="en-US" sz="1000" dirty="0" err="1">
                <a:solidFill>
                  <a:srgbClr val="4C9EE9"/>
                </a:solidFill>
                <a:latin typeface="Montserrat" panose="020B0604020202020204" charset="0"/>
              </a:rPr>
              <a:t>axios</a:t>
            </a:r>
            <a:r>
              <a:rPr lang="en-US" sz="1000" dirty="0">
                <a:solidFill>
                  <a:srgbClr val="4C9EE9"/>
                </a:solidFill>
                <a:latin typeface="Montserrat" panose="020B0604020202020204" charset="0"/>
              </a:rPr>
              <a:t>":"^0.21.1",</a:t>
            </a:r>
          </a:p>
          <a:p>
            <a:r>
              <a:rPr lang="en-US" sz="1000" dirty="0">
                <a:solidFill>
                  <a:srgbClr val="4C9EE9"/>
                </a:solidFill>
                <a:latin typeface="Montserrat" panose="020B0604020202020204" charset="0"/>
              </a:rPr>
              <a:t>    "@</a:t>
            </a:r>
            <a:r>
              <a:rPr lang="en-US" sz="1000" dirty="0" err="1">
                <a:solidFill>
                  <a:srgbClr val="4C9EE9"/>
                </a:solidFill>
                <a:latin typeface="Montserrat" panose="020B0604020202020204" charset="0"/>
              </a:rPr>
              <a:t>sendgrid</a:t>
            </a:r>
            <a:r>
              <a:rPr lang="en-US" sz="1000" dirty="0">
                <a:solidFill>
                  <a:srgbClr val="4C9EE9"/>
                </a:solidFill>
                <a:latin typeface="Montserrat" panose="020B0604020202020204" charset="0"/>
              </a:rPr>
              <a:t>/mail":"^7.4.2",</a:t>
            </a:r>
          </a:p>
          <a:p>
            <a:r>
              <a:rPr lang="en-US" sz="1000" dirty="0">
                <a:solidFill>
                  <a:srgbClr val="4C9EE9"/>
                </a:solidFill>
                <a:latin typeface="Montserrat" panose="020B0604020202020204" charset="0"/>
              </a:rPr>
              <a:t>    "nodemailer":"6.5.0</a:t>
            </a:r>
            <a:r>
              <a:rPr lang="en-US" sz="1000" dirty="0">
                <a:solidFill>
                  <a:srgbClr val="4C9EE9"/>
                </a:solidFill>
              </a:rPr>
              <a:t>"</a:t>
            </a:r>
          </a:p>
          <a:p>
            <a:r>
              <a:rPr lang="en-US" dirty="0"/>
              <a: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xEl>
                                              <p:pRg st="2" end="2"/>
                                            </p:txEl>
                                          </p:spTgt>
                                        </p:tgtEl>
                                        <p:attrNameLst>
                                          <p:attrName>style.visibility</p:attrName>
                                        </p:attrNameLst>
                                      </p:cBhvr>
                                      <p:to>
                                        <p:strVal val="visible"/>
                                      </p:to>
                                    </p:set>
                                    <p:animEffect transition="in" filter="fade">
                                      <p:cBhvr>
                                        <p:cTn id="20" dur="500"/>
                                        <p:tgtEl>
                                          <p:spTgt spid="1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Effect transition="in" filter="fade">
                                      <p:cBhvr>
                                        <p:cTn id="25" dur="500"/>
                                        <p:tgtEl>
                                          <p:spTgt spid="15">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xEl>
                                              <p:pRg st="1" end="1"/>
                                            </p:txEl>
                                          </p:spTgt>
                                        </p:tgtEl>
                                        <p:attrNameLst>
                                          <p:attrName>style.visibility</p:attrName>
                                        </p:attrNameLst>
                                      </p:cBhvr>
                                      <p:to>
                                        <p:strVal val="visible"/>
                                      </p:to>
                                    </p:set>
                                    <p:animEffect transition="in" filter="fade">
                                      <p:cBhvr>
                                        <p:cTn id="28" dur="500"/>
                                        <p:tgtEl>
                                          <p:spTgt spid="15">
                                            <p:txEl>
                                              <p:p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xEl>
                                              <p:pRg st="3" end="3"/>
                                            </p:txEl>
                                          </p:spTgt>
                                        </p:tgtEl>
                                        <p:attrNameLst>
                                          <p:attrName>style.visibility</p:attrName>
                                        </p:attrNameLst>
                                      </p:cBhvr>
                                      <p:to>
                                        <p:strVal val="visible"/>
                                      </p:to>
                                    </p:set>
                                    <p:animEffect transition="in" filter="fade">
                                      <p:cBhvr>
                                        <p:cTn id="31" dur="500"/>
                                        <p:tgtEl>
                                          <p:spTgt spid="15">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xEl>
                                              <p:pRg st="4" end="4"/>
                                            </p:txEl>
                                          </p:spTgt>
                                        </p:tgtEl>
                                        <p:attrNameLst>
                                          <p:attrName>style.visibility</p:attrName>
                                        </p:attrNameLst>
                                      </p:cBhvr>
                                      <p:to>
                                        <p:strVal val="visible"/>
                                      </p:to>
                                    </p:set>
                                    <p:animEffect transition="in" filter="fade">
                                      <p:cBhvr>
                                        <p:cTn id="34" dur="500"/>
                                        <p:tgtEl>
                                          <p:spTgt spid="15">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xEl>
                                              <p:pRg st="5" end="5"/>
                                            </p:txEl>
                                          </p:spTgt>
                                        </p:tgtEl>
                                        <p:attrNameLst>
                                          <p:attrName>style.visibility</p:attrName>
                                        </p:attrNameLst>
                                      </p:cBhvr>
                                      <p:to>
                                        <p:strVal val="visible"/>
                                      </p:to>
                                    </p:set>
                                    <p:animEffect transition="in" filter="fade">
                                      <p:cBhvr>
                                        <p:cTn id="37" dur="500"/>
                                        <p:tgtEl>
                                          <p:spTgt spid="15">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xEl>
                                              <p:pRg st="6" end="6"/>
                                            </p:txEl>
                                          </p:spTgt>
                                        </p:tgtEl>
                                        <p:attrNameLst>
                                          <p:attrName>style.visibility</p:attrName>
                                        </p:attrNameLst>
                                      </p:cBhvr>
                                      <p:to>
                                        <p:strVal val="visible"/>
                                      </p:to>
                                    </p:set>
                                    <p:animEffect transition="in" filter="fade">
                                      <p:cBhvr>
                                        <p:cTn id="40" dur="500"/>
                                        <p:tgtEl>
                                          <p:spTgt spid="15">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5">
                                            <p:txEl>
                                              <p:pRg st="7" end="7"/>
                                            </p:txEl>
                                          </p:spTgt>
                                        </p:tgtEl>
                                        <p:attrNameLst>
                                          <p:attrName>style.visibility</p:attrName>
                                        </p:attrNameLst>
                                      </p:cBhvr>
                                      <p:to>
                                        <p:strVal val="visible"/>
                                      </p:to>
                                    </p:set>
                                    <p:animEffect transition="in" filter="fade">
                                      <p:cBhvr>
                                        <p:cTn id="43" dur="500"/>
                                        <p:tgtEl>
                                          <p:spTgt spid="15">
                                            <p:txEl>
                                              <p:pRg st="7" end="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5">
                                            <p:txEl>
                                              <p:pRg st="8" end="8"/>
                                            </p:txEl>
                                          </p:spTgt>
                                        </p:tgtEl>
                                        <p:attrNameLst>
                                          <p:attrName>style.visibility</p:attrName>
                                        </p:attrNameLst>
                                      </p:cBhvr>
                                      <p:to>
                                        <p:strVal val="visible"/>
                                      </p:to>
                                    </p:set>
                                    <p:animEffect transition="in" filter="fade">
                                      <p:cBhvr>
                                        <p:cTn id="46" dur="500"/>
                                        <p:tgtEl>
                                          <p:spTgt spid="15">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circle(in)">
                                      <p:cBhvr>
                                        <p:cTn id="6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p:bldP spid="12"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06"/>
        <p:cNvGrpSpPr/>
        <p:nvPr/>
      </p:nvGrpSpPr>
      <p:grpSpPr>
        <a:xfrm>
          <a:off x="0" y="0"/>
          <a:ext cx="0" cy="0"/>
          <a:chOff x="0" y="0"/>
          <a:chExt cx="0" cy="0"/>
        </a:xfrm>
      </p:grpSpPr>
      <p:sp>
        <p:nvSpPr>
          <p:cNvPr id="508" name="Google Shape;508;p4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517" name="Google Shape;517;p44"/>
          <p:cNvSpPr/>
          <p:nvPr/>
        </p:nvSpPr>
        <p:spPr>
          <a:xfrm>
            <a:off x="3259706" y="2438814"/>
            <a:ext cx="359450" cy="447142"/>
          </a:xfrm>
          <a:prstGeom prst="rect">
            <a:avLst/>
          </a:prstGeom>
        </p:spPr>
        <p:txBody>
          <a:bodyPr>
            <a:prstTxWarp prst="textPlain">
              <a:avLst/>
            </a:prstTxWarp>
          </a:bodyPr>
          <a:lstStyle/>
          <a:p>
            <a:pPr lvl="0" algn="ctr"/>
            <a:r>
              <a:rPr b="1" i="0">
                <a:ln>
                  <a:noFill/>
                </a:ln>
                <a:solidFill>
                  <a:schemeClr val="lt1"/>
                </a:solidFill>
                <a:latin typeface="Montserrat"/>
              </a:rPr>
              <a:t>S</a:t>
            </a:r>
          </a:p>
        </p:txBody>
      </p:sp>
      <p:sp>
        <p:nvSpPr>
          <p:cNvPr id="518" name="Google Shape;518;p44"/>
          <p:cNvSpPr/>
          <p:nvPr/>
        </p:nvSpPr>
        <p:spPr>
          <a:xfrm>
            <a:off x="4240814" y="2446533"/>
            <a:ext cx="691108" cy="432320"/>
          </a:xfrm>
          <a:prstGeom prst="rect">
            <a:avLst/>
          </a:prstGeom>
        </p:spPr>
        <p:txBody>
          <a:bodyPr>
            <a:prstTxWarp prst="textPlain">
              <a:avLst/>
            </a:prstTxWarp>
          </a:bodyPr>
          <a:lstStyle/>
          <a:p>
            <a:pPr lvl="0" algn="ctr"/>
            <a:r>
              <a:rPr b="1" i="0">
                <a:ln>
                  <a:noFill/>
                </a:ln>
                <a:solidFill>
                  <a:schemeClr val="lt1"/>
                </a:solidFill>
                <a:latin typeface="Montserrat"/>
              </a:rPr>
              <a:t>W</a:t>
            </a:r>
          </a:p>
        </p:txBody>
      </p:sp>
      <p:sp>
        <p:nvSpPr>
          <p:cNvPr id="519" name="Google Shape;519;p44"/>
          <p:cNvSpPr/>
          <p:nvPr/>
        </p:nvSpPr>
        <p:spPr>
          <a:xfrm>
            <a:off x="3225120" y="3501352"/>
            <a:ext cx="473091" cy="447142"/>
          </a:xfrm>
          <a:prstGeom prst="rect">
            <a:avLst/>
          </a:prstGeom>
        </p:spPr>
        <p:txBody>
          <a:bodyPr>
            <a:prstTxWarp prst="textPlain">
              <a:avLst/>
            </a:prstTxWarp>
          </a:bodyPr>
          <a:lstStyle/>
          <a:p>
            <a:pPr lvl="0" algn="ctr"/>
            <a:r>
              <a:rPr b="1" i="0">
                <a:ln>
                  <a:noFill/>
                </a:ln>
                <a:solidFill>
                  <a:schemeClr val="lt1"/>
                </a:solidFill>
                <a:latin typeface="Montserrat"/>
              </a:rPr>
              <a:t>O</a:t>
            </a:r>
          </a:p>
        </p:txBody>
      </p:sp>
      <p:sp>
        <p:nvSpPr>
          <p:cNvPr id="520" name="Google Shape;520;p44"/>
          <p:cNvSpPr/>
          <p:nvPr/>
        </p:nvSpPr>
        <p:spPr>
          <a:xfrm>
            <a:off x="4355073" y="3509072"/>
            <a:ext cx="376744" cy="432320"/>
          </a:xfrm>
          <a:prstGeom prst="rect">
            <a:avLst/>
          </a:prstGeom>
        </p:spPr>
        <p:txBody>
          <a:bodyPr>
            <a:prstTxWarp prst="textPlain">
              <a:avLst/>
            </a:prstTxWarp>
          </a:bodyPr>
          <a:lstStyle/>
          <a:p>
            <a:pPr lvl="0" algn="ctr"/>
            <a:r>
              <a:rPr b="1" i="0">
                <a:ln>
                  <a:noFill/>
                </a:ln>
                <a:solidFill>
                  <a:schemeClr val="lt1"/>
                </a:solidFill>
                <a:latin typeface="Montserrat"/>
              </a:rPr>
              <a:t>T</a:t>
            </a:r>
          </a:p>
        </p:txBody>
      </p:sp>
      <p:sp>
        <p:nvSpPr>
          <p:cNvPr id="2" name="TextBox 1">
            <a:extLst>
              <a:ext uri="{FF2B5EF4-FFF2-40B4-BE49-F238E27FC236}">
                <a16:creationId xmlns:a16="http://schemas.microsoft.com/office/drawing/2014/main" id="{6E62296C-3DCB-4EF5-B4A7-62160A327395}"/>
              </a:ext>
            </a:extLst>
          </p:cNvPr>
          <p:cNvSpPr txBox="1"/>
          <p:nvPr/>
        </p:nvSpPr>
        <p:spPr>
          <a:xfrm>
            <a:off x="1136865" y="829296"/>
            <a:ext cx="4605131" cy="923330"/>
          </a:xfrm>
          <a:prstGeom prst="rect">
            <a:avLst/>
          </a:prstGeom>
          <a:noFill/>
        </p:spPr>
        <p:txBody>
          <a:bodyPr wrap="square" rtlCol="0">
            <a:spAutoFit/>
          </a:bodyPr>
          <a:lstStyle/>
          <a:p>
            <a:r>
              <a:rPr lang="en-US" sz="5400" b="1" dirty="0">
                <a:solidFill>
                  <a:srgbClr val="46CEFF"/>
                </a:solidFill>
                <a:latin typeface="Montserrat" panose="020B0604020202020204" charset="0"/>
              </a:rPr>
              <a:t>Thank You</a:t>
            </a:r>
            <a:endParaRPr lang="en-IN" dirty="0">
              <a:solidFill>
                <a:srgbClr val="46CEFF"/>
              </a:solidFill>
              <a:latin typeface="Montserrat" panose="020B0604020202020204" charset="0"/>
            </a:endParaRPr>
          </a:p>
        </p:txBody>
      </p:sp>
      <p:pic>
        <p:nvPicPr>
          <p:cNvPr id="5" name="Picture 4">
            <a:extLst>
              <a:ext uri="{FF2B5EF4-FFF2-40B4-BE49-F238E27FC236}">
                <a16:creationId xmlns:a16="http://schemas.microsoft.com/office/drawing/2014/main" id="{0C94D236-6D95-4CEA-8E05-10D75238614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310" b="92672" l="9217" r="89862">
                        <a14:foregroundMark x1="78341" y1="29741" x2="78341" y2="29741"/>
                        <a14:foregroundMark x1="79724" y1="21552" x2="79724" y2="21552"/>
                        <a14:foregroundMark x1="83410" y1="22845" x2="83410" y2="22845"/>
                        <a14:foregroundMark x1="87558" y1="23276" x2="87558" y2="23276"/>
                        <a14:foregroundMark x1="88018" y1="12931" x2="88018" y2="12931"/>
                        <a14:foregroundMark x1="77880" y1="8190" x2="77880" y2="8190"/>
                        <a14:foregroundMark x1="84332" y1="7328" x2="84332" y2="7328"/>
                        <a14:foregroundMark x1="76037" y1="7328" x2="76037" y2="7328"/>
                        <a14:foregroundMark x1="84332" y1="5603" x2="84332" y2="5603"/>
                        <a14:foregroundMark x1="85714" y1="4741" x2="85714" y2="4741"/>
                        <a14:foregroundMark x1="79724" y1="65086" x2="79724" y2="65086"/>
                        <a14:foregroundMark x1="88479" y1="63362" x2="88479" y2="63362"/>
                        <a14:foregroundMark x1="88479" y1="72845" x2="88479" y2="72845"/>
                        <a14:foregroundMark x1="86175" y1="79741" x2="86175" y2="79741"/>
                        <a14:foregroundMark x1="63594" y1="87069" x2="63594" y2="87069"/>
                        <a14:foregroundMark x1="67742" y1="92672" x2="67742" y2="92672"/>
                      </a14:backgroundRemoval>
                    </a14:imgEffect>
                  </a14:imgLayer>
                </a14:imgProps>
              </a:ext>
            </a:extLst>
          </a:blip>
          <a:stretch>
            <a:fillRect/>
          </a:stretch>
        </p:blipFill>
        <p:spPr>
          <a:xfrm>
            <a:off x="138560" y="600221"/>
            <a:ext cx="1319488" cy="1410697"/>
          </a:xfrm>
          <a:prstGeom prst="rect">
            <a:avLst/>
          </a:prstGeom>
        </p:spPr>
      </p:pic>
      <p:sp>
        <p:nvSpPr>
          <p:cNvPr id="8" name="TextBox 7">
            <a:extLst>
              <a:ext uri="{FF2B5EF4-FFF2-40B4-BE49-F238E27FC236}">
                <a16:creationId xmlns:a16="http://schemas.microsoft.com/office/drawing/2014/main" id="{DF40BBFD-E709-453F-B713-CAA6768699BC}"/>
              </a:ext>
            </a:extLst>
          </p:cNvPr>
          <p:cNvSpPr txBox="1"/>
          <p:nvPr/>
        </p:nvSpPr>
        <p:spPr>
          <a:xfrm>
            <a:off x="469392" y="2951953"/>
            <a:ext cx="5315712" cy="1406732"/>
          </a:xfrm>
          <a:prstGeom prst="rect">
            <a:avLst/>
          </a:prstGeom>
          <a:noFill/>
        </p:spPr>
        <p:txBody>
          <a:bodyPr wrap="square" rtlCol="0">
            <a:spAutoFit/>
          </a:bodyPr>
          <a:lstStyle/>
          <a:p>
            <a:r>
              <a:rPr lang="en-US" dirty="0">
                <a:solidFill>
                  <a:srgbClr val="4C9EE9"/>
                </a:solidFill>
                <a:latin typeface="Montserrat" panose="020B0604020202020204" charset="0"/>
              </a:rPr>
              <a:t>Team Details:</a:t>
            </a:r>
          </a:p>
          <a:p>
            <a:endParaRPr lang="en-US" dirty="0">
              <a:solidFill>
                <a:srgbClr val="4C9EE9"/>
              </a:solidFill>
              <a:latin typeface="Montserrat" panose="020B0604020202020204" charset="0"/>
            </a:endParaRPr>
          </a:p>
          <a:p>
            <a:pPr algn="just">
              <a:lnSpc>
                <a:spcPct val="107000"/>
              </a:lnSpc>
              <a:spcAft>
                <a:spcPts val="800"/>
              </a:spcAft>
            </a:pPr>
            <a:r>
              <a:rPr lang="en-IN" sz="1400" dirty="0">
                <a:solidFill>
                  <a:srgbClr val="4C9EE9"/>
                </a:solidFill>
                <a:effectLst/>
                <a:latin typeface="Montserrat" panose="020B0604020202020204" charset="0"/>
                <a:ea typeface="Calibri" panose="020F0502020204030204" pitchFamily="34" charset="0"/>
                <a:cs typeface="Calibri" panose="020F0502020204030204" pitchFamily="34" charset="0"/>
              </a:rPr>
              <a:t>Team Leader: ALEX PAUL.(20BDA66)</a:t>
            </a:r>
            <a:endParaRPr lang="en-IN" sz="1400" dirty="0">
              <a:solidFill>
                <a:srgbClr val="4C9EE9"/>
              </a:solidFill>
              <a:effectLst/>
              <a:latin typeface="Montserrat" panose="020B060402020202020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a:solidFill>
                  <a:srgbClr val="4C9EE9"/>
                </a:solidFill>
                <a:effectLst/>
                <a:latin typeface="Montserrat" panose="020B0604020202020204" charset="0"/>
                <a:ea typeface="Calibri" panose="020F0502020204030204" pitchFamily="34" charset="0"/>
                <a:cs typeface="Calibri" panose="020F0502020204030204" pitchFamily="34" charset="0"/>
              </a:rPr>
              <a:t>1)Ranjith Kumar K.N.(20BDA56)</a:t>
            </a:r>
            <a:endParaRPr lang="en-IN" sz="1400" dirty="0">
              <a:solidFill>
                <a:srgbClr val="4C9EE9"/>
              </a:solidFill>
              <a:effectLst/>
              <a:latin typeface="Montserrat" panose="020B060402020202020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400" dirty="0">
                <a:solidFill>
                  <a:srgbClr val="4C9EE9"/>
                </a:solidFill>
                <a:effectLst/>
                <a:latin typeface="Montserrat" panose="020B0604020202020204" charset="0"/>
                <a:ea typeface="Calibri" panose="020F0502020204030204" pitchFamily="34" charset="0"/>
                <a:cs typeface="Calibri" panose="020F0502020204030204" pitchFamily="34" charset="0"/>
              </a:rPr>
              <a:t>2)Merin George.(20BDA11)</a:t>
            </a:r>
          </a:p>
        </p:txBody>
      </p:sp>
      <p:sp>
        <p:nvSpPr>
          <p:cNvPr id="9" name="TextBox 8">
            <a:extLst>
              <a:ext uri="{FF2B5EF4-FFF2-40B4-BE49-F238E27FC236}">
                <a16:creationId xmlns:a16="http://schemas.microsoft.com/office/drawing/2014/main" id="{4C26281D-1463-4DB5-99F2-28D3262581BC}"/>
              </a:ext>
            </a:extLst>
          </p:cNvPr>
          <p:cNvSpPr txBox="1"/>
          <p:nvPr/>
        </p:nvSpPr>
        <p:spPr>
          <a:xfrm>
            <a:off x="469392" y="2372817"/>
            <a:ext cx="3950208" cy="307777"/>
          </a:xfrm>
          <a:prstGeom prst="rect">
            <a:avLst/>
          </a:prstGeom>
          <a:noFill/>
        </p:spPr>
        <p:txBody>
          <a:bodyPr wrap="square" rtlCol="0">
            <a:spAutoFit/>
          </a:bodyPr>
          <a:lstStyle/>
          <a:p>
            <a:r>
              <a:rPr lang="en-US" dirty="0">
                <a:solidFill>
                  <a:srgbClr val="4C9EE9"/>
                </a:solidFill>
                <a:latin typeface="Montserrat" panose="020B0604020202020204" charset="0"/>
              </a:rPr>
              <a:t>Chatbot Demo: http://covidsystems.xyz/</a:t>
            </a:r>
            <a:endParaRPr lang="en-IN" dirty="0">
              <a:solidFill>
                <a:srgbClr val="4C9EE9"/>
              </a:solidFill>
              <a:latin typeface="Montserrat" panose="020B0604020202020204" charset="0"/>
            </a:endParaRPr>
          </a:p>
        </p:txBody>
      </p:sp>
    </p:spTree>
    <p:extLst>
      <p:ext uri="{BB962C8B-B14F-4D97-AF65-F5344CB8AC3E}">
        <p14:creationId xmlns:p14="http://schemas.microsoft.com/office/powerpoint/2010/main" val="89517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theme/theme1.xml><?xml version="1.0" encoding="utf-8"?>
<a:theme xmlns:a="http://schemas.openxmlformats.org/drawingml/2006/main" name="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418</TotalTime>
  <Words>815</Words>
  <Application>Microsoft Office PowerPoint</Application>
  <PresentationFormat>On-screen Show (16:9)</PresentationFormat>
  <Paragraphs>107</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Roboto</vt:lpstr>
      <vt:lpstr>Montserrat</vt:lpstr>
      <vt:lpstr>Arial</vt:lpstr>
      <vt:lpstr>Karla</vt:lpstr>
      <vt:lpstr>Arviragus template</vt:lpstr>
      <vt:lpstr>CHATBOT(COVID Helper Bot).</vt:lpstr>
      <vt:lpstr>What are chatbots?          At the most basic level, a chatbot is a computer program that simulates and processes human conversation (either written or spoken), allowing humans to interact with digital devices as if they were communicating with a real person.  How Do Chatbots Work?        Driven by AI, automated rules, natural-language processing (NLP), and machine learning (ML), chatbots process data to deliver responses to requests of all kinds.  There are two main types of chatbots: - Task-oriented (declarative) chatbots. - Data-driven and predictive (conversational) chatbots.</vt:lpstr>
      <vt:lpstr>PowerPoint Presentation</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CHATBOT</dc:title>
  <dc:creator>ranjit gowda</dc:creator>
  <cp:lastModifiedBy>20BDA56</cp:lastModifiedBy>
  <cp:revision>31</cp:revision>
  <dcterms:modified xsi:type="dcterms:W3CDTF">2021-04-27T09:25:50Z</dcterms:modified>
</cp:coreProperties>
</file>