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8"/>
    <p:restoredTop sz="94687"/>
  </p:normalViewPr>
  <p:slideViewPr>
    <p:cSldViewPr snapToGrid="0">
      <p:cViewPr>
        <p:scale>
          <a:sx n="94" d="100"/>
          <a:sy n="94" d="100"/>
        </p:scale>
        <p:origin x="132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8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3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2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4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9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4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3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8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7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816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H"/>
          </a:p>
        </p:txBody>
      </p:sp>
      <p:pic>
        <p:nvPicPr>
          <p:cNvPr id="4" name="Picture 3" descr="A colorful wave of paint&#10;&#10;Description automatically generated">
            <a:extLst>
              <a:ext uri="{FF2B5EF4-FFF2-40B4-BE49-F238E27FC236}">
                <a16:creationId xmlns:a16="http://schemas.microsoft.com/office/drawing/2014/main" id="{A058FD5A-F350-B1D7-B89D-95C3A2682F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23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F8FFC6-4831-E47D-AE84-27C9C8889478}"/>
              </a:ext>
            </a:extLst>
          </p:cNvPr>
          <p:cNvSpPr txBox="1"/>
          <p:nvPr/>
        </p:nvSpPr>
        <p:spPr>
          <a:xfrm>
            <a:off x="338266" y="4831140"/>
            <a:ext cx="413555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Data Modeling </a:t>
            </a:r>
          </a:p>
          <a:p>
            <a:r>
              <a:rPr lang="en-US" sz="4400" b="1" dirty="0"/>
              <a:t>with </a:t>
            </a:r>
            <a:r>
              <a:rPr lang="en-US" sz="4400" b="1" dirty="0">
                <a:solidFill>
                  <a:srgbClr val="00B050"/>
                </a:solidFill>
              </a:rPr>
              <a:t>Tableau</a:t>
            </a:r>
            <a:endParaRPr lang="en-TH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1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3397-9204-070E-9A1F-B4239F2F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Concept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A3403-90CB-D151-B2BD-75F0054E01BE}"/>
              </a:ext>
            </a:extLst>
          </p:cNvPr>
          <p:cNvSpPr txBox="1"/>
          <p:nvPr/>
        </p:nvSpPr>
        <p:spPr>
          <a:xfrm>
            <a:off x="1783548" y="2928413"/>
            <a:ext cx="308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3600" dirty="0">
                <a:solidFill>
                  <a:srgbClr val="00B050"/>
                </a:solidFill>
              </a:rPr>
              <a:t>Data Modeling </a:t>
            </a:r>
          </a:p>
          <a:p>
            <a:pPr algn="ctr"/>
            <a:r>
              <a:rPr lang="en-TH" sz="3600" dirty="0">
                <a:solidFill>
                  <a:srgbClr val="FF0000"/>
                </a:solidFill>
              </a:rPr>
              <a:t>80%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6E8E8-A867-96E8-3D47-D7617C8A5309}"/>
              </a:ext>
            </a:extLst>
          </p:cNvPr>
          <p:cNvSpPr txBox="1"/>
          <p:nvPr/>
        </p:nvSpPr>
        <p:spPr>
          <a:xfrm>
            <a:off x="6655799" y="2928413"/>
            <a:ext cx="3533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3600" dirty="0">
                <a:solidFill>
                  <a:srgbClr val="00B050"/>
                </a:solidFill>
              </a:rPr>
              <a:t>Data Visualization</a:t>
            </a:r>
          </a:p>
          <a:p>
            <a:pPr algn="ctr"/>
            <a:r>
              <a:rPr lang="en-TH" sz="3600" dirty="0">
                <a:solidFill>
                  <a:srgbClr val="FF0000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51669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3397-9204-070E-9A1F-B4239F2F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table with all the columns doesn't work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E384-4FDC-052D-B1E6-CD0D2C25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is unnecessarily large.</a:t>
            </a:r>
            <a:endParaRPr lang="th-TH" dirty="0"/>
          </a:p>
          <a:p>
            <a:r>
              <a:rPr lang="en-US" dirty="0"/>
              <a:t>One column contains redundant data.</a:t>
            </a:r>
            <a:endParaRPr lang="th-TH" dirty="0"/>
          </a:p>
          <a:p>
            <a:r>
              <a:rPr lang="en-US" dirty="0"/>
              <a:t>Calculations are slow.</a:t>
            </a:r>
          </a:p>
          <a:p>
            <a:r>
              <a:rPr lang="en-US" dirty="0"/>
              <a:t>The data model is underutilized.</a:t>
            </a:r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A3403-90CB-D151-B2BD-75F0054E01BE}"/>
              </a:ext>
            </a:extLst>
          </p:cNvPr>
          <p:cNvSpPr txBox="1"/>
          <p:nvPr/>
        </p:nvSpPr>
        <p:spPr>
          <a:xfrm>
            <a:off x="6696742" y="3511776"/>
            <a:ext cx="325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3600" dirty="0">
                <a:solidFill>
                  <a:srgbClr val="FF0000"/>
                </a:solidFill>
              </a:rPr>
              <a:t>Data inaccuracy!</a:t>
            </a:r>
          </a:p>
        </p:txBody>
      </p:sp>
    </p:spTree>
    <p:extLst>
      <p:ext uri="{BB962C8B-B14F-4D97-AF65-F5344CB8AC3E}">
        <p14:creationId xmlns:p14="http://schemas.microsoft.com/office/powerpoint/2010/main" val="174307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2F02-4B1B-B2AA-9E18-F72409CA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Star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49E5-E459-62B4-0159-47BD5662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57"/>
            <a:ext cx="11029615" cy="3634486"/>
          </a:xfrm>
        </p:spPr>
        <p:txBody>
          <a:bodyPr/>
          <a:lstStyle/>
          <a:p>
            <a:r>
              <a:rPr lang="en-TH" dirty="0"/>
              <a:t>1. </a:t>
            </a:r>
            <a:r>
              <a:rPr lang="en-US" b="1" dirty="0"/>
              <a:t>The fact table </a:t>
            </a:r>
            <a:r>
              <a:rPr lang="en-US" dirty="0"/>
              <a:t>: serves as the central repository for numerical data.</a:t>
            </a:r>
          </a:p>
          <a:p>
            <a:r>
              <a:rPr lang="en-US" dirty="0"/>
              <a:t>2. </a:t>
            </a:r>
            <a:r>
              <a:rPr lang="en-US" b="1" dirty="0"/>
              <a:t>Dimension tables </a:t>
            </a:r>
            <a:r>
              <a:rPr lang="en-US" dirty="0"/>
              <a:t>: provide descriptive context and are typically numerous.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16340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4B98-120A-F42D-E130-9E286E51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Star schema vs snowflake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20054-E836-0222-D2E3-0591EB9C9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85" y="1332639"/>
            <a:ext cx="3244850" cy="3634486"/>
          </a:xfrm>
        </p:spPr>
        <p:txBody>
          <a:bodyPr/>
          <a:lstStyle/>
          <a:p>
            <a:r>
              <a:rPr lang="en-TH" b="1" dirty="0"/>
              <a:t>Star Schema</a:t>
            </a:r>
          </a:p>
          <a:p>
            <a:pPr lvl="1"/>
            <a:r>
              <a:rPr lang="en-TH" dirty="0"/>
              <a:t>More Efficient</a:t>
            </a:r>
          </a:p>
          <a:p>
            <a:pPr lvl="1"/>
            <a:r>
              <a:rPr lang="en-TH" dirty="0"/>
              <a:t>Simple Model</a:t>
            </a:r>
          </a:p>
          <a:p>
            <a:pPr lvl="1"/>
            <a:r>
              <a:rPr lang="en-TH" dirty="0"/>
              <a:t>Reductant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CA7456-E663-2376-93C6-89400B9737BE}"/>
              </a:ext>
            </a:extLst>
          </p:cNvPr>
          <p:cNvSpPr txBox="1">
            <a:spLocks/>
          </p:cNvSpPr>
          <p:nvPr/>
        </p:nvSpPr>
        <p:spPr>
          <a:xfrm>
            <a:off x="6282459" y="1469116"/>
            <a:ext cx="3244850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H" b="1" dirty="0"/>
              <a:t>Snowflake Schema</a:t>
            </a:r>
          </a:p>
          <a:p>
            <a:pPr lvl="1"/>
            <a:r>
              <a:rPr lang="en-TH" dirty="0"/>
              <a:t>Remove reducdant data</a:t>
            </a:r>
          </a:p>
          <a:p>
            <a:pPr lvl="1"/>
            <a:r>
              <a:rPr lang="en-TH" dirty="0"/>
              <a:t>More complex as needed</a:t>
            </a:r>
          </a:p>
          <a:p>
            <a:pPr lvl="1"/>
            <a:r>
              <a:rPr lang="en-TH" dirty="0"/>
              <a:t>Relatively slower than star schema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057E6-1FEB-CDB0-4956-BD6CFA108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546" y="2882236"/>
            <a:ext cx="3244850" cy="3134050"/>
          </a:xfrm>
          <a:prstGeom prst="rect">
            <a:avLst/>
          </a:prstGeom>
        </p:spPr>
      </p:pic>
      <p:pic>
        <p:nvPicPr>
          <p:cNvPr id="1030" name="Picture 6" descr="Snowflake Schema">
            <a:extLst>
              <a:ext uri="{FF2B5EF4-FFF2-40B4-BE49-F238E27FC236}">
                <a16:creationId xmlns:a16="http://schemas.microsoft.com/office/drawing/2014/main" id="{61984624-3CB8-E7C2-18C0-3D7F647B4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639" y="4153936"/>
            <a:ext cx="2911169" cy="224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58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6413-88E0-F99F-1F1E-1F13FCA7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BD30-FCAE-70B9-D3EC-7C4E7C596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12315"/>
            <a:ext cx="11029615" cy="3634486"/>
          </a:xfrm>
        </p:spPr>
        <p:txBody>
          <a:bodyPr/>
          <a:lstStyle/>
          <a:p>
            <a:r>
              <a:rPr lang="en-US" dirty="0"/>
              <a:t>Database normalization involves </a:t>
            </a:r>
            <a:r>
              <a:rPr lang="en-US" b="1" dirty="0">
                <a:solidFill>
                  <a:srgbClr val="FF0000"/>
                </a:solidFill>
              </a:rPr>
              <a:t>splitting tables </a:t>
            </a:r>
            <a:r>
              <a:rPr lang="en-US" dirty="0"/>
              <a:t>to eliminate data redundancy. Identify columns with recurring data and create </a:t>
            </a:r>
            <a:r>
              <a:rPr lang="en-US" b="1" dirty="0">
                <a:solidFill>
                  <a:srgbClr val="FF0000"/>
                </a:solidFill>
              </a:rPr>
              <a:t>separate tables </a:t>
            </a:r>
            <a:r>
              <a:rPr lang="en-US" dirty="0"/>
              <a:t>for them.</a:t>
            </a:r>
            <a:endParaRPr lang="en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105EA-48C5-24C0-6664-CF96CC50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791373"/>
            <a:ext cx="11299896" cy="153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3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6413-88E0-F99F-1F1E-1F13FCA7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Normalization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105EA-48C5-24C0-6664-CF96CC50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67289"/>
            <a:ext cx="11299896" cy="1531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177CDA-A388-503D-CF21-9EF768CD7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374" y="4602680"/>
            <a:ext cx="3605784" cy="1188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49869A-34FB-48D8-6EFF-8C15EC6DF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04" y="4602680"/>
            <a:ext cx="3434687" cy="1257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6DCE9-24AC-52E0-AA22-43F90A4DB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4406" y="4606937"/>
            <a:ext cx="2623390" cy="85988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E02101-200F-FE3A-56D9-0EE08AFE3BE8}"/>
              </a:ext>
            </a:extLst>
          </p:cNvPr>
          <p:cNvCxnSpPr>
            <a:cxnSpLocks/>
          </p:cNvCxnSpPr>
          <p:nvPr/>
        </p:nvCxnSpPr>
        <p:spPr>
          <a:xfrm flipH="1">
            <a:off x="3029803" y="3562066"/>
            <a:ext cx="1405719" cy="941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0CE7DA-9BF9-A307-3160-AECF113C3F5B}"/>
              </a:ext>
            </a:extLst>
          </p:cNvPr>
          <p:cNvCxnSpPr/>
          <p:nvPr/>
        </p:nvCxnSpPr>
        <p:spPr>
          <a:xfrm flipH="1">
            <a:off x="5895833" y="3429000"/>
            <a:ext cx="488433" cy="11736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E0C50E-2273-C161-EE06-0E282A53D3D2}"/>
              </a:ext>
            </a:extLst>
          </p:cNvPr>
          <p:cNvCxnSpPr/>
          <p:nvPr/>
        </p:nvCxnSpPr>
        <p:spPr>
          <a:xfrm>
            <a:off x="9416955" y="3562066"/>
            <a:ext cx="1364776" cy="1040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0EA6CE-7D1B-E05B-F4F2-B10D6CB4ECF0}"/>
              </a:ext>
            </a:extLst>
          </p:cNvPr>
          <p:cNvSpPr txBox="1"/>
          <p:nvPr/>
        </p:nvSpPr>
        <p:spPr>
          <a:xfrm>
            <a:off x="2019869" y="6086901"/>
            <a:ext cx="15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Customer 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36A901-6668-581A-5262-066A220CAEBB}"/>
              </a:ext>
            </a:extLst>
          </p:cNvPr>
          <p:cNvSpPr txBox="1"/>
          <p:nvPr/>
        </p:nvSpPr>
        <p:spPr>
          <a:xfrm>
            <a:off x="5734504" y="6073957"/>
            <a:ext cx="129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AdressTable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D8D34D-D785-A00B-73AA-A501702B0D09}"/>
              </a:ext>
            </a:extLst>
          </p:cNvPr>
          <p:cNvSpPr txBox="1"/>
          <p:nvPr/>
        </p:nvSpPr>
        <p:spPr>
          <a:xfrm>
            <a:off x="9416955" y="5997457"/>
            <a:ext cx="159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Manager Table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F75195-1595-3CE6-18CD-4F00C3C5A68D}"/>
              </a:ext>
            </a:extLst>
          </p:cNvPr>
          <p:cNvSpPr txBox="1"/>
          <p:nvPr/>
        </p:nvSpPr>
        <p:spPr>
          <a:xfrm>
            <a:off x="5532320" y="1739527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>
                <a:solidFill>
                  <a:srgbClr val="FF0000"/>
                </a:solidFill>
              </a:rPr>
              <a:t>Fact Table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F605F-8A0F-A14D-DDFF-D47437BAE2C6}"/>
              </a:ext>
            </a:extLst>
          </p:cNvPr>
          <p:cNvSpPr txBox="1"/>
          <p:nvPr/>
        </p:nvSpPr>
        <p:spPr>
          <a:xfrm>
            <a:off x="4442657" y="4149769"/>
            <a:ext cx="11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>
                <a:solidFill>
                  <a:srgbClr val="FF0000"/>
                </a:solidFill>
              </a:rPr>
              <a:t>Dim 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9A08F8-6957-0368-8F24-51F854ED83A3}"/>
              </a:ext>
            </a:extLst>
          </p:cNvPr>
          <p:cNvSpPr txBox="1"/>
          <p:nvPr/>
        </p:nvSpPr>
        <p:spPr>
          <a:xfrm>
            <a:off x="742488" y="4183889"/>
            <a:ext cx="11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>
                <a:solidFill>
                  <a:srgbClr val="FF0000"/>
                </a:solidFill>
              </a:rPr>
              <a:t>Dim 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6148BC-DA2F-1BDA-E469-5A95CDCB2C42}"/>
              </a:ext>
            </a:extLst>
          </p:cNvPr>
          <p:cNvSpPr txBox="1"/>
          <p:nvPr/>
        </p:nvSpPr>
        <p:spPr>
          <a:xfrm>
            <a:off x="8735020" y="4134429"/>
            <a:ext cx="11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>
                <a:solidFill>
                  <a:srgbClr val="FF0000"/>
                </a:solidFill>
              </a:rPr>
              <a:t>Dim Table</a:t>
            </a:r>
          </a:p>
        </p:txBody>
      </p:sp>
    </p:spTree>
    <p:extLst>
      <p:ext uri="{BB962C8B-B14F-4D97-AF65-F5344CB8AC3E}">
        <p14:creationId xmlns:p14="http://schemas.microsoft.com/office/powerpoint/2010/main" val="68464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2161-94A2-0015-06E6-0BBD0EDC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Tableau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398C9-B14E-F820-FB47-BE8F25C82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19158"/>
            <a:ext cx="4768730" cy="1984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EA8050-0B1E-BFED-6C68-F0A9103DF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922" y="1514881"/>
            <a:ext cx="6338672" cy="4051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1CEF6-FBB3-A169-527F-D8540BC82860}"/>
              </a:ext>
            </a:extLst>
          </p:cNvPr>
          <p:cNvSpPr txBox="1"/>
          <p:nvPr/>
        </p:nvSpPr>
        <p:spPr>
          <a:xfrm>
            <a:off x="8065827" y="6009416"/>
            <a:ext cx="132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/>
              <a:t>ER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782D9-1B19-C615-920D-7D9DA8814571}"/>
              </a:ext>
            </a:extLst>
          </p:cNvPr>
          <p:cNvSpPr txBox="1"/>
          <p:nvPr/>
        </p:nvSpPr>
        <p:spPr>
          <a:xfrm>
            <a:off x="1787856" y="4123105"/>
            <a:ext cx="129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350837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2161-94A2-0015-06E6-0BBD0EDC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D825B-F5FF-56D5-513E-8AD8E5BD8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89" y="1437868"/>
            <a:ext cx="8105519" cy="4908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41193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3C2230"/>
      </a:dk2>
      <a:lt2>
        <a:srgbClr val="E2E3E8"/>
      </a:lt2>
      <a:accent1>
        <a:srgbClr val="BF9D22"/>
      </a:accent1>
      <a:accent2>
        <a:srgbClr val="D55D17"/>
      </a:accent2>
      <a:accent3>
        <a:srgbClr val="E72932"/>
      </a:accent3>
      <a:accent4>
        <a:srgbClr val="D51770"/>
      </a:accent4>
      <a:accent5>
        <a:srgbClr val="E729D0"/>
      </a:accent5>
      <a:accent6>
        <a:srgbClr val="9C17D5"/>
      </a:accent6>
      <a:hlink>
        <a:srgbClr val="BF3F9B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147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 2</vt:lpstr>
      <vt:lpstr>DividendVTI</vt:lpstr>
      <vt:lpstr>PowerPoint Presentation</vt:lpstr>
      <vt:lpstr>Concept</vt:lpstr>
      <vt:lpstr>A single table with all the columns doesn't work</vt:lpstr>
      <vt:lpstr>Star schema</vt:lpstr>
      <vt:lpstr>Star schema vs snowflake schema</vt:lpstr>
      <vt:lpstr>Normalization</vt:lpstr>
      <vt:lpstr>Normalization</vt:lpstr>
      <vt:lpstr>Tableau</vt:lpstr>
      <vt:lpstr>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RANGSIMAN CHUMPU</dc:creator>
  <cp:lastModifiedBy>RANGSIMAN CHUMPU</cp:lastModifiedBy>
  <cp:revision>1</cp:revision>
  <dcterms:created xsi:type="dcterms:W3CDTF">2024-05-22T08:09:26Z</dcterms:created>
  <dcterms:modified xsi:type="dcterms:W3CDTF">2024-05-22T09:09:06Z</dcterms:modified>
</cp:coreProperties>
</file>