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96" r:id="rId14"/>
    <p:sldId id="359" r:id="rId15"/>
    <p:sldId id="360" r:id="rId16"/>
    <p:sldId id="361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97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CE4"/>
    <a:srgbClr val="3207E9"/>
    <a:srgbClr val="FF33CC"/>
    <a:srgbClr val="996600"/>
    <a:srgbClr val="090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88112" autoAdjust="0"/>
  </p:normalViewPr>
  <p:slideViewPr>
    <p:cSldViewPr>
      <p:cViewPr>
        <p:scale>
          <a:sx n="100" d="100"/>
          <a:sy n="100" d="100"/>
        </p:scale>
        <p:origin x="612" y="10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6C4EB-C611-4CDD-B1FD-5CEC4AD5F283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CC88-26CB-4C1E-8194-14B0A1AA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H%C3%A0m_l%C6%B0%E1%BB%A3ng_gi%C3%A1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%C4%90%E1%BB%8Bnh_th%E1%BB%A9c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2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chéo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Nghịc</a:t>
            </a:r>
            <a:r>
              <a:rPr lang="en-US" baseline="0" dirty="0" err="1" smtClean="0"/>
              <a:t>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(ox, </a:t>
            </a:r>
            <a:r>
              <a:rPr lang="en-US" baseline="0" dirty="0" err="1" smtClean="0"/>
              <a:t>oy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oz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3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(coordination transformation)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50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8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1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7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69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2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camera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objects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22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implement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Length(module):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endParaRPr lang="en-US" baseline="0" dirty="0" smtClean="0"/>
          </a:p>
          <a:p>
            <a:r>
              <a:rPr lang="en-US" baseline="0" dirty="0" smtClean="0"/>
              <a:t>Normalization: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vector,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x, y, z chia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 product: </a:t>
            </a:r>
            <a:r>
              <a:rPr lang="en-US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= module(a) * module (b) *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http://vi.wikipedia.org/wiki/H%C3%A0m_l%C6%B0%E1%BB%A3ng_gi%C3%A1c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endParaRPr lang="en-US" baseline="0" dirty="0" smtClean="0"/>
          </a:p>
          <a:p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endParaRPr lang="en-US" baseline="0" dirty="0" smtClean="0"/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(direct addition)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Minor: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(minor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Confactor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minor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Determinant: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Confactor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trân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Leibniz)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Laplace hay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khử</a:t>
            </a:r>
            <a:r>
              <a:rPr lang="en-US" baseline="0" dirty="0" smtClean="0"/>
              <a:t> Gauss,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smtClean="0">
                <a:hlinkClick r:id="rId3"/>
              </a:rPr>
              <a:t>http://vi.wikipedia.org/wiki/%C4%90%E1%BB%8Bnh_th%E1%BB%A9c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1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Transpose: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ma </a:t>
            </a:r>
            <a:r>
              <a:rPr lang="en-US" baseline="0" dirty="0" err="1" smtClean="0"/>
              <a:t>trận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3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8510192" cy="48006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2600" y="6492875"/>
            <a:ext cx="2133600" cy="365125"/>
          </a:xfrm>
        </p:spPr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3248" y="6492875"/>
            <a:ext cx="35021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92875"/>
            <a:ext cx="13321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142D6-2F97-4836-AB5D-3527D02A1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908748" y="259071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306204" y="304800"/>
            <a:ext cx="8609196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297" y="381000"/>
            <a:ext cx="853666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66" y="1816531"/>
            <a:ext cx="8510192" cy="452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6492875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26" y="6458375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uy.vuthiminh@gamel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hiem.tranthien@gameloft.com" TargetMode="External"/><Relationship Id="rId4" Type="http://schemas.openxmlformats.org/officeDocument/2006/relationships/hyperlink" Target="mailto:phong.caothai@gamelof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3D Basic &amp; </a:t>
            </a:r>
            <a:r>
              <a:rPr lang="en-US" b="1" dirty="0" err="1"/>
              <a:t>OpenGLES</a:t>
            </a:r>
            <a:r>
              <a:rPr lang="en-US" b="1" dirty="0"/>
              <a:t> </a:t>
            </a:r>
            <a:r>
              <a:rPr lang="en-US" b="1" dirty="0" smtClean="0"/>
              <a:t>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thuy.vuthiminh@gameloft.com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phong.caothai@gameloft.com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khiem.tranthien@gameloft.com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smtClean="0">
                <a:solidFill>
                  <a:schemeClr val="accent6">
                    <a:lumMod val="75000"/>
                  </a:schemeClr>
                </a:solidFill>
              </a:rPr>
              <a:t>tam.la@gameloft.com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Vector: </a:t>
            </a:r>
            <a:r>
              <a:rPr lang="en-US" dirty="0" smtClean="0"/>
              <a:t>Cross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binary operation between two </a:t>
                </a:r>
                <a:r>
                  <a:rPr lang="en-US" dirty="0" smtClean="0"/>
                  <a:t>vectors.</a:t>
                </a:r>
              </a:p>
              <a:p>
                <a:r>
                  <a:rPr lang="en-US" dirty="0" smtClean="0"/>
                  <a:t>Result is a third vector orthogonal to 2 first vectors.</a:t>
                </a: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(x1,y1,z1)  x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(x2,y2,z2)  =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/>
                  <a:t> (x3,y3,z3)</a:t>
                </a:r>
              </a:p>
              <a:p>
                <a:pPr marL="68580" indent="0">
                  <a:buNone/>
                </a:pPr>
                <a:r>
                  <a:rPr lang="en-US" dirty="0"/>
                  <a:t>     x3 = y1 * z2 – z1 * y2 </a:t>
                </a:r>
              </a:p>
              <a:p>
                <a:pPr marL="365760" lvl="1" indent="0">
                  <a:buNone/>
                </a:pPr>
                <a:r>
                  <a:rPr lang="en-US" sz="2000" dirty="0"/>
                  <a:t>y3 = z1 * x2 – x1 * z2</a:t>
                </a:r>
              </a:p>
              <a:p>
                <a:pPr marL="365760" lvl="1" indent="0">
                  <a:buNone/>
                </a:pPr>
                <a:r>
                  <a:rPr lang="en-US" sz="2000" dirty="0"/>
                  <a:t>z3 = x1 * y2 – y1 * x2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cross product is </a:t>
                </a:r>
                <a:r>
                  <a:rPr lang="en-US" dirty="0" smtClean="0"/>
                  <a:t>anti-commutative </a:t>
                </a:r>
                <a:endParaRPr lang="en-US" dirty="0"/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/>
                  <a:t> =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 b="-5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58364" y="3023580"/>
            <a:ext cx="2599836" cy="2091968"/>
            <a:chOff x="5562600" y="3197423"/>
            <a:chExt cx="2133600" cy="2236161"/>
          </a:xfrm>
        </p:grpSpPr>
        <p:grpSp>
          <p:nvGrpSpPr>
            <p:cNvPr id="29" name="Group 28"/>
            <p:cNvGrpSpPr/>
            <p:nvPr/>
          </p:nvGrpSpPr>
          <p:grpSpPr>
            <a:xfrm>
              <a:off x="5867400" y="3200400"/>
              <a:ext cx="1502292" cy="1981200"/>
              <a:chOff x="1371600" y="2438400"/>
              <a:chExt cx="1502292" cy="19812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371600" y="3508177"/>
                <a:ext cx="1491438" cy="4542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71600" y="3962400"/>
                <a:ext cx="1502292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371600" y="2438400"/>
                <a:ext cx="21708" cy="152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371600" y="3657600"/>
                <a:ext cx="304800" cy="762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676400" y="365760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371600" y="3733800"/>
                <a:ext cx="457200" cy="1524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828800" y="388620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7369692" y="5125806"/>
                  <a:ext cx="326508" cy="3077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692" y="5125806"/>
                  <a:ext cx="326508" cy="30777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128" r="-3077" b="-27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358838" y="3962401"/>
                  <a:ext cx="32650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838" y="3962401"/>
                  <a:ext cx="32650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511" r="-20000" b="-27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562600" y="3197423"/>
                  <a:ext cx="32650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3197423"/>
                  <a:ext cx="326508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128" r="-3077" b="-27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Left Brace 43"/>
          <p:cNvSpPr/>
          <p:nvPr/>
        </p:nvSpPr>
        <p:spPr>
          <a:xfrm>
            <a:off x="533400" y="3124200"/>
            <a:ext cx="228600" cy="1447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Practice 5.1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Assume</a:t>
                </a: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(5, -1, 7)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(4, 2, 3)</a:t>
                </a:r>
              </a:p>
              <a:p>
                <a:pPr marL="68580" indent="0">
                  <a:buNone/>
                </a:pPr>
                <a:r>
                  <a:rPr lang="en-US" dirty="0" err="1"/>
                  <a:t>Calc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e>
                    </m:acc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 smtClean="0"/>
                  <a:t>Result?</a:t>
                </a:r>
              </a:p>
              <a:p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2514600" y="2667000"/>
            <a:ext cx="5410200" cy="3733800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Result:</a:t>
            </a:r>
            <a:endParaRPr lang="en-US" sz="2000" b="1" u="sng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X3 = -17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Y3 = 13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Z3 = 14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Point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Vector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Matrix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Transformation (affine)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Homogeneous coordinate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Combination transformation</a:t>
            </a:r>
          </a:p>
          <a:p>
            <a:endParaRPr lang="en-US" sz="20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3769"/>
              <a:gd name="adj2" fmla="val -2858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Basic Math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Matrix: </a:t>
            </a:r>
            <a:r>
              <a:rPr lang="en-US" dirty="0" smtClean="0"/>
              <a:t>Addition &amp;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Addition of the same size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A[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] + B[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] = C[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]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Direct addition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A[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] </a:t>
                </a:r>
                <a:r>
                  <a:rPr lang="en-US" kern="50" dirty="0">
                    <a:latin typeface="Symbol"/>
                    <a:ea typeface="Symbol"/>
                    <a:cs typeface="Symbol"/>
                  </a:rPr>
                  <a:t>Å</a:t>
                </a:r>
                <a:r>
                  <a:rPr lang="en-US" dirty="0" smtClean="0"/>
                  <a:t> B[</a:t>
                </a:r>
                <a:r>
                  <a:rPr lang="en-US" dirty="0" err="1" smtClean="0"/>
                  <a:t>pxq</a:t>
                </a:r>
                <a:r>
                  <a:rPr lang="en-US" dirty="0" smtClean="0"/>
                  <a:t>] = C[</a:t>
                </a:r>
                <a:r>
                  <a:rPr lang="en-US" dirty="0" err="1"/>
                  <a:t>n</a:t>
                </a:r>
                <a:r>
                  <a:rPr lang="en-US" dirty="0" err="1" smtClean="0"/>
                  <a:t>+p</a:t>
                </a:r>
                <a:r>
                  <a:rPr lang="en-US" dirty="0" smtClean="0"/>
                  <a:t>, </a:t>
                </a:r>
                <a:r>
                  <a:rPr lang="en-US" dirty="0" err="1"/>
                  <a:t>m</a:t>
                </a:r>
                <a:r>
                  <a:rPr lang="en-US" dirty="0" err="1" smtClean="0"/>
                  <a:t>+q</a:t>
                </a:r>
                <a:r>
                  <a:rPr lang="en-US" dirty="0" smtClean="0"/>
                  <a:t>]</a:t>
                </a:r>
              </a:p>
              <a:p>
                <a:pPr marL="6858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kern="50" dirty="0">
                    <a:latin typeface="Symbol"/>
                    <a:ea typeface="Symbol"/>
                    <a:cs typeface="Symbol"/>
                  </a:rPr>
                  <a:t>Å</a:t>
                </a:r>
                <a:r>
                  <a:rPr lang="en-US" dirty="0"/>
                  <a:t>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Matrix: </a:t>
            </a:r>
            <a:r>
              <a:rPr lang="en-US" dirty="0" smtClean="0"/>
              <a:t>Addition &amp; Multiplication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Direct addition</a:t>
                </a:r>
              </a:p>
              <a:p>
                <a:pPr marL="6858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Multiplication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* B = C ; </a:t>
                </a:r>
                <a:r>
                  <a:rPr lang="en-US" dirty="0" err="1" smtClean="0"/>
                  <a:t>Cij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626001"/>
                  </p:ext>
                </p:extLst>
              </p:nvPr>
            </p:nvGraphicFramePr>
            <p:xfrm>
              <a:off x="838200" y="2133600"/>
              <a:ext cx="5715000" cy="967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ysClr val="windowText" lastClr="000000"/>
                              </a:solidFill>
                            </a:rPr>
                            <a:t>C[</a:t>
                          </a:r>
                          <a:r>
                            <a:rPr lang="en-US" b="0" dirty="0" err="1" smtClean="0">
                              <a:solidFill>
                                <a:sysClr val="windowText" lastClr="000000"/>
                              </a:solidFill>
                            </a:rPr>
                            <a:t>i,j</a:t>
                          </a:r>
                          <a:r>
                            <a:rPr lang="en-US" b="0" dirty="0" smtClean="0">
                              <a:solidFill>
                                <a:sysClr val="windowText" lastClr="000000"/>
                              </a:solidFill>
                            </a:rPr>
                            <a:t>] 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[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] {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 = 1 …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 = 1 …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} </m:t>
                                      </m:r>
                                    </m:e>
                                    <m:e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B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[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] {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 =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+1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 …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 =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+1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 …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q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baseline="0" dirty="0" smtClean="0">
                                          <a:solidFill>
                                            <a:sysClr val="windowText" lastClr="000000"/>
                                          </a:solidFill>
                                        </a:rPr>
                                        <m:t>}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b="0" baseline="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626001"/>
                  </p:ext>
                </p:extLst>
              </p:nvPr>
            </p:nvGraphicFramePr>
            <p:xfrm>
              <a:off x="838200" y="2133600"/>
              <a:ext cx="5715000" cy="967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0"/>
                  </a:tblGrid>
                  <a:tr h="967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34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Matrix:</a:t>
            </a:r>
            <a:r>
              <a:rPr lang="en-US" dirty="0" smtClean="0"/>
              <a:t> Minor &amp; Cofactor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219200"/>
                <a:ext cx="8510192" cy="5257800"/>
              </a:xfrm>
            </p:spPr>
            <p:txBody>
              <a:bodyPr>
                <a:normAutofit fontScale="92500"/>
              </a:bodyPr>
              <a:lstStyle/>
              <a:p>
                <a:pPr marL="68580" indent="0">
                  <a:buNone/>
                </a:pPr>
                <a:r>
                  <a:rPr lang="en-US" b="1" dirty="0" smtClean="0"/>
                  <a:t>Minor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(</a:t>
                </a:r>
                <a:r>
                  <a:rPr lang="en-US" dirty="0"/>
                  <a:t>x*w – </a:t>
                </a:r>
                <a:r>
                  <a:rPr lang="en-US" dirty="0" smtClean="0"/>
                  <a:t>z*y)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b="1" dirty="0" smtClean="0"/>
                  <a:t>Cofactor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∗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(x*w – z*y)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(-1) * (9 – (-4)) = -13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219200"/>
                <a:ext cx="8510192" cy="52578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/>
              <p:cNvSpPr/>
              <p:nvPr/>
            </p:nvSpPr>
            <p:spPr>
              <a:xfrm>
                <a:off x="3886200" y="3962400"/>
                <a:ext cx="1981200" cy="914400"/>
              </a:xfrm>
              <a:prstGeom prst="wedgeRoundRectCallout">
                <a:avLst>
                  <a:gd name="adj1" fmla="val -111019"/>
                  <a:gd name="adj2" fmla="val 25088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Practice 5.2: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962400"/>
                <a:ext cx="1981200" cy="914400"/>
              </a:xfrm>
              <a:prstGeom prst="wedgeRoundRectCallout">
                <a:avLst>
                  <a:gd name="adj1" fmla="val -111019"/>
                  <a:gd name="adj2" fmla="val 25088"/>
                  <a:gd name="adj3" fmla="val 16667"/>
                </a:avLst>
              </a:prstGeom>
              <a:blipFill rotWithShape="1">
                <a:blip r:embed="rId4"/>
                <a:stretch>
                  <a:fillRect r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xplosion 2 7"/>
          <p:cNvSpPr/>
          <p:nvPr/>
        </p:nvSpPr>
        <p:spPr>
          <a:xfrm>
            <a:off x="6096000" y="3581400"/>
            <a:ext cx="2362200" cy="1676400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Result: -38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Matrix:</a:t>
            </a:r>
            <a:r>
              <a:rPr lang="en-US" dirty="0" smtClean="0"/>
              <a:t> Determinant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 matrix A(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(n = m)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(A</a:t>
                </a:r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∗ </m:t>
                      </m:r>
                      <m:sSub>
                        <m:sSubPr>
                          <m:ctrlPr>
                            <a:rPr lang="en-US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 </a:t>
                </a:r>
              </a:p>
              <a:p>
                <a:pPr marL="68580" indent="0">
                  <a:lnSpc>
                    <a:spcPct val="100000"/>
                  </a:lnSpc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68580" indent="0">
                  <a:lnSpc>
                    <a:spcPct val="100000"/>
                  </a:lnSpc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Practice 5.3:</a:t>
                </a:r>
              </a:p>
              <a:p>
                <a:pPr marL="68580" indent="0">
                  <a:lnSpc>
                    <a:spcPct val="100000"/>
                  </a:lnSpc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Find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det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A?</a:t>
                </a:r>
              </a:p>
              <a:p>
                <a:pPr marL="68580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 b="-6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657600" y="4343400"/>
                <a:ext cx="4114800" cy="19240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sym typeface="Wingdings" pitchFamily="2" charset="2"/>
                  </a:rPr>
                  <a:t>Result: </a:t>
                </a:r>
              </a:p>
              <a:p>
                <a:pPr marL="6858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Det(A) = </a:t>
                </a:r>
                <a:r>
                  <a:rPr lang="en-US" dirty="0">
                    <a:solidFill>
                      <a:srgbClr val="C00000"/>
                    </a:solidFill>
                  </a:rPr>
                  <a:t>1 </a:t>
                </a:r>
                <a:r>
                  <a:rPr 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- 4 </a:t>
                </a:r>
                <a:r>
                  <a:rPr 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dirty="0">
                    <a:solidFill>
                      <a:srgbClr val="C00000"/>
                    </a:solidFill>
                  </a:rPr>
                  <a:t> 7 </a:t>
                </a:r>
                <a:r>
                  <a:rPr 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endParaRPr lang="en-US" dirty="0"/>
              </a:p>
              <a:p>
                <a:pPr marL="68580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</a:rPr>
                  <a:t>1* (-45) – 4*38 + 7*27 = -8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343400"/>
                <a:ext cx="4114800" cy="1924050"/>
              </a:xfrm>
              <a:prstGeom prst="roundRect">
                <a:avLst/>
              </a:prstGeom>
              <a:blipFill rotWithShape="1">
                <a:blip r:embed="rId4"/>
                <a:stretch>
                  <a:fillRect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21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Matrix:</a:t>
            </a:r>
            <a:r>
              <a:rPr lang="en-US" dirty="0" smtClean="0"/>
              <a:t>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4000"/>
                  </a:lnSpc>
                </a:pPr>
                <a:endParaRPr lang="en-US" dirty="0" smtClean="0"/>
              </a:p>
              <a:p>
                <a:pPr>
                  <a:lnSpc>
                    <a:spcPts val="4000"/>
                  </a:lnSpc>
                </a:pPr>
                <a:r>
                  <a:rPr lang="en-US" dirty="0" smtClean="0"/>
                  <a:t>Give 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xm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ts val="4000"/>
                  </a:lnSpc>
                </a:pPr>
                <a:endParaRPr lang="en-US" dirty="0" smtClean="0"/>
              </a:p>
              <a:p>
                <a:pPr marL="68580" indent="0">
                  <a:lnSpc>
                    <a:spcPts val="4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is transpose of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↔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mxn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sym typeface="Wingdings 2"/>
                                </a:rPr>
                                <m:t>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Ex:</a:t>
                </a:r>
              </a:p>
              <a:p>
                <a:pPr marL="6858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A(3x4)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→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3)=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752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Matrix:</a:t>
            </a:r>
            <a:r>
              <a:rPr lang="en-US" dirty="0" smtClean="0"/>
              <a:t> Diagonal Matrix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&amp; Identity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4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B is diagonal matrix means:</a:t>
                </a:r>
              </a:p>
              <a:p>
                <a:pPr marL="6858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sym typeface="Wingdings" pitchFamily="2" charset="2"/>
                </a:endParaRPr>
              </a:p>
              <a:p>
                <a:pPr marL="6858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 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Identity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Matrix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Matrix:</a:t>
            </a:r>
            <a:r>
              <a:rPr lang="en-US" dirty="0" smtClean="0"/>
              <a:t> Inverse of a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Inverse of Matrix A (noted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/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*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of A(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) </a:t>
                </a:r>
                <a:r>
                  <a:rPr lang="en-US" dirty="0" smtClean="0">
                    <a:latin typeface="VnKids2"/>
                  </a:rPr>
                  <a:t>?</a:t>
                </a:r>
                <a:endParaRPr lang="en-US" dirty="0" smtClean="0"/>
              </a:p>
              <a:p>
                <a:pPr marL="6858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68580" indent="0">
                  <a:buNone/>
                </a:pPr>
                <a:r>
                  <a:rPr lang="en-US" sz="2600" b="1" u="sng" dirty="0" smtClean="0">
                    <a:solidFill>
                      <a:schemeClr val="bg2">
                        <a:lumMod val="50000"/>
                      </a:schemeClr>
                    </a:solidFill>
                  </a:rPr>
                  <a:t>Practice 5.4:</a:t>
                </a:r>
              </a:p>
              <a:p>
                <a:pPr marL="6858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Assume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/>
              <p:cNvSpPr/>
              <p:nvPr/>
            </p:nvSpPr>
            <p:spPr>
              <a:xfrm>
                <a:off x="4876800" y="4572000"/>
                <a:ext cx="4038600" cy="1905000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Result: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Flowchart: Proces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572000"/>
                <a:ext cx="4038600" cy="1905000"/>
              </a:xfrm>
              <a:prstGeom prst="flowChartProcess">
                <a:avLst/>
              </a:prstGeom>
              <a:blipFill rotWithShape="1">
                <a:blip r:embed="rId4"/>
                <a:stretch>
                  <a:fillRect t="-635" b="-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44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5943600" y="2293287"/>
            <a:ext cx="2819400" cy="2418192"/>
          </a:xfrm>
          <a:prstGeom prst="cloudCallout">
            <a:avLst>
              <a:gd name="adj1" fmla="val -70301"/>
              <a:gd name="adj2" fmla="val 24213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Basic knowledge in </a:t>
            </a:r>
            <a:r>
              <a:rPr lang="en-US" b="1" dirty="0" err="1" smtClean="0">
                <a:solidFill>
                  <a:srgbClr val="00B050"/>
                </a:solidFill>
              </a:rPr>
              <a:t>Opengles</a:t>
            </a:r>
            <a:r>
              <a:rPr lang="en-US" b="1" dirty="0" smtClean="0">
                <a:solidFill>
                  <a:srgbClr val="00B050"/>
                </a:solidFill>
              </a:rPr>
              <a:t> 2.0?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3"/>
            <a:tile tx="0" ty="0" sx="100000" sy="100000" flip="none" algn="tl"/>
          </a:blipFill>
        </p:grpSpPr>
        <p:sp>
          <p:nvSpPr>
            <p:cNvPr id="31" name="Freeform 30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Introduction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Rendering pipeline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GLSL-ES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Math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MVP matrices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Textures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Obj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model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tx1"/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using cube mapping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Point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Vector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Matrix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Transformation (affine)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Homogeneous coordinate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Combination transformation</a:t>
            </a:r>
          </a:p>
          <a:p>
            <a:endParaRPr lang="en-US" sz="20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3769"/>
              <a:gd name="adj2" fmla="val -2858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Basic Math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Transformation: </a:t>
            </a:r>
            <a:r>
              <a:rPr lang="en-US" dirty="0"/>
              <a:t>Translate,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operator: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Scale Operator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2505075"/>
                <a:ext cx="5334000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↔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𝑡𝑦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5075"/>
                <a:ext cx="5334000" cy="872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4765869"/>
                <a:ext cx="5867400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0" smtClean="0">
                        <a:latin typeface="Cambria Math"/>
                      </a:rPr>
                      <m:t>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𝑠𝑥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𝑠𝑦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𝑠𝑧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65869"/>
                <a:ext cx="5867400" cy="8729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172199" y="4173634"/>
            <a:ext cx="2362201" cy="1922366"/>
            <a:chOff x="5638800" y="2403905"/>
            <a:chExt cx="3133725" cy="217922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705600" y="2819400"/>
              <a:ext cx="1828800" cy="1098837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638800" y="2403905"/>
              <a:ext cx="3133725" cy="2179222"/>
              <a:chOff x="6572250" y="2497796"/>
              <a:chExt cx="2200275" cy="1998004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7315200" y="2497796"/>
                <a:ext cx="0" cy="13884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315200" y="3886200"/>
                <a:ext cx="1447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6572250" y="3886200"/>
                <a:ext cx="74295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7" name="Picture 2" descr="http://eric.boissard.free.fr/Pictures/bezie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269" y="3288875"/>
                <a:ext cx="651406" cy="521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://eric.boissard.free.fr/Pictures/bezier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4513" y="2739013"/>
                <a:ext cx="998012" cy="798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7924800" y="3271146"/>
                    <a:ext cx="375103" cy="404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4800" y="3271146"/>
                    <a:ext cx="375103" cy="404791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19444" r="-35227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oup 23"/>
          <p:cNvGrpSpPr/>
          <p:nvPr/>
        </p:nvGrpSpPr>
        <p:grpSpPr>
          <a:xfrm>
            <a:off x="6248400" y="1828800"/>
            <a:ext cx="2259937" cy="1995181"/>
            <a:chOff x="5638800" y="2419328"/>
            <a:chExt cx="3120159" cy="2368963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6705600" y="2819400"/>
              <a:ext cx="1828800" cy="1098837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38800" y="2419328"/>
              <a:ext cx="3120159" cy="2368963"/>
              <a:chOff x="6572250" y="2511936"/>
              <a:chExt cx="2190750" cy="217196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315200" y="2511936"/>
                <a:ext cx="6080" cy="1374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315200" y="3886200"/>
                <a:ext cx="1447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6572250" y="3886200"/>
                <a:ext cx="74295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020050" y="4050268"/>
                <a:ext cx="434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P’</a:t>
                </a:r>
                <a:endParaRPr lang="en-US" dirty="0"/>
              </a:p>
            </p:txBody>
          </p:sp>
          <p:cxnSp>
            <p:nvCxnSpPr>
              <p:cNvPr id="31" name="Straight Connector 30"/>
              <p:cNvCxnSpPr>
                <a:stCxn id="37" idx="7"/>
                <a:endCxn id="30" idx="1"/>
              </p:cNvCxnSpPr>
              <p:nvPr/>
            </p:nvCxnSpPr>
            <p:spPr>
              <a:xfrm flipV="1">
                <a:off x="7237366" y="4234934"/>
                <a:ext cx="782684" cy="11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7372034" y="4245269"/>
                    <a:ext cx="379717" cy="4386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2034" y="4245269"/>
                    <a:ext cx="379717" cy="43863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20000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/>
              <p:cNvSpPr txBox="1"/>
              <p:nvPr/>
            </p:nvSpPr>
            <p:spPr>
              <a:xfrm>
                <a:off x="7001078" y="404640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172325" y="4234934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001000" y="4191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8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Transformation: </a:t>
            </a:r>
            <a:r>
              <a:rPr lang="en-US" dirty="0" smtClean="0"/>
              <a:t>Rotate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pPr marL="6858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F33CC"/>
                </a:solidFill>
              </a:rPr>
              <a:t>       § </a:t>
            </a:r>
            <a:r>
              <a:rPr lang="en-US" dirty="0" smtClean="0"/>
              <a:t>Principle axis</a:t>
            </a:r>
            <a:r>
              <a:rPr lang="en-US" dirty="0"/>
              <a:t>		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>
                <a:solidFill>
                  <a:srgbClr val="FF33CC"/>
                </a:solidFill>
              </a:rPr>
              <a:t>§</a:t>
            </a:r>
            <a:r>
              <a:rPr lang="en-US" dirty="0"/>
              <a:t> </a:t>
            </a:r>
            <a:r>
              <a:rPr lang="en-US" dirty="0" smtClean="0"/>
              <a:t>Arbitrary axis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6858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35495" y="2036283"/>
            <a:ext cx="2799485" cy="2625006"/>
            <a:chOff x="1135495" y="2036283"/>
            <a:chExt cx="2799485" cy="2625006"/>
          </a:xfrm>
        </p:grpSpPr>
        <p:grpSp>
          <p:nvGrpSpPr>
            <p:cNvPr id="30" name="Group 29"/>
            <p:cNvGrpSpPr/>
            <p:nvPr/>
          </p:nvGrpSpPr>
          <p:grpSpPr>
            <a:xfrm>
              <a:off x="1135495" y="2036283"/>
              <a:ext cx="2799485" cy="2625006"/>
              <a:chOff x="1391515" y="2438401"/>
              <a:chExt cx="2799485" cy="26250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91515" y="2438401"/>
                <a:ext cx="2666999" cy="2494202"/>
                <a:chOff x="6685942" y="2475187"/>
                <a:chExt cx="1872574" cy="228679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7315200" y="2475187"/>
                  <a:ext cx="507" cy="14110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7315200" y="3886200"/>
                  <a:ext cx="12433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6685942" y="3865093"/>
                  <a:ext cx="629765" cy="8968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848100" y="3962400"/>
                <a:ext cx="3429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x</a:t>
                </a:r>
                <a:endParaRPr lang="en-US" sz="11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62200" y="2438401"/>
                <a:ext cx="3429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y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00200" y="4801797"/>
                <a:ext cx="3429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z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06105" y="3124200"/>
              <a:ext cx="1160895" cy="936219"/>
              <a:chOff x="1506105" y="3124200"/>
              <a:chExt cx="1160895" cy="936219"/>
            </a:xfrm>
          </p:grpSpPr>
          <p:sp>
            <p:nvSpPr>
              <p:cNvPr id="41" name="Curved Up Arrow 40"/>
              <p:cNvSpPr/>
              <p:nvPr/>
            </p:nvSpPr>
            <p:spPr>
              <a:xfrm rot="6211228">
                <a:off x="1650252" y="3364753"/>
                <a:ext cx="454285" cy="147467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urved Up Arrow 42"/>
              <p:cNvSpPr/>
              <p:nvPr/>
            </p:nvSpPr>
            <p:spPr>
              <a:xfrm rot="13346008">
                <a:off x="2070061" y="3258148"/>
                <a:ext cx="454285" cy="147467"/>
              </a:xfrm>
              <a:prstGeom prst="curved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urved Up Arrow 43"/>
              <p:cNvSpPr/>
              <p:nvPr/>
            </p:nvSpPr>
            <p:spPr>
              <a:xfrm rot="20038716">
                <a:off x="1898592" y="3673575"/>
                <a:ext cx="454285" cy="147467"/>
              </a:xfrm>
              <a:prstGeom prst="curved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297203" y="3124200"/>
                <a:ext cx="369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506105" y="3147215"/>
                <a:ext cx="369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25734" y="3691087"/>
                <a:ext cx="369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</p:grp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61485"/>
              </p:ext>
            </p:extLst>
          </p:nvPr>
        </p:nvGraphicFramePr>
        <p:xfrm>
          <a:off x="1155409" y="4851468"/>
          <a:ext cx="2197390" cy="132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95"/>
                <a:gridCol w="1098695"/>
              </a:tblGrid>
              <a:tr h="4318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Axis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Positive angle</a:t>
                      </a:r>
                      <a:endParaRPr lang="en-US" sz="1200" dirty="0"/>
                    </a:p>
                  </a:txBody>
                  <a:tcPr/>
                </a:tc>
              </a:tr>
              <a:tr h="2890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 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 y</a:t>
                      </a:r>
                      <a:endParaRPr lang="en-US" sz="1200" dirty="0"/>
                    </a:p>
                  </a:txBody>
                  <a:tcPr/>
                </a:tc>
              </a:tr>
              <a:tr h="28907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 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 x</a:t>
                      </a:r>
                      <a:endParaRPr lang="en-US" sz="1200" dirty="0"/>
                    </a:p>
                  </a:txBody>
                  <a:tcPr/>
                </a:tc>
              </a:tr>
              <a:tr h="2890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 z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029200" y="5105400"/>
            <a:ext cx="26553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How to rotate in an arbitrary axis?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81965" y="2843879"/>
            <a:ext cx="1731097" cy="746474"/>
            <a:chOff x="5781965" y="2843879"/>
            <a:chExt cx="1731097" cy="746474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6172200" y="2958179"/>
              <a:ext cx="1" cy="47082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814560" y="2895599"/>
                  <a:ext cx="384052" cy="402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560" y="2895599"/>
                  <a:ext cx="384052" cy="4029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2222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V="1">
              <a:off x="5781965" y="2843879"/>
              <a:ext cx="1731097" cy="7464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29201" y="1981200"/>
            <a:ext cx="2655311" cy="2718189"/>
            <a:chOff x="5029201" y="1981200"/>
            <a:chExt cx="2655311" cy="271818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5781244" y="2074383"/>
              <a:ext cx="722" cy="15389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81244" y="3613375"/>
              <a:ext cx="17707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029201" y="3590353"/>
              <a:ext cx="752765" cy="11090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341612" y="3598382"/>
              <a:ext cx="342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x</a:t>
              </a:r>
              <a:endParaRPr lang="en-US" sz="11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55712" y="2074383"/>
              <a:ext cx="342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93712" y="4437779"/>
              <a:ext cx="342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z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6002249" y="2335993"/>
              <a:ext cx="1541551" cy="635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7263091" y="1981200"/>
                  <a:ext cx="40036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091" y="1981200"/>
                  <a:ext cx="400366" cy="4029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1212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417986" y="2133600"/>
            <a:ext cx="1045288" cy="917377"/>
            <a:chOff x="6417986" y="2133600"/>
            <a:chExt cx="1045288" cy="917377"/>
          </a:xfrm>
        </p:grpSpPr>
        <p:sp>
          <p:nvSpPr>
            <p:cNvPr id="66" name="TextBox 65"/>
            <p:cNvSpPr txBox="1"/>
            <p:nvPr/>
          </p:nvSpPr>
          <p:spPr>
            <a:xfrm>
              <a:off x="6705600" y="2743200"/>
              <a:ext cx="386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6417986" y="2133600"/>
              <a:ext cx="440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P’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flipH="1">
                  <a:off x="7023260" y="2438400"/>
                  <a:ext cx="440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3260" y="2438400"/>
                  <a:ext cx="440014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urved Up Arrow 50"/>
            <p:cNvSpPr/>
            <p:nvPr/>
          </p:nvSpPr>
          <p:spPr>
            <a:xfrm rot="14630143">
              <a:off x="6614213" y="2431812"/>
              <a:ext cx="628770" cy="252080"/>
            </a:xfrm>
            <a:prstGeom prst="curvedUpArrow">
              <a:avLst>
                <a:gd name="adj1" fmla="val 0"/>
                <a:gd name="adj2" fmla="val 50000"/>
                <a:gd name="adj3" fmla="val 1719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7779" y="5923002"/>
                <a:ext cx="4116621" cy="4498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.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b="1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/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79" y="5923002"/>
                <a:ext cx="4116621" cy="449803"/>
              </a:xfrm>
              <a:prstGeom prst="rect">
                <a:avLst/>
              </a:prstGeom>
              <a:blipFill rotWithShape="1">
                <a:blip r:embed="rId6"/>
                <a:stretch>
                  <a:fillRect l="-1182" t="-2667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776363" y="3250747"/>
            <a:ext cx="1310237" cy="1092653"/>
            <a:chOff x="2667000" y="4833459"/>
            <a:chExt cx="1310237" cy="1092653"/>
          </a:xfrm>
        </p:grpSpPr>
        <p:sp>
          <p:nvSpPr>
            <p:cNvPr id="91" name="Curved Up Arrow 90"/>
            <p:cNvSpPr/>
            <p:nvPr/>
          </p:nvSpPr>
          <p:spPr>
            <a:xfrm rot="6327023">
              <a:off x="2886246" y="5063114"/>
              <a:ext cx="693499" cy="234190"/>
            </a:xfrm>
            <a:prstGeom prst="curvedUpArrow">
              <a:avLst>
                <a:gd name="adj1" fmla="val 0"/>
                <a:gd name="adj2" fmla="val 50000"/>
                <a:gd name="adj3" fmla="val 1719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2667000" y="5201364"/>
              <a:ext cx="1310237" cy="7247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133434" y="4864589"/>
                  <a:ext cx="7322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1" i="0" smtClean="0">
                            <a:latin typeface="Cambria Math"/>
                          </a:rPr>
                          <m:t>(</m:t>
                        </m:r>
                        <m:r>
                          <a:rPr lang="en-US" sz="1400" b="1" i="1" dirty="0" smtClean="0"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sz="1400" b="1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434" y="4864589"/>
                  <a:ext cx="73229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961" r="-41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858001" y="3618652"/>
            <a:ext cx="826511" cy="616739"/>
            <a:chOff x="3659714" y="5181297"/>
            <a:chExt cx="1142999" cy="616739"/>
          </a:xfrm>
        </p:grpSpPr>
        <p:sp>
          <p:nvSpPr>
            <p:cNvPr id="92" name="Curved Up Arrow 91"/>
            <p:cNvSpPr/>
            <p:nvPr/>
          </p:nvSpPr>
          <p:spPr>
            <a:xfrm rot="17062565">
              <a:off x="3488954" y="5352057"/>
              <a:ext cx="575710" cy="234190"/>
            </a:xfrm>
            <a:prstGeom prst="curvedUpArrow">
              <a:avLst>
                <a:gd name="adj1" fmla="val 0"/>
                <a:gd name="adj2" fmla="val 50000"/>
                <a:gd name="adj3" fmla="val 1719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839864" y="5473267"/>
                  <a:ext cx="962849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1">
                            <a:latin typeface="Cambria Math"/>
                          </a:rPr>
                          <m:t>(</m:t>
                        </m:r>
                        <m:r>
                          <a:rPr lang="en-US" sz="1400" b="1" i="1" dirty="0" smtClean="0">
                            <a:latin typeface="Cambria Math"/>
                            <a:ea typeface="Cambria Math"/>
                          </a:rPr>
                          <m:t>𝜸</m:t>
                        </m:r>
                        <m:r>
                          <a:rPr lang="en-US" sz="1400" b="1" i="1" dirty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864" y="5473267"/>
                  <a:ext cx="962849" cy="32476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3774" r="-6087" b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24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Transformation: </a:t>
            </a:r>
            <a:r>
              <a:rPr lang="en-US" dirty="0" smtClean="0"/>
              <a:t>Principle Rotate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4980234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Suppose P’ is result from rotating P through an angle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(image 1)</a:t>
                </a:r>
              </a:p>
              <a:p>
                <a:pPr marL="68580" indent="0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68580" indent="0">
                  <a:lnSpc>
                    <a:spcPct val="160000"/>
                  </a:lnSpc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68580" indent="0">
                  <a:lnSpc>
                    <a:spcPct val="160000"/>
                  </a:lnSpc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Beside: </a:t>
                </a:r>
                <a:r>
                  <a:rPr lang="en-US" dirty="0">
                    <a:solidFill>
                      <a:schemeClr val="tx1"/>
                    </a:solidFill>
                  </a:rPr>
                  <a:t>P(x, y) = Q(-y, x) (image 2)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Finally, </a:t>
                </a:r>
              </a:p>
              <a:p>
                <a:pPr marL="68580" indent="0">
                  <a:lnSpc>
                    <a:spcPct val="160000"/>
                  </a:lnSpc>
                  <a:buNone/>
                </a:pPr>
                <a:r>
                  <a:rPr lang="en-US" sz="1800" dirty="0" err="1" smtClean="0">
                    <a:solidFill>
                      <a:schemeClr val="tx1"/>
                    </a:solidFill>
                  </a:rPr>
                  <a:t>P'</a:t>
                </a:r>
                <a:r>
                  <a:rPr lang="en-US" sz="1800" baseline="-250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=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>
                    <a:solidFill>
                      <a:schemeClr val="tx1"/>
                    </a:solidFill>
                  </a:rPr>
                  <a:t>θ –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y</a:t>
                </a:r>
                <a:r>
                  <a:rPr lang="en-US" sz="1800" dirty="0">
                    <a:solidFill>
                      <a:schemeClr val="tx1"/>
                    </a:solidFill>
                  </a:rPr>
                  <a:t> sin </a:t>
                </a:r>
                <a:r>
                  <a:rPr lang="el-GR" sz="1800" dirty="0">
                    <a:solidFill>
                      <a:schemeClr val="tx1"/>
                    </a:solidFill>
                  </a:rPr>
                  <a:t>θ</a:t>
                </a:r>
              </a:p>
              <a:p>
                <a:pPr marL="68580" indent="0">
                  <a:lnSpc>
                    <a:spcPct val="160000"/>
                  </a:lnSpc>
                  <a:buNone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P'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y</a:t>
                </a:r>
                <a:r>
                  <a:rPr lang="en-US" sz="1800" dirty="0">
                    <a:solidFill>
                      <a:schemeClr val="tx1"/>
                    </a:solidFill>
                  </a:rPr>
                  <a:t> =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y</a:t>
                </a:r>
                <a:r>
                  <a:rPr lang="en-US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>
                    <a:solidFill>
                      <a:schemeClr val="tx1"/>
                    </a:solidFill>
                  </a:rPr>
                  <a:t>θ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+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sz="18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sin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θ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68580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4980234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950" y="6178883"/>
            <a:ext cx="40071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Image 2 : Rotation by 90 degrees in the x-y plane</a:t>
            </a:r>
            <a:endParaRPr lang="en-US" sz="1200" dirty="0">
              <a:effectLst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53000" y="765368"/>
            <a:ext cx="4007104" cy="3012200"/>
            <a:chOff x="4505325" y="3485398"/>
            <a:chExt cx="4007104" cy="3012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485398"/>
              <a:ext cx="2971800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505325" y="6220599"/>
              <a:ext cx="400710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 smtClean="0"/>
                <a:t>Image 1: P</a:t>
              </a:r>
              <a:r>
                <a:rPr lang="en-US" sz="1200" i="1" dirty="0"/>
                <a:t>' as a linear combination of P and Q</a:t>
              </a:r>
              <a:endParaRPr lang="en-US" sz="1200" dirty="0">
                <a:effectLst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3777568"/>
            <a:ext cx="26670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Transformation: </a:t>
            </a:r>
            <a:r>
              <a:rPr lang="en-US" dirty="0" smtClean="0"/>
              <a:t>Principle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3303834" cy="5105400"/>
          </a:xfrm>
        </p:spPr>
        <p:txBody>
          <a:bodyPr>
            <a:normAutofit/>
          </a:bodyPr>
          <a:lstStyle/>
          <a:p>
            <a:pPr marL="6858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With R  is a matrix: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Ox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Oy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Oz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6858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28243"/>
            <a:ext cx="2419350" cy="246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7200" y="3766933"/>
                <a:ext cx="2438400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66933"/>
                <a:ext cx="2438400" cy="881267"/>
              </a:xfrm>
              <a:prstGeom prst="rect">
                <a:avLst/>
              </a:prstGeom>
              <a:blipFill rotWithShape="1">
                <a:blip r:embed="rId4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43400" y="4725406"/>
                <a:ext cx="4048125" cy="86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P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/>
                      </m:sSub>
                      <m:r>
                        <a:rPr lang="en-US" i="1">
                          <a:latin typeface="Cambria Math"/>
                        </a:rPr>
                        <m:t>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 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𝑃𝑥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25406"/>
                <a:ext cx="4048125" cy="8629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461671"/>
                <a:ext cx="2895600" cy="86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61671"/>
                <a:ext cx="2895600" cy="8629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1890054"/>
                <a:ext cx="2514600" cy="115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a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90054"/>
                <a:ext cx="2514600" cy="1157946"/>
              </a:xfrm>
              <a:prstGeom prst="rect">
                <a:avLst/>
              </a:prstGeom>
              <a:blipFill rotWithShape="1">
                <a:blip r:embed="rId7"/>
                <a:stretch>
                  <a:fillRect l="-1937" t="-3158" r="-4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1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Transformation: </a:t>
            </a:r>
            <a:r>
              <a:rPr lang="en-US" dirty="0" smtClean="0"/>
              <a:t>Coordination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5323134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2 kinds of transformation: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Objects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Coordination</a:t>
            </a:r>
          </a:p>
          <a:p>
            <a:r>
              <a:rPr lang="en-US" dirty="0"/>
              <a:t>Coordinate transformation is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invertible affine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371600"/>
            <a:ext cx="3086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1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Point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Vector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Matrix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Transformation (affine)</a:t>
            </a:r>
          </a:p>
          <a:p>
            <a:r>
              <a:rPr lang="en-US" b="1" dirty="0">
                <a:solidFill>
                  <a:schemeClr val="tx1"/>
                </a:solidFill>
              </a:rPr>
              <a:t>Homogeneous coordinate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Combination transformation</a:t>
            </a:r>
          </a:p>
          <a:p>
            <a:endParaRPr lang="en-US" sz="20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3769"/>
              <a:gd name="adj2" fmla="val -2858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Basic Math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Homogeneous coordinate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Why need homogeneous coordinate?</a:t>
            </a:r>
          </a:p>
          <a:p>
            <a:pPr lvl="2">
              <a:buFont typeface="Wingdings" pitchFamily="2" charset="2"/>
              <a:buChar char="v"/>
            </a:pPr>
            <a:r>
              <a:rPr lang="en-US" i="1" dirty="0" smtClean="0"/>
              <a:t>Use both ”add” and “multiply” operator!</a:t>
            </a:r>
          </a:p>
          <a:p>
            <a:r>
              <a:rPr lang="en-US" dirty="0" smtClean="0"/>
              <a:t>To unique operator </a:t>
            </a:r>
            <a:r>
              <a:rPr lang="en-US" dirty="0" smtClean="0">
                <a:sym typeface="Wingdings" pitchFamily="2" charset="2"/>
              </a:rPr>
              <a:t> Homogeneous coordinate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Homogeneous coordinate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2819400"/>
            <a:ext cx="8510192" cy="3657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FF33CC"/>
                </a:solidFill>
              </a:rPr>
              <a:t>§ </a:t>
            </a:r>
            <a:r>
              <a:rPr lang="en-US" dirty="0" smtClean="0"/>
              <a:t>For point pw != 0   </a:t>
            </a:r>
            <a:r>
              <a:rPr lang="en-US" dirty="0"/>
              <a:t>		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>
                <a:solidFill>
                  <a:srgbClr val="FF33CC"/>
                </a:solidFill>
              </a:rPr>
              <a:t>§</a:t>
            </a:r>
            <a:r>
              <a:rPr lang="en-US" dirty="0"/>
              <a:t> For vector pw = 0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Pw </a:t>
            </a:r>
            <a:r>
              <a:rPr lang="en-US" sz="1800" dirty="0"/>
              <a:t>= 1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If </a:t>
            </a:r>
            <a:r>
              <a:rPr lang="en-US" sz="1800" dirty="0" smtClean="0"/>
              <a:t>(</a:t>
            </a:r>
            <a:r>
              <a:rPr lang="en-US" sz="1800" dirty="0"/>
              <a:t>P</a:t>
            </a:r>
            <a:r>
              <a:rPr lang="en-US" sz="1800" dirty="0" smtClean="0"/>
              <a:t>w </a:t>
            </a:r>
            <a:r>
              <a:rPr lang="en-US" sz="1800" dirty="0"/>
              <a:t>!= 1), divide to </a:t>
            </a:r>
            <a:r>
              <a:rPr lang="en-US" sz="1800" dirty="0" smtClean="0"/>
              <a:t>Pw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14400" y="3378527"/>
            <a:ext cx="6238875" cy="1117273"/>
            <a:chOff x="914400" y="3378527"/>
            <a:chExt cx="6238875" cy="1117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4400" y="3382995"/>
                  <a:ext cx="1752600" cy="1112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382995"/>
                  <a:ext cx="1752600" cy="11128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00675" y="3378527"/>
                  <a:ext cx="1752600" cy="1112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675" y="3378527"/>
                  <a:ext cx="1752600" cy="11128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38600" y="4833257"/>
            <a:ext cx="3505200" cy="1186543"/>
            <a:chOff x="4038600" y="4833257"/>
            <a:chExt cx="3505200" cy="1186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38600" y="4833257"/>
                  <a:ext cx="1752600" cy="118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𝑃𝑤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4833257"/>
                  <a:ext cx="1752600" cy="11865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4833257"/>
                  <a:ext cx="1676400" cy="1156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833257"/>
                  <a:ext cx="1676400" cy="115634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5562600" y="542652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81000" y="1371600"/>
            <a:ext cx="7836496" cy="1447800"/>
            <a:chOff x="381000" y="1371600"/>
            <a:chExt cx="7836496" cy="1447800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81000" y="1524000"/>
              <a:ext cx="7836496" cy="1295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27432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24712" indent="-22860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Point or vector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048000" y="1371600"/>
                  <a:ext cx="1752600" cy="1112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1371600"/>
                  <a:ext cx="1752600" cy="11128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75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Homogeneous coordinate:</a:t>
            </a:r>
            <a:r>
              <a:rPr lang="en-US" sz="1600" dirty="0" smtClean="0"/>
              <a:t> </a:t>
            </a:r>
            <a:r>
              <a:rPr lang="en-US" dirty="0" smtClean="0"/>
              <a:t>Translate &amp;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P’ = M * P</a:t>
            </a:r>
          </a:p>
          <a:p>
            <a:r>
              <a:rPr lang="en-US" dirty="0" smtClean="0"/>
              <a:t>Translate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2512158"/>
                <a:ext cx="3962400" cy="1145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0    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0    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0      1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512158"/>
                <a:ext cx="3962400" cy="1145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71675" y="4343400"/>
                <a:ext cx="3962400" cy="1145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0     0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𝑆𝑦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0     0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𝑆𝑧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0     1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75" y="4343400"/>
                <a:ext cx="3962400" cy="1145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54" name="Freeform 5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Basic Math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Obj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3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Homogeneous coordinate:</a:t>
            </a:r>
            <a:r>
              <a:rPr lang="en-US" sz="1600" dirty="0" smtClean="0"/>
              <a:t> </a:t>
            </a:r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P’ = M * P</a:t>
            </a:r>
          </a:p>
          <a:p>
            <a:r>
              <a:rPr lang="en-US" dirty="0" smtClean="0"/>
              <a:t>Ox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Oz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2096721"/>
                <a:ext cx="5715000" cy="1145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0     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      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)      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     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0     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   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96721"/>
                <a:ext cx="5715000" cy="1145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71674" y="3733800"/>
                <a:ext cx="5724525" cy="1145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 </m:t>
                    </m:r>
                    <m:r>
                      <a:rPr lang="en-US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          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0           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)           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  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0 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 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74" y="3733800"/>
                <a:ext cx="5724525" cy="1145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71675" y="5257800"/>
                <a:ext cx="5724525" cy="1162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 </m:t>
                    </m:r>
                    <m:r>
                      <a:rPr lang="en-US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0      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0           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    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𝑃𝑥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𝑃𝑦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𝑃𝑧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75" y="5257800"/>
                <a:ext cx="5724525" cy="11626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8580" indent="0">
                  <a:buNone/>
                </a:pPr>
                <a:r>
                  <a:rPr lang="en-US" dirty="0" smtClean="0"/>
                  <a:t>Assume that P(10, -7, 6). Find P’ by</a:t>
                </a:r>
              </a:p>
              <a:p>
                <a:pPr marL="525780" indent="-457200">
                  <a:buFont typeface="+mj-lt"/>
                  <a:buAutoNum type="alphaLcParenR"/>
                </a:pPr>
                <a:r>
                  <a:rPr lang="en-US" dirty="0" smtClean="0"/>
                  <a:t>Moving along T(-1, 4, 6)</a:t>
                </a:r>
              </a:p>
              <a:p>
                <a:pPr marL="525780" indent="-457200">
                  <a:buFont typeface="+mj-lt"/>
                  <a:buAutoNum type="alphaLcParenR"/>
                </a:pPr>
                <a:r>
                  <a:rPr lang="en-US" dirty="0" smtClean="0"/>
                  <a:t>Scaling S(0.5, 1, 1.5)</a:t>
                </a:r>
              </a:p>
              <a:p>
                <a:pPr marL="525780" indent="-457200">
                  <a:buFont typeface="+mj-lt"/>
                  <a:buAutoNum type="alphaLcParenR"/>
                </a:pPr>
                <a:r>
                  <a:rPr lang="en-US" dirty="0" smtClean="0"/>
                  <a:t>Rotate around Ox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68580" indent="0">
                  <a:buNone/>
                </a:pPr>
                <a:r>
                  <a:rPr lang="en-US" i="1" u="sng" dirty="0" smtClean="0"/>
                  <a:t>Answer?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3200400" y="3429000"/>
            <a:ext cx="5334000" cy="3048000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lphaLcParenR"/>
            </a:pPr>
            <a:r>
              <a:rPr lang="en-US" dirty="0" smtClean="0"/>
              <a:t>P’(9, -3, 12)</a:t>
            </a:r>
          </a:p>
          <a:p>
            <a:pPr marL="342900" indent="-342900" algn="ctr">
              <a:buAutoNum type="alphaLcParenR"/>
            </a:pPr>
            <a:r>
              <a:rPr lang="en-US" dirty="0" smtClean="0"/>
              <a:t>P’(5, -7, 9)</a:t>
            </a:r>
          </a:p>
          <a:p>
            <a:pPr marL="342900" indent="-342900" algn="ctr">
              <a:buAutoNum type="alphaLcParenR"/>
            </a:pPr>
            <a:r>
              <a:rPr lang="en-US" dirty="0" smtClean="0"/>
              <a:t>P’(10, -6, 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Point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Vector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Matrix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Transformation (affine)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Homogeneous coordinate</a:t>
            </a:r>
          </a:p>
          <a:p>
            <a:r>
              <a:rPr lang="en-US" b="1" dirty="0">
                <a:solidFill>
                  <a:schemeClr val="tx1"/>
                </a:solidFill>
              </a:rPr>
              <a:t>Combination transformation</a:t>
            </a:r>
          </a:p>
          <a:p>
            <a:endParaRPr lang="en-US" sz="20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3769"/>
              <a:gd name="adj2" fmla="val -2858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Basic Math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 P’ = M*P</a:t>
                </a:r>
              </a:p>
              <a:p>
                <a:pPr marL="68580" indent="0">
                  <a:buNone/>
                </a:pPr>
                <a:r>
                  <a:rPr lang="en-US" sz="1600" dirty="0" smtClean="0"/>
                  <a:t>With M: combination transformation matrix</a:t>
                </a:r>
              </a:p>
              <a:p>
                <a:r>
                  <a:rPr lang="en-US" dirty="0" smtClean="0"/>
                  <a:t>Getting by </a:t>
                </a:r>
                <a:r>
                  <a:rPr lang="en-US" dirty="0" err="1" smtClean="0"/>
                  <a:t>multipling</a:t>
                </a:r>
                <a:r>
                  <a:rPr lang="en-US" dirty="0" smtClean="0"/>
                  <a:t> separated affine matrix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* …</a:t>
                </a:r>
              </a:p>
              <a:p>
                <a:r>
                  <a:rPr lang="en-US" dirty="0" smtClean="0"/>
                  <a:t>Matrix multiplication is not commutative</a:t>
                </a: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mxp</a:t>
                </a:r>
                <a:r>
                  <a:rPr lang="en-US" dirty="0" smtClean="0"/>
                  <a:t>) </a:t>
                </a:r>
                <a:r>
                  <a:rPr lang="en-US" dirty="0" smtClean="0">
                    <a:sym typeface="Wingdings" pitchFamily="2" charset="2"/>
                  </a:rPr>
                  <a:t> legal</a:t>
                </a:r>
                <a:endParaRPr lang="en-US" dirty="0">
                  <a:sym typeface="Wingdings" pitchFamily="2" charset="2"/>
                </a:endParaRP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nxm</a:t>
                </a:r>
                <a:r>
                  <a:rPr lang="en-US" dirty="0"/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smtClean="0"/>
                  <a:t>pxq)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 smtClean="0">
                    <a:sym typeface="Wingdings" pitchFamily="2" charset="2"/>
                  </a:rPr>
                  <a:t>illegal</a:t>
                </a:r>
                <a:endParaRPr lang="en-US" dirty="0">
                  <a:sym typeface="Wingdings" pitchFamily="2" charset="2"/>
                </a:endParaRPr>
              </a:p>
              <a:p>
                <a:pPr marL="68580" indent="0">
                  <a:buNone/>
                </a:pPr>
                <a:endParaRPr lang="en-US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Transformation (</a:t>
            </a:r>
            <a:r>
              <a:rPr lang="en-US" dirty="0" err="1" smtClean="0"/>
              <a:t>conts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of transformation is inverted</a:t>
            </a:r>
          </a:p>
          <a:p>
            <a:pPr marL="68580" indent="0">
              <a:buNone/>
            </a:pPr>
            <a:r>
              <a:rPr lang="en-US" dirty="0" smtClean="0"/>
              <a:t>Assume we have point P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Translate 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Scale S</a:t>
            </a:r>
          </a:p>
          <a:p>
            <a:pPr marL="68580" indent="0">
              <a:buNone/>
            </a:pPr>
            <a:r>
              <a:rPr lang="en-US" dirty="0" smtClean="0"/>
              <a:t>P’ = T * P</a:t>
            </a:r>
          </a:p>
          <a:p>
            <a:pPr marL="68580" indent="0">
              <a:buNone/>
            </a:pPr>
            <a:r>
              <a:rPr lang="en-US" dirty="0" smtClean="0"/>
              <a:t>P’’ = S * </a:t>
            </a:r>
            <a:r>
              <a:rPr lang="en-US" dirty="0" smtClean="0">
                <a:solidFill>
                  <a:srgbClr val="0070C0"/>
                </a:solidFill>
              </a:rPr>
              <a:t>P’</a:t>
            </a:r>
            <a:r>
              <a:rPr lang="en-US" dirty="0" smtClean="0"/>
              <a:t> = S * </a:t>
            </a:r>
            <a:r>
              <a:rPr lang="en-US" dirty="0" smtClean="0">
                <a:solidFill>
                  <a:srgbClr val="0070C0"/>
                </a:solidFill>
              </a:rPr>
              <a:t>T * P </a:t>
            </a:r>
            <a:r>
              <a:rPr lang="en-US" dirty="0" smtClean="0"/>
              <a:t>=  </a:t>
            </a:r>
            <a:r>
              <a:rPr lang="en-US" dirty="0" smtClean="0">
                <a:solidFill>
                  <a:srgbClr val="FF0000"/>
                </a:solidFill>
              </a:rPr>
              <a:t>S * T </a:t>
            </a:r>
            <a:r>
              <a:rPr lang="en-US" dirty="0" smtClean="0"/>
              <a:t>*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447800"/>
                <a:ext cx="8510192" cy="5029200"/>
              </a:xfrm>
            </p:spPr>
            <p:txBody>
              <a:bodyPr>
                <a:normAutofit lnSpcReduction="10000"/>
              </a:bodyPr>
              <a:lstStyle/>
              <a:p>
                <a:pPr marL="68580" indent="0">
                  <a:buNone/>
                </a:pPr>
                <a:r>
                  <a:rPr lang="en-US" u="sng" dirty="0" smtClean="0"/>
                  <a:t>Example: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Point P(1, 0, 0) </a:t>
                </a:r>
                <a:r>
                  <a:rPr lang="en-US" dirty="0" smtClean="0">
                    <a:sym typeface="Wingdings" pitchFamily="2" charset="2"/>
                  </a:rPr>
                  <a:t> Move along (1, 0, 0)  Rotate(Oz, 90)  P’(0, 2, 0)</a:t>
                </a:r>
              </a:p>
              <a:p>
                <a:pPr marL="6858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6858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68580" indent="0">
                  <a:lnSpc>
                    <a:spcPct val="110000"/>
                  </a:lnSpc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6858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∗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1, 1, 0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𝑊𝑟𝑜𝑛𝑔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 marL="6858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∗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 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𝑅𝑖𝑔h𝑡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68580" indent="0" algn="just">
                  <a:buNone/>
                </a:pPr>
                <a:endParaRPr lang="en-US" b="0" dirty="0" smtClean="0"/>
              </a:p>
              <a:p>
                <a:pPr marL="6858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447800"/>
                <a:ext cx="8510192" cy="5029200"/>
              </a:xfrm>
              <a:blipFill rotWithShape="1">
                <a:blip r:embed="rId2"/>
                <a:stretch>
                  <a:fillRect r="-1361" b="-17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Assume that P(10, -7, 6). Find P’ by</a:t>
            </a:r>
          </a:p>
          <a:p>
            <a:r>
              <a:rPr lang="en-US" dirty="0" smtClean="0"/>
              <a:t>Rotate R(Ox, 90) </a:t>
            </a:r>
            <a:r>
              <a:rPr lang="en-US" dirty="0" smtClean="0">
                <a:sym typeface="Wingdings" pitchFamily="2" charset="2"/>
              </a:rPr>
              <a:t> Translate T(-10, -1, -6)</a:t>
            </a:r>
          </a:p>
          <a:p>
            <a:r>
              <a:rPr lang="en-US" dirty="0" smtClean="0">
                <a:sym typeface="Wingdings" pitchFamily="2" charset="2"/>
              </a:rPr>
              <a:t>Rotate R(Ox, 90)  Translate </a:t>
            </a:r>
            <a:r>
              <a:rPr lang="en-US" dirty="0">
                <a:sym typeface="Wingdings" pitchFamily="2" charset="2"/>
              </a:rPr>
              <a:t>T(-10, -1, -6</a:t>
            </a:r>
            <a:r>
              <a:rPr lang="en-US" dirty="0" smtClean="0">
                <a:sym typeface="Wingdings" pitchFamily="2" charset="2"/>
              </a:rPr>
              <a:t>)  Rotate R(Ox, 90)</a:t>
            </a:r>
          </a:p>
          <a:p>
            <a:r>
              <a:rPr lang="en-US" dirty="0" smtClean="0">
                <a:sym typeface="Wingdings" pitchFamily="2" charset="2"/>
              </a:rPr>
              <a:t>Translate T(10, 1, 6)  Rotate (Ox, 90)  Translate (-10, -1, -6)</a:t>
            </a:r>
            <a:endParaRPr lang="en-US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i="1" u="sng" dirty="0"/>
              <a:t>Answer?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54" name="Freeform 5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4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MVP matrices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Obj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3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MVP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r>
              <a:rPr lang="en-US" dirty="0"/>
              <a:t>What is MVP </a:t>
            </a:r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Projection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MVP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r>
              <a:rPr lang="en-US" b="1" dirty="0"/>
              <a:t>What is MVP matrix?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MVP matrix is Model View Projection matrix.</a:t>
            </a:r>
            <a:endParaRPr lang="en-US" sz="2400" dirty="0"/>
          </a:p>
          <a:p>
            <a:pPr lvl="1">
              <a:buFont typeface="Wingdings" pitchFamily="2" charset="2"/>
              <a:buChar char="q"/>
            </a:pPr>
            <a:r>
              <a:rPr lang="en-US" dirty="0" err="1"/>
              <a:t>MVPMatrix</a:t>
            </a:r>
            <a:r>
              <a:rPr lang="en-US" dirty="0"/>
              <a:t> = </a:t>
            </a:r>
            <a:r>
              <a:rPr lang="en-US" dirty="0" err="1"/>
              <a:t>ProjectionMatrix</a:t>
            </a:r>
            <a:r>
              <a:rPr lang="en-US" dirty="0"/>
              <a:t> * </a:t>
            </a:r>
            <a:r>
              <a:rPr lang="en-US" dirty="0" err="1"/>
              <a:t>ViewMatrix</a:t>
            </a:r>
            <a:r>
              <a:rPr lang="en-US" dirty="0"/>
              <a:t> * </a:t>
            </a:r>
            <a:r>
              <a:rPr lang="en-US" dirty="0" err="1"/>
              <a:t>ModelMatrix</a:t>
            </a:r>
            <a:r>
              <a:rPr lang="en-US" dirty="0"/>
              <a:t> 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Point</a:t>
            </a:r>
          </a:p>
          <a:p>
            <a:r>
              <a:rPr lang="en-US" dirty="0" smtClean="0"/>
              <a:t>Vector</a:t>
            </a:r>
          </a:p>
          <a:p>
            <a:r>
              <a:rPr lang="en-US" sz="2000" dirty="0" smtClean="0"/>
              <a:t>Matrix</a:t>
            </a:r>
            <a:endParaRPr lang="en-US" dirty="0"/>
          </a:p>
          <a:p>
            <a:r>
              <a:rPr lang="en-US" dirty="0" smtClean="0"/>
              <a:t>Transformation (affine)</a:t>
            </a:r>
            <a:endParaRPr lang="en-US" dirty="0"/>
          </a:p>
          <a:p>
            <a:r>
              <a:rPr lang="en-US" dirty="0"/>
              <a:t>Homogeneous coordinate</a:t>
            </a:r>
          </a:p>
          <a:p>
            <a:r>
              <a:rPr lang="en-US" dirty="0"/>
              <a:t>Combination transformation</a:t>
            </a:r>
          </a:p>
          <a:p>
            <a:endParaRPr lang="en-US" sz="20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3769"/>
              <a:gd name="adj2" fmla="val -28584"/>
            </a:avLst>
          </a:prstGeom>
          <a:blipFill>
            <a:blip r:embed="rId3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Basic Math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dirty="0" smtClean="0"/>
              <a:t>MVP Matrix: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4065834" cy="5105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tx1"/>
                </a:solidFill>
              </a:rPr>
              <a:t>Object </a:t>
            </a:r>
            <a:r>
              <a:rPr lang="en-US" b="1" dirty="0" smtClean="0">
                <a:solidFill>
                  <a:schemeClr val="tx1"/>
                </a:solidFill>
              </a:rPr>
              <a:t>space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objects are in the object space, which means they will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have the pivot in (0,0,0,1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744913" cy="43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5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dirty="0" smtClean="0"/>
              <a:t>MVP Matrix: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752600"/>
            <a:ext cx="4370634" cy="2819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tx1"/>
                </a:solidFill>
              </a:rPr>
              <a:t>Object </a:t>
            </a:r>
            <a:r>
              <a:rPr lang="en-US" b="1" dirty="0" smtClean="0">
                <a:solidFill>
                  <a:schemeClr val="tx1"/>
                </a:solidFill>
              </a:rPr>
              <a:t>space in View port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Want to put objects at desired location in 3D world?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Appropriated scale, translate and rotation!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43400"/>
            <a:ext cx="3886200" cy="29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47244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To bring object from local space to work space: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World Matrix * Object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5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dirty="0"/>
              <a:t>MVP Matrix: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pPr marL="68580" lvl="1" indent="0">
              <a:buNone/>
            </a:pPr>
            <a:r>
              <a:rPr lang="en-US" dirty="0" smtClean="0"/>
              <a:t>Rotate Camera </a:t>
            </a:r>
            <a:r>
              <a:rPr lang="en-US" dirty="0" err="1" smtClean="0"/>
              <a:t>vs</a:t>
            </a:r>
            <a:r>
              <a:rPr lang="en-US" dirty="0" smtClean="0"/>
              <a:t> Rotate Object:</a:t>
            </a:r>
            <a:endParaRPr lang="en-US" sz="2800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3886200" cy="3886200"/>
          </a:xfrm>
          <a:prstGeom prst="rect">
            <a:avLst/>
          </a:prstGeom>
        </p:spPr>
      </p:pic>
      <p:pic>
        <p:nvPicPr>
          <p:cNvPr id="1027" name="Picture 3" descr="C:\Users\thuy.vuthiminh\Desktop\camera_behavior_2_exampl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3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dirty="0"/>
              <a:t>MVP Matrix: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10192" cy="5105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    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Want to move </a:t>
            </a:r>
            <a:r>
              <a:rPr lang="en-US" dirty="0">
                <a:solidFill>
                  <a:srgbClr val="0070C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objects</a:t>
            </a:r>
            <a:r>
              <a:rPr lang="en-US" dirty="0"/>
              <a:t> as little as </a:t>
            </a:r>
            <a:r>
              <a:rPr lang="en-US" dirty="0" smtClean="0"/>
              <a:t>possible?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 Need Camera</a:t>
            </a:r>
            <a:endParaRPr lang="en-US" dirty="0" smtClean="0"/>
          </a:p>
          <a:p>
            <a:r>
              <a:rPr lang="en-US" dirty="0" smtClean="0"/>
              <a:t>Camera object has its own world matrix.</a:t>
            </a:r>
            <a:endParaRPr lang="en-US" sz="2800" dirty="0"/>
          </a:p>
          <a:p>
            <a:r>
              <a:rPr lang="en-US" dirty="0"/>
              <a:t>To make the world be relative to the camera's </a:t>
            </a:r>
            <a:r>
              <a:rPr lang="en-US" dirty="0" smtClean="0"/>
              <a:t>location </a:t>
            </a:r>
            <a:r>
              <a:rPr lang="en-US" dirty="0" smtClean="0">
                <a:sym typeface="Wingdings" pitchFamily="2" charset="2"/>
              </a:rPr>
              <a:t>called </a:t>
            </a:r>
            <a:r>
              <a:rPr lang="en-US" dirty="0" smtClean="0"/>
              <a:t>View Matrix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multiply </a:t>
            </a:r>
            <a:r>
              <a:rPr lang="en-US" dirty="0"/>
              <a:t>the object with the inverse of the camera's world </a:t>
            </a:r>
            <a:r>
              <a:rPr lang="en-US" dirty="0" smtClean="0"/>
              <a:t>matrix (View Matrix)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8" y="1198781"/>
            <a:ext cx="2857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67200" y="1676400"/>
            <a:ext cx="441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Now is:</a:t>
            </a:r>
          </a:p>
          <a:p>
            <a:r>
              <a:rPr lang="en-US" dirty="0" smtClean="0"/>
              <a:t>View </a:t>
            </a:r>
            <a:r>
              <a:rPr lang="en-US" dirty="0"/>
              <a:t>Matrix * World Matrix * Object</a:t>
            </a:r>
          </a:p>
        </p:txBody>
      </p:sp>
    </p:spTree>
    <p:extLst>
      <p:ext uri="{BB962C8B-B14F-4D97-AF65-F5344CB8AC3E}">
        <p14:creationId xmlns:p14="http://schemas.microsoft.com/office/powerpoint/2010/main" val="5422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dirty="0"/>
              <a:t>MVP Matrix: </a:t>
            </a:r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2 ways to define frustum (perspective projection volume)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6 planes of frustum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FOV + </a:t>
            </a:r>
            <a:r>
              <a:rPr lang="en-US" dirty="0" err="1" smtClean="0"/>
              <a:t>nearPlan</a:t>
            </a:r>
            <a:r>
              <a:rPr lang="en-US" dirty="0" smtClean="0"/>
              <a:t> + </a:t>
            </a:r>
            <a:r>
              <a:rPr lang="en-US" dirty="0" err="1" smtClean="0"/>
              <a:t>farPlan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ym typeface="Wingdings 2"/>
              </a:rPr>
              <a:t> </a:t>
            </a:r>
            <a:r>
              <a:rPr lang="en-US" dirty="0" smtClean="0"/>
              <a:t>6 </a:t>
            </a:r>
            <a:r>
              <a:rPr lang="en-US" dirty="0"/>
              <a:t>planes of </a:t>
            </a:r>
            <a:r>
              <a:rPr lang="en-US" dirty="0" smtClean="0"/>
              <a:t>frustum (left, right, near, far, top, bottom)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Near </a:t>
            </a:r>
            <a:r>
              <a:rPr lang="en-US" sz="1800" dirty="0"/>
              <a:t>Plane: any geometry </a:t>
            </a:r>
            <a:r>
              <a:rPr lang="en-US" sz="1800" dirty="0" smtClean="0"/>
              <a:t>closer</a:t>
            </a:r>
          </a:p>
          <a:p>
            <a:pPr marL="365760" lvl="1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the camera </a:t>
            </a:r>
            <a:r>
              <a:rPr lang="en-US" sz="1800" dirty="0" smtClean="0"/>
              <a:t>will </a:t>
            </a:r>
            <a:r>
              <a:rPr lang="en-US" sz="1800" dirty="0"/>
              <a:t>be clipped.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Far Plane : </a:t>
            </a:r>
            <a:r>
              <a:rPr lang="en-US" sz="1800" dirty="0" smtClean="0"/>
              <a:t>any </a:t>
            </a:r>
            <a:r>
              <a:rPr lang="en-US" sz="1800" dirty="0"/>
              <a:t>g</a:t>
            </a:r>
            <a:r>
              <a:rPr lang="en-US" sz="1800" dirty="0" smtClean="0"/>
              <a:t>eometry beyond</a:t>
            </a:r>
          </a:p>
          <a:p>
            <a:pPr marL="365760" lvl="1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plane will be clipped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62" y="3657600"/>
            <a:ext cx="3124200" cy="285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8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dirty="0"/>
              <a:t>MVP Matrix: </a:t>
            </a:r>
            <a:r>
              <a:rPr lang="en-US" dirty="0"/>
              <a:t>Projection (</a:t>
            </a:r>
            <a:r>
              <a:rPr lang="en-US" dirty="0" err="1"/>
              <a:t>conts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pPr marL="68580" indent="0">
                  <a:buNone/>
                </a:pPr>
                <a:r>
                  <a:rPr lang="en-US" dirty="0" smtClean="0">
                    <a:sym typeface="Wingdings 2"/>
                  </a:rPr>
                  <a:t>   </a:t>
                </a:r>
                <a:r>
                  <a:rPr lang="en-US" dirty="0" smtClean="0"/>
                  <a:t>FOV (</a:t>
                </a:r>
                <a:r>
                  <a:rPr lang="en-US" dirty="0" err="1" smtClean="0"/>
                  <a:t>fovy</a:t>
                </a:r>
                <a:r>
                  <a:rPr lang="en-US" dirty="0" smtClean="0"/>
                  <a:t>, aspect, near, far)  </a:t>
                </a:r>
              </a:p>
              <a:p>
                <a:pPr marL="6858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Ex:</a:t>
                </a:r>
                <a:r>
                  <a:rPr lang="en-US" sz="1800" dirty="0" smtClean="0"/>
                  <a:t>   FOV (45,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 smtClean="0"/>
                  <a:t>, 1, 10000)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1800" dirty="0" err="1" smtClean="0"/>
                  <a:t>Fovy</a:t>
                </a:r>
                <a:r>
                  <a:rPr lang="en-US" sz="1800" dirty="0" smtClean="0"/>
                  <a:t>: the camera will open 45 x 2= 90 degrees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1800" dirty="0" smtClean="0"/>
                  <a:t>Aspect: All images display with aspect ratio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𝑆𝐶𝑅𝐸𝐸𝑁</m:t>
                        </m:r>
                        <m:r>
                          <a:rPr lang="en-US" sz="1800" i="1">
                            <a:latin typeface="Cambria Math"/>
                          </a:rPr>
                          <m:t>_</m:t>
                        </m:r>
                        <m:r>
                          <a:rPr lang="en-US" sz="1800" i="1">
                            <a:latin typeface="Cambria Math"/>
                          </a:rPr>
                          <m:t>𝑊𝐼𝐷𝑇𝐻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𝑆𝐶𝑅𝐸𝐸𝑁</m:t>
                        </m:r>
                        <m:r>
                          <a:rPr lang="en-US" sz="1800" i="1">
                            <a:latin typeface="Cambria Math"/>
                          </a:rPr>
                          <m:t>_</m:t>
                        </m:r>
                        <m:r>
                          <a:rPr lang="en-US" sz="1800" i="1">
                            <a:latin typeface="Cambria Math"/>
                          </a:rPr>
                          <m:t>𝐻𝐸𝐼𝐺𝐻𝑇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800" dirty="0" smtClean="0"/>
                  <a:t>of render screen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94" y="3505200"/>
            <a:ext cx="5133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MVP Matrix:</a:t>
            </a:r>
            <a:r>
              <a:rPr lang="en-US" dirty="0" smtClean="0"/>
              <a:t> Perspective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will skip the math and we'll just present the resulting matrix </a:t>
                </a:r>
                <a:r>
                  <a:rPr lang="en-US" dirty="0" smtClean="0"/>
                  <a:t>form:</a:t>
                </a:r>
              </a:p>
              <a:p>
                <a:pPr marL="6858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Projection Matrix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Where: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dirty="0" smtClean="0"/>
                  <a:t>r = right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dirty="0" smtClean="0"/>
                  <a:t>l = left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dirty="0" smtClean="0"/>
                  <a:t>t = top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dirty="0"/>
                  <a:t>b</a:t>
                </a:r>
                <a:r>
                  <a:rPr lang="en-US" dirty="0" smtClean="0"/>
                  <a:t> = bottom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dirty="0"/>
                  <a:t>n</a:t>
                </a:r>
                <a:r>
                  <a:rPr lang="en-US" dirty="0" smtClean="0"/>
                  <a:t> = near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dirty="0" smtClean="0"/>
                  <a:t>f = far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 t="-1193" b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572000"/>
            <a:ext cx="5257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Now is:</a:t>
            </a:r>
          </a:p>
          <a:p>
            <a:r>
              <a:rPr lang="en-US" dirty="0" smtClean="0"/>
              <a:t>Projection Matrix * View </a:t>
            </a:r>
            <a:r>
              <a:rPr lang="en-US" dirty="0"/>
              <a:t>Matrix * World Matrix * Object</a:t>
            </a:r>
          </a:p>
        </p:txBody>
      </p:sp>
    </p:spTree>
    <p:extLst>
      <p:ext uri="{BB962C8B-B14F-4D97-AF65-F5344CB8AC3E}">
        <p14:creationId xmlns:p14="http://schemas.microsoft.com/office/powerpoint/2010/main" val="8162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MVP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256834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formula to </a:t>
            </a:r>
            <a:r>
              <a:rPr lang="en-US" dirty="0"/>
              <a:t>render a scene with regards to the viewpoint (camera) and the perspective </a:t>
            </a:r>
            <a:r>
              <a:rPr lang="en-US" dirty="0" smtClean="0"/>
              <a:t>projection: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a right handed coordinate </a:t>
            </a:r>
            <a:r>
              <a:rPr lang="en-US" dirty="0" smtClean="0"/>
              <a:t>system, transposed matrix:</a:t>
            </a:r>
          </a:p>
          <a:p>
            <a:pPr marL="6858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x,y,z,w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ProjMatrix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ViewMatrix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WorldMatrix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*Initial(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x,y,z,w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all the matrices </a:t>
            </a:r>
            <a:r>
              <a:rPr lang="en-US" dirty="0" smtClean="0"/>
              <a:t> have to </a:t>
            </a:r>
            <a:r>
              <a:rPr lang="en-US" dirty="0"/>
              <a:t>be changed </a:t>
            </a:r>
            <a:r>
              <a:rPr lang="en-US" dirty="0" smtClean="0"/>
              <a:t>accordingly</a:t>
            </a:r>
          </a:p>
          <a:p>
            <a:r>
              <a:rPr lang="en-US" dirty="0" smtClean="0"/>
              <a:t>The </a:t>
            </a:r>
            <a:r>
              <a:rPr lang="en-US" dirty="0"/>
              <a:t>final position will be in Homogenous Clip space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MVP Matrix: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219200"/>
            <a:ext cx="8510192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900" dirty="0" err="1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mvpMatrixLoc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glGetUniformLocation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programHandle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9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u_mvpMatrix</a:t>
            </a:r>
            <a:r>
              <a:rPr lang="en-US" sz="19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19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900" dirty="0" smtClean="0">
                <a:solidFill>
                  <a:srgbClr val="0000FF"/>
                </a:solidFill>
              </a:rPr>
              <a:t>Matrix </a:t>
            </a:r>
            <a:r>
              <a:rPr lang="en-US" sz="1900" dirty="0" err="1" smtClean="0"/>
              <a:t>maProjection</a:t>
            </a:r>
            <a:r>
              <a:rPr lang="en-US" sz="1900" dirty="0" smtClean="0"/>
              <a:t>, </a:t>
            </a:r>
            <a:r>
              <a:rPr lang="en-US" sz="1900" dirty="0" err="1" smtClean="0"/>
              <a:t>maView</a:t>
            </a:r>
            <a:r>
              <a:rPr lang="en-US" sz="1900" dirty="0" smtClean="0"/>
              <a:t>, </a:t>
            </a:r>
            <a:r>
              <a:rPr lang="en-US" sz="1900" dirty="0" err="1" smtClean="0"/>
              <a:t>maModel</a:t>
            </a:r>
            <a:r>
              <a:rPr lang="en-US" sz="1900" dirty="0" smtClean="0"/>
              <a:t>; </a:t>
            </a:r>
            <a:r>
              <a:rPr lang="en-US" sz="1600" i="1" dirty="0" smtClean="0">
                <a:solidFill>
                  <a:srgbClr val="00B050"/>
                </a:solidFill>
              </a:rPr>
              <a:t>//Matrix is declared by 2 dimensions array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</a:rPr>
              <a:t>The value of matrix???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 smtClean="0">
                <a:solidFill>
                  <a:srgbClr val="3207E9"/>
                </a:solidFill>
              </a:rPr>
              <a:t>Matrix</a:t>
            </a:r>
            <a:r>
              <a:rPr lang="en-US" sz="1800" dirty="0" smtClean="0"/>
              <a:t> </a:t>
            </a:r>
            <a:r>
              <a:rPr lang="en-US" sz="1800" dirty="0" err="1"/>
              <a:t>maMvpMatrix</a:t>
            </a:r>
            <a:r>
              <a:rPr lang="en-US" sz="1800" dirty="0"/>
              <a:t> = </a:t>
            </a:r>
            <a:r>
              <a:rPr lang="en-US" sz="1800" dirty="0" err="1"/>
              <a:t>m_maProjection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207E9"/>
                </a:solidFill>
              </a:rPr>
              <a:t>*</a:t>
            </a:r>
            <a:r>
              <a:rPr lang="en-US" sz="1800" dirty="0"/>
              <a:t> </a:t>
            </a:r>
            <a:r>
              <a:rPr lang="en-US" sz="1800" dirty="0" err="1"/>
              <a:t>m_maView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207E9"/>
                </a:solidFill>
              </a:rPr>
              <a:t>* </a:t>
            </a:r>
            <a:r>
              <a:rPr lang="en-US" sz="1800" dirty="0" err="1"/>
              <a:t>m_maModel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 err="1"/>
              <a:t>maMvpMatrix.</a:t>
            </a:r>
            <a:r>
              <a:rPr lang="en-US" sz="1800" dirty="0" err="1">
                <a:solidFill>
                  <a:srgbClr val="00B0F0"/>
                </a:solidFill>
              </a:rPr>
              <a:t>MakeTranspose</a:t>
            </a:r>
            <a:r>
              <a:rPr lang="en-US" sz="1800" dirty="0" smtClean="0">
                <a:solidFill>
                  <a:srgbClr val="00B0F0"/>
                </a:solidFill>
              </a:rPr>
              <a:t>()</a:t>
            </a:r>
            <a:r>
              <a:rPr lang="en-US" sz="1800" dirty="0" smtClean="0"/>
              <a:t>; </a:t>
            </a:r>
            <a:r>
              <a:rPr lang="en-US" sz="1600" i="1" dirty="0" smtClean="0">
                <a:solidFill>
                  <a:srgbClr val="00B050"/>
                </a:solidFill>
              </a:rPr>
              <a:t>//transpose matrix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>
                <a:solidFill>
                  <a:srgbClr val="350CE4"/>
                </a:solidFill>
              </a:rPr>
              <a:t>float</a:t>
            </a:r>
            <a:r>
              <a:rPr lang="en-US" sz="1800" dirty="0"/>
              <a:t> *</a:t>
            </a:r>
            <a:r>
              <a:rPr lang="en-US" sz="1800" dirty="0" err="1"/>
              <a:t>fMvpMatrix</a:t>
            </a:r>
            <a:r>
              <a:rPr lang="en-US" sz="1800" dirty="0"/>
              <a:t> = </a:t>
            </a:r>
            <a:r>
              <a:rPr lang="en-US" sz="1800" dirty="0" err="1"/>
              <a:t>maMvpMatrix.</a:t>
            </a:r>
            <a:r>
              <a:rPr lang="en-US" sz="1800" dirty="0" err="1">
                <a:solidFill>
                  <a:srgbClr val="00B0F0"/>
                </a:solidFill>
              </a:rPr>
              <a:t>ToArray</a:t>
            </a:r>
            <a:r>
              <a:rPr lang="en-US" sz="1800" dirty="0" smtClean="0">
                <a:solidFill>
                  <a:srgbClr val="00B0F0"/>
                </a:solidFill>
              </a:rPr>
              <a:t>()</a:t>
            </a:r>
            <a:r>
              <a:rPr lang="en-US" sz="1800" dirty="0" smtClean="0"/>
              <a:t>; </a:t>
            </a:r>
            <a:r>
              <a:rPr lang="en-US" sz="1600" i="1" dirty="0" smtClean="0">
                <a:solidFill>
                  <a:srgbClr val="00B050"/>
                </a:solidFill>
              </a:rPr>
              <a:t>// convert to 1 dimension array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B0F0"/>
                </a:solidFill>
              </a:rPr>
              <a:t>glUniformMatrix4fv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mvpMatrixLoc</a:t>
            </a:r>
            <a:r>
              <a:rPr lang="en-US" sz="1800" dirty="0" smtClean="0"/>
              <a:t>, 1, GL_FALSE, </a:t>
            </a:r>
            <a:r>
              <a:rPr lang="en-US" sz="1800" dirty="0" err="1"/>
              <a:t>fMvpMatrix</a:t>
            </a:r>
            <a:r>
              <a:rPr lang="en-US" sz="1800" dirty="0"/>
              <a:t> 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dirty="0" smtClean="0"/>
              <a:t>…</a:t>
            </a:r>
          </a:p>
          <a:p>
            <a:pPr marL="68580" indent="0">
              <a:buNone/>
            </a:pPr>
            <a:r>
              <a:rPr lang="en-US" sz="1900" dirty="0" err="1" smtClean="0">
                <a:solidFill>
                  <a:srgbClr val="00B0F0"/>
                </a:solidFill>
              </a:rPr>
              <a:t>glVertexAttribPointer</a:t>
            </a:r>
            <a:r>
              <a:rPr lang="en-US" sz="1900" dirty="0" smtClean="0"/>
              <a:t>(…);</a:t>
            </a:r>
          </a:p>
          <a:p>
            <a:pPr marL="68580" indent="0">
              <a:buNone/>
            </a:pPr>
            <a:r>
              <a:rPr lang="en-US" sz="1800" dirty="0" err="1">
                <a:solidFill>
                  <a:srgbClr val="00B0F0"/>
                </a:solidFill>
              </a:rPr>
              <a:t>glDrawArrays</a:t>
            </a:r>
            <a:r>
              <a:rPr lang="en-US" sz="1800" dirty="0"/>
              <a:t> ( GL_TRIANGLES, </a:t>
            </a:r>
            <a:r>
              <a:rPr lang="en-US" sz="1800" dirty="0" smtClean="0"/>
              <a:t>…);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MVP Matrix: </a:t>
            </a:r>
            <a:r>
              <a:rPr lang="en-US" dirty="0" smtClean="0"/>
              <a:t>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Assume triangle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4.0 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4.0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Find P’ in 3D world of </a:t>
                </a:r>
                <a:r>
                  <a:rPr lang="en-US" dirty="0" err="1" smtClean="0"/>
                  <a:t>Opengl</a:t>
                </a:r>
                <a:r>
                  <a:rPr lang="en-US" dirty="0" smtClean="0"/>
                  <a:t> coordination system?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Point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Vector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Matrix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Transformation (affine)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Homogeneous coordinate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Combination transformation</a:t>
            </a:r>
          </a:p>
          <a:p>
            <a:endParaRPr lang="en-US" sz="20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3769"/>
              <a:gd name="adj2" fmla="val -2858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Basic Math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www.songho.ca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371600"/>
            <a:ext cx="851019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Position </a:t>
            </a:r>
            <a:r>
              <a:rPr lang="en-US" dirty="0"/>
              <a:t>of a point P(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py</a:t>
            </a:r>
            <a:r>
              <a:rPr lang="en-US" dirty="0"/>
              <a:t>, </a:t>
            </a:r>
            <a:r>
              <a:rPr lang="en-US" dirty="0" err="1"/>
              <a:t>pz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Right – hand coordination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1524000"/>
                <a:ext cx="175260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524000"/>
                <a:ext cx="1752600" cy="821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657600" y="3485259"/>
            <a:ext cx="1272290" cy="412975"/>
            <a:chOff x="2835852" y="5046862"/>
            <a:chExt cx="1121918" cy="347280"/>
          </a:xfrm>
        </p:grpSpPr>
        <p:sp>
          <p:nvSpPr>
            <p:cNvPr id="41" name="TextBox 40"/>
            <p:cNvSpPr txBox="1"/>
            <p:nvPr/>
          </p:nvSpPr>
          <p:spPr>
            <a:xfrm>
              <a:off x="2840429" y="5046862"/>
              <a:ext cx="1117341" cy="25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 (4, 2, -3)</a:t>
              </a:r>
              <a:endParaRPr lang="en-US" sz="14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835852" y="5311031"/>
              <a:ext cx="108527" cy="831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03444" y="3132217"/>
            <a:ext cx="3183515" cy="3116183"/>
            <a:chOff x="1003444" y="2522617"/>
            <a:chExt cx="3183515" cy="311618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124941" y="2522617"/>
              <a:ext cx="0" cy="19178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124941" y="4440509"/>
              <a:ext cx="20620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143000" y="4440509"/>
              <a:ext cx="981942" cy="11982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133600" y="3200401"/>
              <a:ext cx="1143000" cy="1240108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99044" y="4459559"/>
              <a:ext cx="279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43125" y="2522617"/>
              <a:ext cx="279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444" y="5214086"/>
              <a:ext cx="279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z</a:t>
              </a:r>
              <a:endParaRPr lang="en-US" sz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34000" y="3298069"/>
            <a:ext cx="304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/>
              <a:t>Pratice</a:t>
            </a:r>
            <a:r>
              <a:rPr lang="en-US" sz="2000" b="1" u="sng" dirty="0" smtClean="0"/>
              <a:t>:</a:t>
            </a:r>
          </a:p>
          <a:p>
            <a:endParaRPr lang="en-US" sz="2000" dirty="0" smtClean="0"/>
          </a:p>
          <a:p>
            <a:r>
              <a:rPr lang="en-US" sz="2000" dirty="0" smtClean="0"/>
              <a:t>Draw point </a:t>
            </a:r>
            <a:r>
              <a:rPr lang="en-US" sz="2000" dirty="0" smtClean="0">
                <a:solidFill>
                  <a:srgbClr val="C00000"/>
                </a:solidFill>
              </a:rPr>
              <a:t>P(5, 3, 4) 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Opengl</a:t>
            </a:r>
            <a:r>
              <a:rPr lang="en-US" sz="2000" dirty="0" smtClean="0"/>
              <a:t> coordination system</a:t>
            </a:r>
            <a:endParaRPr lang="en-US" sz="2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1901537" y="3840435"/>
            <a:ext cx="1841788" cy="1505723"/>
            <a:chOff x="1901537" y="3840435"/>
            <a:chExt cx="1841788" cy="1505723"/>
          </a:xfrm>
        </p:grpSpPr>
        <p:sp>
          <p:nvSpPr>
            <p:cNvPr id="69" name="TextBox 68"/>
            <p:cNvSpPr txBox="1"/>
            <p:nvPr/>
          </p:nvSpPr>
          <p:spPr>
            <a:xfrm>
              <a:off x="3234171" y="5069159"/>
              <a:ext cx="279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83295" y="4512798"/>
              <a:ext cx="388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-3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01537" y="4243554"/>
              <a:ext cx="279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143125" y="3840435"/>
              <a:ext cx="1600200" cy="1219199"/>
              <a:chOff x="2143125" y="3840435"/>
              <a:chExt cx="1600200" cy="12191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143125" y="3840435"/>
                <a:ext cx="1600200" cy="1219199"/>
                <a:chOff x="1676400" y="4430055"/>
                <a:chExt cx="1600200" cy="1219199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76400" y="5638800"/>
                  <a:ext cx="115945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835852" y="5110173"/>
                  <a:ext cx="440748" cy="5286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835852" y="4895671"/>
                  <a:ext cx="0" cy="7535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3276600" y="4430056"/>
                  <a:ext cx="0" cy="6801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835852" y="4430055"/>
                  <a:ext cx="440748" cy="4656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2143125" y="4430055"/>
                  <a:ext cx="11334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1676400" y="4895671"/>
                  <a:ext cx="0" cy="7431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1676400" y="4895671"/>
                  <a:ext cx="1159452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1676400" y="4430055"/>
                  <a:ext cx="466725" cy="454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2609850" y="3840435"/>
                <a:ext cx="0" cy="680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609850" y="4520553"/>
                <a:ext cx="1133475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2143125" y="4520553"/>
                <a:ext cx="466725" cy="5286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38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Point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Vector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Matrix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Transformation (affine)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Homogeneous coordinate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Combination transformation</a:t>
            </a:r>
          </a:p>
          <a:p>
            <a:endParaRPr lang="en-US" sz="20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3769"/>
              <a:gd name="adj2" fmla="val -2858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Basic Math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1752600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smtClean="0"/>
                  <a:t>Length (module)</a:t>
                </a:r>
              </a:p>
              <a:p>
                <a:pPr marL="68580" indent="0">
                  <a:buNone/>
                </a:pPr>
                <a:endParaRPr lang="en-US" dirty="0" smtClean="0"/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== 1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== 1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/>
                  <a:t>unit </a:t>
                </a:r>
                <a:r>
                  <a:rPr lang="en-US" dirty="0" smtClean="0"/>
                  <a:t>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1752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1866899"/>
                <a:ext cx="266700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866899"/>
                <a:ext cx="2667000" cy="427746"/>
              </a:xfrm>
              <a:prstGeom prst="rect">
                <a:avLst/>
              </a:prstGeom>
              <a:blipFill rotWithShape="1">
                <a:blip r:embed="rId4"/>
                <a:stretch>
                  <a:fillRect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53766" y="2895600"/>
                <a:ext cx="8510192" cy="3505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7432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24712" indent="-22860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517904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21408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u="sng" dirty="0" smtClean="0"/>
                  <a:t>Normalization</a:t>
                </a:r>
              </a:p>
              <a:p>
                <a:pPr marL="68580" indent="0">
                  <a:buFont typeface="Wingdings 2" pitchFamily="18" charset="2"/>
                  <a:buNone/>
                </a:pPr>
                <a:r>
                  <a:rPr lang="en-US" dirty="0" smtClean="0"/>
                  <a:t>Call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normalize vector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  <m:r>
                          <a:rPr lang="en-US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6858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acc>
                    <m:r>
                      <a:rPr lang="en-US" i="1" smtClean="0">
                        <a:latin typeface="Cambria Math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 (x, y, z))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</a:rPr>
                          <m:t>𝑣</m:t>
                        </m:r>
                        <m:r>
                          <a:rPr lang="en-US" i="1" smtClean="0">
                            <a:latin typeface="Cambria Math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dirty="0" smtClean="0"/>
                  <a:t> (x’, y’, z’)</a:t>
                </a:r>
              </a:p>
              <a:p>
                <a:pPr marL="68580" indent="0">
                  <a:buFont typeface="Wingdings 2" pitchFamily="18" charset="2"/>
                  <a:buNone/>
                </a:pPr>
                <a:r>
                  <a:rPr lang="en-US" dirty="0" smtClean="0"/>
                  <a:t>x’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dirty="0"/>
                          <m:t>   </m:t>
                        </m:r>
                      </m:den>
                    </m:f>
                  </m:oMath>
                </a14:m>
                <a:r>
                  <a:rPr lang="en-US" dirty="0" smtClean="0"/>
                  <a:t>		 z’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dirty="0"/>
                          <m:t>  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68580" indent="0">
                  <a:buFont typeface="Wingdings 2" pitchFamily="18" charset="2"/>
                  <a:buNone/>
                </a:pPr>
                <a:r>
                  <a:rPr lang="en-US" dirty="0"/>
                  <a:t>y</a:t>
                </a:r>
                <a:r>
                  <a:rPr lang="en-US" dirty="0" smtClean="0"/>
                  <a:t>’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dirty="0"/>
                          <m:t>   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6" y="2895600"/>
                <a:ext cx="8510192" cy="3505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6172200" y="2080772"/>
            <a:ext cx="1828800" cy="134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Vector: </a:t>
            </a:r>
            <a:r>
              <a:rPr lang="en-US" dirty="0" smtClean="0"/>
              <a:t>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</p:spPr>
            <p:txBody>
              <a:bodyPr>
                <a:normAutofit/>
              </a:bodyPr>
              <a:lstStyle/>
              <a:p>
                <a:pPr marL="68580" indent="0">
                  <a:buNone/>
                </a:pPr>
                <a:r>
                  <a:rPr lang="en-US" b="1" u="sng" dirty="0" smtClean="0"/>
                  <a:t>Dot product</a:t>
                </a:r>
              </a:p>
              <a:p>
                <a:pPr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*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(</a:t>
                </a:r>
                <a:r>
                  <a:rPr lang="el-GR" dirty="0" smtClean="0"/>
                  <a:t>θ</a:t>
                </a:r>
                <a:r>
                  <a:rPr lang="en-US" dirty="0" smtClean="0"/>
                  <a:t>) </a:t>
                </a: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= 1</a:t>
                </a: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= 1</a:t>
                </a:r>
              </a:p>
              <a:p>
                <a:pPr marL="68580" indent="0">
                  <a:buNone/>
                </a:pPr>
                <a:endParaRPr lang="en-US" dirty="0" smtClean="0"/>
              </a:p>
              <a:p>
                <a:pPr marL="68580" indent="0">
                  <a:buNone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Result is a scalar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Implement: </a:t>
                </a: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2, 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0" smtClean="0">
                        <a:latin typeface="Cambria Math"/>
                      </a:rPr>
                      <m:t>1, 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0" smtClean="0">
                        <a:latin typeface="Cambria Math"/>
                      </a:rPr>
                      <m:t>2, 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0" smtClean="0">
                        <a:latin typeface="Cambria Math"/>
                      </a:rPr>
                      <m:t>3)</m:t>
                    </m:r>
                  </m:oMath>
                </a14:m>
                <a:r>
                  <a:rPr lang="en-US" dirty="0" smtClean="0"/>
                  <a:t> = a1*b1 + a2*b2 + a3*b3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1371600"/>
                <a:ext cx="8510192" cy="5105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1600200" y="2667000"/>
            <a:ext cx="304800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233161"/>
                  </p:ext>
                </p:extLst>
              </p:nvPr>
            </p:nvGraphicFramePr>
            <p:xfrm>
              <a:off x="1905000" y="2906426"/>
              <a:ext cx="2133600" cy="43554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3600"/>
                  </a:tblGrid>
                  <a:tr h="43554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dot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= </a:t>
                          </a:r>
                          <a:r>
                            <a:rPr lang="en-US" dirty="0" err="1"/>
                            <a:t>cos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l-GR" dirty="0"/>
                            <a:t>θ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647470"/>
                  </p:ext>
                </p:extLst>
              </p:nvPr>
            </p:nvGraphicFramePr>
            <p:xfrm>
              <a:off x="1905000" y="2906426"/>
              <a:ext cx="2133600" cy="43554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3600"/>
                  </a:tblGrid>
                  <a:tr h="435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86" t="-1408" b="-15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144355"/>
                  </p:ext>
                </p:extLst>
              </p:nvPr>
            </p:nvGraphicFramePr>
            <p:xfrm>
              <a:off x="533400" y="3733801"/>
              <a:ext cx="7620000" cy="157213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20000"/>
                  </a:tblGrid>
                  <a:tr h="840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 = 0 </a:t>
                          </a:r>
                          <a:r>
                            <a:rPr lang="en-US" baseline="0" dirty="0" smtClean="0">
                              <a:sym typeface="Wingdings" pitchFamily="2" charset="2"/>
                            </a:rPr>
                            <a:t>  </a:t>
                          </a:r>
                          <a:r>
                            <a:rPr lang="en-US" dirty="0" smtClean="0">
                              <a:sym typeface="Wingdings" pitchFamily="2" charset="2"/>
                            </a:rPr>
                            <a:t>    </a:t>
                          </a:r>
                          <a:r>
                            <a:rPr lang="en-US" dirty="0" err="1" smtClean="0"/>
                            <a:t>cos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) = 1     </a:t>
                          </a:r>
                          <a:r>
                            <a:rPr lang="en-US" baseline="0" dirty="0" smtClean="0">
                              <a:sym typeface="Wingdings" pitchFamily="2" charset="2"/>
                            </a:rPr>
                            <a:t>  (</a:t>
                          </a:r>
                          <a:r>
                            <a:rPr lang="en-US" dirty="0" smtClean="0">
                              <a:sym typeface="Wingdings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dot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) get Max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*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 = 90 </a:t>
                          </a:r>
                          <a:r>
                            <a:rPr lang="en-US" baseline="0" dirty="0" smtClean="0">
                              <a:sym typeface="Wingdings" pitchFamily="2" charset="2"/>
                            </a:rPr>
                            <a:t>  </a:t>
                          </a:r>
                          <a:r>
                            <a:rPr lang="en-US" dirty="0" smtClean="0">
                              <a:sym typeface="Wingdings" pitchFamily="2" charset="2"/>
                            </a:rPr>
                            <a:t>  </a:t>
                          </a:r>
                          <a:r>
                            <a:rPr lang="en-US" dirty="0" err="1" smtClean="0"/>
                            <a:t>cos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) = 0 </a:t>
                          </a:r>
                          <a:r>
                            <a:rPr lang="en-US" baseline="0" dirty="0" smtClean="0">
                              <a:sym typeface="Wingdings" pitchFamily="2" charset="2"/>
                            </a:rPr>
                            <a:t>      (</a:t>
                          </a:r>
                          <a:r>
                            <a:rPr lang="en-US" dirty="0" smtClean="0">
                              <a:sym typeface="Wingdings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dot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) get Min</a:t>
                          </a:r>
                          <a:r>
                            <a:rPr lang="en-US" baseline="0" dirty="0" smtClean="0"/>
                            <a:t> = 0</a:t>
                          </a:r>
                        </a:p>
                      </a:txBody>
                      <a:tcPr/>
                    </a:tc>
                  </a:tr>
                  <a:tr h="37880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144355"/>
                  </p:ext>
                </p:extLst>
              </p:nvPr>
            </p:nvGraphicFramePr>
            <p:xfrm>
              <a:off x="533400" y="3733801"/>
              <a:ext cx="7620000" cy="15059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20000"/>
                  </a:tblGrid>
                  <a:tr h="1003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0" t="-606" b="-49697"/>
                          </a:stretch>
                        </a:blip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Brace 8"/>
          <p:cNvSpPr/>
          <p:nvPr/>
        </p:nvSpPr>
        <p:spPr>
          <a:xfrm>
            <a:off x="1295400" y="3886200"/>
            <a:ext cx="304800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2895600" y="3886200"/>
            <a:ext cx="304800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7429</TotalTime>
  <Words>4094</Words>
  <Application>Microsoft Office PowerPoint</Application>
  <PresentationFormat>On-screen Show (4:3)</PresentationFormat>
  <Paragraphs>631</Paragraphs>
  <Slides>50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Austin</vt:lpstr>
      <vt:lpstr>3D Basic &amp; OpenGLES 2.0</vt:lpstr>
      <vt:lpstr>Content</vt:lpstr>
      <vt:lpstr>Content</vt:lpstr>
      <vt:lpstr>Basic Math</vt:lpstr>
      <vt:lpstr>Basic Math</vt:lpstr>
      <vt:lpstr>Point</vt:lpstr>
      <vt:lpstr>Basic Math</vt:lpstr>
      <vt:lpstr>Vector</vt:lpstr>
      <vt:lpstr>Vector: Dot Product</vt:lpstr>
      <vt:lpstr>Vector: Cross Product</vt:lpstr>
      <vt:lpstr>Practice 5.1</vt:lpstr>
      <vt:lpstr>Basic Math</vt:lpstr>
      <vt:lpstr>Matrix: Addition &amp; Multiplication</vt:lpstr>
      <vt:lpstr>Matrix: Addition &amp; Multiplication (conts)</vt:lpstr>
      <vt:lpstr>Matrix: Minor &amp; Cofactor</vt:lpstr>
      <vt:lpstr>Matrix: Determinant</vt:lpstr>
      <vt:lpstr>Matrix: Transpose</vt:lpstr>
      <vt:lpstr>Matrix: Diagonal Matrix                          &amp; Identity Matrix</vt:lpstr>
      <vt:lpstr>Matrix: Inverse of a Matrix</vt:lpstr>
      <vt:lpstr>Basic Math</vt:lpstr>
      <vt:lpstr>Transformation: Translate, Scale</vt:lpstr>
      <vt:lpstr>Transformation: Rotate operator</vt:lpstr>
      <vt:lpstr>Transformation: Principle Rotate</vt:lpstr>
      <vt:lpstr>Transformation: Principle Rotate</vt:lpstr>
      <vt:lpstr>Transformation: Coordination transformation</vt:lpstr>
      <vt:lpstr>Basic Math</vt:lpstr>
      <vt:lpstr>Homogeneous coordinate</vt:lpstr>
      <vt:lpstr>Homogeneous coordinate (conts)</vt:lpstr>
      <vt:lpstr>Homogeneous coordinate: Translate &amp; Scale</vt:lpstr>
      <vt:lpstr>Homogeneous coordinate: Rotate</vt:lpstr>
      <vt:lpstr>Practice 5.5</vt:lpstr>
      <vt:lpstr>Basic Math</vt:lpstr>
      <vt:lpstr>Combine Transformation</vt:lpstr>
      <vt:lpstr>Combine Transformation (conts)</vt:lpstr>
      <vt:lpstr>Combine Transformation</vt:lpstr>
      <vt:lpstr>Practice 5.6</vt:lpstr>
      <vt:lpstr>Content</vt:lpstr>
      <vt:lpstr>MVP Matrix </vt:lpstr>
      <vt:lpstr>MVP Matrix </vt:lpstr>
      <vt:lpstr>MVP Matrix: Model</vt:lpstr>
      <vt:lpstr>MVP Matrix: Model</vt:lpstr>
      <vt:lpstr>MVP Matrix: View</vt:lpstr>
      <vt:lpstr>MVP Matrix: View</vt:lpstr>
      <vt:lpstr>MVP Matrix: Projection</vt:lpstr>
      <vt:lpstr>MVP Matrix: Projection (conts)</vt:lpstr>
      <vt:lpstr>MVP Matrix: Perspective Projection</vt:lpstr>
      <vt:lpstr>MVP Matrix </vt:lpstr>
      <vt:lpstr>MVP Matrix: Coding</vt:lpstr>
      <vt:lpstr>MVP Matrix: Practice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Basic &amp; OpenGLES 2.0</dc:title>
  <dc:creator>Vu Thi Minh Thuy</dc:creator>
  <cp:lastModifiedBy>Vu Thi Minh Thuy</cp:lastModifiedBy>
  <cp:revision>930</cp:revision>
  <dcterms:created xsi:type="dcterms:W3CDTF">2011-06-03T03:05:14Z</dcterms:created>
  <dcterms:modified xsi:type="dcterms:W3CDTF">2011-12-16T07:27:16Z</dcterms:modified>
</cp:coreProperties>
</file>