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306" r:id="rId4"/>
    <p:sldId id="327" r:id="rId5"/>
    <p:sldId id="258" r:id="rId6"/>
    <p:sldId id="307" r:id="rId7"/>
    <p:sldId id="335" r:id="rId8"/>
    <p:sldId id="317" r:id="rId9"/>
    <p:sldId id="334" r:id="rId10"/>
    <p:sldId id="332" r:id="rId11"/>
    <p:sldId id="330" r:id="rId12"/>
    <p:sldId id="322" r:id="rId13"/>
    <p:sldId id="328" r:id="rId14"/>
    <p:sldId id="324" r:id="rId15"/>
    <p:sldId id="323" r:id="rId16"/>
    <p:sldId id="360" r:id="rId17"/>
    <p:sldId id="361" r:id="rId18"/>
    <p:sldId id="362" r:id="rId19"/>
    <p:sldId id="311" r:id="rId20"/>
    <p:sldId id="312" r:id="rId21"/>
    <p:sldId id="315" r:id="rId22"/>
    <p:sldId id="342" r:id="rId23"/>
    <p:sldId id="337" r:id="rId24"/>
    <p:sldId id="338" r:id="rId25"/>
    <p:sldId id="340" r:id="rId26"/>
    <p:sldId id="363" r:id="rId27"/>
    <p:sldId id="364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521"/>
    <a:srgbClr val="3207E9"/>
    <a:srgbClr val="996600"/>
    <a:srgbClr val="350CE4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7731" autoAdjust="0"/>
  </p:normalViewPr>
  <p:slideViewPr>
    <p:cSldViewPr>
      <p:cViewPr>
        <p:scale>
          <a:sx n="100" d="100"/>
          <a:sy n="100" d="100"/>
        </p:scale>
        <p:origin x="-25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C4EB-C611-4CDD-B1FD-5CEC4AD5F283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CC88-26CB-4C1E-8194-14B0A1AA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mipmap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solve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antialias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mipmap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solve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antialias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mimification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texture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mipmaps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cưa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10192" cy="48006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2600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3248" y="6492875"/>
            <a:ext cx="35021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92875"/>
            <a:ext cx="13321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142D6-2F97-4836-AB5D-3527D02A1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908748" y="259071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306204" y="304800"/>
            <a:ext cx="8609196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297" y="381000"/>
            <a:ext cx="853666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66" y="1816531"/>
            <a:ext cx="8510192" cy="452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6492875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26" y="6458375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uy.vuthiminh@gamel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hiem.tranthien@gameloft.com" TargetMode="External"/><Relationship Id="rId4" Type="http://schemas.openxmlformats.org/officeDocument/2006/relationships/hyperlink" Target="mailto:phong.caothai@gameloft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 Basic &amp; </a:t>
            </a:r>
            <a:r>
              <a:rPr lang="en-US" b="1" dirty="0" err="1"/>
              <a:t>OpenGLES</a:t>
            </a:r>
            <a:r>
              <a:rPr lang="en-US" b="1" dirty="0"/>
              <a:t> </a:t>
            </a:r>
            <a:r>
              <a:rPr lang="en-US" b="1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thuy.vuthiminh@gameloft.com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phong.caothai@gameloft.com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khiem.tranthien@gameloft.com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</a:rPr>
              <a:t>tam.la@gameloft.com</a:t>
            </a: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Gameloft</a:t>
            </a:r>
            <a:r>
              <a:rPr lang="en-US" dirty="0" smtClean="0"/>
              <a:t> 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905000"/>
            <a:ext cx="4599234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u, v are float </a:t>
            </a:r>
            <a:r>
              <a:rPr lang="en-US" dirty="0" smtClean="0">
                <a:sym typeface="Wingdings" pitchFamily="2" charset="2"/>
              </a:rPr>
              <a:t>values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it is not </a:t>
            </a:r>
            <a:r>
              <a:rPr lang="en-US" dirty="0">
                <a:sym typeface="Wingdings" pitchFamily="2" charset="2"/>
              </a:rPr>
              <a:t>always stay on a </a:t>
            </a:r>
            <a:r>
              <a:rPr lang="en-US" dirty="0" smtClean="0">
                <a:sym typeface="Wingdings" pitchFamily="2" charset="2"/>
              </a:rPr>
              <a:t>pixel in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dirty="0" smtClean="0">
                <a:sym typeface="Wingdings" pitchFamily="2" charset="2"/>
              </a:rPr>
              <a:t>image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we </a:t>
            </a:r>
            <a:r>
              <a:rPr lang="en-US" dirty="0" smtClean="0">
                <a:sym typeface="Wingdings" pitchFamily="2" charset="2"/>
              </a:rPr>
              <a:t>need a </a:t>
            </a:r>
            <a:r>
              <a:rPr lang="en-US" dirty="0">
                <a:sym typeface="Wingdings" pitchFamily="2" charset="2"/>
              </a:rPr>
              <a:t>way to received the </a:t>
            </a:r>
            <a:r>
              <a:rPr lang="en-US" dirty="0" smtClean="0">
                <a:sym typeface="Wingdings" pitchFamily="2" charset="2"/>
              </a:rPr>
              <a:t>color from </a:t>
            </a:r>
            <a:r>
              <a:rPr lang="en-US" dirty="0">
                <a:sym typeface="Wingdings" pitchFamily="2" charset="2"/>
              </a:rPr>
              <a:t>pixels on the </a:t>
            </a:r>
            <a:r>
              <a:rPr lang="en-US" dirty="0" smtClean="0">
                <a:sym typeface="Wingdings" pitchFamily="2" charset="2"/>
              </a:rPr>
              <a:t>images ?</a:t>
            </a:r>
            <a:endParaRPr lang="en-US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 Filters will solve this </a:t>
            </a:r>
            <a:r>
              <a:rPr lang="en-US" dirty="0">
                <a:sym typeface="Wingdings" pitchFamily="2" charset="2"/>
              </a:rPr>
              <a:t>problems.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0" y="2133600"/>
            <a:ext cx="3962401" cy="3498765"/>
            <a:chOff x="4445975" y="2057400"/>
            <a:chExt cx="4429212" cy="3974068"/>
          </a:xfrm>
        </p:grpSpPr>
        <p:sp>
          <p:nvSpPr>
            <p:cNvPr id="8" name="TextBox 7"/>
            <p:cNvSpPr txBox="1"/>
            <p:nvPr/>
          </p:nvSpPr>
          <p:spPr>
            <a:xfrm>
              <a:off x="6442604" y="21013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5975" y="3777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8975" y="2057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0, 0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05800" y="51726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, 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47081" y="2362200"/>
              <a:ext cx="3763519" cy="3669268"/>
              <a:chOff x="4847081" y="2362200"/>
              <a:chExt cx="3763519" cy="366926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901147" y="2590798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146248" y="5835899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979374" y="2743200"/>
                <a:ext cx="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</p:cNvCxnSpPr>
              <p:nvPr/>
            </p:nvCxnSpPr>
            <p:spPr>
              <a:xfrm flipV="1">
                <a:off x="5057600" y="2666998"/>
                <a:ext cx="144577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4847081" y="2362200"/>
                <a:ext cx="3763519" cy="3669268"/>
                <a:chOff x="4826975" y="2350531"/>
                <a:chExt cx="3763519" cy="3669268"/>
              </a:xfrm>
            </p:grpSpPr>
            <p:cxnSp>
              <p:nvCxnSpPr>
                <p:cNvPr id="18" name="Curved Connector 17"/>
                <p:cNvCxnSpPr/>
                <p:nvPr/>
              </p:nvCxnSpPr>
              <p:spPr>
                <a:xfrm rot="5400000">
                  <a:off x="5361105" y="2062630"/>
                  <a:ext cx="240268" cy="816069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urved Connector 18"/>
                <p:cNvCxnSpPr>
                  <a:stCxn id="11" idx="2"/>
                  <a:endCxn id="14" idx="6"/>
                </p:cNvCxnSpPr>
                <p:nvPr/>
              </p:nvCxnSpPr>
              <p:spPr>
                <a:xfrm rot="5400000">
                  <a:off x="8261541" y="5583147"/>
                  <a:ext cx="370114" cy="287793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4826975" y="2514600"/>
                  <a:ext cx="3619623" cy="3505199"/>
                  <a:chOff x="4826975" y="2514600"/>
                  <a:chExt cx="3619623" cy="3505199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4826975" y="2666998"/>
                    <a:ext cx="0" cy="33528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979374" y="2514600"/>
                    <a:ext cx="3352801" cy="952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979373" y="2666999"/>
                    <a:ext cx="3467225" cy="3245101"/>
                    <a:chOff x="4979373" y="2666999"/>
                    <a:chExt cx="3467225" cy="3245101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4979373" y="2666999"/>
                      <a:ext cx="3245102" cy="3245101"/>
                      <a:chOff x="4979373" y="2666999"/>
                      <a:chExt cx="3245102" cy="3245101"/>
                    </a:xfrm>
                  </p:grpSpPr>
                  <p:pic>
                    <p:nvPicPr>
                      <p:cNvPr id="26" name="Picture 2" descr="E:\Workspace\CPP\BtTK\Bin\textures\sarah_colsor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74" y="2666999"/>
                        <a:ext cx="3245101" cy="324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4979373" y="3962400"/>
                        <a:ext cx="1524002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6503375" y="2666999"/>
                        <a:ext cx="0" cy="1295401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6425148" y="3886199"/>
                        <a:ext cx="156453" cy="15240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C00000"/>
                          </a:gs>
                          <a:gs pos="100000">
                            <a:srgbClr val="FF0000"/>
                          </a:gs>
                        </a:gsLst>
                      </a:gradFill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581599" y="3886199"/>
                      <a:ext cx="1864999" cy="594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 (u, v)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403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Filters: </a:t>
            </a:r>
            <a:r>
              <a:rPr lang="en-US" b="1" dirty="0" err="1" smtClean="0"/>
              <a:t>Minification</a:t>
            </a:r>
            <a:r>
              <a:rPr lang="en-US" b="1" dirty="0" smtClean="0"/>
              <a:t> and Magnification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dirty="0" err="1" smtClean="0"/>
              <a:t>Minification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n-US" dirty="0" smtClean="0"/>
              <a:t>More </a:t>
            </a:r>
            <a:r>
              <a:rPr lang="en-US" dirty="0"/>
              <a:t>than one </a:t>
            </a:r>
            <a:r>
              <a:rPr lang="en-US" dirty="0" err="1"/>
              <a:t>texel</a:t>
            </a:r>
            <a:r>
              <a:rPr lang="en-US" dirty="0"/>
              <a:t> can cover a pixel </a:t>
            </a:r>
          </a:p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dirty="0" smtClean="0"/>
              <a:t>Magnification </a:t>
            </a:r>
            <a:endParaRPr lang="en-US" dirty="0"/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n-US" dirty="0" smtClean="0"/>
              <a:t>More </a:t>
            </a:r>
            <a:r>
              <a:rPr lang="en-US" dirty="0"/>
              <a:t>than one pixel can cover a </a:t>
            </a:r>
            <a:r>
              <a:rPr lang="en-US" dirty="0" err="1"/>
              <a:t>texel</a:t>
            </a:r>
            <a:r>
              <a:rPr lang="en-US" dirty="0"/>
              <a:t> </a:t>
            </a:r>
          </a:p>
          <a:p>
            <a:pPr marL="68580" indent="0">
              <a:lnSpc>
                <a:spcPts val="3000"/>
              </a:lnSpc>
              <a:buNone/>
            </a:pPr>
            <a:r>
              <a:rPr lang="en-US" dirty="0" smtClean="0">
                <a:sym typeface="Wingdings" pitchFamily="2" charset="2"/>
              </a:rPr>
              <a:t> Like when you zoom in/out the image, there must be a method to make the result.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5" y="4343400"/>
            <a:ext cx="714841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4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/>
              <a:t>M</a:t>
            </a:r>
            <a:r>
              <a:rPr lang="en-US" sz="2100" dirty="0" smtClean="0"/>
              <a:t>ethod to pick color from the texture with input </a:t>
            </a:r>
            <a:r>
              <a:rPr lang="en-US" sz="2100" dirty="0" err="1" smtClean="0"/>
              <a:t>u,v</a:t>
            </a:r>
            <a:r>
              <a:rPr lang="en-US" sz="2100" dirty="0" smtClean="0"/>
              <a:t>: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 smtClean="0"/>
              <a:t>To set filtering options we use:</a:t>
            </a:r>
          </a:p>
          <a:p>
            <a:pPr marL="68580" indent="0">
              <a:lnSpc>
                <a:spcPct val="160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GL_TEXTURE_MIN_FILTER, </a:t>
            </a:r>
            <a:r>
              <a:rPr lang="en-US" sz="18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lnSpc>
                <a:spcPct val="160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GL_TEXTURE_MAG_FILTER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100" dirty="0" smtClean="0"/>
              <a:t>6 options:</a:t>
            </a:r>
            <a:endParaRPr lang="en-US" sz="2100" dirty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GL_NEAREST: Nearest neighbor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GL_NEAREST_MIPMAP_NEAREST: Nearest </a:t>
            </a:r>
            <a:r>
              <a:rPr lang="en-US" sz="1600" dirty="0"/>
              <a:t>neighbor with </a:t>
            </a:r>
            <a:r>
              <a:rPr lang="en-US" sz="1600" dirty="0" err="1" smtClean="0"/>
              <a:t>mipmapping</a:t>
            </a:r>
            <a:endParaRPr lang="en-US" sz="1600" dirty="0" smtClean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GL_LINEAR: Bilinear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GL_NEAREST_MIPMAP_LINEAR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dirty="0" smtClean="0"/>
              <a:t>GL_LINEAR_MIPMAP_NEAREST</a:t>
            </a:r>
            <a:endParaRPr lang="en-US" sz="1600" i="1" dirty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600" i="1" dirty="0" smtClean="0"/>
              <a:t>GL_LINEAR_MIPMAP_LINEAR</a:t>
            </a:r>
            <a:endParaRPr lang="en-US" sz="1600" dirty="0" smtClean="0"/>
          </a:p>
          <a:p>
            <a:pPr lvl="1">
              <a:lnSpc>
                <a:spcPts val="26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11554" r="6636" b="4027"/>
          <a:stretch/>
        </p:blipFill>
        <p:spPr bwMode="auto">
          <a:xfrm>
            <a:off x="4970547" y="1219200"/>
            <a:ext cx="3619500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4294434" cy="23768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</a:t>
            </a:r>
            <a:r>
              <a:rPr lang="en-US" sz="1800" dirty="0"/>
              <a:t> </a:t>
            </a:r>
            <a:r>
              <a:rPr lang="en-US" sz="1800" dirty="0" smtClean="0"/>
              <a:t>- </a:t>
            </a:r>
            <a:r>
              <a:rPr lang="en-US" sz="1800" b="1" dirty="0"/>
              <a:t>Nearest </a:t>
            </a:r>
            <a:r>
              <a:rPr lang="en-US" sz="1800" b="1" dirty="0" smtClean="0"/>
              <a:t>neighbor: </a:t>
            </a:r>
            <a:r>
              <a:rPr lang="en-US" sz="1800" i="1" dirty="0" smtClean="0"/>
              <a:t>Pick the color of the nearest pixel on the texture image.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Fast method.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Generate a large amount of artifacts.</a:t>
            </a:r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 smtClean="0"/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/>
          </a:p>
          <a:p>
            <a:pPr>
              <a:lnSpc>
                <a:spcPts val="2600"/>
              </a:lnSpc>
              <a:buFont typeface="Wingdings" pitchFamily="2" charset="2"/>
              <a:buChar char="q"/>
            </a:pPr>
            <a:endParaRPr lang="en-US" sz="1800" b="1" dirty="0" smtClean="0"/>
          </a:p>
          <a:p>
            <a:pPr>
              <a:lnSpc>
                <a:spcPts val="26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68580" indent="0">
              <a:lnSpc>
                <a:spcPts val="2600"/>
              </a:lnSpc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914775"/>
            <a:ext cx="30449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Pixel becomes big blocks in this scene</a:t>
            </a:r>
            <a:endParaRPr lang="en-US" sz="1200" b="1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9483" y="4267200"/>
            <a:ext cx="8510192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GL_NEAREST_MIPMAP_NEAREST - Nearest neighbor with </a:t>
            </a:r>
            <a:r>
              <a:rPr lang="en-US" sz="1800" b="1" dirty="0" err="1" smtClean="0"/>
              <a:t>mipmapping</a:t>
            </a:r>
            <a:r>
              <a:rPr lang="en-US" sz="1800" dirty="0" smtClean="0"/>
              <a:t>: </a:t>
            </a:r>
            <a:r>
              <a:rPr lang="en-US" sz="1800" i="1" dirty="0" smtClean="0"/>
              <a:t>Pick the color of the nearest pixel on the nearest </a:t>
            </a:r>
            <a:r>
              <a:rPr lang="en-US" sz="1800" i="1" dirty="0" err="1" smtClean="0"/>
              <a:t>mipmap</a:t>
            </a:r>
            <a:r>
              <a:rPr lang="en-US" sz="1800" i="1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Same to nearest neighbor but use </a:t>
            </a:r>
            <a:r>
              <a:rPr lang="en-US" sz="1800" i="1" dirty="0" err="1" smtClean="0"/>
              <a:t>mipmap</a:t>
            </a:r>
            <a:r>
              <a:rPr lang="en-US" sz="1800" i="1" dirty="0" smtClean="0"/>
              <a:t>.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i="1" dirty="0" smtClean="0"/>
              <a:t>Solve the antialiasing problem but we will still have blocks on our scene.</a:t>
            </a:r>
          </a:p>
          <a:p>
            <a:pPr>
              <a:lnSpc>
                <a:spcPts val="26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68580" indent="0">
              <a:lnSpc>
                <a:spcPts val="2600"/>
              </a:lnSpc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Filters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GL_LINEAR</a:t>
            </a:r>
            <a:r>
              <a:rPr lang="en-US" sz="1800" b="1" dirty="0"/>
              <a:t> </a:t>
            </a:r>
            <a:r>
              <a:rPr lang="en-US" sz="1800" b="1" dirty="0" smtClean="0"/>
              <a:t>- Bilinear</a:t>
            </a:r>
            <a:r>
              <a:rPr lang="en-US" sz="1800" dirty="0" smtClean="0"/>
              <a:t>: </a:t>
            </a:r>
            <a:r>
              <a:rPr lang="en-US" sz="1800" i="1" dirty="0" smtClean="0"/>
              <a:t>Take four adjacent pixels to the </a:t>
            </a:r>
            <a:r>
              <a:rPr lang="en-US" sz="1800" i="1" dirty="0" err="1" smtClean="0"/>
              <a:t>texel</a:t>
            </a:r>
            <a:r>
              <a:rPr lang="en-US" sz="1800" i="1" dirty="0" smtClean="0"/>
              <a:t> to calculate the average color </a:t>
            </a:r>
            <a:r>
              <a:rPr lang="en-US" sz="1800" i="1" dirty="0" smtClean="0">
                <a:sym typeface="Wingdings" pitchFamily="2" charset="2"/>
              </a:rPr>
              <a:t> result color</a:t>
            </a:r>
            <a:r>
              <a:rPr lang="en-US" sz="1800" i="1" dirty="0" smtClean="0"/>
              <a:t>.</a:t>
            </a:r>
          </a:p>
          <a:p>
            <a:pPr marL="685800" lvl="2" indent="0">
              <a:lnSpc>
                <a:spcPts val="2600"/>
              </a:lnSpc>
              <a:buNone/>
            </a:pPr>
            <a:endParaRPr lang="en-US" sz="16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505912" cy="349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Filter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GL_NEAREST_MIPMAP_LINEAR</a:t>
            </a:r>
            <a:r>
              <a:rPr lang="en-US" sz="18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Take two adjacent </a:t>
            </a:r>
            <a:r>
              <a:rPr lang="en-US" sz="1800" dirty="0" err="1" smtClean="0"/>
              <a:t>texels</a:t>
            </a:r>
            <a:r>
              <a:rPr lang="en-US" sz="1800" dirty="0" smtClean="0"/>
              <a:t> on two nearest </a:t>
            </a:r>
            <a:r>
              <a:rPr lang="en-US" sz="1800" dirty="0" err="1" smtClean="0"/>
              <a:t>mipmaps</a:t>
            </a:r>
            <a:r>
              <a:rPr lang="en-US" sz="1800" dirty="0" smtClean="0"/>
              <a:t> by using GL_NEAREST, calculate the average value of the picked color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 result color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GL_LINEAR_MIPMAP_NEAREST</a:t>
            </a:r>
            <a:r>
              <a:rPr lang="en-US" sz="18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Chose the nearest </a:t>
            </a:r>
            <a:r>
              <a:rPr lang="en-US" sz="1800" dirty="0" err="1" smtClean="0"/>
              <a:t>mipmap</a:t>
            </a:r>
            <a:r>
              <a:rPr lang="en-US" sz="1800" dirty="0" smtClean="0"/>
              <a:t> and use GL_LINEAR operation.</a:t>
            </a:r>
          </a:p>
          <a:p>
            <a:pPr>
              <a:buFont typeface="Wingdings" pitchFamily="2" charset="2"/>
              <a:buChar char="q"/>
            </a:pPr>
            <a:r>
              <a:rPr lang="en-US" sz="1800" b="1" i="1" dirty="0" smtClean="0"/>
              <a:t>GL_LINEAR_MIPMAP_LINEAR: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Chose the two </a:t>
            </a:r>
            <a:r>
              <a:rPr lang="en-US" sz="1800" dirty="0" err="1" smtClean="0"/>
              <a:t>nearnest</a:t>
            </a:r>
            <a:r>
              <a:rPr lang="en-US" sz="1800" dirty="0" smtClean="0"/>
              <a:t> </a:t>
            </a:r>
            <a:r>
              <a:rPr lang="en-US" sz="1800" dirty="0" err="1" smtClean="0"/>
              <a:t>mipmaps</a:t>
            </a:r>
            <a:r>
              <a:rPr lang="en-US" sz="1800" dirty="0" smtClean="0"/>
              <a:t> to the </a:t>
            </a:r>
            <a:r>
              <a:rPr lang="en-US" sz="1800" dirty="0" err="1" smtClean="0"/>
              <a:t>texcel</a:t>
            </a:r>
            <a:r>
              <a:rPr lang="en-US" sz="1800" dirty="0" smtClean="0"/>
              <a:t> and pick the two </a:t>
            </a:r>
            <a:r>
              <a:rPr lang="en-US" sz="1800" dirty="0" err="1" smtClean="0"/>
              <a:t>texel</a:t>
            </a:r>
            <a:r>
              <a:rPr lang="en-US" sz="1800" dirty="0" smtClean="0"/>
              <a:t> using GL_LINEAR </a:t>
            </a:r>
            <a:r>
              <a:rPr lang="en-US" sz="1800" dirty="0" smtClean="0">
                <a:sym typeface="Wingdings" pitchFamily="2" charset="2"/>
              </a:rPr>
              <a:t> calculate the average of those two values to get the final color.</a:t>
            </a:r>
            <a:endParaRPr lang="en-US" sz="18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Mipmap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Mipmaps</a:t>
            </a:r>
            <a:r>
              <a:rPr lang="en-US" dirty="0" smtClean="0"/>
              <a:t> are pre-</a:t>
            </a:r>
            <a:r>
              <a:rPr lang="en-US" dirty="0" err="1" smtClean="0"/>
              <a:t>calcuated</a:t>
            </a:r>
            <a:r>
              <a:rPr lang="en-US" dirty="0" smtClean="0"/>
              <a:t>, optimized collection of image of a main texture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Advantages: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Increase rendering speed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Reduce anti-alias artifacts.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Lessens </a:t>
            </a:r>
            <a:r>
              <a:rPr lang="en-US" sz="1800" dirty="0">
                <a:sym typeface="Wingdings" pitchFamily="2" charset="2"/>
              </a:rPr>
              <a:t>interpolation 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Disadvantages: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Use </a:t>
            </a:r>
            <a:r>
              <a:rPr lang="en-US" sz="1800" dirty="0">
                <a:sym typeface="Wingdings" pitchFamily="2" charset="2"/>
              </a:rPr>
              <a:t>much memory </a:t>
            </a: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40356"/>
            <a:ext cx="3886200" cy="13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1859"/>
            <a:ext cx="3648584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How to use texture?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u="sng" dirty="0" smtClean="0"/>
              <a:t>Writing the </a:t>
            </a:r>
            <a:r>
              <a:rPr lang="en-US" b="1" u="sng" dirty="0" err="1" smtClean="0"/>
              <a:t>shader</a:t>
            </a:r>
            <a:r>
              <a:rPr lang="en-US" b="1" u="sng" dirty="0" smtClean="0"/>
              <a:t>:</a:t>
            </a:r>
            <a:endParaRPr lang="en-US" sz="1600" b="1" u="sng" dirty="0" smtClean="0"/>
          </a:p>
          <a:p>
            <a:pPr marL="68580" indent="0">
              <a:buNone/>
            </a:pPr>
            <a:r>
              <a:rPr lang="en-US" sz="1500" b="1" dirty="0" smtClean="0"/>
              <a:t>+ Add </a:t>
            </a:r>
            <a:r>
              <a:rPr lang="en-US" sz="1500" b="1" dirty="0" err="1" smtClean="0"/>
              <a:t>uv</a:t>
            </a:r>
            <a:r>
              <a:rPr lang="en-US" sz="1500" b="1" dirty="0" smtClean="0"/>
              <a:t> attribute.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attribute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600" dirty="0"/>
              <a:t> </a:t>
            </a:r>
            <a:r>
              <a:rPr lang="en-US" sz="1600" dirty="0" err="1"/>
              <a:t>a_uv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b="1" dirty="0" smtClean="0"/>
              <a:t>+ Add </a:t>
            </a:r>
            <a:r>
              <a:rPr lang="en-US" sz="1500" b="1" dirty="0" err="1" smtClean="0"/>
              <a:t>uv</a:t>
            </a:r>
            <a:r>
              <a:rPr lang="en-US" sz="1500" b="1" dirty="0" smtClean="0"/>
              <a:t> varying to pass it to the fragment </a:t>
            </a:r>
            <a:r>
              <a:rPr lang="en-US" sz="1500" b="1" dirty="0" err="1" smtClean="0"/>
              <a:t>shaders</a:t>
            </a:r>
            <a:r>
              <a:rPr lang="en-US" sz="1500" b="1" dirty="0" smtClean="0"/>
              <a:t>: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varying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600" dirty="0"/>
              <a:t> </a:t>
            </a:r>
            <a:r>
              <a:rPr lang="en-US" sz="1600" dirty="0" err="1"/>
              <a:t>v_uv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….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500" dirty="0" err="1" smtClean="0"/>
              <a:t>v_uv</a:t>
            </a:r>
            <a:r>
              <a:rPr lang="en-US" sz="1500" dirty="0" smtClean="0"/>
              <a:t> = </a:t>
            </a:r>
            <a:r>
              <a:rPr lang="en-US" sz="1500" dirty="0" err="1" smtClean="0"/>
              <a:t>a_uv</a:t>
            </a:r>
            <a:r>
              <a:rPr lang="en-US" sz="1500" dirty="0" smtClean="0"/>
              <a:t>;</a:t>
            </a:r>
            <a:endParaRPr lang="en-US" sz="1500" dirty="0"/>
          </a:p>
          <a:p>
            <a:pPr marL="68580" indent="0">
              <a:buNone/>
            </a:pPr>
            <a:r>
              <a:rPr lang="en-US" sz="1500" b="1" dirty="0" smtClean="0"/>
              <a:t>+ Add uniform of the texture as a sampler2D.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>
                <a:solidFill>
                  <a:srgbClr val="00B0F0"/>
                </a:solidFill>
              </a:rPr>
              <a:t>uniform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sampler2D</a:t>
            </a:r>
            <a:r>
              <a:rPr lang="en-US" sz="1600" dirty="0"/>
              <a:t> </a:t>
            </a:r>
            <a:r>
              <a:rPr lang="en-US" sz="1600" dirty="0" err="1"/>
              <a:t>u_texture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500" b="1" dirty="0" smtClean="0"/>
              <a:t>+ Read the color value:</a:t>
            </a:r>
          </a:p>
          <a:p>
            <a:pPr marL="68580" indent="0">
              <a:buNone/>
            </a:pPr>
            <a:r>
              <a:rPr lang="en-US" sz="1500" dirty="0"/>
              <a:t>	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gl_FragColor</a:t>
            </a:r>
            <a:r>
              <a:rPr lang="en-US" sz="1600" dirty="0"/>
              <a:t> =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texture2D</a:t>
            </a:r>
            <a:r>
              <a:rPr lang="en-US" sz="1600" dirty="0"/>
              <a:t>(</a:t>
            </a:r>
            <a:r>
              <a:rPr lang="en-US" sz="1600" dirty="0" err="1"/>
              <a:t>u_texture</a:t>
            </a:r>
            <a:r>
              <a:rPr lang="en-US" sz="1600" dirty="0"/>
              <a:t>, </a:t>
            </a:r>
            <a:r>
              <a:rPr lang="en-US" sz="1600" dirty="0" err="1"/>
              <a:t>v_uv</a:t>
            </a:r>
            <a:r>
              <a:rPr lang="en-US" sz="1600" dirty="0"/>
              <a:t>);</a:t>
            </a:r>
            <a:endParaRPr lang="en-US" sz="1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209800"/>
            <a:ext cx="32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attribute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vec4</a:t>
            </a:r>
            <a:r>
              <a:rPr lang="en-US" sz="1200" dirty="0" smtClean="0"/>
              <a:t> </a:t>
            </a:r>
            <a:r>
              <a:rPr lang="en-US" sz="1200" dirty="0" err="1" smtClean="0"/>
              <a:t>a_position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attribute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a_uv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B0F0"/>
                </a:solidFill>
              </a:rPr>
              <a:t>varying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v_uv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void 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  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gl_Position</a:t>
            </a:r>
            <a:r>
              <a:rPr lang="en-US" sz="1200" dirty="0" smtClean="0"/>
              <a:t> = </a:t>
            </a:r>
            <a:r>
              <a:rPr lang="en-US" sz="1200" dirty="0" err="1" smtClean="0"/>
              <a:t>a_position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v_uv</a:t>
            </a:r>
            <a:r>
              <a:rPr lang="en-US" sz="1200" dirty="0" smtClean="0"/>
              <a:t> = </a:t>
            </a:r>
            <a:r>
              <a:rPr lang="en-US" sz="1200" dirty="0" err="1" smtClean="0"/>
              <a:t>a_uv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114800"/>
            <a:ext cx="3200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uniform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sampler2D</a:t>
            </a:r>
            <a:r>
              <a:rPr lang="en-US" sz="1200" dirty="0" smtClean="0"/>
              <a:t> </a:t>
            </a:r>
            <a:r>
              <a:rPr lang="en-US" sz="1200" dirty="0" err="1" smtClean="0"/>
              <a:t>u_texture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00B0F0"/>
                </a:solidFill>
              </a:rPr>
              <a:t>varying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vec2</a:t>
            </a:r>
            <a:r>
              <a:rPr lang="en-US" sz="1200" dirty="0" smtClean="0"/>
              <a:t> </a:t>
            </a:r>
            <a:r>
              <a:rPr lang="en-US" sz="1200" dirty="0" err="1" smtClean="0"/>
              <a:t>v_uv</a:t>
            </a:r>
            <a:r>
              <a:rPr lang="en-US" sz="1200" dirty="0" smtClean="0"/>
              <a:t>;</a:t>
            </a: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void 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gl_FragColor</a:t>
            </a:r>
            <a:r>
              <a:rPr lang="en-US" sz="1200" dirty="0" smtClean="0"/>
              <a:t> = </a:t>
            </a:r>
            <a:r>
              <a:rPr lang="en-US" sz="1200" i="1" dirty="0" smtClean="0">
                <a:solidFill>
                  <a:schemeClr val="accent3">
                    <a:lumMod val="75000"/>
                  </a:schemeClr>
                </a:solidFill>
              </a:rPr>
              <a:t>texture2D</a:t>
            </a:r>
            <a:r>
              <a:rPr lang="en-US" sz="1200" dirty="0" smtClean="0"/>
              <a:t>(</a:t>
            </a:r>
            <a:r>
              <a:rPr lang="en-US" sz="1200" dirty="0" err="1" smtClean="0"/>
              <a:t>u_texture</a:t>
            </a:r>
            <a:r>
              <a:rPr lang="en-US" sz="1200" dirty="0" smtClean="0"/>
              <a:t>, </a:t>
            </a:r>
            <a:r>
              <a:rPr lang="en-US" sz="1200" dirty="0" err="1" smtClean="0"/>
              <a:t>v_uv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23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u="sng" dirty="0" smtClean="0"/>
              <a:t>Define the Object and its attributes: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n-US" sz="1600" dirty="0" smtClean="0"/>
              <a:t> </a:t>
            </a:r>
            <a:r>
              <a:rPr lang="en-US" sz="1600" dirty="0" err="1" smtClean="0"/>
              <a:t>vertices_pos</a:t>
            </a:r>
            <a:r>
              <a:rPr lang="en-US" sz="1600" dirty="0" smtClean="0"/>
              <a:t>[] = { … }; -&gt; contain vertices array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n-US" sz="1600" dirty="0" smtClean="0"/>
              <a:t> </a:t>
            </a:r>
            <a:r>
              <a:rPr lang="en-US" sz="1600" dirty="0" err="1" smtClean="0"/>
              <a:t>uv_pos</a:t>
            </a:r>
            <a:r>
              <a:rPr lang="en-US" sz="1600" dirty="0" smtClean="0"/>
              <a:t>[] = {…}; -&gt; </a:t>
            </a:r>
            <a:r>
              <a:rPr lang="en-US" sz="1600" dirty="0" err="1" smtClean="0"/>
              <a:t>contailn</a:t>
            </a:r>
            <a:r>
              <a:rPr lang="en-US" sz="1600" dirty="0" smtClean="0"/>
              <a:t> </a:t>
            </a:r>
            <a:r>
              <a:rPr lang="en-US" sz="1600" dirty="0" err="1" smtClean="0"/>
              <a:t>texcoord</a:t>
            </a:r>
            <a:r>
              <a:rPr lang="en-US" sz="1600" dirty="0" smtClean="0"/>
              <a:t> array</a:t>
            </a:r>
          </a:p>
          <a:p>
            <a:pPr marL="68580" indent="0">
              <a:buNone/>
            </a:pPr>
            <a:endParaRPr lang="en-US" sz="15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 descr="C:\Users\khiem.tranthien\Pictures\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85900" y="3648075"/>
            <a:ext cx="3452619" cy="2190750"/>
            <a:chOff x="1447800" y="2952750"/>
            <a:chExt cx="3452619" cy="2190750"/>
          </a:xfrm>
        </p:grpSpPr>
        <p:grpSp>
          <p:nvGrpSpPr>
            <p:cNvPr id="10" name="Group 9"/>
            <p:cNvGrpSpPr/>
            <p:nvPr/>
          </p:nvGrpSpPr>
          <p:grpSpPr>
            <a:xfrm>
              <a:off x="1447800" y="3695700"/>
              <a:ext cx="1676400" cy="1447800"/>
              <a:chOff x="1447800" y="3352800"/>
              <a:chExt cx="1676400" cy="1447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447800" y="3352800"/>
                <a:ext cx="838200" cy="144780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2286000" y="3352800"/>
                <a:ext cx="838200" cy="144780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47800" y="4800600"/>
                <a:ext cx="16764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819400" y="2952750"/>
              <a:ext cx="20810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position.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/>
                <a:t>uv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cxnSp>
        <p:nvCxnSpPr>
          <p:cNvPr id="7" name="Straight Connector 6"/>
          <p:cNvCxnSpPr>
            <a:endCxn id="15" idx="1"/>
          </p:cNvCxnSpPr>
          <p:nvPr/>
        </p:nvCxnSpPr>
        <p:spPr>
          <a:xfrm flipV="1">
            <a:off x="2324100" y="4076700"/>
            <a:ext cx="428625" cy="31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2752725" y="3733800"/>
            <a:ext cx="104775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Coding: How to use texture?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AutoNum type="arabicPeriod"/>
            </a:pPr>
            <a:r>
              <a:rPr lang="en-US" b="1" u="sng" dirty="0" smtClean="0"/>
              <a:t>Generate the texture:</a:t>
            </a:r>
          </a:p>
          <a:p>
            <a:pPr marL="6858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glGenTextures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(1,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dirty="0">
                <a:sym typeface="Wingdings" pitchFamily="2" charset="2"/>
              </a:rPr>
              <a:t>	 A texture will be generated inside GPU.</a:t>
            </a:r>
          </a:p>
          <a:p>
            <a:pPr marL="525780" indent="-457200">
              <a:buFont typeface="+mj-lt"/>
              <a:buAutoNum type="arabicPeriod" startAt="2"/>
            </a:pPr>
            <a:r>
              <a:rPr lang="en-US" b="1" u="sng" dirty="0" smtClean="0"/>
              <a:t>Bind and load Texture data.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textureID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LoadTGA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source_file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”,…);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glTexImage2D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GL_RGB,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GL_RGB,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GL_UNSIGNED_BYTE,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ym typeface="Wingdings" pitchFamily="2" charset="2"/>
              </a:rPr>
              <a:t> It depends on image data 24 </a:t>
            </a:r>
            <a:r>
              <a:rPr lang="en-US" sz="1600" dirty="0" err="1" smtClean="0">
                <a:sym typeface="Wingdings" pitchFamily="2" charset="2"/>
              </a:rPr>
              <a:t>bdp</a:t>
            </a:r>
            <a:r>
              <a:rPr lang="en-US" sz="1600" dirty="0" smtClean="0">
                <a:sym typeface="Wingdings" pitchFamily="2" charset="2"/>
              </a:rPr>
              <a:t> or 32 </a:t>
            </a:r>
            <a:r>
              <a:rPr lang="en-US" sz="1600" dirty="0" err="1" smtClean="0">
                <a:sym typeface="Wingdings" pitchFamily="2" charset="2"/>
              </a:rPr>
              <a:t>bdp</a:t>
            </a:r>
            <a:r>
              <a:rPr lang="en-US" sz="1600" dirty="0" smtClean="0">
                <a:sym typeface="Wingdings" pitchFamily="2" charset="2"/>
              </a:rPr>
              <a:t> we can use GL_RGB or GL_RGBA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5943600" y="2293287"/>
            <a:ext cx="2819400" cy="2418192"/>
          </a:xfrm>
          <a:prstGeom prst="cloudCallout">
            <a:avLst>
              <a:gd name="adj1" fmla="val -70301"/>
              <a:gd name="adj2" fmla="val 24213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Basic knowledge in </a:t>
            </a:r>
            <a:r>
              <a:rPr lang="en-US" b="1" dirty="0" err="1" smtClean="0">
                <a:solidFill>
                  <a:srgbClr val="00B050"/>
                </a:solidFill>
              </a:rPr>
              <a:t>Opengles</a:t>
            </a:r>
            <a:r>
              <a:rPr lang="en-US" b="1" dirty="0" smtClean="0">
                <a:solidFill>
                  <a:srgbClr val="00B050"/>
                </a:solidFill>
              </a:rPr>
              <a:t> 2.0?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3"/>
            <a:tile tx="0" ty="0" sx="100000" sy="100000" flip="none" algn="tl"/>
          </a:blipFill>
        </p:grpSpPr>
        <p:sp>
          <p:nvSpPr>
            <p:cNvPr id="31" name="Freeform 30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Introduction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Rendering pipeline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GLSL-ES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Math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MVP matrices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NFG 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447800"/>
            <a:ext cx="8510192" cy="50292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3"/>
            </a:pPr>
            <a:r>
              <a:rPr lang="en-US" b="1" u="sng" dirty="0" smtClean="0"/>
              <a:t>Setting texture parameters:</a:t>
            </a:r>
          </a:p>
          <a:p>
            <a:pPr marL="68580" indent="0">
              <a:buNone/>
            </a:pP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(GL_TEXTURE_2D,GL_TEXTURE_WRAP_S,GL_REPEAT);</a:t>
            </a:r>
          </a:p>
          <a:p>
            <a:pPr marL="68580" indent="0">
              <a:buNone/>
            </a:pP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(GL_TEXTURE_2D,GL_TEXTURE_WRAP_T,GL_REPEAT);</a:t>
            </a:r>
            <a:endParaRPr lang="en-US" sz="1600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(GL_TEXTURE_2D,GL_TEXTURE_MIN_FILTER,GL_NEAREST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(GL_TEXTURE_2D,GL_TEXTURE_MAG_FILTER,GL_NEAREST);</a:t>
            </a:r>
          </a:p>
          <a:p>
            <a:pPr marL="6858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Note: MIN_FILTER AND MAG_FILTER 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must be 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to enable display texture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sng" dirty="0" smtClean="0">
                <a:sym typeface="Wingdings" pitchFamily="2" charset="2"/>
              </a:rPr>
              <a:t>For </a:t>
            </a:r>
            <a:r>
              <a:rPr lang="en-US" sz="1600" u="sng" dirty="0" err="1">
                <a:sym typeface="Wingdings" pitchFamily="2" charset="2"/>
              </a:rPr>
              <a:t>mipmap</a:t>
            </a:r>
            <a:r>
              <a:rPr lang="en-US" sz="1600" u="sng" dirty="0">
                <a:sym typeface="Wingdings" pitchFamily="2" charset="2"/>
              </a:rPr>
              <a:t> </a:t>
            </a:r>
            <a:r>
              <a:rPr lang="en-US" sz="1600" u="sng" dirty="0" smtClean="0">
                <a:sym typeface="Wingdings" pitchFamily="2" charset="2"/>
              </a:rPr>
              <a:t>texture only</a:t>
            </a:r>
            <a:endParaRPr lang="en-US" sz="1600" u="sng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GL_TEXTURE_MIN_FILTER,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 GL_NEAREST_MIPMAP_NEAREST );</a:t>
            </a:r>
          </a:p>
          <a:p>
            <a:pPr marL="68580" indent="0">
              <a:buNone/>
            </a:pPr>
            <a:r>
              <a:rPr lang="en-US" sz="12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no GL_TEXTURE_MAG_FILTER with </a:t>
            </a:r>
            <a:r>
              <a:rPr lang="en-US" sz="1200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mipmap</a:t>
            </a:r>
            <a:endParaRPr lang="en-US" sz="1200" i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glGenerateMipmap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(GL_TEXTURE_2D);</a:t>
            </a:r>
          </a:p>
          <a:p>
            <a:pPr marL="68580" indent="0">
              <a:buNone/>
            </a:pPr>
            <a:r>
              <a:rPr lang="en-US" sz="1800" dirty="0">
                <a:sym typeface="Wingdings" pitchFamily="2" charset="2"/>
              </a:rPr>
              <a:t>We will have a texture inside the GPU for later use</a:t>
            </a:r>
            <a:r>
              <a:rPr lang="en-US" sz="1800" dirty="0" smtClean="0">
                <a:sym typeface="Wingdings" pitchFamily="2" charset="2"/>
              </a:rPr>
              <a:t>.</a:t>
            </a:r>
            <a:endParaRPr lang="en-US" sz="1800" dirty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 startAt="6"/>
            </a:pPr>
            <a:r>
              <a:rPr lang="en-US" b="1" u="sng" dirty="0" smtClean="0"/>
              <a:t>Setting the texture uniform</a:t>
            </a:r>
            <a:r>
              <a:rPr lang="en-US" b="1" u="sng" dirty="0" smtClean="0"/>
              <a:t>:</a:t>
            </a:r>
          </a:p>
          <a:p>
            <a:pPr marL="68580" indent="0">
              <a:buNone/>
            </a:pPr>
            <a:r>
              <a:rPr lang="en-US" b="1" u="sng" err="1" smtClean="0"/>
              <a:t>glActiveTexture</a:t>
            </a:r>
            <a:r>
              <a:rPr lang="en-US" b="1" u="sng" smtClean="0"/>
              <a:t>(GL_TEXTURE0);</a:t>
            </a:r>
            <a:endParaRPr lang="en-US" b="1" u="sng" dirty="0" smtClean="0"/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</a:rPr>
              <a:t>glBindTexture</a:t>
            </a:r>
            <a:r>
              <a:rPr lang="en-US" sz="1400" dirty="0" smtClean="0"/>
              <a:t>(GL_TEXTURE_2D</a:t>
            </a:r>
            <a:r>
              <a:rPr lang="en-US" sz="1400" dirty="0"/>
              <a:t>, </a:t>
            </a:r>
            <a:r>
              <a:rPr lang="en-US" sz="1400" dirty="0" err="1"/>
              <a:t>textureID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iTextureLoc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srgbClr val="00B0F0"/>
                </a:solidFill>
              </a:rPr>
              <a:t>glGetUniformLocation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 err="1">
                <a:solidFill>
                  <a:srgbClr val="A31515"/>
                </a:solidFill>
              </a:rPr>
              <a:t>u_texture</a:t>
            </a:r>
            <a:r>
              <a:rPr lang="en-US" sz="1400" dirty="0">
                <a:solidFill>
                  <a:srgbClr val="A31515"/>
                </a:solidFill>
              </a:rPr>
              <a:t>"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glUniform1i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iTextureLoc</a:t>
            </a:r>
            <a:r>
              <a:rPr lang="en-US" sz="1400" dirty="0">
                <a:solidFill>
                  <a:prstClr val="black"/>
                </a:solidFill>
              </a:rPr>
              <a:t>, 0);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525780" indent="-457200">
              <a:buFont typeface="+mj-lt"/>
              <a:buAutoNum type="arabicPeriod" startAt="7"/>
            </a:pPr>
            <a:r>
              <a:rPr lang="en-US" b="1" u="sng" dirty="0" smtClean="0"/>
              <a:t>Command the GPU to draw the object: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3, GL_FLOAT, GL_FALSE, 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vertices_pos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iVertexLoc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glVertexAttribPointer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iTexcoordLoc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2,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GL_FLOAT, GL_FALSE, 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uv_pos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glEnableVertexAttribArray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iTexcoordLoc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glDrawArrays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(GL_TRIANGLES, 0, 3);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400" dirty="0" smtClean="0"/>
              <a:t>Note that: This code doesn’t use VBO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triangle and load texture into that triangle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i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You must use VBO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3676095" cy="273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tx1"/>
                  </a:solidFill>
                </a:rPr>
                <a:t>NFG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5208834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3D models/geometries </a:t>
            </a:r>
            <a:r>
              <a:rPr lang="en-US" dirty="0"/>
              <a:t>are typically comprised </a:t>
            </a:r>
            <a:r>
              <a:rPr lang="en-US" dirty="0" smtClean="0"/>
              <a:t>of</a:t>
            </a:r>
          </a:p>
          <a:p>
            <a:pPr lvl="1"/>
            <a:r>
              <a:rPr lang="en-US" sz="1600" dirty="0" smtClean="0"/>
              <a:t>Polygons</a:t>
            </a:r>
          </a:p>
          <a:p>
            <a:pPr lvl="1"/>
            <a:r>
              <a:rPr lang="en-US" sz="1600" dirty="0" err="1" smtClean="0"/>
              <a:t>Verticies</a:t>
            </a:r>
            <a:endParaRPr lang="en-US" sz="1600" dirty="0" smtClean="0"/>
          </a:p>
          <a:p>
            <a:pPr lvl="1"/>
            <a:r>
              <a:rPr lang="en-US" sz="1600" dirty="0" smtClean="0"/>
              <a:t>Textures</a:t>
            </a:r>
          </a:p>
          <a:p>
            <a:pPr lvl="1"/>
            <a:r>
              <a:rPr lang="en-US" sz="1600" dirty="0" smtClean="0"/>
              <a:t>Normal</a:t>
            </a:r>
          </a:p>
          <a:p>
            <a:pPr marL="365760" lvl="1" indent="0">
              <a:buNone/>
            </a:pPr>
            <a:r>
              <a:rPr lang="en-US" dirty="0" smtClean="0"/>
              <a:t>which create </a:t>
            </a:r>
            <a:r>
              <a:rPr lang="en-US" dirty="0"/>
              <a:t>the model's shape. </a:t>
            </a:r>
            <a:endParaRPr lang="en-US" dirty="0" smtClean="0"/>
          </a:p>
          <a:p>
            <a:r>
              <a:rPr lang="en-US" dirty="0" smtClean="0"/>
              <a:t>Normally, using file </a:t>
            </a:r>
            <a:r>
              <a:rPr lang="en-US" dirty="0"/>
              <a:t>format with </a:t>
            </a:r>
            <a:r>
              <a:rPr lang="en-US" i="1" dirty="0" err="1" smtClean="0"/>
              <a:t>obj</a:t>
            </a:r>
            <a:r>
              <a:rPr lang="en-US" i="1" dirty="0" smtClean="0"/>
              <a:t>, md2, md5,…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Your current format in training is NFG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945" y="1752600"/>
            <a:ext cx="280845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NFG File Format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42194"/>
              </p:ext>
            </p:extLst>
          </p:nvPr>
        </p:nvGraphicFramePr>
        <p:xfrm>
          <a:off x="354013" y="1676400"/>
          <a:ext cx="8510587" cy="448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10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90521"/>
                          </a:solidFill>
                        </a:rPr>
                        <a:t>Example:</a:t>
                      </a:r>
                    </a:p>
                    <a:p>
                      <a:r>
                        <a:rPr lang="en-US" b="1" dirty="0" err="1" smtClean="0">
                          <a:solidFill>
                            <a:srgbClr val="090521"/>
                          </a:solidFill>
                        </a:rPr>
                        <a:t>NrVertices</a:t>
                      </a:r>
                      <a:r>
                        <a:rPr lang="en-US" b="1" dirty="0" smtClean="0">
                          <a:solidFill>
                            <a:srgbClr val="090521"/>
                          </a:solidFill>
                        </a:rPr>
                        <a:t>:</a:t>
                      </a:r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="0" dirty="0" smtClean="0"/>
                        <a:t>512   </a:t>
                      </a:r>
                    </a:p>
                    <a:p>
                      <a:r>
                        <a:rPr lang="en-US" b="0" dirty="0" smtClean="0"/>
                        <a:t>0.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pos</a:t>
                      </a:r>
                      <a:r>
                        <a:rPr lang="en-US" b="0" dirty="0" smtClean="0"/>
                        <a:t>:[0.134000, 1.020300, -0.083900];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norm</a:t>
                      </a:r>
                      <a:r>
                        <a:rPr lang="en-US" b="0" dirty="0" smtClean="0"/>
                        <a:t>:[0.662700, 0.317700, -0.678100];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binorm</a:t>
                      </a:r>
                      <a:r>
                        <a:rPr lang="en-US" b="0" dirty="0" smtClean="0"/>
                        <a:t>:[0.014559, 0.899869, 0.435830];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tgt</a:t>
                      </a:r>
                      <a:r>
                        <a:rPr lang="en-US" b="0" dirty="0" smtClean="0"/>
                        <a:t>:[-0.748718, 0.298721, -0.591766];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</a:rPr>
                        <a:t>uv</a:t>
                      </a:r>
                      <a:r>
                        <a:rPr lang="en-US" b="0" dirty="0" smtClean="0"/>
                        <a:t>:[0.611900, 0.886700];   </a:t>
                      </a:r>
                    </a:p>
                    <a:p>
                      <a:r>
                        <a:rPr lang="en-US" b="0" dirty="0" smtClean="0"/>
                        <a:t>…</a:t>
                      </a:r>
                    </a:p>
                    <a:p>
                      <a:r>
                        <a:rPr lang="nl-NL" b="0" dirty="0" smtClean="0"/>
                        <a:t>511. </a:t>
                      </a:r>
                      <a:r>
                        <a:rPr lang="nl-NL" b="0" dirty="0" smtClean="0">
                          <a:solidFill>
                            <a:srgbClr val="0070C0"/>
                          </a:solidFill>
                        </a:rPr>
                        <a:t>pos</a:t>
                      </a:r>
                      <a:r>
                        <a:rPr lang="nl-NL" b="0" dirty="0" smtClean="0"/>
                        <a:t>:[-0.326500, 1.214000, -0.008800]; </a:t>
                      </a:r>
                      <a:r>
                        <a:rPr lang="nl-NL" b="0" dirty="0" smtClean="0">
                          <a:solidFill>
                            <a:srgbClr val="0070C0"/>
                          </a:solidFill>
                        </a:rPr>
                        <a:t>norm</a:t>
                      </a:r>
                      <a:r>
                        <a:rPr lang="nl-NL" b="0" dirty="0" smtClean="0"/>
                        <a:t>:[0.727900, -0.637000, 0.253600]; </a:t>
                      </a:r>
                      <a:r>
                        <a:rPr lang="nl-NL" b="0" dirty="0" smtClean="0">
                          <a:solidFill>
                            <a:srgbClr val="0070C0"/>
                          </a:solidFill>
                        </a:rPr>
                        <a:t>binorm</a:t>
                      </a:r>
                      <a:r>
                        <a:rPr lang="nl-NL" b="0" dirty="0" smtClean="0"/>
                        <a:t>:[0.634562, 0.765975, 0.102637]; </a:t>
                      </a:r>
                      <a:r>
                        <a:rPr lang="nl-NL" b="0" dirty="0" smtClean="0">
                          <a:solidFill>
                            <a:srgbClr val="0070C0"/>
                          </a:solidFill>
                        </a:rPr>
                        <a:t>tgt</a:t>
                      </a:r>
                      <a:r>
                        <a:rPr lang="nl-NL" b="0" dirty="0" smtClean="0"/>
                        <a:t>:[-0.259692, 0.086258, 0.961831]; </a:t>
                      </a:r>
                      <a:r>
                        <a:rPr lang="nl-NL" b="0" dirty="0" smtClean="0">
                          <a:solidFill>
                            <a:srgbClr val="0070C0"/>
                          </a:solidFill>
                        </a:rPr>
                        <a:t>uv</a:t>
                      </a:r>
                      <a:r>
                        <a:rPr lang="nl-NL" b="0" dirty="0" smtClean="0"/>
                        <a:t>:[0.758900, 0.735100];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pt-BR" b="1" dirty="0" smtClean="0"/>
                        <a:t>NrIndices: </a:t>
                      </a:r>
                      <a:r>
                        <a:rPr lang="pt-BR" b="0" dirty="0" smtClean="0"/>
                        <a:t>2154</a:t>
                      </a:r>
                    </a:p>
                    <a:p>
                      <a:r>
                        <a:rPr lang="pt-BR" b="0" dirty="0" smtClean="0"/>
                        <a:t>   0.    </a:t>
                      </a:r>
                      <a:r>
                        <a:rPr lang="pt-BR" b="0" dirty="0" smtClean="0">
                          <a:solidFill>
                            <a:srgbClr val="0070C0"/>
                          </a:solidFill>
                        </a:rPr>
                        <a:t>0,    1,    2</a:t>
                      </a:r>
                    </a:p>
                    <a:p>
                      <a:r>
                        <a:rPr lang="pt-BR" b="0" dirty="0" smtClean="0"/>
                        <a:t>   1.    </a:t>
                      </a:r>
                      <a:r>
                        <a:rPr lang="pt-BR" b="0" dirty="0" smtClean="0">
                          <a:solidFill>
                            <a:srgbClr val="0070C0"/>
                          </a:solidFill>
                        </a:rPr>
                        <a:t>2,    3,    0</a:t>
                      </a:r>
                    </a:p>
                    <a:p>
                      <a:r>
                        <a:rPr lang="pt-BR" b="0" dirty="0" smtClean="0"/>
                        <a:t>   2.    </a:t>
                      </a:r>
                      <a:r>
                        <a:rPr lang="pt-BR" b="0" dirty="0" smtClean="0">
                          <a:solidFill>
                            <a:srgbClr val="0070C0"/>
                          </a:solidFill>
                        </a:rPr>
                        <a:t>4,    5,    6</a:t>
                      </a:r>
                    </a:p>
                    <a:p>
                      <a:r>
                        <a:rPr lang="pt-BR" b="0" dirty="0" smtClean="0"/>
                        <a:t>...</a:t>
                      </a:r>
                    </a:p>
                    <a:p>
                      <a:r>
                        <a:rPr lang="en-US" b="0" dirty="0" smtClean="0"/>
                        <a:t>   717.  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480,  510,  509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875834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Load each data into below structure: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Suppose N is number of vertices:  </a:t>
            </a:r>
          </a:p>
          <a:p>
            <a:pPr lvl="2"/>
            <a:r>
              <a:rPr lang="en-US" dirty="0" smtClean="0"/>
              <a:t>Vertex </a:t>
            </a:r>
            <a:r>
              <a:rPr lang="en-US" dirty="0"/>
              <a:t>*vertices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prstClr val="black"/>
                </a:solidFill>
              </a:rPr>
              <a:t> Vertex[n</a:t>
            </a:r>
            <a:r>
              <a:rPr lang="en-US" dirty="0" smtClean="0">
                <a:solidFill>
                  <a:prstClr val="black"/>
                </a:solidFill>
              </a:rPr>
              <a:t>];  </a:t>
            </a:r>
            <a:r>
              <a:rPr lang="en-US" dirty="0" smtClean="0">
                <a:solidFill>
                  <a:srgbClr val="008000"/>
                </a:solidFill>
              </a:rPr>
              <a:t>//n = 512 </a:t>
            </a:r>
            <a:r>
              <a:rPr lang="en-US" dirty="0">
                <a:solidFill>
                  <a:srgbClr val="008000"/>
                </a:solidFill>
              </a:rPr>
              <a:t>for this </a:t>
            </a:r>
            <a:r>
              <a:rPr lang="en-US" dirty="0" smtClean="0">
                <a:solidFill>
                  <a:srgbClr val="008000"/>
                </a:solidFill>
              </a:rPr>
              <a:t>sample</a:t>
            </a:r>
          </a:p>
          <a:p>
            <a:pPr lvl="2"/>
            <a:r>
              <a:rPr lang="en-US" dirty="0" smtClean="0"/>
              <a:t>Load for n vertices into structure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48451"/>
              </p:ext>
            </p:extLst>
          </p:nvPr>
        </p:nvGraphicFramePr>
        <p:xfrm>
          <a:off x="5638800" y="1524000"/>
          <a:ext cx="304800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19659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Vertex 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Vector3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pos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Vector3 normal;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Vector3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binormal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Vector3 tangent;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Vector2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uv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};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28561"/>
              </p:ext>
            </p:extLst>
          </p:nvPr>
        </p:nvGraphicFramePr>
        <p:xfrm>
          <a:off x="5257800" y="4419600"/>
          <a:ext cx="35814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</a:tblGrid>
              <a:tr h="12801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vertices[0].</a:t>
                      </a:r>
                      <a:r>
                        <a:rPr lang="en-US" sz="1800" dirty="0" err="1" smtClean="0"/>
                        <a:t>pos.x</a:t>
                      </a:r>
                      <a:r>
                        <a:rPr lang="en-US" sz="1800" dirty="0" smtClean="0"/>
                        <a:t> = 0.134000; </a:t>
                      </a:r>
                    </a:p>
                    <a:p>
                      <a:r>
                        <a:rPr lang="en-US" sz="1800" dirty="0" smtClean="0"/>
                        <a:t>vertices[0].</a:t>
                      </a:r>
                      <a:r>
                        <a:rPr lang="en-US" sz="1800" dirty="0" err="1" smtClean="0"/>
                        <a:t>pos.y</a:t>
                      </a:r>
                      <a:r>
                        <a:rPr lang="en-US" sz="1800" dirty="0" smtClean="0"/>
                        <a:t> = 1.020300; </a:t>
                      </a:r>
                    </a:p>
                    <a:p>
                      <a:r>
                        <a:rPr lang="en-US" sz="1800" dirty="0" smtClean="0"/>
                        <a:t>vertices[0].</a:t>
                      </a:r>
                      <a:r>
                        <a:rPr lang="en-US" sz="1800" dirty="0" err="1" smtClean="0"/>
                        <a:t>pos.z</a:t>
                      </a:r>
                      <a:r>
                        <a:rPr lang="en-US" sz="1800" dirty="0" smtClean="0"/>
                        <a:t> = -0.083900;</a:t>
                      </a:r>
                    </a:p>
                    <a:p>
                      <a:r>
                        <a:rPr lang="en-US" sz="1800" dirty="0" smtClean="0"/>
                        <a:t>...</a:t>
                      </a:r>
                    </a:p>
                    <a:p>
                      <a:r>
                        <a:rPr lang="en-US" sz="1800" dirty="0" smtClean="0"/>
                        <a:t>vertices[0].</a:t>
                      </a:r>
                      <a:r>
                        <a:rPr lang="en-US" sz="1800" dirty="0" err="1" smtClean="0"/>
                        <a:t>uv.y</a:t>
                      </a:r>
                      <a:r>
                        <a:rPr lang="en-US" sz="1800" dirty="0" smtClean="0"/>
                        <a:t> = 0.611900;</a:t>
                      </a:r>
                    </a:p>
                    <a:p>
                      <a:r>
                        <a:rPr lang="en-US" sz="1800" dirty="0" smtClean="0"/>
                        <a:t>vertices[0].</a:t>
                      </a:r>
                      <a:r>
                        <a:rPr lang="en-US" sz="1800" dirty="0" err="1" smtClean="0"/>
                        <a:t>uv.y</a:t>
                      </a:r>
                      <a:r>
                        <a:rPr lang="en-US" sz="1800" dirty="0" smtClean="0"/>
                        <a:t> = 0.886700;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7875834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 err="1" smtClean="0"/>
              <a:t>NIndice</a:t>
            </a:r>
            <a:r>
              <a:rPr lang="en-US" dirty="0" smtClean="0"/>
              <a:t> is number of indices array. For this example</a:t>
            </a:r>
            <a:r>
              <a:rPr lang="en-US" dirty="0"/>
              <a:t>, </a:t>
            </a:r>
            <a:r>
              <a:rPr lang="en-US" dirty="0" err="1"/>
              <a:t>NIndice</a:t>
            </a:r>
            <a:r>
              <a:rPr lang="en-US" dirty="0"/>
              <a:t> </a:t>
            </a:r>
            <a:r>
              <a:rPr lang="en-US" dirty="0" smtClean="0"/>
              <a:t>is equal to 2154.</a:t>
            </a:r>
          </a:p>
          <a:p>
            <a:r>
              <a:rPr lang="en-US" dirty="0" smtClean="0"/>
              <a:t>The value of indices array will be:</a:t>
            </a:r>
          </a:p>
          <a:p>
            <a:pPr marL="68580" indent="0">
              <a:buNone/>
            </a:pPr>
            <a:r>
              <a:rPr lang="en-US" dirty="0" smtClean="0"/>
              <a:t>Indices[</a:t>
            </a:r>
            <a:r>
              <a:rPr lang="en-US" dirty="0" err="1" smtClean="0"/>
              <a:t>Nindice</a:t>
            </a:r>
            <a:r>
              <a:rPr lang="en-US" dirty="0" smtClean="0"/>
              <a:t>] = {</a:t>
            </a:r>
            <a:r>
              <a:rPr lang="en-US" dirty="0" smtClean="0">
                <a:solidFill>
                  <a:srgbClr val="0070C0"/>
                </a:solidFill>
              </a:rPr>
              <a:t>0, 1, 2</a:t>
            </a:r>
            <a:r>
              <a:rPr lang="en-US" dirty="0" smtClean="0"/>
              <a:t>, 2, 3, 0, </a:t>
            </a:r>
            <a:r>
              <a:rPr lang="en-US" dirty="0" smtClean="0">
                <a:solidFill>
                  <a:srgbClr val="0070C0"/>
                </a:solidFill>
              </a:rPr>
              <a:t>4, 5, 6</a:t>
            </a:r>
            <a:r>
              <a:rPr lang="en-US" dirty="0" smtClean="0"/>
              <a:t>,…, 480, 510, 509};</a:t>
            </a:r>
          </a:p>
          <a:p>
            <a:r>
              <a:rPr lang="en-US" dirty="0" smtClean="0"/>
              <a:t>This means, to draw a woman model, we need 512 vertices</a:t>
            </a:r>
            <a:r>
              <a:rPr lang="en-US" dirty="0"/>
              <a:t>, 718 </a:t>
            </a:r>
            <a:r>
              <a:rPr lang="en-US" dirty="0" smtClean="0"/>
              <a:t>faces, drawing in order by indices array with 2154 elements.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smtClean="0">
                  <a:solidFill>
                    <a:schemeClr val="bg1">
                      <a:lumMod val="75000"/>
                    </a:schemeClr>
                  </a:solidFill>
                </a:rPr>
                <a:t>NFG 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Skymapping</a:t>
            </a:r>
            <a:r>
              <a:rPr lang="en-US" sz="2000" dirty="0" smtClean="0"/>
              <a:t>:</a:t>
            </a:r>
            <a:r>
              <a:rPr lang="en-US" dirty="0"/>
              <a:t> </a:t>
            </a:r>
            <a:r>
              <a:rPr lang="en-US" dirty="0" smtClean="0"/>
              <a:t>Sky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Cube mapping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358843" cy="41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NFG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9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effect known as environment mapping</a:t>
            </a:r>
          </a:p>
          <a:p>
            <a:r>
              <a:rPr lang="en-US" dirty="0" smtClean="0"/>
              <a:t>A </a:t>
            </a:r>
            <a:r>
              <a:rPr lang="en-US" dirty="0"/>
              <a:t>cube (sky box) or a sphere (sky sphere) that encapsulate the whole scene composed of six 2D textures</a:t>
            </a:r>
          </a:p>
          <a:p>
            <a:r>
              <a:rPr lang="en-US" dirty="0" smtClean="0"/>
              <a:t>A </a:t>
            </a:r>
            <a:r>
              <a:rPr lang="en-US" dirty="0"/>
              <a:t>camera is placed in the center of the </a:t>
            </a:r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733800"/>
            <a:ext cx="5819775" cy="2571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6138446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Image 26 : Cube Map Unwrap</a:t>
            </a:r>
          </a:p>
        </p:txBody>
      </p:sp>
    </p:spTree>
    <p:extLst>
      <p:ext uri="{BB962C8B-B14F-4D97-AF65-F5344CB8AC3E}">
        <p14:creationId xmlns:p14="http://schemas.microsoft.com/office/powerpoint/2010/main" val="16361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Sky dome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447800"/>
            <a:ext cx="8510192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cubic texture </a:t>
            </a:r>
            <a:r>
              <a:rPr lang="en-US" dirty="0" smtClean="0"/>
              <a:t>included </a:t>
            </a:r>
            <a:r>
              <a:rPr lang="en-US" dirty="0"/>
              <a:t>6 sides of a </a:t>
            </a:r>
            <a:r>
              <a:rPr lang="en-US" dirty="0" smtClean="0"/>
              <a:t>cube</a:t>
            </a:r>
          </a:p>
          <a:p>
            <a:r>
              <a:rPr lang="en-US" dirty="0" smtClean="0"/>
              <a:t>An </a:t>
            </a:r>
            <a:r>
              <a:rPr lang="en-US" dirty="0"/>
              <a:t>image of the scene is captured from each of the six axis </a:t>
            </a:r>
            <a:r>
              <a:rPr lang="en-US" dirty="0" smtClean="0"/>
              <a:t>directions </a:t>
            </a:r>
            <a:r>
              <a:rPr lang="en-US" dirty="0"/>
              <a:t>(+X, –X, +Y, –Y, +Z, –Z) and stored in each cube face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2" y="3048000"/>
            <a:ext cx="4788958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1600" y="342900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GL_TEXTURE_CUBE_MAP_POSITIVE_X,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GL_TEXTURE_CUBE_MAP_NEGATIVE_X</a:t>
            </a:r>
            <a:r>
              <a:rPr lang="en-US" sz="1400" dirty="0"/>
              <a:t>, </a:t>
            </a:r>
            <a:r>
              <a:rPr lang="en-US" sz="1400" dirty="0" smtClean="0"/>
              <a:t>GL_TEXTURE_CUBE_MAP_POSITIVE_Y,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GL_TEXTURE_CUBE_MAP_NEGATIVE_Y</a:t>
            </a:r>
            <a:r>
              <a:rPr lang="en-US" sz="1400" dirty="0"/>
              <a:t>,  </a:t>
            </a:r>
            <a:r>
              <a:rPr lang="en-US" sz="1400" dirty="0" smtClean="0"/>
              <a:t>GL_TEXTURE_CUBE_MAP_POSITIVE_Z,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GL_TEXTURE_CUBE_MAP_NEGATIVE_Z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54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Coding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0841"/>
              </p:ext>
            </p:extLst>
          </p:nvPr>
        </p:nvGraphicFramePr>
        <p:xfrm>
          <a:off x="354013" y="1676400"/>
          <a:ext cx="851058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294"/>
                <a:gridCol w="42552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Cube </a:t>
                      </a:r>
                      <a:r>
                        <a:rPr lang="en-US" baseline="0" dirty="0" err="1" smtClean="0"/>
                        <a:t>shader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 Cube </a:t>
                      </a:r>
                      <a:r>
                        <a:rPr lang="en-US" dirty="0" err="1" smtClean="0"/>
                        <a:t>shader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attribute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uniform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mat4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u_CubeMVPMatrix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varying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main(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gl_Position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u_CubeMVPMatrix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* 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 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a_CubeVertexPos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precision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mediump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uniform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samplerCube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u_samplerCubeMap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varying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vec4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main(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gl_FragColor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 =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textureCube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     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u_samplerCubeMap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200" dirty="0" err="1" smtClean="0">
                          <a:latin typeface="Courier New" pitchFamily="49" charset="0"/>
                          <a:cs typeface="Courier New" pitchFamily="49" charset="0"/>
                        </a:rPr>
                        <a:t>v_pos.xyz</a:t>
                      </a:r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276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Coding (</a:t>
            </a:r>
            <a:r>
              <a:rPr lang="en-US" sz="3200" dirty="0" err="1" smtClean="0"/>
              <a:t>conts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88197"/>
              </p:ext>
            </p:extLst>
          </p:nvPr>
        </p:nvGraphicFramePr>
        <p:xfrm>
          <a:off x="304800" y="914400"/>
          <a:ext cx="8610600" cy="57180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27864"/>
                <a:gridCol w="3382736"/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Official way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Optimized way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7592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Generate a texture object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glGenTextures</a:t>
                      </a:r>
                      <a:r>
                        <a:rPr lang="en-US" sz="1200" dirty="0" smtClean="0"/>
                        <a:t>(1, &amp;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Bind the texture object</a:t>
                      </a:r>
                    </a:p>
                    <a:p>
                      <a:pPr algn="l"/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glBindTexture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r>
                        <a:rPr lang="en-US" sz="1200" dirty="0" smtClean="0"/>
                        <a:t>   </a:t>
                      </a:r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X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GL_TEXTURE_CUBE_MAP_POSITIVE_X</a:t>
                      </a:r>
                      <a:r>
                        <a:rPr lang="en-US" sz="1200" dirty="0" smtClean="0"/>
                        <a:t>, 0, GL_RGB,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512, 512, 0, GL_RGB, GL_UNSIGNED_BYTE,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[0]);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X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GL_TEXTURE_CUBE_MAP_NEGATIVE_X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[1]);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Y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GL_TEXTURE_CUBE_MAP_POSITIVE_Y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[2]);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Y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GL_TEXTURE_CUBE_MAP_NEGATIVE_Y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[3]);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Positive Z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GL_TEXTURE_CUBE_MAP_POSITIVE_Z</a:t>
                      </a:r>
                      <a:r>
                        <a:rPr lang="en-US" sz="1200" dirty="0" smtClean="0"/>
                        <a:t>,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[4]);</a:t>
                      </a:r>
                    </a:p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100" i="1" dirty="0" smtClean="0">
                          <a:solidFill>
                            <a:srgbClr val="00B050"/>
                          </a:solidFill>
                        </a:rPr>
                        <a:t>// Load the cube face - Negative Z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glTexImage2D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GL_TEXTURE_CUBE_MAP_NEGATIVE_Z,</a:t>
                      </a:r>
                      <a:r>
                        <a:rPr lang="en-US" sz="1200" dirty="0" smtClean="0"/>
                        <a:t> 0, GL_RGB, 512, 512, 0, GL_RGB, GL_UNSIGNED_BYTE,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dirty="0" smtClean="0"/>
                        <a:t>[4]);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smtClean="0">
                          <a:solidFill>
                            <a:srgbClr val="00B050"/>
                          </a:solidFill>
                        </a:rPr>
                        <a:t>// Generate a texture object</a:t>
                      </a:r>
                    </a:p>
                    <a:p>
                      <a:pPr algn="l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glGenTextures</a:t>
                      </a:r>
                      <a:r>
                        <a:rPr lang="en-US" sz="1200" dirty="0" smtClean="0"/>
                        <a:t>(1, &amp;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dirty="0" smtClean="0"/>
                        <a:t>);</a:t>
                      </a:r>
                    </a:p>
                    <a:p>
                      <a:pPr algn="l"/>
                      <a:endParaRPr lang="en-US" sz="1200" kern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glBindTexture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GL_TEXTURE_CUBE_MAP</a:t>
                      </a:r>
                      <a:r>
                        <a:rPr lang="en-US" sz="1200" kern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                                             </a:t>
                      </a:r>
                      <a:r>
                        <a:rPr lang="en-US" sz="1200" dirty="0" err="1" smtClean="0"/>
                        <a:t>textureId</a:t>
                      </a:r>
                      <a:r>
                        <a:rPr lang="en-US" sz="1200" kern="1200" dirty="0" smtClean="0">
                          <a:effectLst/>
                        </a:rPr>
                        <a:t>);</a:t>
                      </a:r>
                    </a:p>
                    <a:p>
                      <a:pPr algn="l"/>
                      <a:endParaRPr lang="en-US" sz="1200" kern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for</a:t>
                      </a:r>
                      <a:r>
                        <a:rPr lang="en-US" sz="1200" kern="1200" dirty="0" smtClean="0">
                          <a:effectLst/>
                        </a:rPr>
                        <a:t> (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effectLst/>
                        </a:rPr>
                        <a:t>int</a:t>
                      </a:r>
                      <a:r>
                        <a:rPr lang="en-US" sz="1200" kern="1200" dirty="0" smtClean="0">
                          <a:effectLst/>
                        </a:rPr>
                        <a:t> i=0; i&lt;6; i++)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{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</a:rPr>
                        <a:t>   glTexImage2D </a:t>
                      </a:r>
                      <a:r>
                        <a:rPr lang="en-US" sz="1200" kern="1200" dirty="0" smtClean="0">
                          <a:effectLst/>
                        </a:rPr>
                        <a:t>( 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</a:t>
                      </a:r>
                      <a:r>
                        <a:rPr lang="en-US" sz="1100" kern="1200" dirty="0" err="1" smtClean="0">
                          <a:solidFill>
                            <a:srgbClr val="C00000"/>
                          </a:solidFill>
                          <a:effectLst/>
                        </a:rPr>
                        <a:t>GL_TEXTURE_CUBE_MAP_POSITIVE_X</a:t>
                      </a:r>
                      <a:r>
                        <a:rPr lang="en-US" sz="1100" kern="1200" dirty="0" err="1" smtClean="0">
                          <a:effectLst/>
                        </a:rPr>
                        <a:t>+i</a:t>
                      </a:r>
                      <a:r>
                        <a:rPr lang="en-US" sz="1200" kern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0,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GL_RGB,</a:t>
                      </a:r>
                    </a:p>
                    <a:p>
                      <a:pPr algn="l"/>
                      <a:r>
                        <a:rPr lang="en-US" sz="1200" kern="1200" baseline="0" dirty="0" smtClean="0">
                          <a:effectLst/>
                        </a:rPr>
                        <a:t>       </a:t>
                      </a:r>
                      <a:r>
                        <a:rPr lang="en-US" sz="1200" kern="1200" dirty="0" smtClean="0">
                          <a:effectLst/>
                        </a:rPr>
                        <a:t>512,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512,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0,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GL_RGB,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GL_UNSIGNED_BYTE,</a:t>
                      </a:r>
                    </a:p>
                    <a:p>
                      <a:pPr algn="l"/>
                      <a:r>
                        <a:rPr lang="en-US" sz="1200" kern="1200" dirty="0" smtClean="0">
                          <a:effectLst/>
                        </a:rPr>
                        <a:t>       &amp;</a:t>
                      </a:r>
                      <a:r>
                        <a:rPr lang="en-US" sz="1200" dirty="0" err="1" smtClean="0"/>
                        <a:t>cubePixels</a:t>
                      </a:r>
                      <a:r>
                        <a:rPr lang="en-US" sz="1200" kern="1200" dirty="0" smtClean="0">
                          <a:effectLst/>
                        </a:rPr>
                        <a:t>[i]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Sky mapping:</a:t>
            </a:r>
            <a:r>
              <a:rPr lang="en-US" dirty="0" smtClean="0"/>
              <a:t> Coding (</a:t>
            </a:r>
            <a:r>
              <a:rPr lang="en-US" dirty="0" err="1" smtClean="0"/>
              <a:t>conts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7443"/>
              </p:ext>
            </p:extLst>
          </p:nvPr>
        </p:nvGraphicFramePr>
        <p:xfrm>
          <a:off x="381000" y="1676400"/>
          <a:ext cx="8458200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glBindTexture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GL_TEXTURE_CUBE_MAP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textureId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);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glEnableVertexAttribArray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(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iPosVertexLoc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glVertexAttribPointer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iPosVertexLoc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, 3, GL_FLOAT, GL_FALSE, 0,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           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m_aVerticesArray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glDrawArrays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(GL_TRIANGLES, 0, 36);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458200" cy="1143000"/>
          </a:xfrm>
        </p:spPr>
        <p:txBody>
          <a:bodyPr/>
          <a:lstStyle/>
          <a:p>
            <a:pPr algn="ctr"/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 is Texture?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Size of Texture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Text </a:t>
            </a:r>
            <a:r>
              <a:rPr lang="en-US" b="1" dirty="0">
                <a:solidFill>
                  <a:schemeClr val="tx1"/>
                </a:solidFill>
              </a:rPr>
              <a:t>coordinate and </a:t>
            </a:r>
            <a:r>
              <a:rPr lang="en-US" b="1" dirty="0" smtClean="0">
                <a:solidFill>
                  <a:schemeClr val="tx1"/>
                </a:solidFill>
              </a:rPr>
              <a:t>Texel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Wrapping Modes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Filters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Mipmap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Coding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410200" y="1905000"/>
            <a:ext cx="3335740" cy="2819400"/>
          </a:xfrm>
          <a:prstGeom prst="cloudCallout">
            <a:avLst>
              <a:gd name="adj1" fmla="val -80057"/>
              <a:gd name="adj2" fmla="val 12632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Textures concept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/>
              <a:t>Texture is 2D Image applied on a 3D Object.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t="14772" r="17259" b="17046"/>
          <a:stretch/>
        </p:blipFill>
        <p:spPr bwMode="auto">
          <a:xfrm>
            <a:off x="331456" y="2829938"/>
            <a:ext cx="2259344" cy="322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Workspace\CPP\BtTK\Bin\textures\sarah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99575"/>
            <a:ext cx="2739052" cy="273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24356" y="385701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0" t="26461" r="36293" b="21916"/>
          <a:stretch/>
        </p:blipFill>
        <p:spPr bwMode="auto">
          <a:xfrm>
            <a:off x="6629400" y="2762049"/>
            <a:ext cx="2160362" cy="315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975338" y="400743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=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56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dirty="0" smtClean="0"/>
              <a:t>Each primitive on the 3D object will be map to a 2D Image </a:t>
            </a:r>
          </a:p>
          <a:p>
            <a:pPr marL="68580" indent="0">
              <a:buSzPct val="100000"/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>
                <a:sym typeface="Wingdings" pitchFamily="2" charset="2"/>
              </a:rPr>
              <a:t>Texture Mapping</a:t>
            </a:r>
            <a:r>
              <a:rPr lang="en-US" dirty="0" smtClean="0">
                <a:sym typeface="Wingdings" pitchFamily="2" charset="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09800" y="3200400"/>
            <a:ext cx="4274332" cy="2717323"/>
            <a:chOff x="394855" y="2477881"/>
            <a:chExt cx="5346675" cy="32293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88" t="13303" r="25724" b="56846"/>
            <a:stretch/>
          </p:blipFill>
          <p:spPr bwMode="auto">
            <a:xfrm>
              <a:off x="394855" y="2477881"/>
              <a:ext cx="2136878" cy="2796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E:\Workspace\CPP\BtTK\Bin\textures\sarah_color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02478" y="2968200"/>
              <a:ext cx="2739052" cy="2739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438400" y="3876061"/>
              <a:ext cx="59984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+</a:t>
              </a:r>
              <a:endPara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463294" y="4337725"/>
              <a:ext cx="289306" cy="767675"/>
              <a:chOff x="1463294" y="4337725"/>
              <a:chExt cx="289306" cy="767675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63294" y="4337725"/>
                <a:ext cx="289306" cy="790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1463295" y="4337726"/>
                <a:ext cx="144652" cy="7676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7947" y="4416762"/>
                <a:ext cx="144653" cy="612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503547" y="5195203"/>
              <a:ext cx="220853" cy="512049"/>
              <a:chOff x="4503547" y="5195203"/>
              <a:chExt cx="289306" cy="767675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503547" y="5195203"/>
                <a:ext cx="289306" cy="790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503548" y="5195204"/>
                <a:ext cx="144652" cy="7676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648200" y="5274240"/>
                <a:ext cx="144653" cy="612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/>
            <p:nvPr/>
          </p:nvCxnSpPr>
          <p:spPr>
            <a:xfrm rot="10800000">
              <a:off x="1680275" y="4722986"/>
              <a:ext cx="2823272" cy="729191"/>
            </a:xfrm>
            <a:prstGeom prst="bentConnector3">
              <a:avLst/>
            </a:prstGeom>
            <a:ln w="28575">
              <a:solidFill>
                <a:srgbClr val="3207E9"/>
              </a:solidFill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2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Size of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5742234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Power of Two </a:t>
            </a:r>
            <a:r>
              <a:rPr lang="en-US" dirty="0" smtClean="0"/>
              <a:t>(POT):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Size (width, height) of a texture must be a power-of-two number, that mean it should be 1, 2, 4, 8, 16, 32, 64,….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None POT texture: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</a:t>
            </a:r>
            <a:r>
              <a:rPr lang="en-US" sz="2000" dirty="0" smtClean="0"/>
              <a:t>ome graphic cards support non-power-of-two textures.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For optimization and compatibility, we should use POT texture.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26054" y="2461124"/>
            <a:ext cx="2104108" cy="2300606"/>
            <a:chOff x="3290095" y="1503846"/>
            <a:chExt cx="1586705" cy="1663844"/>
          </a:xfrm>
        </p:grpSpPr>
        <p:pic>
          <p:nvPicPr>
            <p:cNvPr id="9" name="Picture 3" descr="E:\Workspace\CPP\BtTK\Bin\textures\sarah_color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505200" y="1724025"/>
              <a:ext cx="1371600" cy="14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39843" y="15038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0095" y="209902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0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 coordinate &amp; Texel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21421" cy="990600"/>
          </a:xfrm>
        </p:spPr>
        <p:txBody>
          <a:bodyPr>
            <a:normAutofit fontScale="92500" lnSpcReduction="10000"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UV or texture </a:t>
            </a:r>
            <a:r>
              <a:rPr lang="en-US" dirty="0" smtClean="0">
                <a:sym typeface="Wingdings" pitchFamily="2" charset="2"/>
              </a:rPr>
              <a:t>coordinate:</a:t>
            </a:r>
          </a:p>
          <a:p>
            <a:pPr lvl="1">
              <a:buSzPct val="80000"/>
              <a:buFont typeface="Wingdings" pitchFamily="2" charset="2"/>
              <a:buChar char="ü"/>
            </a:pPr>
            <a:r>
              <a:rPr lang="en-US" sz="2100" dirty="0" smtClean="0">
                <a:sym typeface="Wingdings" pitchFamily="2" charset="2"/>
              </a:rPr>
              <a:t>An </a:t>
            </a:r>
            <a:r>
              <a:rPr lang="en-US" sz="2100" dirty="0">
                <a:sym typeface="Wingdings" pitchFamily="2" charset="2"/>
              </a:rPr>
              <a:t>attribute to describe the position of that vertex on the </a:t>
            </a:r>
            <a:r>
              <a:rPr lang="en-US" sz="2100" dirty="0" smtClean="0">
                <a:sym typeface="Wingdings" pitchFamily="2" charset="2"/>
              </a:rPr>
              <a:t>image</a:t>
            </a:r>
            <a:endParaRPr lang="en-US" sz="2100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175" y="6492875"/>
            <a:ext cx="1332156" cy="365125"/>
          </a:xfrm>
        </p:spPr>
        <p:txBody>
          <a:bodyPr/>
          <a:lstStyle/>
          <a:p>
            <a:fld id="{B72142D6-2F97-4836-AB5D-3527D02A1DE7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6175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42641" y="2611398"/>
            <a:ext cx="4272759" cy="3789402"/>
            <a:chOff x="4445975" y="2057400"/>
            <a:chExt cx="4429212" cy="3974068"/>
          </a:xfrm>
        </p:grpSpPr>
        <p:sp>
          <p:nvSpPr>
            <p:cNvPr id="12" name="TextBox 11"/>
            <p:cNvSpPr txBox="1"/>
            <p:nvPr/>
          </p:nvSpPr>
          <p:spPr>
            <a:xfrm>
              <a:off x="6442604" y="21013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975" y="3777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8975" y="2057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0, 0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05800" y="51726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, 1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7081" y="2362200"/>
              <a:ext cx="3763519" cy="3669268"/>
              <a:chOff x="4847081" y="2362200"/>
              <a:chExt cx="3763519" cy="366926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01147" y="2590798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146248" y="5835899"/>
                <a:ext cx="156453" cy="152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4979374" y="2743200"/>
                <a:ext cx="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6" idx="6"/>
              </p:cNvCxnSpPr>
              <p:nvPr/>
            </p:nvCxnSpPr>
            <p:spPr>
              <a:xfrm flipV="1">
                <a:off x="5057600" y="2666998"/>
                <a:ext cx="144577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4847081" y="2362200"/>
                <a:ext cx="3763519" cy="3669268"/>
                <a:chOff x="4826975" y="2350531"/>
                <a:chExt cx="3763519" cy="3669268"/>
              </a:xfrm>
            </p:grpSpPr>
            <p:cxnSp>
              <p:nvCxnSpPr>
                <p:cNvPr id="19" name="Curved Connector 18"/>
                <p:cNvCxnSpPr/>
                <p:nvPr/>
              </p:nvCxnSpPr>
              <p:spPr>
                <a:xfrm rot="5400000">
                  <a:off x="5361105" y="2062630"/>
                  <a:ext cx="240268" cy="816069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>
                  <a:stCxn id="40" idx="2"/>
                  <a:endCxn id="35" idx="6"/>
                </p:cNvCxnSpPr>
                <p:nvPr/>
              </p:nvCxnSpPr>
              <p:spPr>
                <a:xfrm rot="5400000">
                  <a:off x="8261541" y="5583147"/>
                  <a:ext cx="370114" cy="287793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4826975" y="2514600"/>
                  <a:ext cx="3505200" cy="3505199"/>
                  <a:chOff x="4826975" y="2514600"/>
                  <a:chExt cx="3505200" cy="3505199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4826975" y="2666998"/>
                    <a:ext cx="0" cy="33528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979374" y="2514600"/>
                    <a:ext cx="3352801" cy="952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979373" y="2666999"/>
                    <a:ext cx="3245102" cy="3245101"/>
                    <a:chOff x="4979373" y="2666999"/>
                    <a:chExt cx="3245102" cy="3245101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4979373" y="2666999"/>
                      <a:ext cx="3245102" cy="3245101"/>
                      <a:chOff x="4979373" y="2666999"/>
                      <a:chExt cx="3245102" cy="3245101"/>
                    </a:xfrm>
                  </p:grpSpPr>
                  <p:pic>
                    <p:nvPicPr>
                      <p:cNvPr id="2050" name="Picture 2" descr="E:\Workspace\CPP\BtTK\Bin\textures\sarah_colsor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74" y="2666999"/>
                        <a:ext cx="3245101" cy="324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979373" y="3962400"/>
                        <a:ext cx="1524002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6503375" y="2666999"/>
                        <a:ext cx="0" cy="1295401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6425148" y="3886199"/>
                        <a:ext cx="156453" cy="15240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C00000"/>
                          </a:gs>
                          <a:gs pos="100000">
                            <a:srgbClr val="FF0000"/>
                          </a:gs>
                        </a:gsLst>
                      </a:gradFill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581601" y="3886199"/>
                      <a:ext cx="3353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2807732"/>
            <a:ext cx="4036939" cy="32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Texel is a pixel on the texture.</a:t>
            </a:r>
          </a:p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 is a </a:t>
            </a:r>
            <a:r>
              <a:rPr lang="en-US" dirty="0" err="1" smtClean="0">
                <a:sym typeface="Wingdings" pitchFamily="2" charset="2"/>
              </a:rPr>
              <a:t>texel</a:t>
            </a:r>
            <a:r>
              <a:rPr lang="en-US" dirty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The </a:t>
            </a:r>
            <a:r>
              <a:rPr lang="en-US" sz="1800" dirty="0">
                <a:sym typeface="Wingdings" pitchFamily="2" charset="2"/>
              </a:rPr>
              <a:t>coordinate of T on the </a:t>
            </a:r>
            <a:r>
              <a:rPr lang="en-US" sz="1800" dirty="0" smtClean="0">
                <a:sym typeface="Wingdings" pitchFamily="2" charset="2"/>
              </a:rPr>
              <a:t>image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>
                <a:sym typeface="Wingdings" pitchFamily="2" charset="2"/>
              </a:rPr>
              <a:t>D</a:t>
            </a:r>
            <a:r>
              <a:rPr lang="en-US" sz="1800" dirty="0" smtClean="0">
                <a:sym typeface="Wingdings" pitchFamily="2" charset="2"/>
              </a:rPr>
              <a:t>efined by (u, v)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ü"/>
            </a:pPr>
            <a:r>
              <a:rPr lang="en-US" sz="1800" dirty="0" smtClean="0">
                <a:sym typeface="Wingdings" pitchFamily="2" charset="2"/>
              </a:rPr>
              <a:t>The u, v is in [0, 1] range</a:t>
            </a:r>
          </a:p>
        </p:txBody>
      </p:sp>
    </p:spTree>
    <p:extLst>
      <p:ext uri="{BB962C8B-B14F-4D97-AF65-F5344CB8AC3E}">
        <p14:creationId xmlns:p14="http://schemas.microsoft.com/office/powerpoint/2010/main" val="34082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Wrapping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42900"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/>
              <a:t>Process to receive color on the image is called </a:t>
            </a:r>
            <a:r>
              <a:rPr lang="en-US" sz="1800" dirty="0" smtClean="0"/>
              <a:t>sampling</a:t>
            </a:r>
            <a:endParaRPr lang="en-US" sz="1800" dirty="0" smtClean="0">
              <a:sym typeface="Wingdings" pitchFamily="2" charset="2"/>
            </a:endParaRPr>
          </a:p>
          <a:p>
            <a:pPr marL="114300" indent="-342900"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 smtClean="0">
                <a:sym typeface="Wingdings" pitchFamily="2" charset="2"/>
              </a:rPr>
              <a:t>If pixel doesn’t receive a color </a:t>
            </a:r>
            <a:r>
              <a:rPr lang="en-US" sz="1800" dirty="0">
                <a:sym typeface="Wingdings" pitchFamily="2" charset="2"/>
              </a:rPr>
              <a:t>by </a:t>
            </a:r>
            <a:r>
              <a:rPr lang="en-US" sz="1800" dirty="0" smtClean="0">
                <a:sym typeface="Wingdings" pitchFamily="2" charset="2"/>
              </a:rPr>
              <a:t>sampling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filling </a:t>
            </a:r>
            <a:r>
              <a:rPr lang="en-US" sz="1800" dirty="0">
                <a:sym typeface="Wingdings" pitchFamily="2" charset="2"/>
              </a:rPr>
              <a:t>or mirroring the image </a:t>
            </a:r>
            <a:r>
              <a:rPr lang="en-US" sz="1800" dirty="0" smtClean="0">
                <a:sym typeface="Wingdings" pitchFamily="2" charset="2"/>
              </a:rPr>
              <a:t>depends </a:t>
            </a:r>
            <a:r>
              <a:rPr lang="en-US" sz="1800" dirty="0">
                <a:sym typeface="Wingdings" pitchFamily="2" charset="2"/>
              </a:rPr>
              <a:t>on setting.</a:t>
            </a:r>
          </a:p>
          <a:p>
            <a:pPr>
              <a:lnSpc>
                <a:spcPts val="2600"/>
              </a:lnSpc>
              <a:buFont typeface="Wingdings" pitchFamily="2" charset="2"/>
              <a:buChar char="v"/>
            </a:pPr>
            <a:r>
              <a:rPr lang="en-US" sz="1800" dirty="0" smtClean="0"/>
              <a:t> When UV is out of [0..1] range, to receive the color of that </a:t>
            </a:r>
            <a:r>
              <a:rPr lang="en-US" sz="1800" dirty="0" err="1" smtClean="0"/>
              <a:t>textel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options</a:t>
            </a:r>
            <a:endParaRPr lang="en-US" sz="1800" dirty="0"/>
          </a:p>
          <a:p>
            <a:pPr>
              <a:lnSpc>
                <a:spcPts val="2600"/>
              </a:lnSpc>
              <a:buFontTx/>
              <a:buChar char="-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3632537"/>
            <a:ext cx="8305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(GL_TEXTURE_2D, GL_TEXTURE_WRAP_S,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wrap_s_option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(GL_TEXTURE_2D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GL_TEXTURE_WRAP_T,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wrap_t_option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050" y="4564377"/>
            <a:ext cx="7580951" cy="1912623"/>
            <a:chOff x="781050" y="4564377"/>
            <a:chExt cx="7580951" cy="1912623"/>
          </a:xfrm>
        </p:grpSpPr>
        <p:grpSp>
          <p:nvGrpSpPr>
            <p:cNvPr id="9" name="Group 8"/>
            <p:cNvGrpSpPr/>
            <p:nvPr/>
          </p:nvGrpSpPr>
          <p:grpSpPr>
            <a:xfrm>
              <a:off x="781050" y="5063488"/>
              <a:ext cx="1199435" cy="1032512"/>
              <a:chOff x="598454" y="4809500"/>
              <a:chExt cx="1199435" cy="1032512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4" t="63408" r="63366" b="16702"/>
              <a:stretch/>
            </p:blipFill>
            <p:spPr bwMode="auto">
              <a:xfrm>
                <a:off x="914400" y="4809500"/>
                <a:ext cx="567544" cy="524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598454" y="5441902"/>
                <a:ext cx="1199435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Texture</a:t>
                </a:r>
                <a:endParaRPr lang="en-US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90800" y="4564377"/>
              <a:ext cx="5771201" cy="1912623"/>
              <a:chOff x="1143001" y="4190999"/>
              <a:chExt cx="5771201" cy="191262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4" t="17074" r="17033" b="16792"/>
              <a:stretch/>
            </p:blipFill>
            <p:spPr bwMode="auto">
              <a:xfrm>
                <a:off x="1143001" y="4190999"/>
                <a:ext cx="1436893" cy="1432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6" t="17222" r="16445" b="17000"/>
              <a:stretch/>
            </p:blipFill>
            <p:spPr bwMode="auto">
              <a:xfrm>
                <a:off x="3200401" y="4190999"/>
                <a:ext cx="1456760" cy="1432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9" t="16444" r="16444" b="16667"/>
              <a:stretch/>
            </p:blipFill>
            <p:spPr bwMode="auto">
              <a:xfrm>
                <a:off x="5486400" y="4190999"/>
                <a:ext cx="1427802" cy="1432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178233" y="5638146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CLAMP</a:t>
                </a:r>
              </a:p>
              <a:p>
                <a:pPr algn="ctr"/>
                <a:r>
                  <a:rPr lang="en-US" sz="1200" i="1" dirty="0" smtClean="0"/>
                  <a:t>WRAP_T: CLAMP</a:t>
                </a:r>
                <a:endParaRPr lang="en-US" sz="1200" i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14493" y="5641957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REPEAT</a:t>
                </a:r>
              </a:p>
              <a:p>
                <a:pPr algn="ctr"/>
                <a:r>
                  <a:rPr lang="en-US" sz="1200" i="1" dirty="0" smtClean="0"/>
                  <a:t>WRAP_T: </a:t>
                </a:r>
                <a:r>
                  <a:rPr lang="en-US" sz="1200" i="1" dirty="0"/>
                  <a:t>REPEAT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76875" y="5641957"/>
                <a:ext cx="141256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i="1" dirty="0" smtClean="0"/>
                  <a:t>WRAP_S: CLAMP</a:t>
                </a:r>
              </a:p>
              <a:p>
                <a:pPr algn="ctr"/>
                <a:r>
                  <a:rPr lang="en-US" sz="1200" i="1" dirty="0" smtClean="0"/>
                  <a:t>WRAP_T: </a:t>
                </a:r>
                <a:r>
                  <a:rPr lang="en-US" sz="1200" i="1" dirty="0"/>
                  <a:t>REPEAT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1905000" y="53340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7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8414</TotalTime>
  <Words>1874</Words>
  <Application>Microsoft Office PowerPoint</Application>
  <PresentationFormat>On-screen Show (4:3)</PresentationFormat>
  <Paragraphs>454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3D Basic &amp; OpenGLES 2.0</vt:lpstr>
      <vt:lpstr>Content</vt:lpstr>
      <vt:lpstr>Content</vt:lpstr>
      <vt:lpstr>Basic Math</vt:lpstr>
      <vt:lpstr>Textures</vt:lpstr>
      <vt:lpstr>Textures</vt:lpstr>
      <vt:lpstr>Size of Texture</vt:lpstr>
      <vt:lpstr>Text coordinate &amp; Texel</vt:lpstr>
      <vt:lpstr>Wrapping Modes</vt:lpstr>
      <vt:lpstr>Filters</vt:lpstr>
      <vt:lpstr>Filters: Minification and Magnification</vt:lpstr>
      <vt:lpstr>Filters</vt:lpstr>
      <vt:lpstr>Filters</vt:lpstr>
      <vt:lpstr>Filters (conts)</vt:lpstr>
      <vt:lpstr>Filter (conts)</vt:lpstr>
      <vt:lpstr>Mipmap</vt:lpstr>
      <vt:lpstr>Coding: How to use texture?</vt:lpstr>
      <vt:lpstr>Coding (conts)</vt:lpstr>
      <vt:lpstr>Coding: How to use texture?</vt:lpstr>
      <vt:lpstr>Coding (conts)</vt:lpstr>
      <vt:lpstr>Coding (conts)</vt:lpstr>
      <vt:lpstr>Texture: Practice</vt:lpstr>
      <vt:lpstr>Content</vt:lpstr>
      <vt:lpstr>Model</vt:lpstr>
      <vt:lpstr>NFG File Format</vt:lpstr>
      <vt:lpstr>NFG format</vt:lpstr>
      <vt:lpstr>NFG format</vt:lpstr>
      <vt:lpstr>Content</vt:lpstr>
      <vt:lpstr>Skymapping: Sky dome</vt:lpstr>
      <vt:lpstr>Sky mapping: Sky dome</vt:lpstr>
      <vt:lpstr>Sky mapping: Sky dome</vt:lpstr>
      <vt:lpstr>Sky mapping: Coding</vt:lpstr>
      <vt:lpstr>Coding (conts)</vt:lpstr>
      <vt:lpstr>Sky mapping: Coding (conts)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Basic &amp; OpenGLES 2.0</dc:title>
  <dc:creator>Vu Thi Minh Thuy</dc:creator>
  <cp:lastModifiedBy>Le Minh Tai</cp:lastModifiedBy>
  <cp:revision>1315</cp:revision>
  <dcterms:created xsi:type="dcterms:W3CDTF">2011-06-03T03:05:14Z</dcterms:created>
  <dcterms:modified xsi:type="dcterms:W3CDTF">2013-07-03T02:58:29Z</dcterms:modified>
</cp:coreProperties>
</file>