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306" r:id="rId4"/>
    <p:sldId id="327" r:id="rId5"/>
    <p:sldId id="258" r:id="rId6"/>
    <p:sldId id="307" r:id="rId7"/>
    <p:sldId id="335" r:id="rId8"/>
    <p:sldId id="317" r:id="rId9"/>
    <p:sldId id="334" r:id="rId10"/>
    <p:sldId id="332" r:id="rId11"/>
    <p:sldId id="330" r:id="rId12"/>
    <p:sldId id="322" r:id="rId13"/>
    <p:sldId id="328" r:id="rId14"/>
    <p:sldId id="324" r:id="rId15"/>
    <p:sldId id="323" r:id="rId16"/>
    <p:sldId id="360" r:id="rId17"/>
    <p:sldId id="311" r:id="rId18"/>
    <p:sldId id="312" r:id="rId19"/>
    <p:sldId id="313" r:id="rId20"/>
    <p:sldId id="314" r:id="rId21"/>
    <p:sldId id="315" r:id="rId22"/>
    <p:sldId id="342" r:id="rId23"/>
    <p:sldId id="337" r:id="rId24"/>
    <p:sldId id="338" r:id="rId25"/>
    <p:sldId id="340" r:id="rId26"/>
    <p:sldId id="339" r:id="rId27"/>
    <p:sldId id="343" r:id="rId28"/>
    <p:sldId id="345" r:id="rId29"/>
    <p:sldId id="346" r:id="rId30"/>
    <p:sldId id="359" r:id="rId31"/>
    <p:sldId id="347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521"/>
    <a:srgbClr val="3207E9"/>
    <a:srgbClr val="996600"/>
    <a:srgbClr val="350CE4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7731" autoAdjust="0"/>
  </p:normalViewPr>
  <p:slideViewPr>
    <p:cSldViewPr>
      <p:cViewPr>
        <p:scale>
          <a:sx n="100" d="100"/>
          <a:sy n="100" d="100"/>
        </p:scale>
        <p:origin x="-41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6C4EB-C611-4CDD-B1FD-5CEC4AD5F283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6CC88-26CB-4C1E-8194-14B0A1AA3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27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22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generate </a:t>
            </a:r>
            <a:r>
              <a:rPr lang="en-US" baseline="0" dirty="0" err="1" smtClean="0"/>
              <a:t>mipmap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solve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antialias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generate </a:t>
            </a:r>
            <a:r>
              <a:rPr lang="en-US" baseline="0" dirty="0" err="1" smtClean="0"/>
              <a:t>mipmap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solve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antialias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0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mimification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texture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mipmaps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cưa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3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676400"/>
            <a:ext cx="8510192" cy="480060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52600" y="6492875"/>
            <a:ext cx="2133600" cy="365125"/>
          </a:xfrm>
        </p:spPr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3248" y="6492875"/>
            <a:ext cx="350215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6492875"/>
            <a:ext cx="133215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2142D6-2F97-4836-AB5D-3527D02A1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908748" y="259071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 userDrawn="1"/>
        </p:nvSpPr>
        <p:spPr>
          <a:xfrm>
            <a:off x="306204" y="304800"/>
            <a:ext cx="8609196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297" y="381000"/>
            <a:ext cx="8536661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766" y="1816531"/>
            <a:ext cx="8510192" cy="4520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6477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6492875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26" y="6458375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72142D6-2F97-4836-AB5D-3527D02A1DE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uy.vuthiminh@gamelof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khiem.tranthien@gameloft.com" TargetMode="External"/><Relationship Id="rId4" Type="http://schemas.openxmlformats.org/officeDocument/2006/relationships/hyperlink" Target="mailto:phong.caothai@gameloft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file:///\\sai-data01\Documents\Specialized\Programming\Training\01.%20MegaTraining\Basic\3D%20&amp;%20OpenGL\GLES%202.0%20workshop\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3D Basic &amp; </a:t>
            </a:r>
            <a:r>
              <a:rPr lang="en-US" b="1" dirty="0" err="1"/>
              <a:t>OpenGLES</a:t>
            </a:r>
            <a:r>
              <a:rPr lang="en-US" b="1" dirty="0"/>
              <a:t> </a:t>
            </a:r>
            <a:r>
              <a:rPr lang="en-US" b="1" dirty="0" smtClean="0"/>
              <a:t>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u="sng" dirty="0" smtClean="0">
                <a:solidFill>
                  <a:schemeClr val="accent6">
                    <a:lumMod val="75000"/>
                  </a:schemeClr>
                </a:solidFill>
                <a:hlinkClick r:id="rId3"/>
              </a:rPr>
              <a:t>thuy.vuthiminh@gameloft.com</a:t>
            </a:r>
            <a:endParaRPr lang="en-US" sz="14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u="sng" dirty="0" smtClean="0">
                <a:solidFill>
                  <a:schemeClr val="accent6">
                    <a:lumMod val="75000"/>
                  </a:schemeClr>
                </a:solidFill>
                <a:hlinkClick r:id="rId4"/>
              </a:rPr>
              <a:t>phong.caothai@gameloft.com</a:t>
            </a:r>
            <a:endParaRPr lang="en-US" sz="14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u="sng" dirty="0" smtClean="0">
                <a:solidFill>
                  <a:schemeClr val="accent6">
                    <a:lumMod val="75000"/>
                  </a:schemeClr>
                </a:solidFill>
                <a:hlinkClick r:id="rId5"/>
              </a:rPr>
              <a:t>khiem.tranthien@gameloft.com</a:t>
            </a:r>
            <a:endParaRPr lang="en-US" sz="14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u="sng" dirty="0" smtClean="0">
                <a:solidFill>
                  <a:schemeClr val="accent6">
                    <a:lumMod val="75000"/>
                  </a:schemeClr>
                </a:solidFill>
              </a:rPr>
              <a:t>tam.la@gameloft.com</a:t>
            </a:r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Gameloft</a:t>
            </a:r>
            <a:r>
              <a:rPr lang="en-US" dirty="0" smtClean="0"/>
              <a:t> 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905000"/>
            <a:ext cx="4599234" cy="4495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sym typeface="Wingdings" pitchFamily="2" charset="2"/>
              </a:rPr>
              <a:t>u, v are float </a:t>
            </a:r>
            <a:r>
              <a:rPr lang="en-US" dirty="0" smtClean="0">
                <a:sym typeface="Wingdings" pitchFamily="2" charset="2"/>
              </a:rPr>
              <a:t>values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ym typeface="Wingdings" pitchFamily="2" charset="2"/>
              </a:rPr>
              <a:t>it is not </a:t>
            </a:r>
            <a:r>
              <a:rPr lang="en-US" dirty="0">
                <a:sym typeface="Wingdings" pitchFamily="2" charset="2"/>
              </a:rPr>
              <a:t>always stay on a </a:t>
            </a:r>
            <a:r>
              <a:rPr lang="en-US" dirty="0" smtClean="0">
                <a:sym typeface="Wingdings" pitchFamily="2" charset="2"/>
              </a:rPr>
              <a:t>pixel in </a:t>
            </a:r>
            <a:r>
              <a:rPr lang="en-US" dirty="0">
                <a:sym typeface="Wingdings" pitchFamily="2" charset="2"/>
              </a:rPr>
              <a:t>the </a:t>
            </a:r>
            <a:r>
              <a:rPr lang="en-US" dirty="0" smtClean="0">
                <a:sym typeface="Wingdings" pitchFamily="2" charset="2"/>
              </a:rPr>
              <a:t>image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we </a:t>
            </a:r>
            <a:r>
              <a:rPr lang="en-US" dirty="0" smtClean="0">
                <a:sym typeface="Wingdings" pitchFamily="2" charset="2"/>
              </a:rPr>
              <a:t>need a </a:t>
            </a:r>
            <a:r>
              <a:rPr lang="en-US" dirty="0">
                <a:sym typeface="Wingdings" pitchFamily="2" charset="2"/>
              </a:rPr>
              <a:t>way to received the </a:t>
            </a:r>
            <a:r>
              <a:rPr lang="en-US" dirty="0" smtClean="0">
                <a:sym typeface="Wingdings" pitchFamily="2" charset="2"/>
              </a:rPr>
              <a:t>color from </a:t>
            </a:r>
            <a:r>
              <a:rPr lang="en-US" dirty="0">
                <a:sym typeface="Wingdings" pitchFamily="2" charset="2"/>
              </a:rPr>
              <a:t>pixels on the </a:t>
            </a:r>
            <a:r>
              <a:rPr lang="en-US" dirty="0" smtClean="0">
                <a:sym typeface="Wingdings" pitchFamily="2" charset="2"/>
              </a:rPr>
              <a:t>images ?</a:t>
            </a:r>
            <a:endParaRPr lang="en-US" dirty="0">
              <a:sym typeface="Wingdings" pitchFamily="2" charset="2"/>
            </a:endParaRP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 Filters will solve this </a:t>
            </a:r>
            <a:r>
              <a:rPr lang="en-US" dirty="0">
                <a:sym typeface="Wingdings" pitchFamily="2" charset="2"/>
              </a:rPr>
              <a:t>problems.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953000" y="2133600"/>
            <a:ext cx="3962401" cy="3498765"/>
            <a:chOff x="4445975" y="2057400"/>
            <a:chExt cx="4429212" cy="3974068"/>
          </a:xfrm>
        </p:grpSpPr>
        <p:sp>
          <p:nvSpPr>
            <p:cNvPr id="8" name="TextBox 7"/>
            <p:cNvSpPr txBox="1"/>
            <p:nvPr/>
          </p:nvSpPr>
          <p:spPr>
            <a:xfrm>
              <a:off x="6442604" y="210133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45975" y="3777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88975" y="20574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0, 0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05800" y="517265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dirty="0" smtClean="0"/>
                <a:t>, 1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847081" y="2362200"/>
              <a:ext cx="3763519" cy="3669268"/>
              <a:chOff x="4847081" y="2362200"/>
              <a:chExt cx="3763519" cy="3669268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901147" y="2590798"/>
                <a:ext cx="156453" cy="1524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146248" y="5835899"/>
                <a:ext cx="156453" cy="1524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4979374" y="2743200"/>
                <a:ext cx="0" cy="1219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13" idx="6"/>
              </p:cNvCxnSpPr>
              <p:nvPr/>
            </p:nvCxnSpPr>
            <p:spPr>
              <a:xfrm flipV="1">
                <a:off x="5057600" y="2666998"/>
                <a:ext cx="1445775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/>
            </p:nvGrpSpPr>
            <p:grpSpPr>
              <a:xfrm>
                <a:off x="4847081" y="2362200"/>
                <a:ext cx="3763519" cy="3669268"/>
                <a:chOff x="4826975" y="2350531"/>
                <a:chExt cx="3763519" cy="3669268"/>
              </a:xfrm>
            </p:grpSpPr>
            <p:cxnSp>
              <p:nvCxnSpPr>
                <p:cNvPr id="18" name="Curved Connector 17"/>
                <p:cNvCxnSpPr/>
                <p:nvPr/>
              </p:nvCxnSpPr>
              <p:spPr>
                <a:xfrm rot="5400000">
                  <a:off x="5361105" y="2062630"/>
                  <a:ext cx="240268" cy="816069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urved Connector 18"/>
                <p:cNvCxnSpPr>
                  <a:stCxn id="11" idx="2"/>
                  <a:endCxn id="14" idx="6"/>
                </p:cNvCxnSpPr>
                <p:nvPr/>
              </p:nvCxnSpPr>
              <p:spPr>
                <a:xfrm rot="5400000">
                  <a:off x="8261541" y="5583147"/>
                  <a:ext cx="370114" cy="287793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Group 19"/>
                <p:cNvGrpSpPr/>
                <p:nvPr/>
              </p:nvGrpSpPr>
              <p:grpSpPr>
                <a:xfrm>
                  <a:off x="4826975" y="2514600"/>
                  <a:ext cx="3619623" cy="3505199"/>
                  <a:chOff x="4826975" y="2514600"/>
                  <a:chExt cx="3619623" cy="3505199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>
                    <a:off x="4826975" y="2666998"/>
                    <a:ext cx="0" cy="335280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4979374" y="2514600"/>
                    <a:ext cx="3352801" cy="952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4979373" y="2666999"/>
                    <a:ext cx="3467225" cy="3245101"/>
                    <a:chOff x="4979373" y="2666999"/>
                    <a:chExt cx="3467225" cy="3245101"/>
                  </a:xfrm>
                </p:grpSpPr>
                <p:grpSp>
                  <p:nvGrpSpPr>
                    <p:cNvPr id="24" name="Group 23"/>
                    <p:cNvGrpSpPr/>
                    <p:nvPr/>
                  </p:nvGrpSpPr>
                  <p:grpSpPr>
                    <a:xfrm>
                      <a:off x="4979373" y="2666999"/>
                      <a:ext cx="3245102" cy="3245101"/>
                      <a:chOff x="4979373" y="2666999"/>
                      <a:chExt cx="3245102" cy="3245101"/>
                    </a:xfrm>
                  </p:grpSpPr>
                  <p:pic>
                    <p:nvPicPr>
                      <p:cNvPr id="26" name="Picture 2" descr="E:\Workspace\CPP\BtTK\Bin\textures\sarah_colsor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374" y="2666999"/>
                        <a:ext cx="3245101" cy="32451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4979373" y="3962400"/>
                        <a:ext cx="1524002" cy="0"/>
                      </a:xfrm>
                      <a:prstGeom prst="line">
                        <a:avLst/>
                      </a:prstGeom>
                      <a:ln>
                        <a:prstDash val="lgDash"/>
                      </a:ln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6503375" y="2666999"/>
                        <a:ext cx="0" cy="1295401"/>
                      </a:xfrm>
                      <a:prstGeom prst="line">
                        <a:avLst/>
                      </a:prstGeom>
                      <a:ln>
                        <a:prstDash val="lgDash"/>
                      </a:ln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Oval 28"/>
                      <p:cNvSpPr/>
                      <p:nvPr/>
                    </p:nvSpPr>
                    <p:spPr>
                      <a:xfrm>
                        <a:off x="6425148" y="3886199"/>
                        <a:ext cx="156453" cy="15240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C00000"/>
                          </a:gs>
                          <a:gs pos="100000">
                            <a:srgbClr val="FF0000"/>
                          </a:gs>
                        </a:gsLst>
                      </a:gradFill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6581599" y="3886199"/>
                      <a:ext cx="1864999" cy="5942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T (u, v)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74035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Filters: </a:t>
            </a:r>
            <a:r>
              <a:rPr lang="en-US" b="1" dirty="0" err="1" smtClean="0"/>
              <a:t>Minification</a:t>
            </a:r>
            <a:r>
              <a:rPr lang="en-US" b="1" dirty="0" smtClean="0"/>
              <a:t> and Magnification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000"/>
              </a:lnSpc>
              <a:buFont typeface="Wingdings" pitchFamily="2" charset="2"/>
              <a:buChar char="v"/>
            </a:pPr>
            <a:r>
              <a:rPr lang="en-US" dirty="0" err="1" smtClean="0"/>
              <a:t>Minification</a:t>
            </a:r>
            <a:r>
              <a:rPr lang="en-US" dirty="0" smtClean="0"/>
              <a:t> </a:t>
            </a:r>
            <a:endParaRPr lang="en-US" dirty="0"/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n-US" dirty="0" smtClean="0"/>
              <a:t>More </a:t>
            </a:r>
            <a:r>
              <a:rPr lang="en-US" dirty="0"/>
              <a:t>than one </a:t>
            </a:r>
            <a:r>
              <a:rPr lang="en-US" dirty="0" err="1"/>
              <a:t>texel</a:t>
            </a:r>
            <a:r>
              <a:rPr lang="en-US" dirty="0"/>
              <a:t> can cover a pixel </a:t>
            </a:r>
          </a:p>
          <a:p>
            <a:pPr>
              <a:lnSpc>
                <a:spcPts val="3000"/>
              </a:lnSpc>
              <a:buFont typeface="Wingdings" pitchFamily="2" charset="2"/>
              <a:buChar char="v"/>
            </a:pPr>
            <a:r>
              <a:rPr lang="en-US" dirty="0" smtClean="0"/>
              <a:t>Magnification </a:t>
            </a:r>
            <a:endParaRPr lang="en-US" dirty="0"/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n-US" dirty="0" smtClean="0"/>
              <a:t>More </a:t>
            </a:r>
            <a:r>
              <a:rPr lang="en-US" dirty="0"/>
              <a:t>than one pixel can cover a </a:t>
            </a:r>
            <a:r>
              <a:rPr lang="en-US" dirty="0" err="1"/>
              <a:t>texel</a:t>
            </a:r>
            <a:r>
              <a:rPr lang="en-US" dirty="0"/>
              <a:t> </a:t>
            </a:r>
          </a:p>
          <a:p>
            <a:pPr marL="68580" indent="0">
              <a:lnSpc>
                <a:spcPts val="3000"/>
              </a:lnSpc>
              <a:buNone/>
            </a:pPr>
            <a:r>
              <a:rPr lang="en-US" dirty="0" smtClean="0">
                <a:sym typeface="Wingdings" pitchFamily="2" charset="2"/>
              </a:rPr>
              <a:t> Like when you zoom in/out the image, there must be a method to make the result.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85" y="4343400"/>
            <a:ext cx="714841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4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100" dirty="0"/>
              <a:t>M</a:t>
            </a:r>
            <a:r>
              <a:rPr lang="en-US" sz="2100" dirty="0" smtClean="0"/>
              <a:t>ethod to pick color from the texture with input </a:t>
            </a:r>
            <a:r>
              <a:rPr lang="en-US" sz="2100" dirty="0" err="1" smtClean="0"/>
              <a:t>u,v</a:t>
            </a:r>
            <a:r>
              <a:rPr lang="en-US" sz="2100" dirty="0" smtClean="0"/>
              <a:t>:</a:t>
            </a:r>
          </a:p>
          <a:p>
            <a:pPr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100" dirty="0" smtClean="0"/>
              <a:t>To set filtering options we use:</a:t>
            </a:r>
          </a:p>
          <a:p>
            <a:pPr marL="68580" indent="0">
              <a:lnSpc>
                <a:spcPct val="160000"/>
              </a:lnSpc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glTexParameteri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(GL_TEXTURE_2D,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GL_TEXTURE_MIN_FILTER, </a:t>
            </a:r>
            <a:r>
              <a:rPr lang="en-US" sz="1800" b="1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68580" indent="0">
              <a:lnSpc>
                <a:spcPct val="160000"/>
              </a:lnSpc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glTexParameteri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(GL_TEXTURE_2D,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GL_TEXTURE_MAG_FILTER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100" dirty="0" smtClean="0"/>
              <a:t>6 options:</a:t>
            </a:r>
            <a:endParaRPr lang="en-US" sz="2100" dirty="0"/>
          </a:p>
          <a:p>
            <a:pPr lvl="1">
              <a:lnSpc>
                <a:spcPct val="160000"/>
              </a:lnSpc>
              <a:buFont typeface="Arial" charset="0"/>
              <a:buChar char="•"/>
            </a:pPr>
            <a:r>
              <a:rPr lang="en-US" sz="1600" dirty="0" smtClean="0"/>
              <a:t>GL_NEAREST: Nearest neighbor</a:t>
            </a:r>
          </a:p>
          <a:p>
            <a:pPr lvl="1">
              <a:lnSpc>
                <a:spcPct val="160000"/>
              </a:lnSpc>
              <a:buFont typeface="Arial" charset="0"/>
              <a:buChar char="•"/>
            </a:pPr>
            <a:r>
              <a:rPr lang="en-US" sz="1600" dirty="0" smtClean="0"/>
              <a:t>GL_NEAREST_MIPMAP_NEAREST: Nearest </a:t>
            </a:r>
            <a:r>
              <a:rPr lang="en-US" sz="1600" dirty="0"/>
              <a:t>neighbor with </a:t>
            </a:r>
            <a:r>
              <a:rPr lang="en-US" sz="1600" dirty="0" err="1" smtClean="0"/>
              <a:t>mipmapping</a:t>
            </a:r>
            <a:endParaRPr lang="en-US" sz="1600" dirty="0" smtClean="0"/>
          </a:p>
          <a:p>
            <a:pPr lvl="1">
              <a:lnSpc>
                <a:spcPct val="160000"/>
              </a:lnSpc>
              <a:buFont typeface="Arial" charset="0"/>
              <a:buChar char="•"/>
            </a:pPr>
            <a:r>
              <a:rPr lang="en-US" sz="1600" dirty="0" smtClean="0"/>
              <a:t>GL_LINEAR: Bilinear</a:t>
            </a:r>
          </a:p>
          <a:p>
            <a:pPr lvl="1">
              <a:lnSpc>
                <a:spcPct val="160000"/>
              </a:lnSpc>
              <a:buFont typeface="Arial" charset="0"/>
              <a:buChar char="•"/>
            </a:pPr>
            <a:r>
              <a:rPr lang="en-US" sz="1600" dirty="0" smtClean="0"/>
              <a:t>GL_NEAREST_MIPMAP_LINEAR</a:t>
            </a:r>
          </a:p>
          <a:p>
            <a:pPr lvl="1">
              <a:lnSpc>
                <a:spcPct val="160000"/>
              </a:lnSpc>
              <a:buFont typeface="Arial" charset="0"/>
              <a:buChar char="•"/>
            </a:pPr>
            <a:r>
              <a:rPr lang="en-US" sz="1600" dirty="0" smtClean="0"/>
              <a:t>GL_LINEAR_MIPMAP_NEAREST</a:t>
            </a:r>
            <a:endParaRPr lang="en-US" sz="1600" i="1" dirty="0"/>
          </a:p>
          <a:p>
            <a:pPr lvl="1">
              <a:lnSpc>
                <a:spcPct val="160000"/>
              </a:lnSpc>
              <a:buFont typeface="Arial" charset="0"/>
              <a:buChar char="•"/>
            </a:pPr>
            <a:r>
              <a:rPr lang="en-US" sz="1600" i="1" dirty="0" smtClean="0"/>
              <a:t>GL_LINEAR_MIPMAP_LINEAR</a:t>
            </a:r>
            <a:endParaRPr lang="en-US" sz="1600" dirty="0" smtClean="0"/>
          </a:p>
          <a:p>
            <a:pPr lvl="1">
              <a:lnSpc>
                <a:spcPts val="2600"/>
              </a:lnSpc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" t="11554" r="6636" b="4027"/>
          <a:stretch/>
        </p:blipFill>
        <p:spPr bwMode="auto">
          <a:xfrm>
            <a:off x="4970547" y="1219200"/>
            <a:ext cx="3619500" cy="269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676400"/>
            <a:ext cx="4294434" cy="237687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1800" b="1" dirty="0" smtClean="0"/>
              <a:t>GL_NEAREST</a:t>
            </a:r>
            <a:r>
              <a:rPr lang="en-US" sz="1800" dirty="0"/>
              <a:t> </a:t>
            </a:r>
            <a:r>
              <a:rPr lang="en-US" sz="1800" dirty="0" smtClean="0"/>
              <a:t>- </a:t>
            </a:r>
            <a:r>
              <a:rPr lang="en-US" sz="1800" b="1" dirty="0"/>
              <a:t>Nearest </a:t>
            </a:r>
            <a:r>
              <a:rPr lang="en-US" sz="1800" b="1" dirty="0" smtClean="0"/>
              <a:t>neighbor: </a:t>
            </a:r>
            <a:r>
              <a:rPr lang="en-US" sz="1800" i="1" dirty="0" smtClean="0"/>
              <a:t>Pick the color of the nearest pixel on the texture image.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i="1" dirty="0" smtClean="0"/>
              <a:t>Fast method.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i="1" dirty="0" smtClean="0"/>
              <a:t>Generate a large amount of artifacts.</a:t>
            </a:r>
          </a:p>
          <a:p>
            <a:pPr>
              <a:lnSpc>
                <a:spcPts val="2600"/>
              </a:lnSpc>
              <a:buFont typeface="Wingdings" pitchFamily="2" charset="2"/>
              <a:buChar char="q"/>
            </a:pPr>
            <a:endParaRPr lang="en-US" sz="1800" b="1" dirty="0" smtClean="0"/>
          </a:p>
          <a:p>
            <a:pPr>
              <a:lnSpc>
                <a:spcPts val="2600"/>
              </a:lnSpc>
              <a:buFont typeface="Wingdings" pitchFamily="2" charset="2"/>
              <a:buChar char="q"/>
            </a:pPr>
            <a:endParaRPr lang="en-US" sz="1800" b="1" dirty="0"/>
          </a:p>
          <a:p>
            <a:pPr>
              <a:lnSpc>
                <a:spcPts val="2600"/>
              </a:lnSpc>
              <a:buFont typeface="Wingdings" pitchFamily="2" charset="2"/>
              <a:buChar char="q"/>
            </a:pPr>
            <a:endParaRPr lang="en-US" sz="1800" b="1" dirty="0" smtClean="0"/>
          </a:p>
          <a:p>
            <a:pPr>
              <a:lnSpc>
                <a:spcPts val="2600"/>
              </a:lnSpc>
              <a:buFont typeface="Wingdings" pitchFamily="2" charset="2"/>
              <a:buChar char="ü"/>
            </a:pPr>
            <a:endParaRPr lang="en-US" sz="1800" dirty="0" smtClean="0"/>
          </a:p>
          <a:p>
            <a:pPr marL="68580" indent="0">
              <a:lnSpc>
                <a:spcPts val="2600"/>
              </a:lnSpc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3914775"/>
            <a:ext cx="30449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Pixel becomes big blocks in this scene</a:t>
            </a:r>
            <a:endParaRPr lang="en-US" sz="1200" b="1" i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9483" y="4267200"/>
            <a:ext cx="8510192" cy="2209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800" b="1" dirty="0" smtClean="0"/>
              <a:t>GL_NEAREST_MIPMAP_NEAREST - Nearest neighbor with </a:t>
            </a:r>
            <a:r>
              <a:rPr lang="en-US" sz="1800" b="1" dirty="0" err="1" smtClean="0"/>
              <a:t>mipmapping</a:t>
            </a:r>
            <a:r>
              <a:rPr lang="en-US" sz="1800" dirty="0" smtClean="0"/>
              <a:t>: </a:t>
            </a:r>
            <a:r>
              <a:rPr lang="en-US" sz="1800" i="1" dirty="0" smtClean="0"/>
              <a:t>Pick the color of the nearest pixel on the nearest </a:t>
            </a:r>
            <a:r>
              <a:rPr lang="en-US" sz="1800" i="1" dirty="0" err="1" smtClean="0"/>
              <a:t>mipmap</a:t>
            </a:r>
            <a:r>
              <a:rPr lang="en-US" sz="1800" i="1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i="1" dirty="0" smtClean="0"/>
              <a:t>Same to nearest neighbor but use </a:t>
            </a:r>
            <a:r>
              <a:rPr lang="en-US" sz="1800" i="1" dirty="0" err="1" smtClean="0"/>
              <a:t>mipmap</a:t>
            </a:r>
            <a:r>
              <a:rPr lang="en-US" sz="1800" i="1" dirty="0" smtClean="0"/>
              <a:t>.</a:t>
            </a: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r>
              <a:rPr lang="en-US" sz="1800" i="1" dirty="0" smtClean="0"/>
              <a:t>Solve the antialiasing problem but we will still have blocks on our scene.</a:t>
            </a:r>
          </a:p>
          <a:p>
            <a:pPr>
              <a:lnSpc>
                <a:spcPts val="2600"/>
              </a:lnSpc>
              <a:buFont typeface="Wingdings" pitchFamily="2" charset="2"/>
              <a:buChar char="ü"/>
            </a:pPr>
            <a:endParaRPr lang="en-US" sz="1800" dirty="0" smtClean="0"/>
          </a:p>
          <a:p>
            <a:pPr marL="68580" indent="0">
              <a:lnSpc>
                <a:spcPts val="2600"/>
              </a:lnSpc>
              <a:buFont typeface="Wingdings 2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55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Filters (</a:t>
            </a:r>
            <a:r>
              <a:rPr lang="en-US" b="1" dirty="0" err="1" smtClean="0"/>
              <a:t>conts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800" b="1" dirty="0" smtClean="0"/>
              <a:t>GL_LINEAR</a:t>
            </a:r>
            <a:r>
              <a:rPr lang="en-US" sz="1800" b="1" dirty="0"/>
              <a:t> </a:t>
            </a:r>
            <a:r>
              <a:rPr lang="en-US" sz="1800" b="1" dirty="0" smtClean="0"/>
              <a:t>- Bilinear</a:t>
            </a:r>
            <a:r>
              <a:rPr lang="en-US" sz="1800" dirty="0" smtClean="0"/>
              <a:t>: </a:t>
            </a:r>
            <a:r>
              <a:rPr lang="en-US" sz="1800" i="1" dirty="0" smtClean="0"/>
              <a:t>Take four adjacent pixels to the </a:t>
            </a:r>
            <a:r>
              <a:rPr lang="en-US" sz="1800" i="1" dirty="0" err="1" smtClean="0"/>
              <a:t>texel</a:t>
            </a:r>
            <a:r>
              <a:rPr lang="en-US" sz="1800" i="1" dirty="0" smtClean="0"/>
              <a:t> to calculate the average color </a:t>
            </a:r>
            <a:r>
              <a:rPr lang="en-US" sz="1800" i="1" dirty="0" smtClean="0">
                <a:sym typeface="Wingdings" pitchFamily="2" charset="2"/>
              </a:rPr>
              <a:t> result color</a:t>
            </a:r>
            <a:r>
              <a:rPr lang="en-US" sz="1800" i="1" dirty="0" smtClean="0"/>
              <a:t>.</a:t>
            </a:r>
          </a:p>
          <a:p>
            <a:pPr marL="685800" lvl="2" indent="0">
              <a:lnSpc>
                <a:spcPts val="2600"/>
              </a:lnSpc>
              <a:buNone/>
            </a:pPr>
            <a:endParaRPr lang="en-US" sz="1600" i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19400"/>
            <a:ext cx="4505912" cy="3495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08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Filter (</a:t>
            </a:r>
            <a:r>
              <a:rPr lang="en-US" b="1" dirty="0" err="1" smtClean="0"/>
              <a:t>conts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800" b="1" dirty="0" smtClean="0"/>
              <a:t>GL_NEAREST_MIPMAP_LINEAR</a:t>
            </a:r>
            <a:r>
              <a:rPr lang="en-US" sz="1800" dirty="0" smtClean="0"/>
              <a:t>: 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Take two adjacent </a:t>
            </a:r>
            <a:r>
              <a:rPr lang="en-US" sz="1800" dirty="0" err="1" smtClean="0"/>
              <a:t>texels</a:t>
            </a:r>
            <a:r>
              <a:rPr lang="en-US" sz="1800" dirty="0" smtClean="0"/>
              <a:t> on two nearest </a:t>
            </a:r>
            <a:r>
              <a:rPr lang="en-US" sz="1800" dirty="0" err="1" smtClean="0"/>
              <a:t>mipmaps</a:t>
            </a:r>
            <a:r>
              <a:rPr lang="en-US" sz="1800" dirty="0" smtClean="0"/>
              <a:t> by using GL_NEAREST, calculate the average value of the picked color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 result color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1800" b="1" dirty="0" smtClean="0"/>
              <a:t>GL_LINEAR_MIPMAP_NEAREST</a:t>
            </a:r>
            <a:r>
              <a:rPr lang="en-US" sz="1800" dirty="0" smtClean="0"/>
              <a:t>: 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Chose the nearest </a:t>
            </a:r>
            <a:r>
              <a:rPr lang="en-US" sz="1800" dirty="0" err="1" smtClean="0"/>
              <a:t>mipmap</a:t>
            </a:r>
            <a:r>
              <a:rPr lang="en-US" sz="1800" dirty="0" smtClean="0"/>
              <a:t> and use GL_LINEAR operation.</a:t>
            </a:r>
          </a:p>
          <a:p>
            <a:pPr>
              <a:buFont typeface="Wingdings" pitchFamily="2" charset="2"/>
              <a:buChar char="q"/>
            </a:pPr>
            <a:r>
              <a:rPr lang="en-US" sz="1800" b="1" i="1" dirty="0" smtClean="0"/>
              <a:t>GL_LINEAR_MIPMAP_LINEAR: 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Chose the two </a:t>
            </a:r>
            <a:r>
              <a:rPr lang="en-US" sz="1800" dirty="0" err="1" smtClean="0"/>
              <a:t>nearnest</a:t>
            </a:r>
            <a:r>
              <a:rPr lang="en-US" sz="1800" dirty="0" smtClean="0"/>
              <a:t> </a:t>
            </a:r>
            <a:r>
              <a:rPr lang="en-US" sz="1800" dirty="0" err="1" smtClean="0"/>
              <a:t>mipmaps</a:t>
            </a:r>
            <a:r>
              <a:rPr lang="en-US" sz="1800" dirty="0" smtClean="0"/>
              <a:t> to the </a:t>
            </a:r>
            <a:r>
              <a:rPr lang="en-US" sz="1800" dirty="0" err="1" smtClean="0"/>
              <a:t>texcel</a:t>
            </a:r>
            <a:r>
              <a:rPr lang="en-US" sz="1800" dirty="0" smtClean="0"/>
              <a:t> and pick the two </a:t>
            </a:r>
            <a:r>
              <a:rPr lang="en-US" sz="1800" dirty="0" err="1" smtClean="0"/>
              <a:t>texel</a:t>
            </a:r>
            <a:r>
              <a:rPr lang="en-US" sz="1800" dirty="0" smtClean="0"/>
              <a:t> using GL_LINEAR </a:t>
            </a:r>
            <a:r>
              <a:rPr lang="en-US" sz="1800" dirty="0" smtClean="0">
                <a:sym typeface="Wingdings" pitchFamily="2" charset="2"/>
              </a:rPr>
              <a:t> calculate the average of those two values to get the final color.</a:t>
            </a:r>
            <a:endParaRPr lang="en-US" sz="1800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Mipmap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Mipmaps</a:t>
            </a:r>
            <a:r>
              <a:rPr lang="en-US" dirty="0" smtClean="0"/>
              <a:t> are pre-</a:t>
            </a:r>
            <a:r>
              <a:rPr lang="en-US" dirty="0" err="1" smtClean="0"/>
              <a:t>calcuated</a:t>
            </a:r>
            <a:r>
              <a:rPr lang="en-US" dirty="0" smtClean="0"/>
              <a:t>, optimized collection of image of a main texture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ym typeface="Wingdings" pitchFamily="2" charset="2"/>
              </a:rPr>
              <a:t>Advantages: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>
                <a:sym typeface="Wingdings" pitchFamily="2" charset="2"/>
              </a:rPr>
              <a:t>Increase rendering speed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>
                <a:sym typeface="Wingdings" pitchFamily="2" charset="2"/>
              </a:rPr>
              <a:t>Reduce anti-alias artifacts.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>
                <a:sym typeface="Wingdings" pitchFamily="2" charset="2"/>
              </a:rPr>
              <a:t>Lessens </a:t>
            </a:r>
            <a:r>
              <a:rPr lang="en-US" sz="1800" dirty="0">
                <a:sym typeface="Wingdings" pitchFamily="2" charset="2"/>
              </a:rPr>
              <a:t>interpolation </a:t>
            </a:r>
            <a:endParaRPr lang="en-US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ym typeface="Wingdings" pitchFamily="2" charset="2"/>
              </a:rPr>
              <a:t>Disadvantages:</a:t>
            </a:r>
            <a:endParaRPr lang="en-US" dirty="0">
              <a:sym typeface="Wingdings" pitchFamily="2" charset="2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>
                <a:sym typeface="Wingdings" pitchFamily="2" charset="2"/>
              </a:rPr>
              <a:t>Use </a:t>
            </a:r>
            <a:r>
              <a:rPr lang="en-US" sz="1800" dirty="0">
                <a:sym typeface="Wingdings" pitchFamily="2" charset="2"/>
              </a:rPr>
              <a:t>much memory </a:t>
            </a:r>
            <a:endParaRPr lang="en-US" sz="1800" dirty="0" smtClean="0">
              <a:sym typeface="Wingdings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940356"/>
            <a:ext cx="3886200" cy="138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361859"/>
            <a:ext cx="3648584" cy="24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Coding: How to use texture?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buAutoNum type="arabicPeriod"/>
            </a:pPr>
            <a:r>
              <a:rPr lang="en-US" b="1" u="sng" dirty="0" smtClean="0"/>
              <a:t>Generate the texture:</a:t>
            </a:r>
          </a:p>
          <a:p>
            <a:pPr marL="6858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GLuint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textureID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858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glGenTextures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(1, &amp;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textureID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1600" dirty="0">
                <a:sym typeface="Wingdings" pitchFamily="2" charset="2"/>
              </a:rPr>
              <a:t>	 A texture will be generated inside GPU.</a:t>
            </a:r>
          </a:p>
          <a:p>
            <a:pPr marL="525780" indent="-457200">
              <a:buFont typeface="+mj-lt"/>
              <a:buAutoNum type="arabicPeriod" startAt="2"/>
            </a:pPr>
            <a:r>
              <a:rPr lang="en-US" b="1" u="sng" dirty="0" smtClean="0"/>
              <a:t>Bind and load Texture data.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sz="16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glBindTexture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(GL_TEXTURE_2D,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textureID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6858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glTexImage2D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(GL_TEXTURE_2D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0,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RGBA,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iWidth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iHeight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0, RGBA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GL_UNSIGNED_BYTE,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smtClean="0">
                <a:sym typeface="Wingdings" pitchFamily="2" charset="2"/>
              </a:rPr>
              <a:t> </a:t>
            </a:r>
            <a:r>
              <a:rPr lang="en-US" sz="1600" dirty="0" err="1" smtClean="0">
                <a:sym typeface="Wingdings" pitchFamily="2" charset="2"/>
              </a:rPr>
              <a:t>imageData</a:t>
            </a:r>
            <a:r>
              <a:rPr lang="en-US" sz="1600" dirty="0" smtClean="0">
                <a:sym typeface="Wingdings" pitchFamily="2" charset="2"/>
              </a:rPr>
              <a:t> is the image in RGBA format (4 byte / pixel).</a:t>
            </a:r>
            <a:endParaRPr lang="en-US" sz="1600" dirty="0"/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2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(</a:t>
            </a:r>
            <a:r>
              <a:rPr lang="en-US" dirty="0" err="1" smtClean="0"/>
              <a:t>conts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447800"/>
            <a:ext cx="8510192" cy="5029200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rabicPeriod" startAt="3"/>
            </a:pPr>
            <a:r>
              <a:rPr lang="en-US" b="1" u="sng" dirty="0" smtClean="0"/>
              <a:t>Setting texture parameters:</a:t>
            </a:r>
          </a:p>
          <a:p>
            <a:pPr marL="68580" indent="0">
              <a:buNone/>
            </a:pPr>
            <a:r>
              <a:rPr lang="en-US" sz="16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glTexParameteri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(GL_TEXTURE_2D,GL_TEXTURE_WRAP_S,GL_REPEAT);</a:t>
            </a:r>
          </a:p>
          <a:p>
            <a:pPr marL="68580" indent="0">
              <a:buNone/>
            </a:pPr>
            <a:r>
              <a:rPr lang="en-US" sz="16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glTexParameteri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(GL_TEXTURE_2D,GL_TEXTURE_WRAP_T,GL_REPEAT);</a:t>
            </a:r>
            <a:endParaRPr lang="en-US" sz="1600" dirty="0">
              <a:sym typeface="Wingdings" pitchFamily="2" charset="2"/>
            </a:endParaRPr>
          </a:p>
          <a:p>
            <a:r>
              <a:rPr lang="en-US" sz="1600" u="sng" dirty="0" smtClean="0">
                <a:sym typeface="Wingdings" pitchFamily="2" charset="2"/>
              </a:rPr>
              <a:t>For un-</a:t>
            </a:r>
            <a:r>
              <a:rPr lang="en-US" sz="1600" u="sng" dirty="0" err="1" smtClean="0">
                <a:sym typeface="Wingdings" pitchFamily="2" charset="2"/>
              </a:rPr>
              <a:t>mipmap</a:t>
            </a:r>
            <a:r>
              <a:rPr lang="en-US" sz="1600" u="sng" dirty="0" smtClean="0">
                <a:sym typeface="Wingdings" pitchFamily="2" charset="2"/>
              </a:rPr>
              <a:t> texture</a:t>
            </a:r>
          </a:p>
          <a:p>
            <a:pPr marL="68580" indent="0">
              <a:buNone/>
            </a:pPr>
            <a:r>
              <a:rPr lang="en-US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glTexParameteri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(GL_TEXTURE_2D,GL_TEXTURE_MIN_FILTER,GL_NEAREST);</a:t>
            </a:r>
          </a:p>
          <a:p>
            <a:pPr marL="68580" indent="0">
              <a:buNone/>
            </a:pPr>
            <a:r>
              <a:rPr lang="en-US" sz="1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glTexParameteri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(GL_TEXTURE_2D,GL_TEXTURE_MAG_FILTER,GL_NEAREST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u="sng" dirty="0" smtClean="0">
                <a:sym typeface="Wingdings" pitchFamily="2" charset="2"/>
              </a:rPr>
              <a:t>For </a:t>
            </a:r>
            <a:r>
              <a:rPr lang="en-US" sz="1600" u="sng" dirty="0" err="1">
                <a:sym typeface="Wingdings" pitchFamily="2" charset="2"/>
              </a:rPr>
              <a:t>mipmap</a:t>
            </a:r>
            <a:r>
              <a:rPr lang="en-US" sz="1600" u="sng" dirty="0">
                <a:sym typeface="Wingdings" pitchFamily="2" charset="2"/>
              </a:rPr>
              <a:t> </a:t>
            </a:r>
            <a:r>
              <a:rPr lang="en-US" sz="1600" u="sng" dirty="0" smtClean="0">
                <a:sym typeface="Wingdings" pitchFamily="2" charset="2"/>
              </a:rPr>
              <a:t>texture</a:t>
            </a:r>
            <a:endParaRPr lang="en-US" sz="1600" u="sng" dirty="0">
              <a:sym typeface="Wingdings" pitchFamily="2" charset="2"/>
            </a:endParaRPr>
          </a:p>
          <a:p>
            <a:pPr marL="68580" indent="0">
              <a:buNone/>
            </a:pPr>
            <a:r>
              <a:rPr lang="en-US" sz="1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glTexParameteri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(GL_TEXTURE_2D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GL_TEXTURE_MIN_FILTER,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        GL_NEAREST_MIPMAP_NEAREST );</a:t>
            </a:r>
          </a:p>
          <a:p>
            <a:pPr marL="68580" indent="0">
              <a:buNone/>
            </a:pPr>
            <a:r>
              <a:rPr lang="en-US" sz="1200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no GL_TEXTURE_MAG_FILTER with </a:t>
            </a:r>
            <a:r>
              <a:rPr lang="en-US" sz="1200" i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mipmap</a:t>
            </a:r>
            <a:endParaRPr lang="en-US" sz="1200" i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1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glGenerateMipmap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(GL_TEXTURE_2D);</a:t>
            </a:r>
          </a:p>
          <a:p>
            <a:pPr marL="68580" indent="0">
              <a:buNone/>
            </a:pPr>
            <a:r>
              <a:rPr lang="en-US" sz="1800" dirty="0">
                <a:sym typeface="Wingdings" pitchFamily="2" charset="2"/>
              </a:rPr>
              <a:t>We will have a texture inside the GPU for later use</a:t>
            </a:r>
            <a:r>
              <a:rPr lang="en-US" sz="1800" dirty="0" smtClean="0">
                <a:sym typeface="Wingdings" pitchFamily="2" charset="2"/>
              </a:rPr>
              <a:t>.</a:t>
            </a:r>
            <a:endParaRPr lang="en-US" sz="1800" dirty="0"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(</a:t>
            </a:r>
            <a:r>
              <a:rPr lang="en-US" dirty="0" err="1" smtClean="0"/>
              <a:t>conts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buFont typeface="+mj-lt"/>
              <a:buAutoNum type="arabicPeriod" startAt="4"/>
            </a:pPr>
            <a:r>
              <a:rPr lang="en-US" b="1" u="sng" dirty="0" smtClean="0"/>
              <a:t>Writing the </a:t>
            </a:r>
            <a:r>
              <a:rPr lang="en-US" b="1" u="sng" dirty="0" err="1" smtClean="0"/>
              <a:t>shader</a:t>
            </a:r>
            <a:r>
              <a:rPr lang="en-US" b="1" u="sng" dirty="0" smtClean="0"/>
              <a:t>:</a:t>
            </a:r>
            <a:endParaRPr lang="en-US" sz="1600" b="1" u="sng" dirty="0" smtClean="0"/>
          </a:p>
          <a:p>
            <a:pPr marL="68580" indent="0">
              <a:buNone/>
            </a:pPr>
            <a:r>
              <a:rPr lang="en-US" sz="1500" b="1" dirty="0" smtClean="0"/>
              <a:t>+ Add </a:t>
            </a:r>
            <a:r>
              <a:rPr lang="en-US" sz="1500" b="1" dirty="0" err="1" smtClean="0"/>
              <a:t>uv</a:t>
            </a:r>
            <a:r>
              <a:rPr lang="en-US" sz="1500" b="1" dirty="0" smtClean="0"/>
              <a:t> attribute.</a:t>
            </a:r>
          </a:p>
          <a:p>
            <a:pPr marL="68580" indent="0">
              <a:buNone/>
            </a:pPr>
            <a:r>
              <a:rPr lang="en-US" sz="1500" dirty="0"/>
              <a:t>	</a:t>
            </a:r>
            <a:r>
              <a:rPr lang="en-US" sz="1600" dirty="0">
                <a:solidFill>
                  <a:srgbClr val="00B0F0"/>
                </a:solidFill>
              </a:rPr>
              <a:t>attribute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vec2</a:t>
            </a:r>
            <a:r>
              <a:rPr lang="en-US" sz="1600" dirty="0"/>
              <a:t> </a:t>
            </a:r>
            <a:r>
              <a:rPr lang="en-US" sz="1600" dirty="0" err="1"/>
              <a:t>a_uv</a:t>
            </a:r>
            <a:r>
              <a:rPr lang="en-US" sz="1600" dirty="0"/>
              <a:t>;</a:t>
            </a:r>
          </a:p>
          <a:p>
            <a:pPr marL="68580" indent="0">
              <a:buNone/>
            </a:pPr>
            <a:r>
              <a:rPr lang="en-US" sz="1500" b="1" dirty="0" smtClean="0"/>
              <a:t>+ Add </a:t>
            </a:r>
            <a:r>
              <a:rPr lang="en-US" sz="1500" b="1" dirty="0" err="1" smtClean="0"/>
              <a:t>uv</a:t>
            </a:r>
            <a:r>
              <a:rPr lang="en-US" sz="1500" b="1" dirty="0" smtClean="0"/>
              <a:t> varying to pass it to the fragment </a:t>
            </a:r>
            <a:r>
              <a:rPr lang="en-US" sz="1500" b="1" dirty="0" err="1" smtClean="0"/>
              <a:t>shaders</a:t>
            </a:r>
            <a:r>
              <a:rPr lang="en-US" sz="1500" b="1" dirty="0" smtClean="0"/>
              <a:t>:</a:t>
            </a:r>
          </a:p>
          <a:p>
            <a:pPr marL="68580" indent="0">
              <a:buNone/>
            </a:pPr>
            <a:r>
              <a:rPr lang="en-US" sz="1500" dirty="0"/>
              <a:t>	</a:t>
            </a:r>
            <a:r>
              <a:rPr lang="en-US" sz="1600" dirty="0">
                <a:solidFill>
                  <a:srgbClr val="00B0F0"/>
                </a:solidFill>
              </a:rPr>
              <a:t>varying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vec2</a:t>
            </a:r>
            <a:r>
              <a:rPr lang="en-US" sz="1600" dirty="0"/>
              <a:t> </a:t>
            </a:r>
            <a:r>
              <a:rPr lang="en-US" sz="1600" dirty="0" err="1"/>
              <a:t>v_uv</a:t>
            </a:r>
            <a:r>
              <a:rPr lang="en-US" sz="1600" dirty="0"/>
              <a:t>;</a:t>
            </a:r>
          </a:p>
          <a:p>
            <a:pPr marL="68580" indent="0">
              <a:buNone/>
            </a:pPr>
            <a:r>
              <a:rPr lang="en-US" sz="1500" dirty="0"/>
              <a:t>	</a:t>
            </a:r>
            <a:r>
              <a:rPr lang="en-US" sz="1500" dirty="0" smtClean="0"/>
              <a:t>….</a:t>
            </a:r>
          </a:p>
          <a:p>
            <a:pPr marL="68580" indent="0">
              <a:buNone/>
            </a:pPr>
            <a:r>
              <a:rPr lang="en-US" sz="1500" dirty="0"/>
              <a:t>	</a:t>
            </a:r>
            <a:r>
              <a:rPr lang="en-US" sz="1500" dirty="0" err="1" smtClean="0"/>
              <a:t>v_uv</a:t>
            </a:r>
            <a:r>
              <a:rPr lang="en-US" sz="1500" dirty="0" smtClean="0"/>
              <a:t> = </a:t>
            </a:r>
            <a:r>
              <a:rPr lang="en-US" sz="1500" dirty="0" err="1" smtClean="0"/>
              <a:t>a_uv</a:t>
            </a:r>
            <a:r>
              <a:rPr lang="en-US" sz="1500" dirty="0" smtClean="0"/>
              <a:t>;</a:t>
            </a:r>
            <a:endParaRPr lang="en-US" sz="1500" dirty="0"/>
          </a:p>
          <a:p>
            <a:pPr marL="68580" indent="0">
              <a:buNone/>
            </a:pPr>
            <a:r>
              <a:rPr lang="en-US" sz="1500" b="1" dirty="0" smtClean="0"/>
              <a:t>+ Add uniform of the texture as a sampler2D.</a:t>
            </a:r>
          </a:p>
          <a:p>
            <a:pPr marL="68580" indent="0">
              <a:buNone/>
            </a:pPr>
            <a:r>
              <a:rPr lang="en-US" sz="1500" dirty="0"/>
              <a:t>	</a:t>
            </a:r>
            <a:r>
              <a:rPr lang="en-US" sz="1600" dirty="0">
                <a:solidFill>
                  <a:srgbClr val="00B0F0"/>
                </a:solidFill>
              </a:rPr>
              <a:t>uniform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sampler2D</a:t>
            </a:r>
            <a:r>
              <a:rPr lang="en-US" sz="1600" dirty="0"/>
              <a:t> </a:t>
            </a:r>
            <a:r>
              <a:rPr lang="en-US" sz="1600" dirty="0" err="1"/>
              <a:t>u_texture</a:t>
            </a:r>
            <a:r>
              <a:rPr lang="en-US" sz="1600" dirty="0"/>
              <a:t>;</a:t>
            </a:r>
          </a:p>
          <a:p>
            <a:pPr marL="68580" indent="0">
              <a:buNone/>
            </a:pPr>
            <a:r>
              <a:rPr lang="en-US" sz="1500" b="1" dirty="0" smtClean="0"/>
              <a:t>+ Read the color value:</a:t>
            </a:r>
          </a:p>
          <a:p>
            <a:pPr marL="68580" indent="0">
              <a:buNone/>
            </a:pPr>
            <a:r>
              <a:rPr lang="en-US" sz="1500" dirty="0"/>
              <a:t>	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gl_FragColor</a:t>
            </a:r>
            <a:r>
              <a:rPr lang="en-US" sz="1600" dirty="0"/>
              <a:t> = 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</a:rPr>
              <a:t>texture2D</a:t>
            </a:r>
            <a:r>
              <a:rPr lang="en-US" sz="1600" dirty="0"/>
              <a:t>(</a:t>
            </a:r>
            <a:r>
              <a:rPr lang="en-US" sz="1600" dirty="0" err="1"/>
              <a:t>u_texture</a:t>
            </a:r>
            <a:r>
              <a:rPr lang="en-US" sz="1600" dirty="0"/>
              <a:t>, </a:t>
            </a:r>
            <a:r>
              <a:rPr lang="en-US" sz="1600" dirty="0" err="1"/>
              <a:t>v_uv</a:t>
            </a:r>
            <a:r>
              <a:rPr lang="en-US" sz="1600" dirty="0"/>
              <a:t>);</a:t>
            </a:r>
            <a:endParaRPr lang="en-US" sz="15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2209800"/>
            <a:ext cx="32004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attribute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vec4</a:t>
            </a:r>
            <a:r>
              <a:rPr lang="en-US" sz="1200" dirty="0" smtClean="0"/>
              <a:t> </a:t>
            </a:r>
            <a:r>
              <a:rPr lang="en-US" sz="1200" dirty="0" err="1" smtClean="0"/>
              <a:t>a_position</a:t>
            </a:r>
            <a:r>
              <a:rPr lang="en-US" sz="1200" dirty="0" smtClean="0"/>
              <a:t>;</a:t>
            </a:r>
          </a:p>
          <a:p>
            <a:r>
              <a:rPr lang="en-US" sz="1200" dirty="0" smtClean="0">
                <a:solidFill>
                  <a:srgbClr val="00B0F0"/>
                </a:solidFill>
              </a:rPr>
              <a:t>attribute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vec2</a:t>
            </a:r>
            <a:r>
              <a:rPr lang="en-US" sz="1200" dirty="0" smtClean="0"/>
              <a:t> </a:t>
            </a:r>
            <a:r>
              <a:rPr lang="en-US" sz="1200" dirty="0" err="1" smtClean="0"/>
              <a:t>a_uv</a:t>
            </a:r>
            <a:r>
              <a:rPr lang="en-US" sz="1200" dirty="0" smtClean="0"/>
              <a:t>;</a:t>
            </a:r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rgbClr val="00B0F0"/>
                </a:solidFill>
              </a:rPr>
              <a:t>varying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vec2</a:t>
            </a:r>
            <a:r>
              <a:rPr lang="en-US" sz="1200" dirty="0" smtClean="0"/>
              <a:t> </a:t>
            </a:r>
            <a:r>
              <a:rPr lang="en-US" sz="1200" dirty="0" err="1" smtClean="0"/>
              <a:t>v_uv</a:t>
            </a:r>
            <a:r>
              <a:rPr lang="en-US" sz="1200" dirty="0" smtClean="0"/>
              <a:t>;</a:t>
            </a:r>
          </a:p>
          <a:p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void main()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     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</a:rPr>
              <a:t>gl_Position</a:t>
            </a:r>
            <a:r>
              <a:rPr lang="en-US" sz="1200" dirty="0" smtClean="0"/>
              <a:t> = </a:t>
            </a:r>
            <a:r>
              <a:rPr lang="en-US" sz="1200" dirty="0" err="1" smtClean="0"/>
              <a:t>a_position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    </a:t>
            </a:r>
            <a:r>
              <a:rPr lang="en-US" sz="1200" dirty="0" err="1" smtClean="0"/>
              <a:t>v_uv</a:t>
            </a:r>
            <a:r>
              <a:rPr lang="en-US" sz="1200" dirty="0" smtClean="0"/>
              <a:t> = </a:t>
            </a:r>
            <a:r>
              <a:rPr lang="en-US" sz="1200" dirty="0" err="1" smtClean="0"/>
              <a:t>a_uv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4114800"/>
            <a:ext cx="32004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uniform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sampler2D</a:t>
            </a:r>
            <a:r>
              <a:rPr lang="en-US" sz="1200" dirty="0" smtClean="0"/>
              <a:t> </a:t>
            </a:r>
            <a:r>
              <a:rPr lang="en-US" sz="1200" dirty="0" err="1" smtClean="0"/>
              <a:t>u_texture</a:t>
            </a:r>
            <a:r>
              <a:rPr lang="en-US" sz="1200" dirty="0" smtClean="0"/>
              <a:t>;</a:t>
            </a:r>
          </a:p>
          <a:p>
            <a:endParaRPr lang="en-US" sz="1200" dirty="0"/>
          </a:p>
          <a:p>
            <a:r>
              <a:rPr lang="en-US" sz="1200" dirty="0" smtClean="0">
                <a:solidFill>
                  <a:srgbClr val="00B0F0"/>
                </a:solidFill>
              </a:rPr>
              <a:t>varying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vec2</a:t>
            </a:r>
            <a:r>
              <a:rPr lang="en-US" sz="1200" dirty="0" smtClean="0"/>
              <a:t> </a:t>
            </a:r>
            <a:r>
              <a:rPr lang="en-US" sz="1200" dirty="0" err="1" smtClean="0"/>
              <a:t>v_uv</a:t>
            </a:r>
            <a:r>
              <a:rPr lang="en-US" sz="1200" dirty="0" smtClean="0"/>
              <a:t>;</a:t>
            </a:r>
          </a:p>
          <a:p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void main()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   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</a:rPr>
              <a:t>gl_FragColor</a:t>
            </a:r>
            <a:r>
              <a:rPr lang="en-US" sz="1200" dirty="0" smtClean="0"/>
              <a:t> = </a:t>
            </a:r>
            <a:r>
              <a:rPr lang="en-US" sz="1200" i="1" dirty="0" smtClean="0">
                <a:solidFill>
                  <a:schemeClr val="accent3">
                    <a:lumMod val="75000"/>
                  </a:schemeClr>
                </a:solidFill>
              </a:rPr>
              <a:t>texture2D</a:t>
            </a:r>
            <a:r>
              <a:rPr lang="en-US" sz="1200" dirty="0" smtClean="0"/>
              <a:t>(</a:t>
            </a:r>
            <a:r>
              <a:rPr lang="en-US" sz="1200" dirty="0" err="1" smtClean="0"/>
              <a:t>u_texture</a:t>
            </a:r>
            <a:r>
              <a:rPr lang="en-US" sz="1200" dirty="0" smtClean="0"/>
              <a:t>, </a:t>
            </a:r>
            <a:r>
              <a:rPr lang="en-US" sz="1200" dirty="0" err="1" smtClean="0"/>
              <a:t>v_uv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503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loud Callout 3"/>
          <p:cNvSpPr/>
          <p:nvPr/>
        </p:nvSpPr>
        <p:spPr>
          <a:xfrm>
            <a:off x="5943600" y="2293287"/>
            <a:ext cx="2819400" cy="2418192"/>
          </a:xfrm>
          <a:prstGeom prst="cloudCallout">
            <a:avLst>
              <a:gd name="adj1" fmla="val -70301"/>
              <a:gd name="adj2" fmla="val 24213"/>
            </a:avLst>
          </a:prstGeom>
          <a:blipFill>
            <a:blip r:embed="rId2"/>
            <a:tile tx="0" ty="0" sx="100000" sy="100000" flip="none" algn="tl"/>
          </a:blip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Basic knowledge in </a:t>
            </a:r>
            <a:r>
              <a:rPr lang="en-US" b="1" dirty="0" err="1" smtClean="0">
                <a:solidFill>
                  <a:srgbClr val="00B050"/>
                </a:solidFill>
              </a:rPr>
              <a:t>Opengles</a:t>
            </a:r>
            <a:r>
              <a:rPr lang="en-US" b="1" dirty="0" smtClean="0">
                <a:solidFill>
                  <a:srgbClr val="00B050"/>
                </a:solidFill>
              </a:rPr>
              <a:t> 2.0?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81000" y="1371600"/>
            <a:ext cx="4419600" cy="5029199"/>
            <a:chOff x="533401" y="1447800"/>
            <a:chExt cx="4419600" cy="5029199"/>
          </a:xfrm>
          <a:blipFill>
            <a:blip r:embed="rId3"/>
            <a:tile tx="0" ty="0" sx="100000" sy="100000" flip="none" algn="tl"/>
          </a:blipFill>
        </p:grpSpPr>
        <p:sp>
          <p:nvSpPr>
            <p:cNvPr id="31" name="Freeform 30"/>
            <p:cNvSpPr/>
            <p:nvPr/>
          </p:nvSpPr>
          <p:spPr>
            <a:xfrm>
              <a:off x="533401" y="1447800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Introduction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533401" y="199174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Rendering pipeline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33401" y="253569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tx1"/>
                  </a:solidFill>
                </a:rPr>
                <a:t>Shader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3401" y="307963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Basic GLSL-ES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533401" y="362358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Basic Math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33401" y="416753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MVP matrices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533401" y="471147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Textures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3401" y="525542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tx1"/>
                  </a:solidFill>
                </a:rPr>
                <a:t>Obj</a:t>
              </a:r>
              <a:r>
                <a:rPr lang="en-US" sz="2000" b="1" kern="1200" dirty="0" smtClean="0">
                  <a:solidFill>
                    <a:schemeClr val="tx1"/>
                  </a:solidFill>
                </a:rPr>
                <a:t> model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533401" y="5799372"/>
              <a:ext cx="4419600" cy="677627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tx1"/>
                  </a:solidFill>
                </a:rPr>
                <a:t>Shader</a:t>
              </a:r>
              <a:r>
                <a:rPr lang="en-US" sz="2000" b="1" kern="1200" dirty="0" smtClean="0">
                  <a:solidFill>
                    <a:schemeClr val="tx1"/>
                  </a:solidFill>
                </a:rPr>
                <a:t> effect: </a:t>
              </a:r>
              <a:r>
                <a:rPr lang="en-US" sz="2000" b="1" kern="1200" dirty="0" err="1" smtClean="0">
                  <a:solidFill>
                    <a:schemeClr val="tx1"/>
                  </a:solidFill>
                </a:rPr>
                <a:t>Skydome</a:t>
              </a:r>
              <a:r>
                <a:rPr lang="en-US" sz="2000" b="1" kern="1200" dirty="0" smtClean="0">
                  <a:solidFill>
                    <a:schemeClr val="tx1"/>
                  </a:solidFill>
                </a:rPr>
                <a:t> using cube mapping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0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(</a:t>
            </a:r>
            <a:r>
              <a:rPr lang="en-US" dirty="0" err="1" smtClean="0"/>
              <a:t>conts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buFont typeface="+mj-lt"/>
              <a:buAutoNum type="arabicPeriod" startAt="5"/>
            </a:pPr>
            <a:r>
              <a:rPr lang="en-US" b="1" u="sng" dirty="0" smtClean="0"/>
              <a:t>Define the Object and its attributes:</a:t>
            </a:r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float</a:t>
            </a:r>
            <a:r>
              <a:rPr lang="en-US" sz="1600" dirty="0" smtClean="0"/>
              <a:t> </a:t>
            </a:r>
            <a:r>
              <a:rPr lang="en-US" sz="1600" dirty="0" err="1" smtClean="0"/>
              <a:t>vertices_pos</a:t>
            </a:r>
            <a:r>
              <a:rPr lang="en-US" sz="1600" dirty="0" smtClean="0"/>
              <a:t>[] = { … };</a:t>
            </a:r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float</a:t>
            </a:r>
            <a:r>
              <a:rPr lang="en-US" sz="1600" dirty="0" smtClean="0"/>
              <a:t> </a:t>
            </a:r>
            <a:r>
              <a:rPr lang="en-US" sz="1600" dirty="0" err="1" smtClean="0"/>
              <a:t>texcoords_pos</a:t>
            </a:r>
            <a:r>
              <a:rPr lang="en-US" sz="1600" dirty="0" smtClean="0"/>
              <a:t>[] = {…};</a:t>
            </a:r>
          </a:p>
          <a:p>
            <a:pPr marL="68580" indent="0">
              <a:buNone/>
            </a:pPr>
            <a:endParaRPr lang="en-US" sz="15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2" descr="C:\Users\khiem.tranthien\Pictures\goog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9718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485900" y="3648075"/>
            <a:ext cx="3452619" cy="2190750"/>
            <a:chOff x="1447800" y="2952750"/>
            <a:chExt cx="3452619" cy="2190750"/>
          </a:xfrm>
        </p:grpSpPr>
        <p:grpSp>
          <p:nvGrpSpPr>
            <p:cNvPr id="10" name="Group 9"/>
            <p:cNvGrpSpPr/>
            <p:nvPr/>
          </p:nvGrpSpPr>
          <p:grpSpPr>
            <a:xfrm>
              <a:off x="1447800" y="3695700"/>
              <a:ext cx="1676400" cy="1447800"/>
              <a:chOff x="1447800" y="3352800"/>
              <a:chExt cx="1676400" cy="14478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1447800" y="3352800"/>
                <a:ext cx="838200" cy="144780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2286000" y="3352800"/>
                <a:ext cx="838200" cy="144780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447800" y="4800600"/>
                <a:ext cx="167640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2819400" y="2952750"/>
              <a:ext cx="20810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Vertex attributes: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/>
                <a:t>position.</a:t>
              </a:r>
            </a:p>
            <a:p>
              <a:pPr marL="285750" indent="-285750">
                <a:buFontTx/>
                <a:buChar char="-"/>
              </a:pPr>
              <a:r>
                <a:rPr lang="en-US" dirty="0" err="1" smtClean="0"/>
                <a:t>uv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  <p:cxnSp>
        <p:nvCxnSpPr>
          <p:cNvPr id="7" name="Straight Connector 6"/>
          <p:cNvCxnSpPr>
            <a:endCxn id="15" idx="1"/>
          </p:cNvCxnSpPr>
          <p:nvPr/>
        </p:nvCxnSpPr>
        <p:spPr>
          <a:xfrm flipV="1">
            <a:off x="2324100" y="4076700"/>
            <a:ext cx="428625" cy="314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/>
          <p:cNvSpPr/>
          <p:nvPr/>
        </p:nvSpPr>
        <p:spPr>
          <a:xfrm>
            <a:off x="2752725" y="3733800"/>
            <a:ext cx="104775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(</a:t>
            </a:r>
            <a:r>
              <a:rPr lang="en-US" dirty="0" err="1" smtClean="0"/>
              <a:t>conts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buFont typeface="+mj-lt"/>
              <a:buAutoNum type="arabicPeriod" startAt="6"/>
            </a:pPr>
            <a:r>
              <a:rPr lang="en-US" b="1" u="sng" dirty="0" smtClean="0"/>
              <a:t>Setting the texture uniform:</a:t>
            </a:r>
          </a:p>
          <a:p>
            <a:pPr marL="68580" indent="0">
              <a:buNone/>
            </a:pPr>
            <a:r>
              <a:rPr lang="en-US" sz="1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glBindTexture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(GL_TEXTURE_2D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textureID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1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glUniform1i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userData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u_texture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0);</a:t>
            </a:r>
          </a:p>
          <a:p>
            <a:pPr marL="6858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525780" indent="-457200">
              <a:buFont typeface="+mj-lt"/>
              <a:buAutoNum type="arabicPeriod" startAt="7"/>
            </a:pPr>
            <a:r>
              <a:rPr lang="en-US" b="1" u="sng" dirty="0" smtClean="0"/>
              <a:t>Command the GPU to draw the object:</a:t>
            </a:r>
          </a:p>
          <a:p>
            <a:pPr marL="68580" indent="0">
              <a:buNone/>
            </a:pPr>
            <a:r>
              <a:rPr lang="en-US" sz="1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glVertexAttribPointer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iVertexLoc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3, GL_FLOAT, GL_FALSE, 0,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vertices_pos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68580" indent="0">
              <a:buNone/>
            </a:pPr>
            <a:r>
              <a:rPr lang="en-US" sz="1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glEnableVertexAttribArray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iVertexLoc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68580" indent="0">
              <a:buNone/>
            </a:pPr>
            <a:r>
              <a:rPr lang="en-US" sz="1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glVertexAttribPointer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iTexcoordLoc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2,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GL_FLOAT, GL_FALSE, 0,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texcoords_pos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1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glEnableVertexAttribArray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iTexcoordLoc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68580" indent="0">
              <a:buNone/>
            </a:pPr>
            <a:r>
              <a:rPr lang="en-US" sz="1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glDrawArrays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(GL_TRIANGLES, 0, 3);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1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Texture: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that I have below cube and picture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i="1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a code to map </a:t>
            </a:r>
            <a:r>
              <a:rPr lang="en-US" dirty="0" err="1" smtClean="0"/>
              <a:t>texuture</a:t>
            </a:r>
            <a:r>
              <a:rPr lang="en-US" dirty="0" smtClean="0"/>
              <a:t> on this cube</a:t>
            </a:r>
          </a:p>
          <a:p>
            <a:r>
              <a:rPr lang="en-US" dirty="0" smtClean="0"/>
              <a:t>Result will see in the right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21475" y="2542779"/>
            <a:ext cx="1914925" cy="1738177"/>
            <a:chOff x="6006843" y="1219200"/>
            <a:chExt cx="3064740" cy="2475790"/>
          </a:xfrm>
        </p:grpSpPr>
        <p:grpSp>
          <p:nvGrpSpPr>
            <p:cNvPr id="7" name="Group 6"/>
            <p:cNvGrpSpPr/>
            <p:nvPr/>
          </p:nvGrpSpPr>
          <p:grpSpPr>
            <a:xfrm>
              <a:off x="6006843" y="1219200"/>
              <a:ext cx="3064740" cy="2475790"/>
              <a:chOff x="957622" y="2405390"/>
              <a:chExt cx="3284180" cy="259367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219200" y="2667000"/>
                <a:ext cx="2209800" cy="1981200"/>
                <a:chOff x="1219200" y="2667000"/>
                <a:chExt cx="2667000" cy="2514600"/>
              </a:xfrm>
            </p:grpSpPr>
            <p:sp>
              <p:nvSpPr>
                <p:cNvPr id="17" name="Cube 16"/>
                <p:cNvSpPr/>
                <p:nvPr/>
              </p:nvSpPr>
              <p:spPr>
                <a:xfrm>
                  <a:off x="1219200" y="2667000"/>
                  <a:ext cx="2667000" cy="2514600"/>
                </a:xfrm>
                <a:prstGeom prst="cube">
                  <a:avLst/>
                </a:prstGeom>
                <a:noFill/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Elbow Connector 17"/>
                <p:cNvCxnSpPr/>
                <p:nvPr/>
              </p:nvCxnSpPr>
              <p:spPr>
                <a:xfrm>
                  <a:off x="1828800" y="2667000"/>
                  <a:ext cx="2057400" cy="1905000"/>
                </a:xfrm>
                <a:prstGeom prst="bentConnector3">
                  <a:avLst>
                    <a:gd name="adj1" fmla="val 938"/>
                  </a:avLst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1219200" y="4572000"/>
                  <a:ext cx="609600" cy="60960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957622" y="4648199"/>
                <a:ext cx="642576" cy="312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7</a:t>
                </a:r>
                <a:endParaRPr lang="en-US" sz="11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621180" y="4686795"/>
                <a:ext cx="957625" cy="312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8</a:t>
                </a:r>
                <a:endParaRPr lang="en-US" sz="11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306979" y="4130787"/>
                <a:ext cx="934820" cy="312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6</a:t>
                </a:r>
                <a:endParaRPr 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676002" y="4167911"/>
                <a:ext cx="838597" cy="312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5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57622" y="2971800"/>
                <a:ext cx="488058" cy="312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3</a:t>
                </a:r>
                <a:endParaRPr lang="en-US" sz="11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92482" y="2405390"/>
                <a:ext cx="906117" cy="312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1</a:t>
                </a:r>
                <a:endParaRPr lang="en-US" sz="11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292135" y="2405390"/>
                <a:ext cx="949667" cy="312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2</a:t>
                </a:r>
                <a:endParaRPr lang="en-US" sz="1100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539444" y="1675662"/>
              <a:ext cx="773645" cy="298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822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81000" y="1371600"/>
            <a:ext cx="4419600" cy="5029199"/>
            <a:chOff x="533401" y="1447800"/>
            <a:chExt cx="4419600" cy="5029199"/>
          </a:xfrm>
          <a:blipFill>
            <a:blip r:embed="rId2"/>
            <a:tile tx="0" ty="0" sx="100000" sy="100000" flip="none" algn="tl"/>
          </a:blipFill>
        </p:grpSpPr>
        <p:sp>
          <p:nvSpPr>
            <p:cNvPr id="64" name="Freeform 63"/>
            <p:cNvSpPr/>
            <p:nvPr/>
          </p:nvSpPr>
          <p:spPr>
            <a:xfrm>
              <a:off x="533401" y="1447800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 smtClean="0">
                  <a:solidFill>
                    <a:schemeClr val="bg1">
                      <a:lumMod val="75000"/>
                    </a:schemeClr>
                  </a:solidFill>
                </a:rPr>
                <a:t>Introduction</a:t>
              </a:r>
              <a:endParaRPr lang="en-US" sz="24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533401" y="199174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Rendering pipeline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533401" y="253569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Shader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>
              <a:off x="533401" y="307963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Basic GLSL-ES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>
              <a:off x="533401" y="362358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Basic Math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533401" y="416753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MVP matrices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533401" y="471147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Textures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533401" y="525542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tx1"/>
                  </a:solidFill>
                </a:rPr>
                <a:t>Obj</a:t>
              </a:r>
              <a:r>
                <a:rPr lang="en-US" sz="2000" b="1" kern="1200" dirty="0" smtClean="0">
                  <a:solidFill>
                    <a:schemeClr val="tx1"/>
                  </a:solidFill>
                </a:rPr>
                <a:t> model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3401" y="5799372"/>
              <a:ext cx="4419600" cy="677627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Shader</a:t>
              </a: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 effect: </a:t>
              </a: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Skydome</a:t>
              </a: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 using cube mapping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676400"/>
            <a:ext cx="4837359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3D models/geometries </a:t>
            </a:r>
            <a:r>
              <a:rPr lang="en-US" dirty="0"/>
              <a:t>are typically comprised </a:t>
            </a:r>
            <a:r>
              <a:rPr lang="en-US" dirty="0" smtClean="0"/>
              <a:t>of</a:t>
            </a:r>
          </a:p>
          <a:p>
            <a:pPr lvl="1"/>
            <a:r>
              <a:rPr lang="en-US" dirty="0" smtClean="0"/>
              <a:t>Polygons</a:t>
            </a:r>
          </a:p>
          <a:p>
            <a:pPr lvl="1"/>
            <a:r>
              <a:rPr lang="en-US" dirty="0" err="1" smtClean="0"/>
              <a:t>Verticies</a:t>
            </a:r>
            <a:endParaRPr lang="en-US" dirty="0" smtClean="0"/>
          </a:p>
          <a:p>
            <a:pPr lvl="1"/>
            <a:r>
              <a:rPr lang="en-US" dirty="0" smtClean="0"/>
              <a:t>Textures</a:t>
            </a:r>
          </a:p>
          <a:p>
            <a:pPr lvl="1"/>
            <a:r>
              <a:rPr lang="en-US" dirty="0" smtClean="0"/>
              <a:t>Normal</a:t>
            </a:r>
          </a:p>
          <a:p>
            <a:pPr marL="365760" lvl="1" indent="0">
              <a:buNone/>
            </a:pPr>
            <a:r>
              <a:rPr lang="en-US" dirty="0" smtClean="0"/>
              <a:t>which create </a:t>
            </a:r>
            <a:r>
              <a:rPr lang="en-US" dirty="0"/>
              <a:t>the model's shape. </a:t>
            </a:r>
            <a:endParaRPr lang="en-US" dirty="0" smtClean="0"/>
          </a:p>
          <a:p>
            <a:r>
              <a:rPr lang="en-US" dirty="0" smtClean="0"/>
              <a:t>Normally, using file </a:t>
            </a:r>
            <a:r>
              <a:rPr lang="en-US" dirty="0"/>
              <a:t>format with </a:t>
            </a:r>
            <a:r>
              <a:rPr lang="en-US" i="1" dirty="0" err="1" smtClean="0"/>
              <a:t>obj</a:t>
            </a:r>
            <a:r>
              <a:rPr lang="en-US" i="1" dirty="0" smtClean="0"/>
              <a:t>, md2, md5,…</a:t>
            </a:r>
            <a:r>
              <a:rPr lang="en-US" dirty="0" smtClean="0"/>
              <a:t> </a:t>
            </a:r>
            <a:r>
              <a:rPr lang="en-US" dirty="0"/>
              <a:t>file extension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945" y="1752600"/>
            <a:ext cx="280845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8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</a:t>
            </a:r>
            <a:r>
              <a:rPr lang="en-US" dirty="0" smtClean="0"/>
              <a:t>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Ex: If we want to draw a cube</a:t>
            </a:r>
            <a:endParaRPr lang="en-US" dirty="0"/>
          </a:p>
          <a:p>
            <a:r>
              <a:rPr lang="en-US" dirty="0" smtClean="0">
                <a:sym typeface="Wingdings" pitchFamily="2" charset="2"/>
              </a:rPr>
              <a:t>8 vertices </a:t>
            </a:r>
          </a:p>
          <a:p>
            <a:r>
              <a:rPr lang="en-US" dirty="0" smtClean="0">
                <a:sym typeface="Wingdings" pitchFamily="2" charset="2"/>
              </a:rPr>
              <a:t>6 planes, 2 triangles/plane</a:t>
            </a:r>
          </a:p>
          <a:p>
            <a:r>
              <a:rPr lang="en-US" dirty="0" smtClean="0">
                <a:sym typeface="Wingdings" pitchFamily="2" charset="2"/>
              </a:rPr>
              <a:t>12 triangles ↔12 faces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412724" y="2047451"/>
            <a:ext cx="2693906" cy="2172877"/>
            <a:chOff x="6006843" y="1219200"/>
            <a:chExt cx="3064740" cy="2475790"/>
          </a:xfrm>
        </p:grpSpPr>
        <p:grpSp>
          <p:nvGrpSpPr>
            <p:cNvPr id="7" name="Group 6"/>
            <p:cNvGrpSpPr/>
            <p:nvPr/>
          </p:nvGrpSpPr>
          <p:grpSpPr>
            <a:xfrm>
              <a:off x="6006843" y="1219200"/>
              <a:ext cx="3064740" cy="2475790"/>
              <a:chOff x="957622" y="2405390"/>
              <a:chExt cx="3284180" cy="259367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219200" y="2667000"/>
                <a:ext cx="2209800" cy="1981200"/>
                <a:chOff x="1219200" y="2667000"/>
                <a:chExt cx="2667000" cy="2514600"/>
              </a:xfrm>
            </p:grpSpPr>
            <p:sp>
              <p:nvSpPr>
                <p:cNvPr id="19" name="Cube 18"/>
                <p:cNvSpPr/>
                <p:nvPr/>
              </p:nvSpPr>
              <p:spPr>
                <a:xfrm>
                  <a:off x="1219200" y="2667000"/>
                  <a:ext cx="2667000" cy="2514600"/>
                </a:xfrm>
                <a:prstGeom prst="cube">
                  <a:avLst/>
                </a:prstGeom>
                <a:noFill/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Elbow Connector 19"/>
                <p:cNvCxnSpPr/>
                <p:nvPr/>
              </p:nvCxnSpPr>
              <p:spPr>
                <a:xfrm>
                  <a:off x="1828800" y="2667000"/>
                  <a:ext cx="2057400" cy="1905000"/>
                </a:xfrm>
                <a:prstGeom prst="bentConnector3">
                  <a:avLst>
                    <a:gd name="adj1" fmla="val 938"/>
                  </a:avLst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1219200" y="4572000"/>
                  <a:ext cx="609600" cy="60960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957622" y="4648199"/>
                <a:ext cx="642576" cy="312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7</a:t>
                </a:r>
                <a:endParaRPr lang="en-US" sz="11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621180" y="4686795"/>
                <a:ext cx="957625" cy="312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8</a:t>
                </a:r>
                <a:endParaRPr lang="en-US" sz="11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306979" y="4130787"/>
                <a:ext cx="934820" cy="312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6</a:t>
                </a:r>
                <a:endParaRPr 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676002" y="4167911"/>
                <a:ext cx="838597" cy="312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5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57622" y="2971800"/>
                <a:ext cx="488058" cy="312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3</a:t>
                </a:r>
                <a:endParaRPr lang="en-US" sz="11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92482" y="2405390"/>
                <a:ext cx="906117" cy="312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1</a:t>
                </a:r>
                <a:endParaRPr lang="en-US" sz="11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292135" y="2405390"/>
                <a:ext cx="949667" cy="312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2</a:t>
                </a:r>
                <a:endParaRPr lang="en-US" sz="1100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539444" y="1675662"/>
              <a:ext cx="773645" cy="298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en-US" sz="11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62100" y="4220328"/>
            <a:ext cx="2743200" cy="1857373"/>
            <a:chOff x="2628900" y="4146673"/>
            <a:chExt cx="2743200" cy="1857373"/>
          </a:xfrm>
        </p:grpSpPr>
        <p:grpSp>
          <p:nvGrpSpPr>
            <p:cNvPr id="25" name="Group 24"/>
            <p:cNvGrpSpPr/>
            <p:nvPr/>
          </p:nvGrpSpPr>
          <p:grpSpPr>
            <a:xfrm>
              <a:off x="3314700" y="4146673"/>
              <a:ext cx="685800" cy="619124"/>
              <a:chOff x="3505200" y="4276725"/>
              <a:chExt cx="914400" cy="8382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505200" y="4276725"/>
                <a:ext cx="914400" cy="838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3505200" y="4286250"/>
                <a:ext cx="914400" cy="8286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3314700" y="4765798"/>
              <a:ext cx="685800" cy="619124"/>
              <a:chOff x="3505200" y="4276725"/>
              <a:chExt cx="914400" cy="8382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505200" y="4276725"/>
                <a:ext cx="914400" cy="838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3505200" y="4286250"/>
                <a:ext cx="914400" cy="8286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3314700" y="5384922"/>
              <a:ext cx="685800" cy="619124"/>
              <a:chOff x="3505200" y="4276725"/>
              <a:chExt cx="914400" cy="8382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505200" y="4276725"/>
                <a:ext cx="914400" cy="838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3505200" y="4286250"/>
                <a:ext cx="914400" cy="8286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4000500" y="4765797"/>
              <a:ext cx="685800" cy="619124"/>
              <a:chOff x="3505200" y="4276725"/>
              <a:chExt cx="914400" cy="8382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505200" y="4276725"/>
                <a:ext cx="914400" cy="838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3505200" y="4286250"/>
                <a:ext cx="914400" cy="8286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4686300" y="4765797"/>
              <a:ext cx="685800" cy="619124"/>
              <a:chOff x="3505200" y="4276725"/>
              <a:chExt cx="914400" cy="8382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505200" y="4276725"/>
                <a:ext cx="914400" cy="838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3505200" y="4286250"/>
                <a:ext cx="914400" cy="8286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28900" y="4765797"/>
              <a:ext cx="685800" cy="619124"/>
              <a:chOff x="3505200" y="4276725"/>
              <a:chExt cx="914400" cy="8382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505200" y="4276725"/>
                <a:ext cx="914400" cy="838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3505200" y="4286250"/>
                <a:ext cx="914400" cy="8286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987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</a:t>
            </a:r>
            <a:r>
              <a:rPr lang="en-US" dirty="0" smtClean="0"/>
              <a:t> File 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3766" y="1676400"/>
            <a:ext cx="4599234" cy="4800600"/>
          </a:xfrm>
        </p:spPr>
        <p:txBody>
          <a:bodyPr>
            <a:normAutofit/>
          </a:bodyPr>
          <a:lstStyle/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r>
              <a:rPr lang="en-US" dirty="0" smtClean="0"/>
              <a:t>v: vertex (x, y, z)</a:t>
            </a:r>
          </a:p>
          <a:p>
            <a:pPr marL="342900" lvl="1">
              <a:lnSpc>
                <a:spcPts val="1000"/>
              </a:lnSpc>
            </a:pPr>
            <a:endParaRPr lang="en-US" dirty="0" smtClean="0"/>
          </a:p>
          <a:p>
            <a:pPr marL="342900" lvl="1">
              <a:lnSpc>
                <a:spcPts val="1000"/>
              </a:lnSpc>
            </a:pPr>
            <a:endParaRPr lang="en-US" dirty="0"/>
          </a:p>
          <a:p>
            <a:pPr marL="342900" lvl="1">
              <a:lnSpc>
                <a:spcPts val="1000"/>
              </a:lnSpc>
            </a:pPr>
            <a:endParaRPr lang="en-US" dirty="0" smtClean="0"/>
          </a:p>
          <a:p>
            <a:pPr marL="342900" lvl="1">
              <a:lnSpc>
                <a:spcPts val="1000"/>
              </a:lnSpc>
            </a:pPr>
            <a:endParaRPr lang="en-US" dirty="0" smtClean="0"/>
          </a:p>
          <a:p>
            <a:pPr marL="342900" lvl="1">
              <a:lnSpc>
                <a:spcPts val="1000"/>
              </a:lnSpc>
            </a:pPr>
            <a:r>
              <a:rPr lang="en-US" dirty="0" err="1" smtClean="0"/>
              <a:t>vn</a:t>
            </a:r>
            <a:r>
              <a:rPr lang="en-US" dirty="0" smtClean="0"/>
              <a:t>: </a:t>
            </a:r>
            <a:r>
              <a:rPr lang="en-US" dirty="0"/>
              <a:t>normal vector (x, y, z</a:t>
            </a:r>
            <a:r>
              <a:rPr lang="en-US" dirty="0" smtClean="0"/>
              <a:t>)</a:t>
            </a:r>
          </a:p>
          <a:p>
            <a:pPr marL="342900" lvl="1">
              <a:lnSpc>
                <a:spcPts val="1000"/>
              </a:lnSpc>
            </a:pPr>
            <a:endParaRPr lang="en-US" dirty="0"/>
          </a:p>
          <a:p>
            <a:pPr marL="342900" lvl="1">
              <a:lnSpc>
                <a:spcPts val="1000"/>
              </a:lnSpc>
            </a:pPr>
            <a:endParaRPr lang="en-US" dirty="0" smtClean="0"/>
          </a:p>
          <a:p>
            <a:pPr marL="342900" lvl="1">
              <a:lnSpc>
                <a:spcPts val="1000"/>
              </a:lnSpc>
            </a:pPr>
            <a:endParaRPr lang="en-US" dirty="0" smtClean="0"/>
          </a:p>
          <a:p>
            <a:pPr marL="342900" lvl="1"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r>
              <a:rPr lang="en-US" dirty="0" err="1" smtClean="0"/>
              <a:t>vt</a:t>
            </a:r>
            <a:r>
              <a:rPr lang="en-US" dirty="0" smtClean="0"/>
              <a:t>: texture coordination (u, v, p)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r>
              <a:rPr lang="en-US" dirty="0" smtClean="0"/>
              <a:t>f: face, in order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marL="365760" lvl="1" indent="0">
              <a:lnSpc>
                <a:spcPts val="1000"/>
              </a:lnSpc>
              <a:buNone/>
            </a:pPr>
            <a:r>
              <a:rPr lang="en-US" dirty="0" smtClean="0"/>
              <a:t>vertex / </a:t>
            </a:r>
            <a:r>
              <a:rPr lang="en-US" dirty="0" err="1" smtClean="0"/>
              <a:t>textcoord</a:t>
            </a:r>
            <a:r>
              <a:rPr lang="en-US" dirty="0"/>
              <a:t> </a:t>
            </a:r>
            <a:r>
              <a:rPr lang="en-US" dirty="0" smtClean="0"/>
              <a:t>/ normal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1981200" y="2209800"/>
            <a:ext cx="3657600" cy="304800"/>
          </a:xfrm>
          <a:prstGeom prst="borderCallout1">
            <a:avLst>
              <a:gd name="adj1" fmla="val 56250"/>
              <a:gd name="adj2" fmla="val 101042"/>
              <a:gd name="adj3" fmla="val -262500"/>
              <a:gd name="adj4" fmla="val 1347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68580" lvl="1" indent="0">
              <a:buNone/>
            </a:pPr>
            <a:r>
              <a:rPr lang="en-US" dirty="0" smtClean="0"/>
              <a:t>Ex: A</a:t>
            </a:r>
            <a:r>
              <a:rPr lang="en-US" dirty="0"/>
              <a:t>(-0.4, 0.0, 0.4)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ine Callout 1 9"/>
              <p:cNvSpPr/>
              <p:nvPr/>
            </p:nvSpPr>
            <p:spPr>
              <a:xfrm>
                <a:off x="1981201" y="3048000"/>
                <a:ext cx="3657599" cy="304800"/>
              </a:xfrm>
              <a:prstGeom prst="borderCallout1">
                <a:avLst>
                  <a:gd name="adj1" fmla="val 40625"/>
                  <a:gd name="adj2" fmla="val 101106"/>
                  <a:gd name="adj3" fmla="val 0"/>
                  <a:gd name="adj4" fmla="val 131607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68580" lvl="1" indent="0">
                  <a:buNone/>
                </a:pPr>
                <a:r>
                  <a:rPr lang="en-US" dirty="0" smtClean="0"/>
                  <a:t>Ex: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(0.0, -1.0</a:t>
                </a:r>
                <a:r>
                  <a:rPr lang="en-US" dirty="0"/>
                  <a:t>, </a:t>
                </a:r>
                <a:r>
                  <a:rPr lang="en-US" dirty="0" smtClean="0"/>
                  <a:t>-0.0)</a:t>
                </a:r>
                <a:endParaRPr lang="en-US" dirty="0"/>
              </a:p>
            </p:txBody>
          </p:sp>
        </mc:Choice>
        <mc:Fallback xmlns="">
          <p:sp>
            <p:nvSpPr>
              <p:cNvPr id="10" name="Line Callout 1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1" y="3048000"/>
                <a:ext cx="3657599" cy="304800"/>
              </a:xfrm>
              <a:prstGeom prst="borderCallout1">
                <a:avLst>
                  <a:gd name="adj1" fmla="val 40625"/>
                  <a:gd name="adj2" fmla="val 101106"/>
                  <a:gd name="adj3" fmla="val 0"/>
                  <a:gd name="adj4" fmla="val 131607"/>
                </a:avLst>
              </a:prstGeom>
              <a:blipFill rotWithShape="1">
                <a:blip r:embed="rId2"/>
                <a:stretch>
                  <a:fillRect t="-30769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Callout 1 10"/>
          <p:cNvSpPr/>
          <p:nvPr/>
        </p:nvSpPr>
        <p:spPr>
          <a:xfrm>
            <a:off x="1981200" y="4086225"/>
            <a:ext cx="3657600" cy="304800"/>
          </a:xfrm>
          <a:prstGeom prst="borderCallout1">
            <a:avLst>
              <a:gd name="adj1" fmla="val 56250"/>
              <a:gd name="adj2" fmla="val 101042"/>
              <a:gd name="adj3" fmla="val 12500"/>
              <a:gd name="adj4" fmla="val 1349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68580" lvl="1" indent="0">
              <a:buNone/>
            </a:pPr>
            <a:r>
              <a:rPr lang="en-US" dirty="0" smtClean="0"/>
              <a:t>Ex: (1.0, 0.0)</a:t>
            </a:r>
            <a:endParaRPr lang="en-US" dirty="0"/>
          </a:p>
        </p:txBody>
      </p:sp>
      <p:sp>
        <p:nvSpPr>
          <p:cNvPr id="12" name="Line Callout 1 11"/>
          <p:cNvSpPr/>
          <p:nvPr/>
        </p:nvSpPr>
        <p:spPr>
          <a:xfrm>
            <a:off x="1905000" y="5391150"/>
            <a:ext cx="4267200" cy="990600"/>
          </a:xfrm>
          <a:prstGeom prst="borderCallout1">
            <a:avLst>
              <a:gd name="adj1" fmla="val 56250"/>
              <a:gd name="adj2" fmla="val 101042"/>
              <a:gd name="adj3" fmla="val 20519"/>
              <a:gd name="adj4" fmla="val 11410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68580" lvl="1" indent="0">
              <a:buNone/>
            </a:pPr>
            <a:r>
              <a:rPr lang="en-US" dirty="0" smtClean="0"/>
              <a:t>Ex:</a:t>
            </a:r>
          </a:p>
          <a:p>
            <a:pPr marL="68580" lvl="1" indent="0">
              <a:buNone/>
            </a:pPr>
            <a:r>
              <a:rPr lang="en-US" sz="1600" dirty="0" smtClean="0"/>
              <a:t>f (-0.4, 0.0, 0.4 / 1.0, 0.0, 0.0 / 0.0, -1.0, -0.0</a:t>
            </a:r>
          </a:p>
          <a:p>
            <a:pPr marL="68580" lvl="1"/>
            <a:r>
              <a:rPr lang="en-US" sz="1600" dirty="0" smtClean="0"/>
              <a:t>-0.4, 0.0, -0.4 / 1.0, 1.0, 0.0 / </a:t>
            </a:r>
            <a:r>
              <a:rPr lang="en-US" sz="1600" dirty="0"/>
              <a:t>0.0, -1.0, -0.0</a:t>
            </a:r>
          </a:p>
          <a:p>
            <a:pPr marL="68580" lvl="1"/>
            <a:r>
              <a:rPr lang="en-US" sz="1600" dirty="0" smtClean="0"/>
              <a:t>0.4, 0.0, -0.4 / 0.0, 1.0, 0.0 / </a:t>
            </a:r>
            <a:r>
              <a:rPr lang="en-US" sz="1600" dirty="0"/>
              <a:t>0.0, -1.0, -</a:t>
            </a:r>
            <a:r>
              <a:rPr lang="en-US" sz="1600" dirty="0" smtClean="0"/>
              <a:t>0.0 )</a:t>
            </a:r>
            <a:endParaRPr lang="en-US" sz="1600" dirty="0"/>
          </a:p>
        </p:txBody>
      </p:sp>
      <p:graphicFrame>
        <p:nvGraphicFramePr>
          <p:cNvPr id="1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976779"/>
              </p:ext>
            </p:extLst>
          </p:nvPr>
        </p:nvGraphicFramePr>
        <p:xfrm>
          <a:off x="6781800" y="685800"/>
          <a:ext cx="2084387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4387"/>
              </a:tblGrid>
              <a:tr h="5715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</a:t>
                      </a:r>
                    </a:p>
                    <a:p>
                      <a:r>
                        <a:rPr lang="en-US" sz="1200" dirty="0" smtClean="0"/>
                        <a:t># object Box01</a:t>
                      </a:r>
                    </a:p>
                    <a:p>
                      <a:r>
                        <a:rPr lang="en-US" sz="1200" dirty="0" smtClean="0"/>
                        <a:t>#</a:t>
                      </a:r>
                    </a:p>
                    <a:p>
                      <a:r>
                        <a:rPr lang="en-US" sz="1200" dirty="0" smtClean="0"/>
                        <a:t>v  -0.40     0.00     0.40</a:t>
                      </a:r>
                    </a:p>
                    <a:p>
                      <a:r>
                        <a:rPr lang="en-US" sz="1200" dirty="0" smtClean="0"/>
                        <a:t>v  -0.40     0.00     -0.40</a:t>
                      </a:r>
                    </a:p>
                    <a:p>
                      <a:r>
                        <a:rPr lang="en-US" sz="1200" dirty="0" smtClean="0"/>
                        <a:t>v  0.40      0.00     -0.40</a:t>
                      </a:r>
                    </a:p>
                    <a:p>
                      <a:r>
                        <a:rPr lang="en-US" sz="1200" dirty="0" smtClean="0"/>
                        <a:t>v  0.40</a:t>
                      </a:r>
                      <a:r>
                        <a:rPr lang="en-US" sz="1200" baseline="0" dirty="0" smtClean="0"/>
                        <a:t>      </a:t>
                      </a:r>
                      <a:r>
                        <a:rPr lang="en-US" sz="1200" dirty="0" smtClean="0"/>
                        <a:t>0.00      0.40</a:t>
                      </a:r>
                    </a:p>
                    <a:p>
                      <a:r>
                        <a:rPr lang="en-US" sz="1200" dirty="0" smtClean="0"/>
                        <a:t>v  -0.40</a:t>
                      </a:r>
                      <a:r>
                        <a:rPr lang="en-US" sz="1200" baseline="0" dirty="0" smtClean="0"/>
                        <a:t>     </a:t>
                      </a:r>
                      <a:r>
                        <a:rPr lang="en-US" sz="1200" dirty="0" smtClean="0"/>
                        <a:t>0.40</a:t>
                      </a:r>
                      <a:r>
                        <a:rPr lang="en-US" sz="1200" baseline="0" dirty="0" smtClean="0"/>
                        <a:t>     </a:t>
                      </a:r>
                      <a:r>
                        <a:rPr lang="en-US" sz="1200" dirty="0" smtClean="0"/>
                        <a:t> 0.40</a:t>
                      </a:r>
                    </a:p>
                    <a:p>
                      <a:r>
                        <a:rPr lang="en-US" sz="1200" dirty="0" smtClean="0"/>
                        <a:t>v  0.40</a:t>
                      </a:r>
                      <a:r>
                        <a:rPr lang="en-US" sz="1200" baseline="0" dirty="0" smtClean="0"/>
                        <a:t>     </a:t>
                      </a:r>
                      <a:r>
                        <a:rPr lang="en-US" sz="1200" dirty="0" smtClean="0"/>
                        <a:t> 0.40</a:t>
                      </a:r>
                      <a:r>
                        <a:rPr lang="en-US" sz="1200" baseline="0" dirty="0" smtClean="0"/>
                        <a:t>   </a:t>
                      </a:r>
                      <a:r>
                        <a:rPr lang="en-US" sz="1200" dirty="0" smtClean="0"/>
                        <a:t>   0.40</a:t>
                      </a:r>
                    </a:p>
                    <a:p>
                      <a:r>
                        <a:rPr lang="en-US" sz="1200" dirty="0" smtClean="0"/>
                        <a:t>…</a:t>
                      </a:r>
                    </a:p>
                    <a:p>
                      <a:r>
                        <a:rPr lang="en-US" sz="1200" dirty="0" smtClean="0"/>
                        <a:t># 8 vertices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vn</a:t>
                      </a:r>
                      <a:r>
                        <a:rPr lang="en-US" sz="1200" dirty="0" smtClean="0"/>
                        <a:t> 0.00    -1.00    -0.00</a:t>
                      </a:r>
                    </a:p>
                    <a:p>
                      <a:r>
                        <a:rPr lang="en-US" sz="1200" dirty="0" err="1" smtClean="0"/>
                        <a:t>vn</a:t>
                      </a:r>
                      <a:r>
                        <a:rPr lang="en-US" sz="1200" dirty="0" smtClean="0"/>
                        <a:t> 0.00    1.00     -0.00</a:t>
                      </a:r>
                    </a:p>
                    <a:p>
                      <a:r>
                        <a:rPr lang="en-US" sz="1200" dirty="0" err="1" smtClean="0"/>
                        <a:t>vn</a:t>
                      </a:r>
                      <a:r>
                        <a:rPr lang="en-US" sz="1200" dirty="0" smtClean="0"/>
                        <a:t> 0.00     0.00    1.00</a:t>
                      </a:r>
                    </a:p>
                    <a:p>
                      <a:r>
                        <a:rPr lang="en-US" sz="1200" dirty="0" smtClean="0"/>
                        <a:t>…</a:t>
                      </a:r>
                    </a:p>
                    <a:p>
                      <a:r>
                        <a:rPr lang="en-US" sz="1200" dirty="0" smtClean="0"/>
                        <a:t># 6 vertex </a:t>
                      </a:r>
                      <a:r>
                        <a:rPr lang="en-US" sz="1200" dirty="0" err="1" smtClean="0"/>
                        <a:t>normals</a:t>
                      </a:r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vt</a:t>
                      </a:r>
                      <a:r>
                        <a:rPr lang="en-US" sz="1200" dirty="0" smtClean="0"/>
                        <a:t> 1.00     0.00      0.00</a:t>
                      </a:r>
                    </a:p>
                    <a:p>
                      <a:r>
                        <a:rPr lang="en-US" sz="1200" dirty="0" err="1" smtClean="0"/>
                        <a:t>vt</a:t>
                      </a:r>
                      <a:r>
                        <a:rPr lang="en-US" sz="1200" dirty="0" smtClean="0"/>
                        <a:t> 1.00     1.00      0.00</a:t>
                      </a:r>
                    </a:p>
                    <a:p>
                      <a:r>
                        <a:rPr lang="en-US" sz="1200" dirty="0" err="1" smtClean="0"/>
                        <a:t>vt</a:t>
                      </a:r>
                      <a:r>
                        <a:rPr lang="en-US" sz="1200" dirty="0" smtClean="0"/>
                        <a:t> 0.00     1.00      0.00</a:t>
                      </a:r>
                    </a:p>
                    <a:p>
                      <a:r>
                        <a:rPr lang="en-US" sz="1200" dirty="0" smtClean="0"/>
                        <a:t>…</a:t>
                      </a:r>
                    </a:p>
                    <a:p>
                      <a:r>
                        <a:rPr lang="en-US" sz="1200" dirty="0" smtClean="0"/>
                        <a:t># 4 texture </a:t>
                      </a:r>
                      <a:r>
                        <a:rPr lang="en-US" sz="1200" dirty="0" err="1" smtClean="0"/>
                        <a:t>coords</a:t>
                      </a:r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g Box01</a:t>
                      </a:r>
                    </a:p>
                    <a:p>
                      <a:r>
                        <a:rPr lang="en-US" sz="1200" dirty="0" err="1" smtClean="0"/>
                        <a:t>usemtl</a:t>
                      </a:r>
                      <a:r>
                        <a:rPr lang="en-US" sz="1200" dirty="0" smtClean="0"/>
                        <a:t> 01___Default</a:t>
                      </a:r>
                    </a:p>
                    <a:p>
                      <a:r>
                        <a:rPr lang="en-US" sz="1200" dirty="0" smtClean="0"/>
                        <a:t>f 1/1/1 2/2/1 3/3/1 </a:t>
                      </a:r>
                    </a:p>
                    <a:p>
                      <a:r>
                        <a:rPr lang="en-US" sz="1200" dirty="0" smtClean="0"/>
                        <a:t>f 3/3/1 4/4/1 1/1/1 </a:t>
                      </a:r>
                    </a:p>
                    <a:p>
                      <a:r>
                        <a:rPr lang="en-US" sz="1200" dirty="0" smtClean="0"/>
                        <a:t>f 5/4/2 6/1/2 7/2/2 </a:t>
                      </a:r>
                    </a:p>
                    <a:p>
                      <a:r>
                        <a:rPr lang="en-US" sz="1200" dirty="0" smtClean="0"/>
                        <a:t>…</a:t>
                      </a:r>
                    </a:p>
                    <a:p>
                      <a:r>
                        <a:rPr lang="en-US" sz="1200" dirty="0" smtClean="0"/>
                        <a:t># 12 faces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77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3766" y="1676400"/>
            <a:ext cx="4599234" cy="4800600"/>
          </a:xfrm>
        </p:spPr>
        <p:txBody>
          <a:bodyPr>
            <a:normAutofit fontScale="92500"/>
          </a:bodyPr>
          <a:lstStyle/>
          <a:p>
            <a:r>
              <a:rPr lang="en-US" sz="1600" dirty="0" smtClean="0"/>
              <a:t>Read from *.</a:t>
            </a:r>
            <a:r>
              <a:rPr lang="en-US" sz="1600" dirty="0" err="1" smtClean="0"/>
              <a:t>obj</a:t>
            </a:r>
            <a:r>
              <a:rPr lang="en-US" sz="1600" dirty="0" smtClean="0"/>
              <a:t> below info:</a:t>
            </a:r>
          </a:p>
          <a:p>
            <a:pPr marL="68580" indent="0">
              <a:buNone/>
            </a:pP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vertices_index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num_vertices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x 3]</a:t>
            </a:r>
            <a:r>
              <a:rPr 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68580" indent="0">
              <a:buNone/>
            </a:pPr>
            <a:r>
              <a:rPr lang="en-US" sz="1600" dirty="0" smtClean="0">
                <a:sym typeface="Wingdings" pitchFamily="2" charset="2"/>
              </a:rPr>
              <a:t> return the array contains all vertices</a:t>
            </a:r>
          </a:p>
          <a:p>
            <a:pPr marL="68580" indent="0">
              <a:buNone/>
            </a:pPr>
            <a:r>
              <a:rPr lang="en-US" sz="1600" dirty="0" smtClean="0">
                <a:sym typeface="Wingdings" pitchFamily="2" charset="2"/>
              </a:rPr>
              <a:t>Ex: </a:t>
            </a:r>
            <a:r>
              <a:rPr lang="en-US" sz="1600" dirty="0" err="1" smtClean="0"/>
              <a:t>vertices_index</a:t>
            </a:r>
            <a:r>
              <a:rPr lang="en-US" sz="1600" dirty="0" smtClean="0"/>
              <a:t>[24] = {</a:t>
            </a:r>
          </a:p>
          <a:p>
            <a:pPr marL="685800" lvl="2" indent="0">
              <a:buNone/>
            </a:pPr>
            <a:r>
              <a:rPr lang="en-US" sz="1400" dirty="0" smtClean="0"/>
              <a:t>-0.4, 0.0, 0.4, //vertex 1</a:t>
            </a:r>
          </a:p>
          <a:p>
            <a:pPr marL="685800" lvl="2" indent="0">
              <a:buNone/>
            </a:pPr>
            <a:r>
              <a:rPr lang="en-US" sz="1400" dirty="0" smtClean="0"/>
              <a:t>-0.4, 0.0, -0.4, //vertex 2</a:t>
            </a:r>
          </a:p>
          <a:p>
            <a:pPr marL="685800" lvl="2" indent="0">
              <a:buNone/>
            </a:pPr>
            <a:r>
              <a:rPr lang="en-US" sz="1400" dirty="0" smtClean="0"/>
              <a:t>0.4, 0.0, -0.4,…} //vertex 8</a:t>
            </a:r>
            <a:endParaRPr lang="en-US" sz="1400" dirty="0" smtClean="0">
              <a:sym typeface="Wingdings" pitchFamily="2" charset="2"/>
            </a:endParaRPr>
          </a:p>
          <a:p>
            <a:pPr marL="68580" indent="0">
              <a:buNone/>
            </a:pP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normal_index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[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num_normals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x 3] </a:t>
            </a:r>
          </a:p>
          <a:p>
            <a:pPr marL="68580" indent="0">
              <a:buNone/>
            </a:pPr>
            <a:r>
              <a:rPr lang="en-US" sz="1600" dirty="0" smtClean="0">
                <a:sym typeface="Wingdings" pitchFamily="2" charset="2"/>
              </a:rPr>
              <a:t> </a:t>
            </a:r>
            <a:r>
              <a:rPr lang="en-US" sz="1600" dirty="0">
                <a:sym typeface="Wingdings" pitchFamily="2" charset="2"/>
              </a:rPr>
              <a:t>return the array contains all </a:t>
            </a:r>
            <a:r>
              <a:rPr lang="en-US" sz="1600" dirty="0" smtClean="0">
                <a:sym typeface="Wingdings" pitchFamily="2" charset="2"/>
              </a:rPr>
              <a:t>normal</a:t>
            </a:r>
          </a:p>
          <a:p>
            <a:pPr marL="68580" indent="0">
              <a:buNone/>
            </a:pPr>
            <a:r>
              <a:rPr lang="en-US" sz="1600" dirty="0">
                <a:sym typeface="Wingdings" pitchFamily="2" charset="2"/>
              </a:rPr>
              <a:t>Ex: </a:t>
            </a:r>
            <a:r>
              <a:rPr lang="en-US" sz="1600" dirty="0" err="1" smtClean="0">
                <a:sym typeface="Wingdings" pitchFamily="2" charset="2"/>
              </a:rPr>
              <a:t>normal</a:t>
            </a:r>
            <a:r>
              <a:rPr lang="en-US" sz="1600" dirty="0" err="1" smtClean="0"/>
              <a:t>s_index</a:t>
            </a:r>
            <a:r>
              <a:rPr lang="en-US" sz="1600" dirty="0" smtClean="0"/>
              <a:t>[18] </a:t>
            </a:r>
            <a:r>
              <a:rPr lang="en-US" sz="1600" dirty="0"/>
              <a:t>= {</a:t>
            </a:r>
          </a:p>
          <a:p>
            <a:pPr marL="685800" lvl="2" indent="0">
              <a:buNone/>
            </a:pPr>
            <a:r>
              <a:rPr lang="en-US" sz="1400" dirty="0" smtClean="0"/>
              <a:t>1.0, </a:t>
            </a:r>
            <a:r>
              <a:rPr lang="en-US" sz="1400" dirty="0"/>
              <a:t>0.0, </a:t>
            </a:r>
            <a:r>
              <a:rPr lang="en-US" sz="1400" dirty="0" smtClean="0"/>
              <a:t>0.0, //normal1</a:t>
            </a:r>
            <a:endParaRPr lang="en-US" sz="1400" dirty="0"/>
          </a:p>
          <a:p>
            <a:pPr marL="685800" lvl="2" indent="0">
              <a:buNone/>
            </a:pPr>
            <a:r>
              <a:rPr lang="en-US" sz="1400" dirty="0" smtClean="0"/>
              <a:t>1.0, 1.0</a:t>
            </a:r>
            <a:r>
              <a:rPr lang="en-US" sz="1400" dirty="0"/>
              <a:t>, </a:t>
            </a:r>
            <a:r>
              <a:rPr lang="en-US" sz="1400" dirty="0" smtClean="0"/>
              <a:t>0.0, //normal 2</a:t>
            </a:r>
            <a:endParaRPr lang="en-US" sz="1400" dirty="0"/>
          </a:p>
          <a:p>
            <a:pPr marL="685800" lvl="2" indent="0">
              <a:buNone/>
            </a:pPr>
            <a:r>
              <a:rPr lang="en-US" sz="1400" dirty="0" smtClean="0"/>
              <a:t>0.0, 1.0</a:t>
            </a:r>
            <a:r>
              <a:rPr lang="en-US" sz="1400" dirty="0"/>
              <a:t>, </a:t>
            </a:r>
            <a:r>
              <a:rPr lang="en-US" sz="1400" dirty="0" smtClean="0"/>
              <a:t>0.0,…} //normal 6</a:t>
            </a:r>
            <a:endParaRPr lang="en-US" sz="1400" dirty="0">
              <a:sym typeface="Wingdings" pitchFamily="2" charset="2"/>
            </a:endParaRPr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7475200"/>
              </p:ext>
            </p:extLst>
          </p:nvPr>
        </p:nvGraphicFramePr>
        <p:xfrm>
          <a:off x="6781800" y="685800"/>
          <a:ext cx="2084387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4387"/>
              </a:tblGrid>
              <a:tr h="5715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</a:t>
                      </a:r>
                    </a:p>
                    <a:p>
                      <a:r>
                        <a:rPr lang="en-US" sz="1200" dirty="0" smtClean="0"/>
                        <a:t># object Box01</a:t>
                      </a:r>
                    </a:p>
                    <a:p>
                      <a:r>
                        <a:rPr lang="en-US" sz="1200" dirty="0" smtClean="0"/>
                        <a:t>#</a:t>
                      </a:r>
                    </a:p>
                    <a:p>
                      <a:r>
                        <a:rPr lang="en-US" sz="1200" dirty="0" smtClean="0"/>
                        <a:t>v  -0.40     0.00     0.40</a:t>
                      </a:r>
                    </a:p>
                    <a:p>
                      <a:r>
                        <a:rPr lang="en-US" sz="1200" dirty="0" smtClean="0"/>
                        <a:t>v  -0.40     0.00     -0.40</a:t>
                      </a:r>
                    </a:p>
                    <a:p>
                      <a:r>
                        <a:rPr lang="en-US" sz="1200" dirty="0" smtClean="0"/>
                        <a:t>v  0.40      0.00     -0.40</a:t>
                      </a:r>
                    </a:p>
                    <a:p>
                      <a:r>
                        <a:rPr lang="en-US" sz="1200" dirty="0" smtClean="0"/>
                        <a:t>v  0.40</a:t>
                      </a:r>
                      <a:r>
                        <a:rPr lang="en-US" sz="1200" baseline="0" dirty="0" smtClean="0"/>
                        <a:t>      </a:t>
                      </a:r>
                      <a:r>
                        <a:rPr lang="en-US" sz="1200" dirty="0" smtClean="0"/>
                        <a:t>0.00      0.40</a:t>
                      </a:r>
                    </a:p>
                    <a:p>
                      <a:r>
                        <a:rPr lang="en-US" sz="1200" dirty="0" smtClean="0"/>
                        <a:t>v  -0.40</a:t>
                      </a:r>
                      <a:r>
                        <a:rPr lang="en-US" sz="1200" baseline="0" dirty="0" smtClean="0"/>
                        <a:t>     </a:t>
                      </a:r>
                      <a:r>
                        <a:rPr lang="en-US" sz="1200" dirty="0" smtClean="0"/>
                        <a:t>0.40</a:t>
                      </a:r>
                      <a:r>
                        <a:rPr lang="en-US" sz="1200" baseline="0" dirty="0" smtClean="0"/>
                        <a:t>     </a:t>
                      </a:r>
                      <a:r>
                        <a:rPr lang="en-US" sz="1200" dirty="0" smtClean="0"/>
                        <a:t> 0.40</a:t>
                      </a:r>
                    </a:p>
                    <a:p>
                      <a:r>
                        <a:rPr lang="en-US" sz="1200" dirty="0" smtClean="0"/>
                        <a:t>v  0.40</a:t>
                      </a:r>
                      <a:r>
                        <a:rPr lang="en-US" sz="1200" baseline="0" dirty="0" smtClean="0"/>
                        <a:t>     </a:t>
                      </a:r>
                      <a:r>
                        <a:rPr lang="en-US" sz="1200" dirty="0" smtClean="0"/>
                        <a:t> 0.40</a:t>
                      </a:r>
                      <a:r>
                        <a:rPr lang="en-US" sz="1200" baseline="0" dirty="0" smtClean="0"/>
                        <a:t>   </a:t>
                      </a:r>
                      <a:r>
                        <a:rPr lang="en-US" sz="1200" dirty="0" smtClean="0"/>
                        <a:t>   0.40</a:t>
                      </a:r>
                    </a:p>
                    <a:p>
                      <a:r>
                        <a:rPr lang="en-US" sz="1200" dirty="0" smtClean="0"/>
                        <a:t>…</a:t>
                      </a:r>
                    </a:p>
                    <a:p>
                      <a:r>
                        <a:rPr lang="en-US" sz="1200" dirty="0" smtClean="0"/>
                        <a:t># 8 vertices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vn</a:t>
                      </a:r>
                      <a:r>
                        <a:rPr lang="en-US" sz="1200" dirty="0" smtClean="0"/>
                        <a:t> 0.00    -1.00    -0.00</a:t>
                      </a:r>
                    </a:p>
                    <a:p>
                      <a:r>
                        <a:rPr lang="en-US" sz="1200" dirty="0" err="1" smtClean="0"/>
                        <a:t>vn</a:t>
                      </a:r>
                      <a:r>
                        <a:rPr lang="en-US" sz="1200" dirty="0" smtClean="0"/>
                        <a:t> 0.00    1.00     -0.00</a:t>
                      </a:r>
                    </a:p>
                    <a:p>
                      <a:r>
                        <a:rPr lang="en-US" sz="1200" dirty="0" err="1" smtClean="0"/>
                        <a:t>vn</a:t>
                      </a:r>
                      <a:r>
                        <a:rPr lang="en-US" sz="1200" dirty="0" smtClean="0"/>
                        <a:t> 0.00     0.00    1.00</a:t>
                      </a:r>
                    </a:p>
                    <a:p>
                      <a:r>
                        <a:rPr lang="en-US" sz="1200" dirty="0" smtClean="0"/>
                        <a:t>…</a:t>
                      </a:r>
                    </a:p>
                    <a:p>
                      <a:r>
                        <a:rPr lang="en-US" sz="1200" dirty="0" smtClean="0"/>
                        <a:t># 6 vertex </a:t>
                      </a:r>
                      <a:r>
                        <a:rPr lang="en-US" sz="1200" dirty="0" err="1" smtClean="0"/>
                        <a:t>normals</a:t>
                      </a:r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vt</a:t>
                      </a:r>
                      <a:r>
                        <a:rPr lang="en-US" sz="1200" dirty="0" smtClean="0"/>
                        <a:t> 1.00     0.00      0.00</a:t>
                      </a:r>
                    </a:p>
                    <a:p>
                      <a:r>
                        <a:rPr lang="en-US" sz="1200" dirty="0" err="1" smtClean="0"/>
                        <a:t>vt</a:t>
                      </a:r>
                      <a:r>
                        <a:rPr lang="en-US" sz="1200" dirty="0" smtClean="0"/>
                        <a:t> 1.00     1.00      0.00</a:t>
                      </a:r>
                    </a:p>
                    <a:p>
                      <a:r>
                        <a:rPr lang="en-US" sz="1200" dirty="0" err="1" smtClean="0"/>
                        <a:t>vt</a:t>
                      </a:r>
                      <a:r>
                        <a:rPr lang="en-US" sz="1200" dirty="0" smtClean="0"/>
                        <a:t> 0.00     1.00      0.00</a:t>
                      </a:r>
                    </a:p>
                    <a:p>
                      <a:r>
                        <a:rPr lang="en-US" sz="1200" dirty="0" smtClean="0"/>
                        <a:t>…</a:t>
                      </a:r>
                    </a:p>
                    <a:p>
                      <a:r>
                        <a:rPr lang="en-US" sz="1200" dirty="0" smtClean="0"/>
                        <a:t># 4 texture </a:t>
                      </a:r>
                      <a:r>
                        <a:rPr lang="en-US" sz="1200" dirty="0" err="1" smtClean="0"/>
                        <a:t>coords</a:t>
                      </a:r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g Box01</a:t>
                      </a:r>
                    </a:p>
                    <a:p>
                      <a:r>
                        <a:rPr lang="en-US" sz="1200" dirty="0" err="1" smtClean="0"/>
                        <a:t>usemtl</a:t>
                      </a:r>
                      <a:r>
                        <a:rPr lang="en-US" sz="1200" dirty="0" smtClean="0"/>
                        <a:t> 01___Default</a:t>
                      </a:r>
                    </a:p>
                    <a:p>
                      <a:r>
                        <a:rPr lang="en-US" sz="1200" dirty="0" smtClean="0"/>
                        <a:t>f 1/1/1 2/2/1 3/3/1 </a:t>
                      </a:r>
                    </a:p>
                    <a:p>
                      <a:r>
                        <a:rPr lang="en-US" sz="1200" dirty="0" smtClean="0"/>
                        <a:t>f 3/3/1 4/4/1 1/1/1 </a:t>
                      </a:r>
                    </a:p>
                    <a:p>
                      <a:r>
                        <a:rPr lang="en-US" sz="1200" dirty="0" smtClean="0"/>
                        <a:t>f 5/4/2 6/1/2 7/2/2 </a:t>
                      </a:r>
                    </a:p>
                    <a:p>
                      <a:r>
                        <a:rPr lang="en-US" sz="1200" dirty="0" smtClean="0"/>
                        <a:t>…</a:t>
                      </a:r>
                    </a:p>
                    <a:p>
                      <a:r>
                        <a:rPr lang="en-US" sz="1200" dirty="0" smtClean="0"/>
                        <a:t># 12 faces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1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3766" y="1676400"/>
            <a:ext cx="4599234" cy="48006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texcoords_index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num_textcoord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x 3]</a:t>
            </a:r>
            <a:r>
              <a:rPr 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68580" indent="0">
              <a:buNone/>
            </a:pPr>
            <a:r>
              <a:rPr lang="en-US" sz="1600" dirty="0" smtClean="0">
                <a:sym typeface="Wingdings" pitchFamily="2" charset="2"/>
              </a:rPr>
              <a:t> return the array contains all </a:t>
            </a:r>
            <a:r>
              <a:rPr lang="en-US" sz="1600" dirty="0" err="1" smtClean="0">
                <a:sym typeface="Wingdings" pitchFamily="2" charset="2"/>
              </a:rPr>
              <a:t>textcoord</a:t>
            </a:r>
            <a:endParaRPr lang="en-US" sz="1600" dirty="0" smtClean="0">
              <a:sym typeface="Wingdings" pitchFamily="2" charset="2"/>
            </a:endParaRPr>
          </a:p>
          <a:p>
            <a:pPr marL="68580" indent="0">
              <a:buNone/>
            </a:pPr>
            <a:r>
              <a:rPr lang="en-US" sz="1600" dirty="0" smtClean="0">
                <a:sym typeface="Wingdings" pitchFamily="2" charset="2"/>
              </a:rPr>
              <a:t>Ex: </a:t>
            </a:r>
            <a:r>
              <a:rPr lang="en-US" sz="1600" dirty="0" err="1" smtClean="0">
                <a:sym typeface="Wingdings" pitchFamily="2" charset="2"/>
              </a:rPr>
              <a:t>texcoords</a:t>
            </a:r>
            <a:r>
              <a:rPr lang="en-US" sz="1600" dirty="0" err="1" smtClean="0"/>
              <a:t>_index</a:t>
            </a:r>
            <a:r>
              <a:rPr lang="en-US" sz="1600" dirty="0" smtClean="0"/>
              <a:t>[24] = {</a:t>
            </a:r>
          </a:p>
          <a:p>
            <a:pPr marL="685800" lvl="2" indent="0">
              <a:buNone/>
            </a:pPr>
            <a:r>
              <a:rPr lang="en-US" sz="1400" dirty="0" smtClean="0"/>
              <a:t>1.0, 0.0, 0.0, //</a:t>
            </a:r>
            <a:r>
              <a:rPr lang="en-US" sz="1400" dirty="0" err="1" smtClean="0"/>
              <a:t>textcoord</a:t>
            </a:r>
            <a:r>
              <a:rPr lang="en-US" sz="1400" dirty="0" smtClean="0"/>
              <a:t> 1</a:t>
            </a:r>
          </a:p>
          <a:p>
            <a:pPr marL="685800" lvl="2" indent="0">
              <a:buNone/>
            </a:pPr>
            <a:r>
              <a:rPr lang="en-US" sz="1400" dirty="0" smtClean="0"/>
              <a:t>1.0, </a:t>
            </a:r>
            <a:r>
              <a:rPr lang="en-US" sz="1400" dirty="0"/>
              <a:t>1</a:t>
            </a:r>
            <a:r>
              <a:rPr lang="en-US" sz="1400" dirty="0" smtClean="0"/>
              <a:t>.0, 0.0</a:t>
            </a:r>
            <a:r>
              <a:rPr lang="en-US" sz="1400" dirty="0"/>
              <a:t>, // </a:t>
            </a:r>
            <a:r>
              <a:rPr lang="en-US" sz="1400" dirty="0" err="1" smtClean="0"/>
              <a:t>textcoord</a:t>
            </a:r>
            <a:r>
              <a:rPr lang="en-US" sz="1400" dirty="0" smtClean="0"/>
              <a:t> 2</a:t>
            </a:r>
          </a:p>
          <a:p>
            <a:pPr marL="685800" lvl="2" indent="0">
              <a:buNone/>
            </a:pPr>
            <a:r>
              <a:rPr lang="en-US" sz="1400" dirty="0" smtClean="0"/>
              <a:t>0.0, </a:t>
            </a:r>
            <a:r>
              <a:rPr lang="en-US" sz="1400" dirty="0"/>
              <a:t>1</a:t>
            </a:r>
            <a:r>
              <a:rPr lang="en-US" sz="1400" dirty="0" smtClean="0"/>
              <a:t>.0, 0.0,…} </a:t>
            </a:r>
            <a:r>
              <a:rPr lang="en-US" sz="1400" dirty="0"/>
              <a:t>// </a:t>
            </a:r>
            <a:r>
              <a:rPr lang="en-US" sz="1400" dirty="0" err="1"/>
              <a:t>textcoord</a:t>
            </a:r>
            <a:r>
              <a:rPr lang="en-US" sz="1400" dirty="0"/>
              <a:t> </a:t>
            </a:r>
            <a:r>
              <a:rPr lang="en-US" sz="1400" dirty="0" smtClean="0"/>
              <a:t>4</a:t>
            </a:r>
            <a:endParaRPr lang="en-US" sz="1400" dirty="0" smtClean="0">
              <a:sym typeface="Wingdings" pitchFamily="2" charset="2"/>
            </a:endParaRPr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4677"/>
              </p:ext>
            </p:extLst>
          </p:nvPr>
        </p:nvGraphicFramePr>
        <p:xfrm>
          <a:off x="6781800" y="685800"/>
          <a:ext cx="2084387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4387"/>
              </a:tblGrid>
              <a:tr h="5715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</a:t>
                      </a:r>
                    </a:p>
                    <a:p>
                      <a:r>
                        <a:rPr lang="en-US" sz="1200" dirty="0" smtClean="0"/>
                        <a:t># object Box01</a:t>
                      </a:r>
                    </a:p>
                    <a:p>
                      <a:r>
                        <a:rPr lang="en-US" sz="1200" dirty="0" smtClean="0"/>
                        <a:t>#</a:t>
                      </a:r>
                    </a:p>
                    <a:p>
                      <a:r>
                        <a:rPr lang="en-US" sz="1200" dirty="0" smtClean="0"/>
                        <a:t>v  -0.40     0.00     0.40</a:t>
                      </a:r>
                    </a:p>
                    <a:p>
                      <a:r>
                        <a:rPr lang="en-US" sz="1200" dirty="0" smtClean="0"/>
                        <a:t>v  -0.40     0.00     -0.40</a:t>
                      </a:r>
                    </a:p>
                    <a:p>
                      <a:r>
                        <a:rPr lang="en-US" sz="1200" dirty="0" smtClean="0"/>
                        <a:t>v  0.40      0.00     -0.40</a:t>
                      </a:r>
                    </a:p>
                    <a:p>
                      <a:r>
                        <a:rPr lang="en-US" sz="1200" dirty="0" smtClean="0"/>
                        <a:t>v  0.40</a:t>
                      </a:r>
                      <a:r>
                        <a:rPr lang="en-US" sz="1200" baseline="0" dirty="0" smtClean="0"/>
                        <a:t>      </a:t>
                      </a:r>
                      <a:r>
                        <a:rPr lang="en-US" sz="1200" dirty="0" smtClean="0"/>
                        <a:t>0.00      0.40</a:t>
                      </a:r>
                    </a:p>
                    <a:p>
                      <a:r>
                        <a:rPr lang="en-US" sz="1200" dirty="0" smtClean="0"/>
                        <a:t>v  -0.40</a:t>
                      </a:r>
                      <a:r>
                        <a:rPr lang="en-US" sz="1200" baseline="0" dirty="0" smtClean="0"/>
                        <a:t>     </a:t>
                      </a:r>
                      <a:r>
                        <a:rPr lang="en-US" sz="1200" dirty="0" smtClean="0"/>
                        <a:t>0.40</a:t>
                      </a:r>
                      <a:r>
                        <a:rPr lang="en-US" sz="1200" baseline="0" dirty="0" smtClean="0"/>
                        <a:t>     </a:t>
                      </a:r>
                      <a:r>
                        <a:rPr lang="en-US" sz="1200" dirty="0" smtClean="0"/>
                        <a:t> 0.40</a:t>
                      </a:r>
                    </a:p>
                    <a:p>
                      <a:r>
                        <a:rPr lang="en-US" sz="1200" dirty="0" smtClean="0"/>
                        <a:t>v  0.40</a:t>
                      </a:r>
                      <a:r>
                        <a:rPr lang="en-US" sz="1200" baseline="0" dirty="0" smtClean="0"/>
                        <a:t>     </a:t>
                      </a:r>
                      <a:r>
                        <a:rPr lang="en-US" sz="1200" dirty="0" smtClean="0"/>
                        <a:t> 0.40</a:t>
                      </a:r>
                      <a:r>
                        <a:rPr lang="en-US" sz="1200" baseline="0" dirty="0" smtClean="0"/>
                        <a:t>   </a:t>
                      </a:r>
                      <a:r>
                        <a:rPr lang="en-US" sz="1200" dirty="0" smtClean="0"/>
                        <a:t>   0.40</a:t>
                      </a:r>
                    </a:p>
                    <a:p>
                      <a:r>
                        <a:rPr lang="en-US" sz="1200" dirty="0" smtClean="0"/>
                        <a:t>…</a:t>
                      </a:r>
                    </a:p>
                    <a:p>
                      <a:r>
                        <a:rPr lang="en-US" sz="1200" dirty="0" smtClean="0"/>
                        <a:t># 8 vertices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vn</a:t>
                      </a:r>
                      <a:r>
                        <a:rPr lang="en-US" sz="1200" dirty="0" smtClean="0"/>
                        <a:t> 0.00    -1.00    -0.00</a:t>
                      </a:r>
                    </a:p>
                    <a:p>
                      <a:r>
                        <a:rPr lang="en-US" sz="1200" dirty="0" err="1" smtClean="0"/>
                        <a:t>vn</a:t>
                      </a:r>
                      <a:r>
                        <a:rPr lang="en-US" sz="1200" dirty="0" smtClean="0"/>
                        <a:t> 0.00    1.00     -0.00</a:t>
                      </a:r>
                    </a:p>
                    <a:p>
                      <a:r>
                        <a:rPr lang="en-US" sz="1200" dirty="0" err="1" smtClean="0"/>
                        <a:t>vn</a:t>
                      </a:r>
                      <a:r>
                        <a:rPr lang="en-US" sz="1200" dirty="0" smtClean="0"/>
                        <a:t> 0.00     0.00    1.00</a:t>
                      </a:r>
                    </a:p>
                    <a:p>
                      <a:r>
                        <a:rPr lang="en-US" sz="1200" dirty="0" smtClean="0"/>
                        <a:t>…</a:t>
                      </a:r>
                    </a:p>
                    <a:p>
                      <a:r>
                        <a:rPr lang="en-US" sz="1200" dirty="0" smtClean="0"/>
                        <a:t># 6 vertex </a:t>
                      </a:r>
                      <a:r>
                        <a:rPr lang="en-US" sz="1200" dirty="0" err="1" smtClean="0"/>
                        <a:t>normals</a:t>
                      </a:r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vt</a:t>
                      </a:r>
                      <a:r>
                        <a:rPr lang="en-US" sz="1200" dirty="0" smtClean="0"/>
                        <a:t> 1.00     0.00      0.00</a:t>
                      </a:r>
                    </a:p>
                    <a:p>
                      <a:r>
                        <a:rPr lang="en-US" sz="1200" dirty="0" err="1" smtClean="0"/>
                        <a:t>vt</a:t>
                      </a:r>
                      <a:r>
                        <a:rPr lang="en-US" sz="1200" dirty="0" smtClean="0"/>
                        <a:t> 1.00     1.00      0.00</a:t>
                      </a:r>
                    </a:p>
                    <a:p>
                      <a:r>
                        <a:rPr lang="en-US" sz="1200" dirty="0" err="1" smtClean="0"/>
                        <a:t>vt</a:t>
                      </a:r>
                      <a:r>
                        <a:rPr lang="en-US" sz="1200" dirty="0" smtClean="0"/>
                        <a:t> 0.00     1.00      0.00</a:t>
                      </a:r>
                    </a:p>
                    <a:p>
                      <a:r>
                        <a:rPr lang="en-US" sz="1200" dirty="0" smtClean="0"/>
                        <a:t>…</a:t>
                      </a:r>
                    </a:p>
                    <a:p>
                      <a:r>
                        <a:rPr lang="en-US" sz="1200" dirty="0" smtClean="0"/>
                        <a:t># 4 texture </a:t>
                      </a:r>
                      <a:r>
                        <a:rPr lang="en-US" sz="1200" dirty="0" err="1" smtClean="0"/>
                        <a:t>coords</a:t>
                      </a:r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g Box01</a:t>
                      </a:r>
                    </a:p>
                    <a:p>
                      <a:r>
                        <a:rPr lang="en-US" sz="1200" dirty="0" err="1" smtClean="0"/>
                        <a:t>usemtl</a:t>
                      </a:r>
                      <a:r>
                        <a:rPr lang="en-US" sz="1200" dirty="0" smtClean="0"/>
                        <a:t> 01___Default</a:t>
                      </a:r>
                    </a:p>
                    <a:p>
                      <a:r>
                        <a:rPr lang="en-US" sz="1200" dirty="0" smtClean="0"/>
                        <a:t>f 1/1/1 2/2/1 3/3/1 </a:t>
                      </a:r>
                    </a:p>
                    <a:p>
                      <a:r>
                        <a:rPr lang="en-US" sz="1200" dirty="0" smtClean="0"/>
                        <a:t>f 3/3/1 4/4/1 1/1/1 </a:t>
                      </a:r>
                    </a:p>
                    <a:p>
                      <a:r>
                        <a:rPr lang="en-US" sz="1200" dirty="0" smtClean="0"/>
                        <a:t>f 5/4/2 6/1/2 7/2/2 </a:t>
                      </a:r>
                    </a:p>
                    <a:p>
                      <a:r>
                        <a:rPr lang="en-US" sz="1200" dirty="0" smtClean="0"/>
                        <a:t>…</a:t>
                      </a:r>
                    </a:p>
                    <a:p>
                      <a:r>
                        <a:rPr lang="en-US" sz="1200" dirty="0" smtClean="0"/>
                        <a:t># 12 faces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0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752600"/>
            <a:ext cx="8485434" cy="4800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f </a:t>
            </a:r>
            <a:r>
              <a:rPr lang="en-US" sz="1600" dirty="0"/>
              <a:t>1/1/1 </a:t>
            </a:r>
            <a:r>
              <a:rPr lang="en-US" sz="1600" dirty="0" smtClean="0"/>
              <a:t>   2/2/1     3/3/1 </a:t>
            </a:r>
          </a:p>
          <a:p>
            <a:r>
              <a:rPr lang="en-US" sz="1600" dirty="0"/>
              <a:t>f </a:t>
            </a:r>
            <a:r>
              <a:rPr lang="en-US" sz="1600" dirty="0" smtClean="0"/>
              <a:t>3/3/1    </a:t>
            </a:r>
            <a:r>
              <a:rPr lang="en-US" sz="1600" dirty="0"/>
              <a:t>4/4/1 </a:t>
            </a:r>
            <a:r>
              <a:rPr lang="en-US" sz="1600" dirty="0" smtClean="0"/>
              <a:t>    1/1/1 </a:t>
            </a:r>
          </a:p>
          <a:p>
            <a:r>
              <a:rPr lang="en-US" sz="1600" dirty="0" smtClean="0"/>
              <a:t>f 5/4/2    6/1/2     7/2/2 </a:t>
            </a:r>
            <a:endParaRPr lang="en-US" sz="1600" dirty="0"/>
          </a:p>
          <a:p>
            <a:r>
              <a:rPr lang="en-US" sz="1600" dirty="0" smtClean="0"/>
              <a:t>…</a:t>
            </a:r>
            <a:endParaRPr lang="en-US" sz="1600" dirty="0"/>
          </a:p>
          <a:p>
            <a:pPr marL="68580" indent="0">
              <a:buNone/>
            </a:pPr>
            <a:endParaRPr lang="en-US" sz="1400" dirty="0" smtClean="0"/>
          </a:p>
          <a:p>
            <a:pPr marL="68580" indent="0">
              <a:buNone/>
            </a:pPr>
            <a:r>
              <a:rPr lang="en-US" sz="1800" dirty="0" smtClean="0"/>
              <a:t>This means:</a:t>
            </a:r>
          </a:p>
          <a:p>
            <a:pPr marL="68580" indent="0">
              <a:buNone/>
            </a:pPr>
            <a:endParaRPr lang="en-US" sz="1400" dirty="0" smtClean="0"/>
          </a:p>
          <a:p>
            <a:pPr>
              <a:buFont typeface="Wingdings"/>
              <a:buChar char="à"/>
            </a:pPr>
            <a:r>
              <a:rPr lang="en-US" sz="1200" dirty="0" smtClean="0"/>
              <a:t>f vertex 1 / </a:t>
            </a:r>
            <a:r>
              <a:rPr lang="en-US" sz="1200" dirty="0" err="1" smtClean="0"/>
              <a:t>textcoord</a:t>
            </a:r>
            <a:r>
              <a:rPr lang="en-US" sz="1200" dirty="0" smtClean="0"/>
              <a:t> 1 / normal 1    vertex 2 / </a:t>
            </a:r>
            <a:r>
              <a:rPr lang="en-US" sz="1200" dirty="0" err="1" smtClean="0"/>
              <a:t>textcoord</a:t>
            </a:r>
            <a:r>
              <a:rPr lang="en-US" sz="1200" dirty="0" smtClean="0"/>
              <a:t> 2 / normal 2     vertex 3 / </a:t>
            </a:r>
            <a:r>
              <a:rPr lang="en-US" sz="1200" dirty="0" err="1" smtClean="0"/>
              <a:t>textcoord</a:t>
            </a:r>
            <a:r>
              <a:rPr lang="en-US" sz="1200" dirty="0" smtClean="0"/>
              <a:t> 3 / normal 3</a:t>
            </a:r>
          </a:p>
          <a:p>
            <a:pPr>
              <a:buFont typeface="Wingdings"/>
              <a:buChar char="à"/>
            </a:pPr>
            <a:r>
              <a:rPr lang="en-US" sz="1200" dirty="0"/>
              <a:t>f vertex </a:t>
            </a:r>
            <a:r>
              <a:rPr lang="en-US" sz="1200" dirty="0" smtClean="0"/>
              <a:t>3 </a:t>
            </a:r>
            <a:r>
              <a:rPr lang="en-US" sz="1200" dirty="0"/>
              <a:t>/ </a:t>
            </a:r>
            <a:r>
              <a:rPr lang="en-US" sz="1200" dirty="0" err="1"/>
              <a:t>textcoord</a:t>
            </a:r>
            <a:r>
              <a:rPr lang="en-US" sz="1200" dirty="0"/>
              <a:t> </a:t>
            </a:r>
            <a:r>
              <a:rPr lang="en-US" sz="1200" dirty="0" smtClean="0"/>
              <a:t>3 </a:t>
            </a:r>
            <a:r>
              <a:rPr lang="en-US" sz="1200" dirty="0"/>
              <a:t>/ normal 1    vertex </a:t>
            </a:r>
            <a:r>
              <a:rPr lang="en-US" sz="1200" dirty="0" smtClean="0"/>
              <a:t>4 </a:t>
            </a:r>
            <a:r>
              <a:rPr lang="en-US" sz="1200" dirty="0"/>
              <a:t>/ </a:t>
            </a:r>
            <a:r>
              <a:rPr lang="en-US" sz="1200" dirty="0" err="1"/>
              <a:t>textcoord</a:t>
            </a:r>
            <a:r>
              <a:rPr lang="en-US" sz="1200" dirty="0"/>
              <a:t> </a:t>
            </a:r>
            <a:r>
              <a:rPr lang="en-US" sz="1200" dirty="0" smtClean="0"/>
              <a:t>4 </a:t>
            </a:r>
            <a:r>
              <a:rPr lang="en-US" sz="1200" dirty="0"/>
              <a:t>/ normal 1</a:t>
            </a:r>
            <a:r>
              <a:rPr lang="en-US" sz="1200" dirty="0" smtClean="0"/>
              <a:t>     </a:t>
            </a:r>
            <a:r>
              <a:rPr lang="en-US" sz="1200" dirty="0"/>
              <a:t>vertex </a:t>
            </a:r>
            <a:r>
              <a:rPr lang="en-US" sz="1200" dirty="0" smtClean="0"/>
              <a:t>1 </a:t>
            </a:r>
            <a:r>
              <a:rPr lang="en-US" sz="1200" dirty="0"/>
              <a:t>/ </a:t>
            </a:r>
            <a:r>
              <a:rPr lang="en-US" sz="1200" dirty="0" err="1"/>
              <a:t>textcoord</a:t>
            </a:r>
            <a:r>
              <a:rPr lang="en-US" sz="1200" dirty="0"/>
              <a:t> </a:t>
            </a:r>
            <a:r>
              <a:rPr lang="en-US" sz="1200" dirty="0" smtClean="0"/>
              <a:t>1 </a:t>
            </a:r>
            <a:r>
              <a:rPr lang="en-US" sz="1200" dirty="0"/>
              <a:t>/ normal </a:t>
            </a:r>
            <a:r>
              <a:rPr lang="en-US" sz="1200" dirty="0" smtClean="0"/>
              <a:t>1</a:t>
            </a:r>
            <a:endParaRPr lang="en-US" sz="1200" dirty="0"/>
          </a:p>
          <a:p>
            <a:pPr>
              <a:buFont typeface="Wingdings"/>
              <a:buChar char="à"/>
            </a:pPr>
            <a:r>
              <a:rPr lang="en-US" sz="1200" dirty="0" smtClean="0"/>
              <a:t>f vertex 5 </a:t>
            </a:r>
            <a:r>
              <a:rPr lang="en-US" sz="1200" dirty="0"/>
              <a:t>/ </a:t>
            </a:r>
            <a:r>
              <a:rPr lang="en-US" sz="1200" dirty="0" err="1"/>
              <a:t>textcoord</a:t>
            </a:r>
            <a:r>
              <a:rPr lang="en-US" sz="1200" dirty="0"/>
              <a:t> </a:t>
            </a:r>
            <a:r>
              <a:rPr lang="en-US" sz="1200" dirty="0" smtClean="0"/>
              <a:t>4 </a:t>
            </a:r>
            <a:r>
              <a:rPr lang="en-US" sz="1200" dirty="0"/>
              <a:t>/ normal 2</a:t>
            </a:r>
            <a:r>
              <a:rPr lang="en-US" sz="1200" dirty="0" smtClean="0"/>
              <a:t>    </a:t>
            </a:r>
            <a:r>
              <a:rPr lang="en-US" sz="1200" dirty="0"/>
              <a:t>vertex </a:t>
            </a:r>
            <a:r>
              <a:rPr lang="en-US" sz="1200" dirty="0" smtClean="0"/>
              <a:t>6 </a:t>
            </a:r>
            <a:r>
              <a:rPr lang="en-US" sz="1200" dirty="0"/>
              <a:t>/ </a:t>
            </a:r>
            <a:r>
              <a:rPr lang="en-US" sz="1200" dirty="0" err="1"/>
              <a:t>textcoord</a:t>
            </a:r>
            <a:r>
              <a:rPr lang="en-US" sz="1200" dirty="0"/>
              <a:t> </a:t>
            </a:r>
            <a:r>
              <a:rPr lang="en-US" sz="1200" dirty="0" smtClean="0"/>
              <a:t>1 </a:t>
            </a:r>
            <a:r>
              <a:rPr lang="en-US" sz="1200" dirty="0"/>
              <a:t>/ normal </a:t>
            </a:r>
            <a:r>
              <a:rPr lang="en-US" sz="1200" dirty="0" smtClean="0"/>
              <a:t>2     </a:t>
            </a:r>
            <a:r>
              <a:rPr lang="en-US" sz="1200" dirty="0"/>
              <a:t>vertex </a:t>
            </a:r>
            <a:r>
              <a:rPr lang="en-US" sz="1200" dirty="0" smtClean="0"/>
              <a:t>7 </a:t>
            </a:r>
            <a:r>
              <a:rPr lang="en-US" sz="1200" dirty="0"/>
              <a:t>/ </a:t>
            </a:r>
            <a:r>
              <a:rPr lang="en-US" sz="1200" dirty="0" err="1"/>
              <a:t>textcoord</a:t>
            </a:r>
            <a:r>
              <a:rPr lang="en-US" sz="1200" dirty="0"/>
              <a:t> </a:t>
            </a:r>
            <a:r>
              <a:rPr lang="en-US" sz="1200" dirty="0" smtClean="0"/>
              <a:t>2 </a:t>
            </a:r>
            <a:r>
              <a:rPr lang="en-US" sz="1200" dirty="0"/>
              <a:t>/ normal 2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943350" y="2819400"/>
            <a:ext cx="4076700" cy="1045205"/>
            <a:chOff x="4152900" y="914400"/>
            <a:chExt cx="4076700" cy="1045205"/>
          </a:xfrm>
        </p:grpSpPr>
        <p:sp>
          <p:nvSpPr>
            <p:cNvPr id="6" name="Isosceles Triangle 5"/>
            <p:cNvSpPr/>
            <p:nvPr/>
          </p:nvSpPr>
          <p:spPr>
            <a:xfrm>
              <a:off x="4762500" y="1143000"/>
              <a:ext cx="2667000" cy="685800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67400" y="914400"/>
              <a:ext cx="838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Vertex1</a:t>
              </a:r>
              <a:endParaRPr 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52900" y="1697995"/>
              <a:ext cx="838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Vertex2</a:t>
              </a:r>
              <a:endParaRPr 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91400" y="1688470"/>
              <a:ext cx="838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Vertex3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21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81000" y="1371600"/>
            <a:ext cx="4419600" cy="5029199"/>
            <a:chOff x="533401" y="1447800"/>
            <a:chExt cx="4419600" cy="5029199"/>
          </a:xfrm>
          <a:blipFill>
            <a:blip r:embed="rId2"/>
            <a:tile tx="0" ty="0" sx="100000" sy="100000" flip="none" algn="tl"/>
          </a:blipFill>
        </p:grpSpPr>
        <p:sp>
          <p:nvSpPr>
            <p:cNvPr id="64" name="Freeform 63"/>
            <p:cNvSpPr/>
            <p:nvPr/>
          </p:nvSpPr>
          <p:spPr>
            <a:xfrm>
              <a:off x="533401" y="1447800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 smtClean="0">
                  <a:solidFill>
                    <a:schemeClr val="bg1">
                      <a:lumMod val="75000"/>
                    </a:schemeClr>
                  </a:solidFill>
                </a:rPr>
                <a:t>Introduction</a:t>
              </a:r>
              <a:endParaRPr lang="en-US" sz="24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533401" y="199174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Rendering pipeline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533401" y="253569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Shader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>
              <a:off x="533401" y="307963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Basic GLSL-ES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>
              <a:off x="533401" y="362358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Basic Math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533401" y="416753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MVP matrices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533401" y="471147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</a:rPr>
                <a:t>Textures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533401" y="525542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Obj</a:t>
              </a: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 model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3401" y="5799372"/>
              <a:ext cx="4419600" cy="677627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Shader</a:t>
              </a: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 effect: </a:t>
              </a: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Skydome</a:t>
              </a: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 using cube mapping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09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752600"/>
            <a:ext cx="6324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/>
              <a:t>f 1/1/1    2/2/1     3/3/1 </a:t>
            </a:r>
          </a:p>
          <a:p>
            <a:r>
              <a:rPr lang="en-US" sz="1600" dirty="0"/>
              <a:t>f 3/3/1    4/4/1     1/1/1 </a:t>
            </a:r>
          </a:p>
          <a:p>
            <a:r>
              <a:rPr lang="en-US" sz="1600" dirty="0"/>
              <a:t>f 5/4/2    6/1/2     7/2/2 </a:t>
            </a:r>
          </a:p>
          <a:p>
            <a:r>
              <a:rPr lang="en-US" sz="1600" dirty="0"/>
              <a:t>…</a:t>
            </a:r>
          </a:p>
          <a:p>
            <a:pPr marL="68580" indent="0">
              <a:buNone/>
            </a:pP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indices[12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3] </a:t>
            </a:r>
            <a:r>
              <a:rPr lang="en-US" sz="1600" b="1" dirty="0">
                <a:solidFill>
                  <a:srgbClr val="090521"/>
                </a:solidFill>
                <a:latin typeface="Courier New" pitchFamily="49" charset="0"/>
                <a:cs typeface="Courier New" pitchFamily="49" charset="0"/>
              </a:rPr>
              <a:t>= {</a:t>
            </a:r>
          </a:p>
          <a:p>
            <a:pPr marL="68580" indent="0">
              <a:buNone/>
            </a:pPr>
            <a:r>
              <a:rPr lang="en-US" sz="1600" b="1" dirty="0" smtClean="0">
                <a:solidFill>
                  <a:srgbClr val="09052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solidFill>
                  <a:srgbClr val="090521"/>
                </a:solidFill>
                <a:latin typeface="Courier New" pitchFamily="49" charset="0"/>
                <a:cs typeface="Courier New" pitchFamily="49" charset="0"/>
              </a:rPr>
              <a:t>, 1,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dirty="0" smtClean="0">
                <a:solidFill>
                  <a:srgbClr val="09052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i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i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// first </a:t>
            </a:r>
            <a:r>
              <a:rPr lang="en-US" sz="1400" b="1" i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triangle</a:t>
            </a:r>
            <a:endParaRPr lang="en-US" sz="1400" b="1" i="1" dirty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1600" dirty="0" smtClean="0">
                <a:solidFill>
                  <a:srgbClr val="09052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dirty="0" smtClean="0">
                <a:solidFill>
                  <a:srgbClr val="090521"/>
                </a:solidFill>
                <a:latin typeface="Courier New" pitchFamily="49" charset="0"/>
                <a:cs typeface="Courier New" pitchFamily="49" charset="0"/>
              </a:rPr>
              <a:t>, 4,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solidFill>
                  <a:srgbClr val="09052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i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// second triangle</a:t>
            </a:r>
          </a:p>
          <a:p>
            <a:pPr marL="68580" indent="0">
              <a:buNone/>
            </a:pPr>
            <a:r>
              <a:rPr lang="en-US" sz="1600" dirty="0" smtClean="0">
                <a:solidFill>
                  <a:srgbClr val="09052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solidFill>
                  <a:srgbClr val="09052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>
                <a:solidFill>
                  <a:srgbClr val="090521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dirty="0" smtClean="0">
                <a:solidFill>
                  <a:srgbClr val="09052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1600" dirty="0" smtClean="0">
                <a:solidFill>
                  <a:srgbClr val="09052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 smtClean="0">
                <a:solidFill>
                  <a:srgbClr val="09052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i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i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third triangle</a:t>
            </a:r>
            <a:endParaRPr lang="en-US" sz="1400" b="1" i="1" dirty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1600" b="1" dirty="0" smtClean="0">
                <a:solidFill>
                  <a:srgbClr val="090521"/>
                </a:solidFill>
                <a:latin typeface="Courier New" pitchFamily="49" charset="0"/>
                <a:cs typeface="Courier New" pitchFamily="49" charset="0"/>
              </a:rPr>
              <a:t>…}</a:t>
            </a:r>
          </a:p>
          <a:p>
            <a:pPr marL="68580" indent="0">
              <a:buNone/>
            </a:pPr>
            <a:endParaRPr lang="en-US" sz="1600" b="1" dirty="0" smtClean="0">
              <a:solidFill>
                <a:srgbClr val="090521"/>
              </a:solidFill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vertices_array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num_face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x 3 x 3] </a:t>
            </a:r>
            <a:r>
              <a:rPr lang="en-US" sz="1600" b="1" dirty="0">
                <a:solidFill>
                  <a:srgbClr val="090521"/>
                </a:solidFill>
                <a:latin typeface="Courier New" pitchFamily="49" charset="0"/>
                <a:cs typeface="Courier New" pitchFamily="49" charset="0"/>
              </a:rPr>
              <a:t>= {</a:t>
            </a:r>
          </a:p>
          <a:p>
            <a:pPr marL="6858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-0.4, 0.0, 0.4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-0.4, 0.0, -0.4</a:t>
            </a:r>
            <a:r>
              <a:rPr lang="en-US" sz="1400" b="1" dirty="0" smtClean="0">
                <a:solidFill>
                  <a:srgbClr val="09052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0.4, 0.0, 0.4</a:t>
            </a:r>
            <a:r>
              <a:rPr lang="en-US" sz="1400" b="1" dirty="0" smtClean="0">
                <a:solidFill>
                  <a:srgbClr val="09052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i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i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first </a:t>
            </a:r>
            <a:r>
              <a:rPr lang="en-US" sz="1400" b="1" i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triangle</a:t>
            </a:r>
          </a:p>
          <a:p>
            <a:pPr marL="6858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0.4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0.0,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-0.4</a:t>
            </a:r>
            <a:r>
              <a:rPr lang="en-US" sz="1400" b="1" dirty="0">
                <a:solidFill>
                  <a:srgbClr val="09052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0.4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0.0,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0.4</a:t>
            </a:r>
            <a:r>
              <a:rPr lang="en-US" sz="1400" b="1" dirty="0">
                <a:solidFill>
                  <a:srgbClr val="09052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-0.4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0.0, 0.4</a:t>
            </a:r>
            <a:r>
              <a:rPr lang="en-US" sz="1400" b="1" dirty="0">
                <a:solidFill>
                  <a:srgbClr val="09052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i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// second triangle</a:t>
            </a:r>
          </a:p>
          <a:p>
            <a:pPr marL="6858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0.4,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0.4,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0.4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0.4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0.4, 0.4</a:t>
            </a:r>
            <a:r>
              <a:rPr lang="en-US" sz="1400" b="1" dirty="0">
                <a:solidFill>
                  <a:srgbClr val="09052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y, z</a:t>
            </a:r>
            <a:r>
              <a:rPr lang="en-US" sz="1400" b="1" smtClean="0">
                <a:solidFill>
                  <a:srgbClr val="090521"/>
                </a:solidFill>
                <a:latin typeface="Courier New" pitchFamily="49" charset="0"/>
                <a:cs typeface="Courier New" pitchFamily="49" charset="0"/>
              </a:rPr>
              <a:t>,        </a:t>
            </a:r>
            <a:r>
              <a:rPr lang="en-US" sz="1400" b="1" i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i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third triangle</a:t>
            </a:r>
          </a:p>
          <a:p>
            <a:pPr marL="68580" indent="0">
              <a:buNone/>
            </a:pPr>
            <a:r>
              <a:rPr lang="en-US" sz="1600" b="1" dirty="0" smtClean="0">
                <a:solidFill>
                  <a:srgbClr val="090521"/>
                </a:solidFill>
                <a:latin typeface="Courier New" pitchFamily="49" charset="0"/>
                <a:cs typeface="Courier New" pitchFamily="49" charset="0"/>
              </a:rPr>
              <a:t>…}</a:t>
            </a:r>
            <a:endParaRPr lang="en-US" sz="1600" b="1" dirty="0">
              <a:solidFill>
                <a:srgbClr val="09052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305300" y="4398454"/>
            <a:ext cx="2286000" cy="321183"/>
            <a:chOff x="3429000" y="4114800"/>
            <a:chExt cx="2286000" cy="321183"/>
          </a:xfrm>
        </p:grpSpPr>
        <p:sp>
          <p:nvSpPr>
            <p:cNvPr id="16" name="Line Callout 1 15"/>
            <p:cNvSpPr/>
            <p:nvPr/>
          </p:nvSpPr>
          <p:spPr>
            <a:xfrm>
              <a:off x="3429000" y="4129659"/>
              <a:ext cx="609600" cy="306324"/>
            </a:xfrm>
            <a:prstGeom prst="borderCallout1">
              <a:avLst>
                <a:gd name="adj1" fmla="val 104260"/>
                <a:gd name="adj2" fmla="val 51042"/>
                <a:gd name="adj3" fmla="val 306841"/>
                <a:gd name="adj4" fmla="val -79479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Line Callout 1 16"/>
            <p:cNvSpPr/>
            <p:nvPr/>
          </p:nvSpPr>
          <p:spPr>
            <a:xfrm>
              <a:off x="4267200" y="4114800"/>
              <a:ext cx="609600" cy="306324"/>
            </a:xfrm>
            <a:prstGeom prst="borderCallout1">
              <a:avLst>
                <a:gd name="adj1" fmla="val 104260"/>
                <a:gd name="adj2" fmla="val 51042"/>
                <a:gd name="adj3" fmla="val 309951"/>
                <a:gd name="adj4" fmla="val -141979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" name="Line Callout 1 17"/>
            <p:cNvSpPr/>
            <p:nvPr/>
          </p:nvSpPr>
          <p:spPr>
            <a:xfrm>
              <a:off x="5105400" y="4114800"/>
              <a:ext cx="609600" cy="306324"/>
            </a:xfrm>
            <a:prstGeom prst="borderCallout1">
              <a:avLst>
                <a:gd name="adj1" fmla="val 104260"/>
                <a:gd name="adj2" fmla="val 51042"/>
                <a:gd name="adj3" fmla="val 306842"/>
                <a:gd name="adj4" fmla="val -19666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</p:grpSp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287842"/>
              </p:ext>
            </p:extLst>
          </p:nvPr>
        </p:nvGraphicFramePr>
        <p:xfrm>
          <a:off x="6781800" y="685800"/>
          <a:ext cx="2084387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4387"/>
              </a:tblGrid>
              <a:tr h="5715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</a:t>
                      </a:r>
                    </a:p>
                    <a:p>
                      <a:r>
                        <a:rPr lang="en-US" sz="1200" dirty="0" smtClean="0"/>
                        <a:t># object Box01</a:t>
                      </a:r>
                    </a:p>
                    <a:p>
                      <a:r>
                        <a:rPr lang="en-US" sz="1200" dirty="0" smtClean="0"/>
                        <a:t>#</a:t>
                      </a:r>
                    </a:p>
                    <a:p>
                      <a:r>
                        <a:rPr lang="en-US" sz="1200" dirty="0" smtClean="0"/>
                        <a:t>v  -0.40     0.00     0.40</a:t>
                      </a:r>
                    </a:p>
                    <a:p>
                      <a:r>
                        <a:rPr lang="en-US" sz="1200" dirty="0" smtClean="0"/>
                        <a:t>v  -0.40     0.00     -0.40</a:t>
                      </a:r>
                    </a:p>
                    <a:p>
                      <a:r>
                        <a:rPr lang="en-US" sz="1200" dirty="0" smtClean="0"/>
                        <a:t>v  0.40      0.00     -0.40</a:t>
                      </a:r>
                    </a:p>
                    <a:p>
                      <a:r>
                        <a:rPr lang="en-US" sz="1200" dirty="0" smtClean="0"/>
                        <a:t>v  0.40</a:t>
                      </a:r>
                      <a:r>
                        <a:rPr lang="en-US" sz="1200" baseline="0" dirty="0" smtClean="0"/>
                        <a:t>      </a:t>
                      </a:r>
                      <a:r>
                        <a:rPr lang="en-US" sz="1200" dirty="0" smtClean="0"/>
                        <a:t>0.00      0.40</a:t>
                      </a:r>
                    </a:p>
                    <a:p>
                      <a:r>
                        <a:rPr lang="en-US" sz="1200" dirty="0" smtClean="0"/>
                        <a:t>v  -0.40</a:t>
                      </a:r>
                      <a:r>
                        <a:rPr lang="en-US" sz="1200" baseline="0" dirty="0" smtClean="0"/>
                        <a:t>     </a:t>
                      </a:r>
                      <a:r>
                        <a:rPr lang="en-US" sz="1200" dirty="0" smtClean="0"/>
                        <a:t>0.40</a:t>
                      </a:r>
                      <a:r>
                        <a:rPr lang="en-US" sz="1200" baseline="0" dirty="0" smtClean="0"/>
                        <a:t>     </a:t>
                      </a:r>
                      <a:r>
                        <a:rPr lang="en-US" sz="1200" dirty="0" smtClean="0"/>
                        <a:t> 0.40</a:t>
                      </a:r>
                    </a:p>
                    <a:p>
                      <a:r>
                        <a:rPr lang="en-US" sz="1200" dirty="0" smtClean="0"/>
                        <a:t>v  0.40</a:t>
                      </a:r>
                      <a:r>
                        <a:rPr lang="en-US" sz="1200" baseline="0" dirty="0" smtClean="0"/>
                        <a:t>     </a:t>
                      </a:r>
                      <a:r>
                        <a:rPr lang="en-US" sz="1200" dirty="0" smtClean="0"/>
                        <a:t> 0.40</a:t>
                      </a:r>
                      <a:r>
                        <a:rPr lang="en-US" sz="1200" baseline="0" dirty="0" smtClean="0"/>
                        <a:t>   </a:t>
                      </a:r>
                      <a:r>
                        <a:rPr lang="en-US" sz="1200" dirty="0" smtClean="0"/>
                        <a:t>   0.40</a:t>
                      </a:r>
                    </a:p>
                    <a:p>
                      <a:r>
                        <a:rPr lang="en-US" sz="1200" dirty="0" smtClean="0"/>
                        <a:t>…</a:t>
                      </a:r>
                    </a:p>
                    <a:p>
                      <a:r>
                        <a:rPr lang="en-US" sz="1200" dirty="0" smtClean="0"/>
                        <a:t># 8 vertices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vn</a:t>
                      </a:r>
                      <a:r>
                        <a:rPr lang="en-US" sz="1200" dirty="0" smtClean="0"/>
                        <a:t> 0.00    -1.00    -0.00</a:t>
                      </a:r>
                    </a:p>
                    <a:p>
                      <a:r>
                        <a:rPr lang="en-US" sz="1200" dirty="0" err="1" smtClean="0"/>
                        <a:t>vn</a:t>
                      </a:r>
                      <a:r>
                        <a:rPr lang="en-US" sz="1200" dirty="0" smtClean="0"/>
                        <a:t> 0.00    1.00     -0.00</a:t>
                      </a:r>
                    </a:p>
                    <a:p>
                      <a:r>
                        <a:rPr lang="en-US" sz="1200" dirty="0" err="1" smtClean="0"/>
                        <a:t>vn</a:t>
                      </a:r>
                      <a:r>
                        <a:rPr lang="en-US" sz="1200" dirty="0" smtClean="0"/>
                        <a:t> 0.00     0.00    1.00</a:t>
                      </a:r>
                    </a:p>
                    <a:p>
                      <a:r>
                        <a:rPr lang="en-US" sz="1200" dirty="0" smtClean="0"/>
                        <a:t>…</a:t>
                      </a:r>
                    </a:p>
                    <a:p>
                      <a:r>
                        <a:rPr lang="en-US" sz="1200" dirty="0" smtClean="0"/>
                        <a:t># 6 vertex </a:t>
                      </a:r>
                      <a:r>
                        <a:rPr lang="en-US" sz="1200" dirty="0" err="1" smtClean="0"/>
                        <a:t>normals</a:t>
                      </a:r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vt</a:t>
                      </a:r>
                      <a:r>
                        <a:rPr lang="en-US" sz="1200" dirty="0" smtClean="0"/>
                        <a:t> 1.00     0.00      0.00</a:t>
                      </a:r>
                    </a:p>
                    <a:p>
                      <a:r>
                        <a:rPr lang="en-US" sz="1200" dirty="0" err="1" smtClean="0"/>
                        <a:t>vt</a:t>
                      </a:r>
                      <a:r>
                        <a:rPr lang="en-US" sz="1200" dirty="0" smtClean="0"/>
                        <a:t> 1.00     1.00      0.00</a:t>
                      </a:r>
                    </a:p>
                    <a:p>
                      <a:r>
                        <a:rPr lang="en-US" sz="1200" dirty="0" err="1" smtClean="0"/>
                        <a:t>vt</a:t>
                      </a:r>
                      <a:r>
                        <a:rPr lang="en-US" sz="1200" dirty="0" smtClean="0"/>
                        <a:t> 0.00     1.00      0.00</a:t>
                      </a:r>
                    </a:p>
                    <a:p>
                      <a:r>
                        <a:rPr lang="en-US" sz="1200" dirty="0" smtClean="0"/>
                        <a:t>…</a:t>
                      </a:r>
                    </a:p>
                    <a:p>
                      <a:r>
                        <a:rPr lang="en-US" sz="1200" dirty="0" smtClean="0"/>
                        <a:t># 4 texture </a:t>
                      </a:r>
                      <a:r>
                        <a:rPr lang="en-US" sz="1200" dirty="0" err="1" smtClean="0"/>
                        <a:t>coords</a:t>
                      </a:r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g Box01</a:t>
                      </a:r>
                    </a:p>
                    <a:p>
                      <a:r>
                        <a:rPr lang="en-US" sz="1200" dirty="0" err="1" smtClean="0"/>
                        <a:t>usemtl</a:t>
                      </a:r>
                      <a:r>
                        <a:rPr lang="en-US" sz="1200" dirty="0" smtClean="0"/>
                        <a:t> 01___Default</a:t>
                      </a:r>
                    </a:p>
                    <a:p>
                      <a:r>
                        <a:rPr lang="en-US" sz="1200" dirty="0" smtClean="0"/>
                        <a:t>f 1/1/1 2/2/1 3/3/1 </a:t>
                      </a:r>
                    </a:p>
                    <a:p>
                      <a:r>
                        <a:rPr lang="en-US" sz="1200" dirty="0" smtClean="0"/>
                        <a:t>f 3/3/1 4/4/1 1/1/1 </a:t>
                      </a:r>
                    </a:p>
                    <a:p>
                      <a:r>
                        <a:rPr lang="en-US" sz="1200" dirty="0" smtClean="0"/>
                        <a:t>f 5/4/2 6/1/2 7/2/2 </a:t>
                      </a:r>
                    </a:p>
                    <a:p>
                      <a:r>
                        <a:rPr lang="en-US" sz="1200" dirty="0" smtClean="0"/>
                        <a:t>…</a:t>
                      </a:r>
                    </a:p>
                    <a:p>
                      <a:r>
                        <a:rPr lang="en-US" sz="1200" dirty="0" smtClean="0"/>
                        <a:t># 12 faces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3733804" y="3294317"/>
            <a:ext cx="2819397" cy="2039683"/>
            <a:chOff x="923928" y="4452938"/>
            <a:chExt cx="2409822" cy="1436515"/>
          </a:xfrm>
        </p:grpSpPr>
        <p:sp>
          <p:nvSpPr>
            <p:cNvPr id="11" name="Rounded Rectangle 10"/>
            <p:cNvSpPr/>
            <p:nvPr/>
          </p:nvSpPr>
          <p:spPr>
            <a:xfrm>
              <a:off x="1333500" y="4452938"/>
              <a:ext cx="2000250" cy="30471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solidFill>
                    <a:srgbClr val="090521"/>
                  </a:solidFill>
                  <a:latin typeface="Courier New" pitchFamily="49" charset="0"/>
                  <a:cs typeface="Courier New" pitchFamily="49" charset="0"/>
                </a:rPr>
                <a:t>vertices_index</a:t>
              </a:r>
              <a:r>
                <a:rPr lang="en-US" sz="1200" b="1" dirty="0" smtClean="0">
                  <a:solidFill>
                    <a:srgbClr val="090521"/>
                  </a:solidFill>
                  <a:latin typeface="Courier New" pitchFamily="49" charset="0"/>
                  <a:cs typeface="Courier New" pitchFamily="49" charset="0"/>
                </a:rPr>
                <a:t>[6]</a:t>
              </a:r>
              <a:endParaRPr lang="en-US" sz="1200" dirty="0"/>
            </a:p>
          </p:txBody>
        </p:sp>
        <p:cxnSp>
          <p:nvCxnSpPr>
            <p:cNvPr id="13" name="Straight Connector 12"/>
            <p:cNvCxnSpPr>
              <a:stCxn id="11" idx="2"/>
            </p:cNvCxnSpPr>
            <p:nvPr/>
          </p:nvCxnSpPr>
          <p:spPr>
            <a:xfrm flipH="1">
              <a:off x="923928" y="4757653"/>
              <a:ext cx="1409697" cy="1131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81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752600"/>
            <a:ext cx="8485434" cy="4800600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vertices_array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b="1" dirty="0" smtClean="0">
                <a:solidFill>
                  <a:srgbClr val="090521"/>
                </a:solidFill>
                <a:latin typeface="Courier New" pitchFamily="49" charset="0"/>
                <a:cs typeface="Courier New" pitchFamily="49" charset="0"/>
              </a:rPr>
              <a:t>= {…} </a:t>
            </a:r>
            <a:r>
              <a:rPr lang="en-US" sz="1200" b="1" i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//array of vertices</a:t>
            </a:r>
            <a:endParaRPr lang="en-US" sz="1600" b="1" dirty="0" smtClean="0">
              <a:solidFill>
                <a:srgbClr val="09052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texcoords_array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{…}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normals_array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{…}</a:t>
            </a:r>
          </a:p>
          <a:p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iNumFace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… </a:t>
            </a:r>
            <a:r>
              <a:rPr lang="en-US" sz="1200" b="1" i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b="1" i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200" b="1" i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of face / triangle</a:t>
            </a:r>
          </a:p>
          <a:p>
            <a:endParaRPr lang="en-US" sz="1800" b="1" i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glVertexAttribPointer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iVertexLoc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3, GL_FLOAT, GL_FALSE, 0, </a:t>
            </a:r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vertices_array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glEnableVertexAttribArray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iVertexLoc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68580" indent="0">
              <a:buNone/>
            </a:pP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glVertexAttribPointer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iTexco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ordLoc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2, GL_FLOAT, GL_FALSE, 0,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						</a:t>
            </a:r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texcoords_array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glEnableVertexAttribArray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iTexcoordLoc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68580" indent="0">
              <a:buNone/>
            </a:pP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glDrawArrays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(GL_TRIANGLES, 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iNumFace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* 3);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5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81000" y="1371600"/>
            <a:ext cx="4419600" cy="5029199"/>
            <a:chOff x="533401" y="1447800"/>
            <a:chExt cx="4419600" cy="5029199"/>
          </a:xfrm>
          <a:blipFill>
            <a:blip r:embed="rId2"/>
            <a:tile tx="0" ty="0" sx="100000" sy="100000" flip="none" algn="tl"/>
          </a:blipFill>
        </p:grpSpPr>
        <p:sp>
          <p:nvSpPr>
            <p:cNvPr id="64" name="Freeform 63"/>
            <p:cNvSpPr/>
            <p:nvPr/>
          </p:nvSpPr>
          <p:spPr>
            <a:xfrm>
              <a:off x="533401" y="1447800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 smtClean="0">
                  <a:solidFill>
                    <a:schemeClr val="bg1">
                      <a:lumMod val="75000"/>
                    </a:schemeClr>
                  </a:solidFill>
                </a:rPr>
                <a:t>Introduction</a:t>
              </a:r>
              <a:endParaRPr lang="en-US" sz="24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533401" y="199174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Rendering pipeline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533401" y="253569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Shader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>
              <a:off x="533401" y="307963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Basic GLSL-ES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>
              <a:off x="533401" y="362358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Basic Math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533401" y="416753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MVP matrices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533401" y="471147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Textures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533401" y="525542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Obj</a:t>
              </a: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 model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3401" y="5799372"/>
              <a:ext cx="4419600" cy="677627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tx1"/>
                  </a:solidFill>
                </a:rPr>
                <a:t>Shader</a:t>
              </a:r>
              <a:r>
                <a:rPr lang="en-US" sz="2000" b="1" kern="1200" dirty="0" smtClean="0">
                  <a:solidFill>
                    <a:schemeClr val="tx1"/>
                  </a:solidFill>
                </a:rPr>
                <a:t> effect: </a:t>
              </a:r>
              <a:r>
                <a:rPr lang="en-US" sz="2000" b="1" kern="1200" dirty="0" err="1" smtClean="0">
                  <a:solidFill>
                    <a:schemeClr val="tx1"/>
                  </a:solidFill>
                </a:rPr>
                <a:t>Skydome</a:t>
              </a:r>
              <a:r>
                <a:rPr lang="en-US" sz="2000" b="1" kern="1200" dirty="0" smtClean="0">
                  <a:solidFill>
                    <a:schemeClr val="tx1"/>
                  </a:solidFill>
                </a:rPr>
                <a:t> using cube mapping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9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Skymapping</a:t>
            </a:r>
            <a:r>
              <a:rPr lang="en-US" sz="2000" dirty="0" smtClean="0"/>
              <a:t>:</a:t>
            </a:r>
            <a:r>
              <a:rPr lang="en-US" dirty="0"/>
              <a:t> </a:t>
            </a:r>
            <a:r>
              <a:rPr lang="en-US" dirty="0" smtClean="0"/>
              <a:t>Sky dome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Called Cube mapping</a:t>
            </a:r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0"/>
            <a:ext cx="5358843" cy="4189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929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Sky mapping: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ky dome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effect known as environment mapping</a:t>
            </a:r>
          </a:p>
          <a:p>
            <a:r>
              <a:rPr lang="en-US" dirty="0" smtClean="0"/>
              <a:t>A </a:t>
            </a:r>
            <a:r>
              <a:rPr lang="en-US" dirty="0"/>
              <a:t>cube (sky box) or a sphere (sky sphere) that encapsulate the whole scene composed of six 2D textures</a:t>
            </a:r>
          </a:p>
          <a:p>
            <a:r>
              <a:rPr lang="en-US" dirty="0" smtClean="0"/>
              <a:t>A </a:t>
            </a:r>
            <a:r>
              <a:rPr lang="en-US" dirty="0"/>
              <a:t>camera is placed in the center of the </a:t>
            </a:r>
            <a:r>
              <a:rPr lang="en-US" dirty="0" smtClean="0"/>
              <a:t>scene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3733800"/>
            <a:ext cx="5819775" cy="2571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90800" y="6138446"/>
            <a:ext cx="29225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Image 26 : Cube Map Unwrap</a:t>
            </a:r>
          </a:p>
        </p:txBody>
      </p:sp>
    </p:spTree>
    <p:extLst>
      <p:ext uri="{BB962C8B-B14F-4D97-AF65-F5344CB8AC3E}">
        <p14:creationId xmlns:p14="http://schemas.microsoft.com/office/powerpoint/2010/main" val="163614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Sky mapping:</a:t>
            </a:r>
            <a:r>
              <a:rPr lang="en-US" dirty="0" smtClean="0"/>
              <a:t> Sky dome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447800"/>
            <a:ext cx="8510192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cubic texture </a:t>
            </a:r>
            <a:r>
              <a:rPr lang="en-US" dirty="0" smtClean="0"/>
              <a:t>included </a:t>
            </a:r>
            <a:r>
              <a:rPr lang="en-US" dirty="0"/>
              <a:t>6 sides of a </a:t>
            </a:r>
            <a:r>
              <a:rPr lang="en-US" dirty="0" smtClean="0"/>
              <a:t>cube</a:t>
            </a:r>
          </a:p>
          <a:p>
            <a:r>
              <a:rPr lang="en-US" dirty="0" smtClean="0"/>
              <a:t>An </a:t>
            </a:r>
            <a:r>
              <a:rPr lang="en-US" dirty="0"/>
              <a:t>image of the scene is captured from each of the six axis </a:t>
            </a:r>
            <a:r>
              <a:rPr lang="en-US" dirty="0" smtClean="0"/>
              <a:t>directions </a:t>
            </a:r>
            <a:r>
              <a:rPr lang="en-US" dirty="0"/>
              <a:t>(+X, –X, +Y, –Y, +Z, –Z) and stored in each cube face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42" y="3048000"/>
            <a:ext cx="4788958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181600" y="3429000"/>
            <a:ext cx="373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 smtClean="0"/>
              <a:t>GL_TEXTURE_CUBE_MAP_POSITIVE_X,</a:t>
            </a:r>
          </a:p>
          <a:p>
            <a:pPr>
              <a:lnSpc>
                <a:spcPct val="200000"/>
              </a:lnSpc>
            </a:pPr>
            <a:r>
              <a:rPr lang="en-US" sz="1400" dirty="0" smtClean="0"/>
              <a:t>GL_TEXTURE_CUBE_MAP_NEGATIVE_X</a:t>
            </a:r>
            <a:r>
              <a:rPr lang="en-US" sz="1400" dirty="0"/>
              <a:t>, </a:t>
            </a:r>
            <a:r>
              <a:rPr lang="en-US" sz="1400" dirty="0" smtClean="0"/>
              <a:t>GL_TEXTURE_CUBE_MAP_POSITIVE_Y,</a:t>
            </a:r>
          </a:p>
          <a:p>
            <a:pPr>
              <a:lnSpc>
                <a:spcPct val="200000"/>
              </a:lnSpc>
            </a:pPr>
            <a:r>
              <a:rPr lang="en-US" sz="1400" dirty="0" smtClean="0"/>
              <a:t>GL_TEXTURE_CUBE_MAP_NEGATIVE_Y</a:t>
            </a:r>
            <a:r>
              <a:rPr lang="en-US" sz="1400" dirty="0"/>
              <a:t>,  </a:t>
            </a:r>
            <a:r>
              <a:rPr lang="en-US" sz="1400" dirty="0" smtClean="0"/>
              <a:t>GL_TEXTURE_CUBE_MAP_POSITIVE_Z,</a:t>
            </a:r>
          </a:p>
          <a:p>
            <a:pPr>
              <a:lnSpc>
                <a:spcPct val="200000"/>
              </a:lnSpc>
            </a:pPr>
            <a:r>
              <a:rPr lang="en-US" sz="1400" dirty="0" smtClean="0"/>
              <a:t>GL_TEXTURE_CUBE_MAP_NEGATIVE_Z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54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Sky mapping:</a:t>
            </a:r>
            <a:r>
              <a:rPr lang="en-US" dirty="0" smtClean="0"/>
              <a:t> Coding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752219"/>
              </p:ext>
            </p:extLst>
          </p:nvPr>
        </p:nvGraphicFramePr>
        <p:xfrm>
          <a:off x="354013" y="1676400"/>
          <a:ext cx="8510588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5294"/>
                <a:gridCol w="42552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Vertex</a:t>
                      </a:r>
                      <a:r>
                        <a:rPr lang="en-US" baseline="0" dirty="0" smtClean="0"/>
                        <a:t> Cube </a:t>
                      </a:r>
                      <a:r>
                        <a:rPr lang="en-US" baseline="0" dirty="0" err="1" smtClean="0"/>
                        <a:t>shader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Fragment Cube </a:t>
                      </a:r>
                      <a:r>
                        <a:rPr lang="en-US" dirty="0" err="1" smtClean="0"/>
                        <a:t>shader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attribute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vec4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a_CubeVertexPos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uniform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mat4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u_CubeMVPMatrix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varying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vec4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v_pos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endParaRPr lang="en-US" sz="12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main(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  <a:p>
                      <a:r>
                        <a:rPr lang="en-US" sz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gl_Position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u_CubeMVPMatrix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* </a:t>
                      </a:r>
                    </a:p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                          </a:t>
                      </a:r>
                      <a:r>
                        <a:rPr lang="en-U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a_CubeVertexPos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endParaRPr lang="en-US" sz="12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gl_Position.z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1 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- 0.0001;</a:t>
                      </a:r>
                    </a:p>
                    <a:p>
                      <a:endParaRPr lang="en-US" sz="12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v_pos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a_CubeVertexPos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precision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mediump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uniform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samplerCube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u_samplerCubeMap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varying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vec4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v_pos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endParaRPr lang="en-US" sz="12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main(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  <a:p>
                      <a:r>
                        <a:rPr lang="en-US" sz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lang="en-U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gl_FragColor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=  </a:t>
                      </a:r>
                      <a:r>
                        <a:rPr lang="en-U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textureCube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r>
                        <a:rPr lang="en-US" sz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          </a:t>
                      </a:r>
                      <a:r>
                        <a:rPr lang="en-U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u_samplerCubeMap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v_pos.xyz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Oval Callout 2"/>
          <p:cNvSpPr/>
          <p:nvPr/>
        </p:nvSpPr>
        <p:spPr>
          <a:xfrm>
            <a:off x="2057400" y="5029200"/>
            <a:ext cx="4648200" cy="1219200"/>
          </a:xfrm>
          <a:prstGeom prst="wedgeEllipseCallout">
            <a:avLst>
              <a:gd name="adj1" fmla="val -22062"/>
              <a:gd name="adj2" fmla="val -1243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Calculate </a:t>
            </a:r>
            <a:r>
              <a:rPr lang="en-US" dirty="0"/>
              <a:t>the position of the </a:t>
            </a:r>
            <a:r>
              <a:rPr lang="en-US" dirty="0" smtClean="0"/>
              <a:t>vertex, set </a:t>
            </a:r>
            <a:r>
              <a:rPr lang="en-US" dirty="0"/>
              <a:t>it's z position to be the on the farthest z possible.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1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3276600" cy="5334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Coding (</a:t>
            </a:r>
            <a:r>
              <a:rPr lang="en-US" sz="3200" dirty="0" err="1" smtClean="0"/>
              <a:t>conts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088197"/>
              </p:ext>
            </p:extLst>
          </p:nvPr>
        </p:nvGraphicFramePr>
        <p:xfrm>
          <a:off x="304800" y="914400"/>
          <a:ext cx="8610600" cy="571804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227864"/>
                <a:gridCol w="3382736"/>
              </a:tblGrid>
              <a:tr h="445008"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Official way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Optimized way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7592">
                <a:tc>
                  <a:txBody>
                    <a:bodyPr/>
                    <a:lstStyle/>
                    <a:p>
                      <a:pPr algn="l"/>
                      <a:r>
                        <a:rPr lang="en-US" sz="1100" i="1" dirty="0" smtClean="0">
                          <a:solidFill>
                            <a:srgbClr val="00B050"/>
                          </a:solidFill>
                        </a:rPr>
                        <a:t>// Generate a texture object</a:t>
                      </a:r>
                    </a:p>
                    <a:p>
                      <a:pPr algn="l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glGenTextures</a:t>
                      </a:r>
                      <a:r>
                        <a:rPr lang="en-US" sz="1200" dirty="0" smtClean="0"/>
                        <a:t>(1, &amp;</a:t>
                      </a:r>
                      <a:r>
                        <a:rPr lang="en-US" sz="1200" dirty="0" err="1" smtClean="0"/>
                        <a:t>textureId</a:t>
                      </a:r>
                      <a:r>
                        <a:rPr lang="en-US" sz="1200" dirty="0" smtClean="0"/>
                        <a:t>);</a:t>
                      </a:r>
                    </a:p>
                    <a:p>
                      <a:pPr algn="l"/>
                      <a:endParaRPr lang="en-US" sz="1200" dirty="0" smtClean="0"/>
                    </a:p>
                    <a:p>
                      <a:pPr algn="l"/>
                      <a:r>
                        <a:rPr lang="en-US" sz="1100" i="1" dirty="0" smtClean="0">
                          <a:solidFill>
                            <a:srgbClr val="00B050"/>
                          </a:solidFill>
                        </a:rPr>
                        <a:t>// Bind the texture object</a:t>
                      </a:r>
                    </a:p>
                    <a:p>
                      <a:pPr algn="l"/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effectLst/>
                        </a:rPr>
                        <a:t>glBindTexture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GL_TEXTURE_CUBE_MAP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textureId</a:t>
                      </a:r>
                      <a:r>
                        <a:rPr lang="en-US" sz="1200" dirty="0" smtClean="0"/>
                        <a:t>);</a:t>
                      </a:r>
                    </a:p>
                    <a:p>
                      <a:pPr algn="l"/>
                      <a:r>
                        <a:rPr lang="en-US" sz="1200" dirty="0" smtClean="0"/>
                        <a:t>   </a:t>
                      </a:r>
                    </a:p>
                    <a:p>
                      <a:pPr algn="l"/>
                      <a:r>
                        <a:rPr lang="en-US" sz="1100" i="1" dirty="0" smtClean="0">
                          <a:solidFill>
                            <a:srgbClr val="00B050"/>
                          </a:solidFill>
                        </a:rPr>
                        <a:t>// Load the cube face - Positive X</a:t>
                      </a: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effectLst/>
                        </a:rPr>
                        <a:t>glTexImage2D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GL_TEXTURE_CUBE_MAP_POSITIVE_X</a:t>
                      </a:r>
                      <a:r>
                        <a:rPr lang="en-US" sz="1200" dirty="0" smtClean="0"/>
                        <a:t>, 0, GL_RGB,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512, 512, 0, GL_RGB, GL_UNSIGNED_BYTE,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&amp;</a:t>
                      </a:r>
                      <a:r>
                        <a:rPr lang="en-US" sz="1200" dirty="0" err="1" smtClean="0"/>
                        <a:t>cubePixels</a:t>
                      </a:r>
                      <a:r>
                        <a:rPr lang="en-US" sz="1200" dirty="0" smtClean="0"/>
                        <a:t>[0]);</a:t>
                      </a:r>
                    </a:p>
                    <a:p>
                      <a:pPr algn="l"/>
                      <a:endParaRPr lang="en-US" sz="1200" dirty="0" smtClean="0"/>
                    </a:p>
                    <a:p>
                      <a:pPr algn="l"/>
                      <a:r>
                        <a:rPr lang="en-US" sz="1100" i="1" dirty="0" smtClean="0">
                          <a:solidFill>
                            <a:srgbClr val="00B050"/>
                          </a:solidFill>
                        </a:rPr>
                        <a:t>// Load the cube face - Negative X</a:t>
                      </a: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effectLst/>
                        </a:rPr>
                        <a:t>glTexImage2D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GL_TEXTURE_CUBE_MAP_NEGATIVE_X</a:t>
                      </a:r>
                      <a:r>
                        <a:rPr lang="en-US" sz="1200" dirty="0" smtClean="0"/>
                        <a:t>, 0, GL_RGB, 512, 512, 0, GL_RGB, GL_UNSIGNED_BYTE, &amp;</a:t>
                      </a:r>
                      <a:r>
                        <a:rPr lang="en-US" sz="1200" dirty="0" err="1" smtClean="0"/>
                        <a:t>cubePixels</a:t>
                      </a:r>
                      <a:r>
                        <a:rPr lang="en-US" sz="1200" dirty="0" smtClean="0"/>
                        <a:t>[1]);</a:t>
                      </a:r>
                    </a:p>
                    <a:p>
                      <a:pPr algn="l"/>
                      <a:endParaRPr lang="en-US" sz="1200" dirty="0" smtClean="0"/>
                    </a:p>
                    <a:p>
                      <a:pPr algn="l"/>
                      <a:r>
                        <a:rPr lang="en-US" sz="1100" i="1" dirty="0" smtClean="0">
                          <a:solidFill>
                            <a:srgbClr val="00B050"/>
                          </a:solidFill>
                        </a:rPr>
                        <a:t>// Load the cube face - Positive Y</a:t>
                      </a: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effectLst/>
                        </a:rPr>
                        <a:t>glTexImage2D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GL_TEXTURE_CUBE_MAP_POSITIVE_Y</a:t>
                      </a:r>
                      <a:r>
                        <a:rPr lang="en-US" sz="1200" dirty="0" smtClean="0"/>
                        <a:t>, 0, GL_RGB, 512, 512, 0, GL_RGB, GL_UNSIGNED_BYTE, &amp;</a:t>
                      </a:r>
                      <a:r>
                        <a:rPr lang="en-US" sz="1200" dirty="0" err="1" smtClean="0"/>
                        <a:t>cubePixels</a:t>
                      </a:r>
                      <a:r>
                        <a:rPr lang="en-US" sz="1200" dirty="0" smtClean="0"/>
                        <a:t>[2]);</a:t>
                      </a:r>
                    </a:p>
                    <a:p>
                      <a:pPr algn="l"/>
                      <a:endParaRPr lang="en-US" sz="1200" dirty="0" smtClean="0"/>
                    </a:p>
                    <a:p>
                      <a:pPr algn="l"/>
                      <a:r>
                        <a:rPr lang="en-US" sz="1100" i="1" dirty="0" smtClean="0">
                          <a:solidFill>
                            <a:srgbClr val="00B050"/>
                          </a:solidFill>
                        </a:rPr>
                        <a:t>// Load the cube face - Negative Y</a:t>
                      </a: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effectLst/>
                        </a:rPr>
                        <a:t>glTexImage2D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GL_TEXTURE_CUBE_MAP_NEGATIVE_Y</a:t>
                      </a:r>
                      <a:r>
                        <a:rPr lang="en-US" sz="1200" dirty="0" smtClean="0"/>
                        <a:t>, 0, GL_RGB, 512, 512, 0, GL_RGB, GL_UNSIGNED_BYTE, &amp;</a:t>
                      </a:r>
                      <a:r>
                        <a:rPr lang="en-US" sz="1200" dirty="0" err="1" smtClean="0"/>
                        <a:t>cubePixels</a:t>
                      </a:r>
                      <a:r>
                        <a:rPr lang="en-US" sz="1200" dirty="0" smtClean="0"/>
                        <a:t>[3]);</a:t>
                      </a:r>
                    </a:p>
                    <a:p>
                      <a:pPr algn="l"/>
                      <a:endParaRPr lang="en-US" sz="1200" dirty="0" smtClean="0"/>
                    </a:p>
                    <a:p>
                      <a:pPr algn="l"/>
                      <a:r>
                        <a:rPr lang="en-US" sz="1100" i="1" dirty="0" smtClean="0">
                          <a:solidFill>
                            <a:srgbClr val="00B050"/>
                          </a:solidFill>
                        </a:rPr>
                        <a:t>// Load the cube face - Positive Z</a:t>
                      </a: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effectLst/>
                        </a:rPr>
                        <a:t>glTexImage2D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GL_TEXTURE_CUBE_MAP_POSITIVE_Z</a:t>
                      </a:r>
                      <a:r>
                        <a:rPr lang="en-US" sz="1200" dirty="0" smtClean="0"/>
                        <a:t>, 0, GL_RGB, 512, 512, 0, GL_RGB, GL_UNSIGNED_BYTE, &amp;</a:t>
                      </a:r>
                      <a:r>
                        <a:rPr lang="en-US" sz="1200" dirty="0" err="1" smtClean="0"/>
                        <a:t>cubePixels</a:t>
                      </a:r>
                      <a:r>
                        <a:rPr lang="en-US" sz="1200" dirty="0" smtClean="0"/>
                        <a:t>[4]);</a:t>
                      </a:r>
                    </a:p>
                    <a:p>
                      <a:pPr algn="l"/>
                      <a:endParaRPr lang="en-US" sz="1200" dirty="0" smtClean="0"/>
                    </a:p>
                    <a:p>
                      <a:pPr algn="l"/>
                      <a:r>
                        <a:rPr lang="en-US" sz="1100" i="1" dirty="0" smtClean="0">
                          <a:solidFill>
                            <a:srgbClr val="00B050"/>
                          </a:solidFill>
                        </a:rPr>
                        <a:t>// Load the cube face - Negative Z</a:t>
                      </a: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effectLst/>
                        </a:rPr>
                        <a:t>glTexImage2D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GL_TEXTURE_CUBE_MAP_NEGATIVE_Z,</a:t>
                      </a:r>
                      <a:r>
                        <a:rPr lang="en-US" sz="1200" dirty="0" smtClean="0"/>
                        <a:t> 0, GL_RGB, 512, 512, 0, GL_RGB, GL_UNSIGNED_BYTE, &amp;</a:t>
                      </a:r>
                      <a:r>
                        <a:rPr lang="en-US" sz="1200" dirty="0" err="1" smtClean="0"/>
                        <a:t>cubePixels</a:t>
                      </a:r>
                      <a:r>
                        <a:rPr lang="en-US" sz="1200" dirty="0" smtClean="0"/>
                        <a:t>[4]);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1" dirty="0" smtClean="0">
                          <a:solidFill>
                            <a:srgbClr val="00B050"/>
                          </a:solidFill>
                        </a:rPr>
                        <a:t>// Generate a texture object</a:t>
                      </a:r>
                    </a:p>
                    <a:p>
                      <a:pPr algn="l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glGenTextures</a:t>
                      </a:r>
                      <a:r>
                        <a:rPr lang="en-US" sz="1200" dirty="0" smtClean="0"/>
                        <a:t>(1, &amp;</a:t>
                      </a:r>
                      <a:r>
                        <a:rPr lang="en-US" sz="1200" dirty="0" err="1" smtClean="0"/>
                        <a:t>textureId</a:t>
                      </a:r>
                      <a:r>
                        <a:rPr lang="en-US" sz="1200" dirty="0" smtClean="0"/>
                        <a:t>);</a:t>
                      </a:r>
                    </a:p>
                    <a:p>
                      <a:pPr algn="l"/>
                      <a:endParaRPr lang="en-US" sz="1200" kern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effectLst/>
                        </a:rPr>
                        <a:t>glBindTexture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200" kern="1200" dirty="0" smtClean="0">
                          <a:solidFill>
                            <a:srgbClr val="C00000"/>
                          </a:solidFill>
                          <a:effectLst/>
                        </a:rPr>
                        <a:t>GL_TEXTURE_CUBE_MAP</a:t>
                      </a:r>
                      <a:r>
                        <a:rPr lang="en-US" sz="1200" kern="1200" dirty="0" smtClean="0">
                          <a:effectLst/>
                        </a:rPr>
                        <a:t>,</a:t>
                      </a:r>
                    </a:p>
                    <a:p>
                      <a:pPr algn="l"/>
                      <a:r>
                        <a:rPr lang="en-US" sz="1200" kern="1200" dirty="0" smtClean="0">
                          <a:effectLst/>
                        </a:rPr>
                        <a:t>                                                    </a:t>
                      </a:r>
                      <a:r>
                        <a:rPr lang="en-US" sz="1200" dirty="0" err="1" smtClean="0"/>
                        <a:t>textureId</a:t>
                      </a:r>
                      <a:r>
                        <a:rPr lang="en-US" sz="1200" kern="1200" dirty="0" smtClean="0">
                          <a:effectLst/>
                        </a:rPr>
                        <a:t>);</a:t>
                      </a:r>
                    </a:p>
                    <a:p>
                      <a:pPr algn="l"/>
                      <a:endParaRPr lang="en-US" sz="1200" kern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effectLst/>
                        </a:rPr>
                        <a:t>for</a:t>
                      </a:r>
                      <a:r>
                        <a:rPr lang="en-US" sz="1200" kern="1200" dirty="0" smtClean="0">
                          <a:effectLst/>
                        </a:rPr>
                        <a:t> (</a:t>
                      </a:r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effectLst/>
                        </a:rPr>
                        <a:t>int</a:t>
                      </a:r>
                      <a:r>
                        <a:rPr lang="en-US" sz="1200" kern="1200" dirty="0" smtClean="0">
                          <a:effectLst/>
                        </a:rPr>
                        <a:t> i=0; i&lt;6; i++)</a:t>
                      </a:r>
                    </a:p>
                    <a:p>
                      <a:pPr algn="l"/>
                      <a:r>
                        <a:rPr lang="en-US" sz="1200" kern="1200" dirty="0" smtClean="0">
                          <a:effectLst/>
                        </a:rPr>
                        <a:t>{</a:t>
                      </a: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effectLst/>
                        </a:rPr>
                        <a:t>   glTexImage2D </a:t>
                      </a:r>
                      <a:r>
                        <a:rPr lang="en-US" sz="1200" kern="1200" dirty="0" smtClean="0">
                          <a:effectLst/>
                        </a:rPr>
                        <a:t>( </a:t>
                      </a:r>
                    </a:p>
                    <a:p>
                      <a:pPr algn="l"/>
                      <a:r>
                        <a:rPr lang="en-US" sz="1200" kern="1200" dirty="0" smtClean="0">
                          <a:effectLst/>
                        </a:rPr>
                        <a:t>       </a:t>
                      </a:r>
                      <a:r>
                        <a:rPr lang="en-US" sz="1100" kern="1200" dirty="0" err="1" smtClean="0">
                          <a:solidFill>
                            <a:srgbClr val="C00000"/>
                          </a:solidFill>
                          <a:effectLst/>
                        </a:rPr>
                        <a:t>GL_TEXTURE_CUBE_MAP_POSITIVE_X</a:t>
                      </a:r>
                      <a:r>
                        <a:rPr lang="en-US" sz="1100" kern="1200" dirty="0" err="1" smtClean="0">
                          <a:effectLst/>
                        </a:rPr>
                        <a:t>+i</a:t>
                      </a:r>
                      <a:r>
                        <a:rPr lang="en-US" sz="1200" kern="1200" dirty="0" smtClean="0">
                          <a:effectLst/>
                        </a:rPr>
                        <a:t>,</a:t>
                      </a:r>
                    </a:p>
                    <a:p>
                      <a:pPr algn="l"/>
                      <a:r>
                        <a:rPr lang="en-US" sz="1200" kern="1200" dirty="0" smtClean="0">
                          <a:effectLst/>
                        </a:rPr>
                        <a:t>       0,</a:t>
                      </a:r>
                    </a:p>
                    <a:p>
                      <a:pPr algn="l"/>
                      <a:r>
                        <a:rPr lang="en-US" sz="1200" kern="1200" dirty="0" smtClean="0">
                          <a:effectLst/>
                        </a:rPr>
                        <a:t>       GL_RGB,</a:t>
                      </a:r>
                    </a:p>
                    <a:p>
                      <a:pPr algn="l"/>
                      <a:r>
                        <a:rPr lang="en-US" sz="1200" kern="1200" baseline="0" dirty="0" smtClean="0">
                          <a:effectLst/>
                        </a:rPr>
                        <a:t>       </a:t>
                      </a:r>
                      <a:r>
                        <a:rPr lang="en-US" sz="1200" kern="1200" dirty="0" smtClean="0">
                          <a:effectLst/>
                        </a:rPr>
                        <a:t>512,</a:t>
                      </a:r>
                    </a:p>
                    <a:p>
                      <a:pPr algn="l"/>
                      <a:r>
                        <a:rPr lang="en-US" sz="1200" kern="1200" dirty="0" smtClean="0">
                          <a:effectLst/>
                        </a:rPr>
                        <a:t>       512,</a:t>
                      </a:r>
                    </a:p>
                    <a:p>
                      <a:pPr algn="l"/>
                      <a:r>
                        <a:rPr lang="en-US" sz="1200" kern="1200" dirty="0" smtClean="0">
                          <a:effectLst/>
                        </a:rPr>
                        <a:t>       0,</a:t>
                      </a:r>
                    </a:p>
                    <a:p>
                      <a:pPr algn="l"/>
                      <a:r>
                        <a:rPr lang="en-US" sz="1200" kern="1200" dirty="0" smtClean="0">
                          <a:effectLst/>
                        </a:rPr>
                        <a:t>       GL_RGB,</a:t>
                      </a:r>
                    </a:p>
                    <a:p>
                      <a:pPr algn="l"/>
                      <a:r>
                        <a:rPr lang="en-US" sz="1200" kern="1200" dirty="0" smtClean="0">
                          <a:effectLst/>
                        </a:rPr>
                        <a:t>       GL_UNSIGNED_BYTE,</a:t>
                      </a:r>
                    </a:p>
                    <a:p>
                      <a:pPr algn="l"/>
                      <a:r>
                        <a:rPr lang="en-US" sz="1200" kern="1200" dirty="0" smtClean="0">
                          <a:effectLst/>
                        </a:rPr>
                        <a:t>       &amp;</a:t>
                      </a:r>
                      <a:r>
                        <a:rPr lang="en-US" sz="1200" dirty="0" err="1" smtClean="0"/>
                        <a:t>cubePixels</a:t>
                      </a:r>
                      <a:r>
                        <a:rPr lang="en-US" sz="1200" kern="1200" dirty="0" smtClean="0">
                          <a:effectLst/>
                        </a:rPr>
                        <a:t>[i]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}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Sky mapping:</a:t>
            </a:r>
            <a:r>
              <a:rPr lang="en-US" dirty="0" smtClean="0"/>
              <a:t> Coding (</a:t>
            </a:r>
            <a:r>
              <a:rPr lang="en-US" dirty="0" err="1" smtClean="0"/>
              <a:t>conts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67443"/>
              </p:ext>
            </p:extLst>
          </p:nvPr>
        </p:nvGraphicFramePr>
        <p:xfrm>
          <a:off x="381000" y="1676400"/>
          <a:ext cx="8458200" cy="297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glBindTexture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en-US" sz="1400" kern="12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GL_TEXTURE_CUBE_MAP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textureId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);	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glEnableVertexAttribArray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 ( 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iPosVertexLoc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 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glVertexAttribPointer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iPosVertexLoc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, 3, GL_FLOAT, GL_FALSE, 0,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                                                           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m_aVerticesArray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4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glDrawArrays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(GL_TRIANGLES, 0, 36);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05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to:</a:t>
            </a:r>
          </a:p>
          <a:p>
            <a:pPr marL="68580" indent="0">
              <a:buNone/>
            </a:pPr>
            <a:r>
              <a:rPr lang="en-US" dirty="0">
                <a:hlinkClick r:id="rId2" action="ppaction://hlinkfile"/>
              </a:rPr>
              <a:t>\\sai-data01\Documents\Specialized\Programming\Training\01. </a:t>
            </a:r>
            <a:r>
              <a:rPr lang="en-US" dirty="0" err="1">
                <a:hlinkClick r:id="rId2" action="ppaction://hlinkfile"/>
              </a:rPr>
              <a:t>MegaTraining</a:t>
            </a:r>
            <a:r>
              <a:rPr lang="en-US" dirty="0">
                <a:hlinkClick r:id="rId2" action="ppaction://hlinkfile"/>
              </a:rPr>
              <a:t>\Basic\3D &amp; OpenGL\GLES 2.0 </a:t>
            </a:r>
            <a:r>
              <a:rPr lang="en-US" dirty="0" smtClean="0">
                <a:hlinkClick r:id="rId2" action="ppaction://hlinkfile"/>
              </a:rPr>
              <a:t>workshop\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File: </a:t>
            </a:r>
            <a:r>
              <a:rPr lang="en-US" dirty="0" smtClean="0"/>
              <a:t>OpenGL_Practice_gles_2.0.pdf</a:t>
            </a:r>
          </a:p>
          <a:p>
            <a:pPr marL="68580" indent="0">
              <a:buNone/>
            </a:pPr>
            <a:r>
              <a:rPr lang="en-US" dirty="0" smtClean="0"/>
              <a:t>Do part 3.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Basic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What is Texture?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Size of Texture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Text </a:t>
            </a:r>
            <a:r>
              <a:rPr lang="en-US" b="1" dirty="0">
                <a:solidFill>
                  <a:schemeClr val="tx1"/>
                </a:solidFill>
              </a:rPr>
              <a:t>coordinate and </a:t>
            </a:r>
            <a:r>
              <a:rPr lang="en-US" b="1" dirty="0" smtClean="0">
                <a:solidFill>
                  <a:schemeClr val="tx1"/>
                </a:solidFill>
              </a:rPr>
              <a:t>Texel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Wrapping Modes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Filters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Mipmap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Coding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5410200" y="1905000"/>
            <a:ext cx="3335740" cy="2819400"/>
          </a:xfrm>
          <a:prstGeom prst="cloudCallout">
            <a:avLst>
              <a:gd name="adj1" fmla="val -80057"/>
              <a:gd name="adj2" fmla="val 12632"/>
            </a:avLst>
          </a:prstGeom>
          <a:blipFill>
            <a:blip r:embed="rId2"/>
            <a:tile tx="0" ty="0" sx="100000" sy="100000" flip="none" algn="tl"/>
          </a:blip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Textures concept</a:t>
            </a:r>
            <a:endParaRPr 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7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458200" cy="1143000"/>
          </a:xfrm>
        </p:spPr>
        <p:txBody>
          <a:bodyPr/>
          <a:lstStyle/>
          <a:p>
            <a:pPr algn="ctr"/>
            <a:r>
              <a:rPr lang="en-US" dirty="0" smtClean="0"/>
              <a:t>Any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9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600"/>
              </a:lnSpc>
              <a:buFont typeface="Wingdings" pitchFamily="2" charset="2"/>
              <a:buChar char="v"/>
            </a:pPr>
            <a:r>
              <a:rPr lang="en-US" dirty="0" smtClean="0"/>
              <a:t>Texture is 2D Image applied on a 3D Object.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0" t="14772" r="17259" b="17046"/>
          <a:stretch/>
        </p:blipFill>
        <p:spPr bwMode="auto">
          <a:xfrm>
            <a:off x="331456" y="2829938"/>
            <a:ext cx="2259344" cy="322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E:\Workspace\CPP\BtTK\Bin\textures\sarah_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099575"/>
            <a:ext cx="2739052" cy="273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24356" y="3857016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10" t="26461" r="36293" b="21916"/>
          <a:stretch/>
        </p:blipFill>
        <p:spPr bwMode="auto">
          <a:xfrm>
            <a:off x="6629400" y="2762049"/>
            <a:ext cx="2160362" cy="3151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975338" y="4007436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=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563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itchFamily="2" charset="2"/>
              <a:buChar char="v"/>
            </a:pPr>
            <a:r>
              <a:rPr lang="en-US" dirty="0" smtClean="0"/>
              <a:t>Each primitive on the 3D object will be map to a 2D Image </a:t>
            </a:r>
          </a:p>
          <a:p>
            <a:pPr marL="68580" indent="0">
              <a:buSzPct val="100000"/>
              <a:buNone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b="1" dirty="0" smtClean="0">
                <a:sym typeface="Wingdings" pitchFamily="2" charset="2"/>
              </a:rPr>
              <a:t>Texture Mapping</a:t>
            </a:r>
            <a:r>
              <a:rPr lang="en-US" dirty="0" smtClean="0">
                <a:sym typeface="Wingdings" pitchFamily="2" charset="2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209800" y="3200400"/>
            <a:ext cx="4274332" cy="2717323"/>
            <a:chOff x="394855" y="2477881"/>
            <a:chExt cx="5346675" cy="322937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88" t="13303" r="25724" b="56846"/>
            <a:stretch/>
          </p:blipFill>
          <p:spPr bwMode="auto">
            <a:xfrm>
              <a:off x="394855" y="2477881"/>
              <a:ext cx="2136878" cy="2796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 descr="E:\Workspace\CPP\BtTK\Bin\textures\sarah_color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002478" y="2968200"/>
              <a:ext cx="2739052" cy="2739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2438400" y="3876061"/>
              <a:ext cx="59984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+</a:t>
              </a:r>
              <a:endPara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463294" y="4337725"/>
              <a:ext cx="289306" cy="767675"/>
              <a:chOff x="1463294" y="4337725"/>
              <a:chExt cx="289306" cy="767675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63294" y="4337725"/>
                <a:ext cx="289306" cy="7903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1463295" y="4337726"/>
                <a:ext cx="144652" cy="76767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1607947" y="4416762"/>
                <a:ext cx="144653" cy="61243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4503547" y="5195203"/>
              <a:ext cx="220853" cy="512049"/>
              <a:chOff x="4503547" y="5195203"/>
              <a:chExt cx="289306" cy="767675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4503547" y="5195203"/>
                <a:ext cx="289306" cy="7903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4503548" y="5195204"/>
                <a:ext cx="144652" cy="76767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4648200" y="5274240"/>
                <a:ext cx="144653" cy="61243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Elbow Connector 33"/>
            <p:cNvCxnSpPr/>
            <p:nvPr/>
          </p:nvCxnSpPr>
          <p:spPr>
            <a:xfrm rot="10800000">
              <a:off x="1680275" y="4722986"/>
              <a:ext cx="2823272" cy="729191"/>
            </a:xfrm>
            <a:prstGeom prst="bentConnector3">
              <a:avLst/>
            </a:prstGeom>
            <a:ln w="28575">
              <a:solidFill>
                <a:srgbClr val="3207E9"/>
              </a:solidFill>
              <a:headEnd type="arrow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428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Size of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676400"/>
            <a:ext cx="5742234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Power of Two </a:t>
            </a:r>
            <a:r>
              <a:rPr lang="en-US" dirty="0" smtClean="0"/>
              <a:t>(POT):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Size (width, height) of a texture must be a power-of-two number, that mean it should be 1, 2, 4, 8, 16, 32, 64,….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None POT texture: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S</a:t>
            </a:r>
            <a:r>
              <a:rPr lang="en-US" sz="2000" dirty="0" smtClean="0"/>
              <a:t>ome graphic cards support non-power-of-two textures.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For optimization and compatibility, we should use POT texture.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26054" y="2461124"/>
            <a:ext cx="2104108" cy="2300606"/>
            <a:chOff x="3290095" y="1503846"/>
            <a:chExt cx="1586705" cy="1663844"/>
          </a:xfrm>
        </p:grpSpPr>
        <p:pic>
          <p:nvPicPr>
            <p:cNvPr id="9" name="Picture 3" descr="E:\Workspace\CPP\BtTK\Bin\textures\sarah_color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505200" y="1724025"/>
              <a:ext cx="1371600" cy="144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939843" y="150384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90095" y="209902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707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Text coordinate &amp; Texel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676400"/>
            <a:ext cx="8521421" cy="990600"/>
          </a:xfrm>
        </p:spPr>
        <p:txBody>
          <a:bodyPr>
            <a:normAutofit fontScale="92500" lnSpcReduction="10000"/>
          </a:bodyPr>
          <a:lstStyle/>
          <a:p>
            <a:pPr>
              <a:buSzPct val="80000"/>
              <a:buFont typeface="Wingdings" pitchFamily="2" charset="2"/>
              <a:buChar char="v"/>
            </a:pPr>
            <a:r>
              <a:rPr lang="en-US" dirty="0">
                <a:sym typeface="Wingdings" pitchFamily="2" charset="2"/>
              </a:rPr>
              <a:t>UV or texture </a:t>
            </a:r>
            <a:r>
              <a:rPr lang="en-US" dirty="0" smtClean="0">
                <a:sym typeface="Wingdings" pitchFamily="2" charset="2"/>
              </a:rPr>
              <a:t>coordinate:</a:t>
            </a:r>
          </a:p>
          <a:p>
            <a:pPr lvl="1">
              <a:buSzPct val="80000"/>
              <a:buFont typeface="Wingdings" pitchFamily="2" charset="2"/>
              <a:buChar char="ü"/>
            </a:pPr>
            <a:r>
              <a:rPr lang="en-US" sz="2100" dirty="0" smtClean="0">
                <a:sym typeface="Wingdings" pitchFamily="2" charset="2"/>
              </a:rPr>
              <a:t>An </a:t>
            </a:r>
            <a:r>
              <a:rPr lang="en-US" sz="2100" dirty="0">
                <a:sym typeface="Wingdings" pitchFamily="2" charset="2"/>
              </a:rPr>
              <a:t>attribute to describe the position of that vertex on the </a:t>
            </a:r>
            <a:r>
              <a:rPr lang="en-US" sz="2100" dirty="0" smtClean="0">
                <a:sym typeface="Wingdings" pitchFamily="2" charset="2"/>
              </a:rPr>
              <a:t>image</a:t>
            </a:r>
            <a:endParaRPr lang="en-US" sz="2100" dirty="0">
              <a:sym typeface="Wingdings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175" y="6492875"/>
            <a:ext cx="1332156" cy="365125"/>
          </a:xfrm>
        </p:spPr>
        <p:txBody>
          <a:bodyPr/>
          <a:lstStyle/>
          <a:p>
            <a:fld id="{B72142D6-2F97-4836-AB5D-3527D02A1DE7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36175" y="6492875"/>
            <a:ext cx="2133600" cy="365125"/>
          </a:xfrm>
        </p:spPr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642641" y="2611398"/>
            <a:ext cx="4272759" cy="3789402"/>
            <a:chOff x="4445975" y="2057400"/>
            <a:chExt cx="4429212" cy="3974068"/>
          </a:xfrm>
        </p:grpSpPr>
        <p:sp>
          <p:nvSpPr>
            <p:cNvPr id="12" name="TextBox 11"/>
            <p:cNvSpPr txBox="1"/>
            <p:nvPr/>
          </p:nvSpPr>
          <p:spPr>
            <a:xfrm>
              <a:off x="6442604" y="210133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45975" y="3777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88975" y="20574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0, 0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05800" y="517265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dirty="0" smtClean="0"/>
                <a:t>, 1</a:t>
              </a:r>
              <a:endParaRPr lang="en-US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47081" y="2362200"/>
              <a:ext cx="3763519" cy="3669268"/>
              <a:chOff x="4847081" y="2362200"/>
              <a:chExt cx="3763519" cy="3669268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901147" y="2590798"/>
                <a:ext cx="156453" cy="1524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8146248" y="5835899"/>
                <a:ext cx="156453" cy="1524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4979374" y="2743200"/>
                <a:ext cx="0" cy="1219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6" idx="6"/>
              </p:cNvCxnSpPr>
              <p:nvPr/>
            </p:nvCxnSpPr>
            <p:spPr>
              <a:xfrm flipV="1">
                <a:off x="5057600" y="2666998"/>
                <a:ext cx="1445775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4847081" y="2362200"/>
                <a:ext cx="3763519" cy="3669268"/>
                <a:chOff x="4826975" y="2350531"/>
                <a:chExt cx="3763519" cy="3669268"/>
              </a:xfrm>
            </p:grpSpPr>
            <p:cxnSp>
              <p:nvCxnSpPr>
                <p:cNvPr id="19" name="Curved Connector 18"/>
                <p:cNvCxnSpPr/>
                <p:nvPr/>
              </p:nvCxnSpPr>
              <p:spPr>
                <a:xfrm rot="5400000">
                  <a:off x="5361105" y="2062630"/>
                  <a:ext cx="240268" cy="816069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urved Connector 36"/>
                <p:cNvCxnSpPr>
                  <a:stCxn id="40" idx="2"/>
                  <a:endCxn id="35" idx="6"/>
                </p:cNvCxnSpPr>
                <p:nvPr/>
              </p:nvCxnSpPr>
              <p:spPr>
                <a:xfrm rot="5400000">
                  <a:off x="8261541" y="5583147"/>
                  <a:ext cx="370114" cy="287793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Group 9"/>
                <p:cNvGrpSpPr/>
                <p:nvPr/>
              </p:nvGrpSpPr>
              <p:grpSpPr>
                <a:xfrm>
                  <a:off x="4826975" y="2514600"/>
                  <a:ext cx="3505200" cy="3505199"/>
                  <a:chOff x="4826975" y="2514600"/>
                  <a:chExt cx="3505200" cy="3505199"/>
                </a:xfrm>
              </p:grpSpPr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4826975" y="2666998"/>
                    <a:ext cx="0" cy="335280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4979374" y="2514600"/>
                    <a:ext cx="3352801" cy="952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4979373" y="2666999"/>
                    <a:ext cx="3245102" cy="3245101"/>
                    <a:chOff x="4979373" y="2666999"/>
                    <a:chExt cx="3245102" cy="3245101"/>
                  </a:xfrm>
                </p:grpSpPr>
                <p:grpSp>
                  <p:nvGrpSpPr>
                    <p:cNvPr id="4" name="Group 3"/>
                    <p:cNvGrpSpPr/>
                    <p:nvPr/>
                  </p:nvGrpSpPr>
                  <p:grpSpPr>
                    <a:xfrm>
                      <a:off x="4979373" y="2666999"/>
                      <a:ext cx="3245102" cy="3245101"/>
                      <a:chOff x="4979373" y="2666999"/>
                      <a:chExt cx="3245102" cy="3245101"/>
                    </a:xfrm>
                  </p:grpSpPr>
                  <p:pic>
                    <p:nvPicPr>
                      <p:cNvPr id="2050" name="Picture 2" descr="E:\Workspace\CPP\BtTK\Bin\textures\sarah_colsor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374" y="2666999"/>
                        <a:ext cx="3245101" cy="32451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cxnSp>
                    <p:nvCxnSpPr>
                      <p:cNvPr id="46" name="Straight Connector 45"/>
                      <p:cNvCxnSpPr/>
                      <p:nvPr/>
                    </p:nvCxnSpPr>
                    <p:spPr>
                      <a:xfrm>
                        <a:off x="4979373" y="3962400"/>
                        <a:ext cx="1524002" cy="0"/>
                      </a:xfrm>
                      <a:prstGeom prst="line">
                        <a:avLst/>
                      </a:prstGeom>
                      <a:ln>
                        <a:prstDash val="lgDash"/>
                      </a:ln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Connector 47"/>
                      <p:cNvCxnSpPr/>
                      <p:nvPr/>
                    </p:nvCxnSpPr>
                    <p:spPr>
                      <a:xfrm>
                        <a:off x="6503375" y="2666999"/>
                        <a:ext cx="0" cy="1295401"/>
                      </a:xfrm>
                      <a:prstGeom prst="line">
                        <a:avLst/>
                      </a:prstGeom>
                      <a:ln>
                        <a:prstDash val="lgDash"/>
                      </a:ln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3" name="Oval 52"/>
                      <p:cNvSpPr/>
                      <p:nvPr/>
                    </p:nvSpPr>
                    <p:spPr>
                      <a:xfrm>
                        <a:off x="6425148" y="3886199"/>
                        <a:ext cx="156453" cy="15240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C00000"/>
                          </a:gs>
                          <a:gs pos="100000">
                            <a:srgbClr val="FF0000"/>
                          </a:gs>
                        </a:gsLst>
                      </a:gradFill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6581601" y="3886199"/>
                      <a:ext cx="33534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23" name="Content Placeholder 2"/>
          <p:cNvSpPr txBox="1">
            <a:spLocks/>
          </p:cNvSpPr>
          <p:nvPr/>
        </p:nvSpPr>
        <p:spPr>
          <a:xfrm>
            <a:off x="381000" y="2807732"/>
            <a:ext cx="4036939" cy="321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  <a:buFont typeface="Wingdings" pitchFamily="2" charset="2"/>
              <a:buChar char="v"/>
            </a:pPr>
            <a:r>
              <a:rPr lang="en-US" dirty="0" smtClean="0">
                <a:sym typeface="Wingdings" pitchFamily="2" charset="2"/>
              </a:rPr>
              <a:t>Texel is a pixel on the texture.</a:t>
            </a:r>
          </a:p>
          <a:p>
            <a:pPr>
              <a:lnSpc>
                <a:spcPts val="2600"/>
              </a:lnSpc>
              <a:buFont typeface="Wingdings" pitchFamily="2" charset="2"/>
              <a:buChar char="v"/>
            </a:pPr>
            <a:r>
              <a:rPr lang="en-US" dirty="0" smtClean="0">
                <a:sym typeface="Wingdings" pitchFamily="2" charset="2"/>
              </a:rPr>
              <a:t>T is a </a:t>
            </a:r>
            <a:r>
              <a:rPr lang="en-US" dirty="0" err="1" smtClean="0">
                <a:sym typeface="Wingdings" pitchFamily="2" charset="2"/>
              </a:rPr>
              <a:t>texel</a:t>
            </a:r>
            <a:r>
              <a:rPr lang="en-US" dirty="0">
                <a:sym typeface="Wingdings" pitchFamily="2" charset="2"/>
              </a:rPr>
              <a:t>:</a:t>
            </a:r>
            <a:endParaRPr lang="en-US" dirty="0" smtClean="0">
              <a:sym typeface="Wingdings" pitchFamily="2" charset="2"/>
            </a:endParaRPr>
          </a:p>
          <a:p>
            <a:pPr lvl="1">
              <a:lnSpc>
                <a:spcPts val="2600"/>
              </a:lnSpc>
              <a:buFont typeface="Wingdings" pitchFamily="2" charset="2"/>
              <a:buChar char="ü"/>
            </a:pPr>
            <a:r>
              <a:rPr lang="en-US" sz="1800" dirty="0" smtClean="0">
                <a:sym typeface="Wingdings" pitchFamily="2" charset="2"/>
              </a:rPr>
              <a:t>The </a:t>
            </a:r>
            <a:r>
              <a:rPr lang="en-US" sz="1800" dirty="0">
                <a:sym typeface="Wingdings" pitchFamily="2" charset="2"/>
              </a:rPr>
              <a:t>coordinate of T on the </a:t>
            </a:r>
            <a:r>
              <a:rPr lang="en-US" sz="1800" dirty="0" smtClean="0">
                <a:sym typeface="Wingdings" pitchFamily="2" charset="2"/>
              </a:rPr>
              <a:t>image</a:t>
            </a:r>
          </a:p>
          <a:p>
            <a:pPr lvl="1">
              <a:lnSpc>
                <a:spcPts val="2600"/>
              </a:lnSpc>
              <a:buFont typeface="Wingdings" pitchFamily="2" charset="2"/>
              <a:buChar char="ü"/>
            </a:pPr>
            <a:r>
              <a:rPr lang="en-US" sz="1800" dirty="0">
                <a:sym typeface="Wingdings" pitchFamily="2" charset="2"/>
              </a:rPr>
              <a:t>D</a:t>
            </a:r>
            <a:r>
              <a:rPr lang="en-US" sz="1800" dirty="0" smtClean="0">
                <a:sym typeface="Wingdings" pitchFamily="2" charset="2"/>
              </a:rPr>
              <a:t>efined by (u, v)</a:t>
            </a:r>
          </a:p>
          <a:p>
            <a:pPr lvl="1">
              <a:lnSpc>
                <a:spcPts val="2600"/>
              </a:lnSpc>
              <a:buFont typeface="Wingdings" pitchFamily="2" charset="2"/>
              <a:buChar char="ü"/>
            </a:pPr>
            <a:r>
              <a:rPr lang="en-US" sz="1800" dirty="0" smtClean="0">
                <a:sym typeface="Wingdings" pitchFamily="2" charset="2"/>
              </a:rPr>
              <a:t>The u, v is in [0, 1] range</a:t>
            </a:r>
          </a:p>
        </p:txBody>
      </p:sp>
    </p:spTree>
    <p:extLst>
      <p:ext uri="{BB962C8B-B14F-4D97-AF65-F5344CB8AC3E}">
        <p14:creationId xmlns:p14="http://schemas.microsoft.com/office/powerpoint/2010/main" val="34082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Wrapping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-342900">
              <a:lnSpc>
                <a:spcPts val="2600"/>
              </a:lnSpc>
              <a:buFont typeface="Wingdings" pitchFamily="2" charset="2"/>
              <a:buChar char="v"/>
            </a:pPr>
            <a:r>
              <a:rPr lang="en-US" sz="1800" dirty="0"/>
              <a:t>Process to receive color on the image is called </a:t>
            </a:r>
            <a:r>
              <a:rPr lang="en-US" sz="1800" dirty="0" smtClean="0"/>
              <a:t>sampling</a:t>
            </a:r>
            <a:endParaRPr lang="en-US" sz="1800" dirty="0" smtClean="0">
              <a:sym typeface="Wingdings" pitchFamily="2" charset="2"/>
            </a:endParaRPr>
          </a:p>
          <a:p>
            <a:pPr marL="114300" indent="-342900">
              <a:lnSpc>
                <a:spcPts val="2600"/>
              </a:lnSpc>
              <a:buFont typeface="Wingdings" pitchFamily="2" charset="2"/>
              <a:buChar char="v"/>
            </a:pPr>
            <a:r>
              <a:rPr lang="en-US" sz="1800" dirty="0" smtClean="0">
                <a:sym typeface="Wingdings" pitchFamily="2" charset="2"/>
              </a:rPr>
              <a:t>If pixel doesn’t receive a color </a:t>
            </a:r>
            <a:r>
              <a:rPr lang="en-US" sz="1800" dirty="0">
                <a:sym typeface="Wingdings" pitchFamily="2" charset="2"/>
              </a:rPr>
              <a:t>by </a:t>
            </a:r>
            <a:r>
              <a:rPr lang="en-US" sz="1800" dirty="0" smtClean="0">
                <a:sym typeface="Wingdings" pitchFamily="2" charset="2"/>
              </a:rPr>
              <a:t>sampling</a:t>
            </a:r>
            <a:r>
              <a:rPr lang="en-US" sz="1800" dirty="0">
                <a:sym typeface="Wingdings" pitchFamily="2" charset="2"/>
              </a:rPr>
              <a:t>, </a:t>
            </a:r>
            <a:r>
              <a:rPr lang="en-US" sz="1800" dirty="0" smtClean="0">
                <a:sym typeface="Wingdings" pitchFamily="2" charset="2"/>
              </a:rPr>
              <a:t>filling </a:t>
            </a:r>
            <a:r>
              <a:rPr lang="en-US" sz="1800" dirty="0">
                <a:sym typeface="Wingdings" pitchFamily="2" charset="2"/>
              </a:rPr>
              <a:t>or mirroring the image </a:t>
            </a:r>
            <a:r>
              <a:rPr lang="en-US" sz="1800" dirty="0" smtClean="0">
                <a:sym typeface="Wingdings" pitchFamily="2" charset="2"/>
              </a:rPr>
              <a:t>depends </a:t>
            </a:r>
            <a:r>
              <a:rPr lang="en-US" sz="1800" dirty="0">
                <a:sym typeface="Wingdings" pitchFamily="2" charset="2"/>
              </a:rPr>
              <a:t>on setting.</a:t>
            </a:r>
          </a:p>
          <a:p>
            <a:pPr>
              <a:lnSpc>
                <a:spcPts val="2600"/>
              </a:lnSpc>
              <a:buFont typeface="Wingdings" pitchFamily="2" charset="2"/>
              <a:buChar char="v"/>
            </a:pPr>
            <a:r>
              <a:rPr lang="en-US" sz="1800" dirty="0" smtClean="0"/>
              <a:t> When UV is out of [0..1] range, to receive the color of that </a:t>
            </a:r>
            <a:r>
              <a:rPr lang="en-US" sz="1800" dirty="0" err="1" smtClean="0"/>
              <a:t>textel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smtClean="0"/>
              <a:t>options</a:t>
            </a:r>
            <a:endParaRPr lang="en-US" sz="1800" dirty="0"/>
          </a:p>
          <a:p>
            <a:pPr>
              <a:lnSpc>
                <a:spcPts val="2600"/>
              </a:lnSpc>
              <a:buFontTx/>
              <a:buChar char="-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" y="3632537"/>
            <a:ext cx="83058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glTexParameteri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(GL_TEXTURE_2D, GL_TEXTURE_WRAP_S,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wrap_s_option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ctr">
              <a:lnSpc>
                <a:spcPct val="150000"/>
              </a:lnSpc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glTexParameteri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(GL_TEXTURE_2D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GL_TEXTURE_WRAP_T,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wrap_t_option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1050" y="4564377"/>
            <a:ext cx="7580951" cy="1912623"/>
            <a:chOff x="781050" y="4564377"/>
            <a:chExt cx="7580951" cy="1912623"/>
          </a:xfrm>
        </p:grpSpPr>
        <p:grpSp>
          <p:nvGrpSpPr>
            <p:cNvPr id="9" name="Group 8"/>
            <p:cNvGrpSpPr/>
            <p:nvPr/>
          </p:nvGrpSpPr>
          <p:grpSpPr>
            <a:xfrm>
              <a:off x="781050" y="5063488"/>
              <a:ext cx="1199435" cy="1032512"/>
              <a:chOff x="598454" y="4809500"/>
              <a:chExt cx="1199435" cy="1032512"/>
            </a:xfrm>
          </p:grpSpPr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34" t="63408" r="63366" b="16702"/>
              <a:stretch/>
            </p:blipFill>
            <p:spPr bwMode="auto">
              <a:xfrm>
                <a:off x="914400" y="4809500"/>
                <a:ext cx="567544" cy="524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598454" y="5441902"/>
                <a:ext cx="1199435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0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Texture</a:t>
                </a:r>
                <a:endParaRPr lang="en-US" sz="2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590800" y="4564377"/>
              <a:ext cx="5771201" cy="1912623"/>
              <a:chOff x="1143001" y="4190999"/>
              <a:chExt cx="5771201" cy="1912623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34" t="17074" r="17033" b="16792"/>
              <a:stretch/>
            </p:blipFill>
            <p:spPr bwMode="auto">
              <a:xfrm>
                <a:off x="1143001" y="4190999"/>
                <a:ext cx="1436893" cy="14325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66" t="17222" r="16445" b="17000"/>
              <a:stretch/>
            </p:blipFill>
            <p:spPr bwMode="auto">
              <a:xfrm>
                <a:off x="3200401" y="4190999"/>
                <a:ext cx="1456760" cy="14325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00" name="Picture 4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89" t="16444" r="16444" b="16667"/>
              <a:stretch/>
            </p:blipFill>
            <p:spPr bwMode="auto">
              <a:xfrm>
                <a:off x="5486400" y="4190999"/>
                <a:ext cx="1427802" cy="14325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Rectangle 3"/>
              <p:cNvSpPr/>
              <p:nvPr/>
            </p:nvSpPr>
            <p:spPr>
              <a:xfrm>
                <a:off x="1178233" y="5638146"/>
                <a:ext cx="1412567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i="1" dirty="0" smtClean="0"/>
                  <a:t>WRAP_S: CLAMP</a:t>
                </a:r>
              </a:p>
              <a:p>
                <a:pPr algn="ctr"/>
                <a:r>
                  <a:rPr lang="en-US" sz="1200" i="1" dirty="0" smtClean="0"/>
                  <a:t>WRAP_T: CLAMP</a:t>
                </a:r>
                <a:endParaRPr lang="en-US" sz="1200" i="1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214493" y="5641957"/>
                <a:ext cx="1412567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i="1" dirty="0" smtClean="0"/>
                  <a:t>WRAP_S: REPEAT</a:t>
                </a:r>
              </a:p>
              <a:p>
                <a:pPr algn="ctr"/>
                <a:r>
                  <a:rPr lang="en-US" sz="1200" i="1" dirty="0" smtClean="0"/>
                  <a:t>WRAP_T: </a:t>
                </a:r>
                <a:r>
                  <a:rPr lang="en-US" sz="1200" i="1" dirty="0"/>
                  <a:t>REPEAT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476875" y="5641957"/>
                <a:ext cx="1412567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i="1" dirty="0" smtClean="0"/>
                  <a:t>WRAP_S: CLAMP</a:t>
                </a:r>
              </a:p>
              <a:p>
                <a:pPr algn="ctr"/>
                <a:r>
                  <a:rPr lang="en-US" sz="1200" i="1" dirty="0" smtClean="0"/>
                  <a:t>WRAP_T: </a:t>
                </a:r>
                <a:r>
                  <a:rPr lang="en-US" sz="1200" i="1" dirty="0"/>
                  <a:t>REPEAT</a:t>
                </a: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1905000" y="53340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575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7605</TotalTime>
  <Words>2619</Words>
  <Application>Microsoft Office PowerPoint</Application>
  <PresentationFormat>On-screen Show (4:3)</PresentationFormat>
  <Paragraphs>667</Paragraphs>
  <Slides>40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Austin</vt:lpstr>
      <vt:lpstr>3D Basic &amp; OpenGLES 2.0</vt:lpstr>
      <vt:lpstr>Content</vt:lpstr>
      <vt:lpstr>Content</vt:lpstr>
      <vt:lpstr>Basic Math</vt:lpstr>
      <vt:lpstr>Textures</vt:lpstr>
      <vt:lpstr>Textures</vt:lpstr>
      <vt:lpstr>Size of Texture</vt:lpstr>
      <vt:lpstr>Text coordinate &amp; Texel</vt:lpstr>
      <vt:lpstr>Wrapping Modes</vt:lpstr>
      <vt:lpstr>Filters</vt:lpstr>
      <vt:lpstr>Filters: Minification and Magnification</vt:lpstr>
      <vt:lpstr>Filters</vt:lpstr>
      <vt:lpstr>Filters</vt:lpstr>
      <vt:lpstr>Filters (conts)</vt:lpstr>
      <vt:lpstr>Filter (conts)</vt:lpstr>
      <vt:lpstr>Mipmap</vt:lpstr>
      <vt:lpstr>Coding: How to use texture?</vt:lpstr>
      <vt:lpstr>Coding (conts)</vt:lpstr>
      <vt:lpstr>Coding (conts)</vt:lpstr>
      <vt:lpstr>Coding (conts)</vt:lpstr>
      <vt:lpstr>Coding (conts)</vt:lpstr>
      <vt:lpstr>Texture: Practice</vt:lpstr>
      <vt:lpstr>Content</vt:lpstr>
      <vt:lpstr>Model</vt:lpstr>
      <vt:lpstr>Obj File Format</vt:lpstr>
      <vt:lpstr>Obj File Format</vt:lpstr>
      <vt:lpstr>Coding</vt:lpstr>
      <vt:lpstr>Coding</vt:lpstr>
      <vt:lpstr>Coding</vt:lpstr>
      <vt:lpstr>Coding</vt:lpstr>
      <vt:lpstr>Coding</vt:lpstr>
      <vt:lpstr>Content</vt:lpstr>
      <vt:lpstr>Skymapping: Sky dome</vt:lpstr>
      <vt:lpstr>Sky mapping: Sky dome</vt:lpstr>
      <vt:lpstr>Sky mapping: Sky dome</vt:lpstr>
      <vt:lpstr>Sky mapping: Coding</vt:lpstr>
      <vt:lpstr>Coding (conts)</vt:lpstr>
      <vt:lpstr>Sky mapping: Coding (conts)</vt:lpstr>
      <vt:lpstr>Practice</vt:lpstr>
      <vt:lpstr>Any question?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Basic &amp; OpenGLES 2.0</dc:title>
  <dc:creator>Vu Thi Minh Thuy</dc:creator>
  <cp:lastModifiedBy>Vu Thi Minh Thuy</cp:lastModifiedBy>
  <cp:revision>1278</cp:revision>
  <dcterms:created xsi:type="dcterms:W3CDTF">2011-06-03T03:05:14Z</dcterms:created>
  <dcterms:modified xsi:type="dcterms:W3CDTF">2011-09-28T09:28:31Z</dcterms:modified>
</cp:coreProperties>
</file>