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77" r:id="rId4"/>
    <p:sldId id="258" r:id="rId5"/>
    <p:sldId id="259" r:id="rId6"/>
    <p:sldId id="271" r:id="rId7"/>
    <p:sldId id="270" r:id="rId8"/>
    <p:sldId id="272" r:id="rId9"/>
    <p:sldId id="273" r:id="rId10"/>
    <p:sldId id="274" r:id="rId11"/>
    <p:sldId id="278" r:id="rId12"/>
    <p:sldId id="261" r:id="rId13"/>
    <p:sldId id="275" r:id="rId14"/>
    <p:sldId id="276" r:id="rId15"/>
    <p:sldId id="279" r:id="rId16"/>
    <p:sldId id="280" r:id="rId17"/>
    <p:sldId id="263" r:id="rId18"/>
    <p:sldId id="281" r:id="rId19"/>
    <p:sldId id="282" r:id="rId20"/>
    <p:sldId id="290" r:id="rId21"/>
    <p:sldId id="283" r:id="rId22"/>
    <p:sldId id="284" r:id="rId23"/>
    <p:sldId id="264" r:id="rId24"/>
    <p:sldId id="265" r:id="rId25"/>
    <p:sldId id="266" r:id="rId26"/>
    <p:sldId id="285" r:id="rId27"/>
    <p:sldId id="286" r:id="rId28"/>
    <p:sldId id="287" r:id="rId29"/>
    <p:sldId id="295" r:id="rId30"/>
    <p:sldId id="268" r:id="rId31"/>
    <p:sldId id="288" r:id="rId32"/>
    <p:sldId id="291" r:id="rId33"/>
    <p:sldId id="292" r:id="rId34"/>
    <p:sldId id="293" r:id="rId35"/>
    <p:sldId id="294" r:id="rId36"/>
    <p:sldId id="26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B4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71" autoAdjust="0"/>
  </p:normalViewPr>
  <p:slideViewPr>
    <p:cSldViewPr>
      <p:cViewPr>
        <p:scale>
          <a:sx n="110" d="100"/>
          <a:sy n="110" d="100"/>
        </p:scale>
        <p:origin x="-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72BE-66CF-4BE1-B9CA-577856D803AB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8BD-3F61-4B72-A464-17AD444904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Users\thuy.vuthiminh\Desktop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15860" y="6263640"/>
            <a:ext cx="819181" cy="55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72BE-66CF-4BE1-B9CA-577856D803AB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8BD-3F61-4B72-A464-17AD44490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72BE-66CF-4BE1-B9CA-577856D803AB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8BD-3F61-4B72-A464-17AD444904C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599" cy="4144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72BE-66CF-4BE1-B9CA-577856D803AB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8BD-3F61-4B72-A464-17AD44490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 descr="C:\Users\thuy.vuthiminh\Desktop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15860" y="6263640"/>
            <a:ext cx="819181" cy="55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72BE-66CF-4BE1-B9CA-577856D803AB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8BD-3F61-4B72-A464-17AD44490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72BE-66CF-4BE1-B9CA-577856D803AB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8BD-3F61-4B72-A464-17AD44490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72BE-66CF-4BE1-B9CA-577856D803AB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8BD-3F61-4B72-A464-17AD44490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72BE-66CF-4BE1-B9CA-577856D803AB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8BD-3F61-4B72-A464-17AD44490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72BE-66CF-4BE1-B9CA-577856D803AB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8BD-3F61-4B72-A464-17AD44490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72BE-66CF-4BE1-B9CA-577856D803AB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8BD-3F61-4B72-A464-17AD44490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72BE-66CF-4BE1-B9CA-577856D803AB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8BD-3F61-4B72-A464-17AD44490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9C272BE-66CF-4BE1-B9CA-577856D803AB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6E6D8BD-3F61-4B72-A464-17AD44490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020822"/>
            <a:ext cx="8153399" cy="4105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4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4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4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4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447800"/>
            <a:ext cx="70104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Post-Processing </a:t>
            </a:r>
            <a:br>
              <a:rPr lang="en-US" dirty="0" smtClean="0"/>
            </a:br>
            <a:r>
              <a:rPr lang="en-US" dirty="0" smtClean="0"/>
              <a:t>with OpenGL ES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10000"/>
            <a:ext cx="4343400" cy="1600200"/>
          </a:xfrm>
        </p:spPr>
        <p:txBody>
          <a:bodyPr anchor="b">
            <a:normAutofit/>
          </a:bodyPr>
          <a:lstStyle/>
          <a:p>
            <a:r>
              <a:rPr lang="en-US" dirty="0" smtClean="0"/>
              <a:t>Hua Thi Le - </a:t>
            </a:r>
            <a:r>
              <a:rPr lang="en-US" u="sng" dirty="0" smtClean="0"/>
              <a:t>le.huathi@gameloft.com</a:t>
            </a:r>
          </a:p>
          <a:p>
            <a:r>
              <a:rPr lang="en-US" dirty="0" smtClean="0"/>
              <a:t>Jul 9</a:t>
            </a:r>
            <a:r>
              <a:rPr lang="en-US" baseline="30000" dirty="0" smtClean="0"/>
              <a:t>th</a:t>
            </a:r>
            <a:r>
              <a:rPr lang="en-US" dirty="0" smtClean="0"/>
              <a:t>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13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2</a:t>
            </a:r>
            <a:r>
              <a:rPr lang="en-US" dirty="0" smtClean="0"/>
              <a:t> (continue)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8"/>
            <a:endParaRPr lang="en-US" sz="800" dirty="0" smtClean="0"/>
          </a:p>
          <a:p>
            <a:pPr lvl="8"/>
            <a:r>
              <a:rPr lang="en-US" sz="1800" dirty="0" smtClean="0"/>
              <a:t>Step </a:t>
            </a:r>
            <a:r>
              <a:rPr lang="en-US" sz="1800" dirty="0"/>
              <a:t>2 can </a:t>
            </a:r>
            <a:r>
              <a:rPr lang="en-US" sz="1800" b="1" dirty="0"/>
              <a:t>loop</a:t>
            </a:r>
            <a:r>
              <a:rPr lang="en-US" sz="1800" dirty="0"/>
              <a:t> a few times</a:t>
            </a:r>
          </a:p>
          <a:p>
            <a:pPr lvl="8"/>
            <a:r>
              <a:rPr lang="en-US" sz="1800" dirty="0"/>
              <a:t>The last step </a:t>
            </a:r>
            <a:r>
              <a:rPr lang="en-US" sz="1800" b="1" dirty="0"/>
              <a:t>must</a:t>
            </a:r>
            <a:r>
              <a:rPr lang="en-US" sz="1800" dirty="0"/>
              <a:t> draw to screen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post-processing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048000" y="2438400"/>
            <a:ext cx="5562600" cy="2514600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85800" y="2740223"/>
            <a:ext cx="7796403" cy="1984177"/>
            <a:chOff x="685800" y="2740223"/>
            <a:chExt cx="7796403" cy="198417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39019" y="3886200"/>
              <a:ext cx="308352" cy="31560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5800" y="2743200"/>
              <a:ext cx="630888" cy="381943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27841" y="3276600"/>
              <a:ext cx="219531" cy="47564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934200" y="3048943"/>
              <a:ext cx="1548003" cy="1023737"/>
            </a:xfrm>
            <a:prstGeom prst="rect">
              <a:avLst/>
            </a:prstGeom>
          </p:spPr>
        </p:pic>
        <p:sp>
          <p:nvSpPr>
            <p:cNvPr id="41" name="Right Arrow 40"/>
            <p:cNvSpPr/>
            <p:nvPr/>
          </p:nvSpPr>
          <p:spPr>
            <a:xfrm rot="1281019" flipV="1">
              <a:off x="1669107" y="2940905"/>
              <a:ext cx="758403" cy="135987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1670376" y="3276600"/>
              <a:ext cx="755865" cy="152400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/>
            <p:cNvSpPr/>
            <p:nvPr/>
          </p:nvSpPr>
          <p:spPr>
            <a:xfrm rot="20140812">
              <a:off x="1662873" y="3679443"/>
              <a:ext cx="771632" cy="129827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00400" y="2740223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Rendered textures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55466" y="2740223"/>
              <a:ext cx="1484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Screen / textures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97877" y="3122336"/>
              <a:ext cx="1524000" cy="100786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0400" y="3048001"/>
              <a:ext cx="1524000" cy="1007862"/>
            </a:xfrm>
            <a:prstGeom prst="rect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48" name="TextBox 47"/>
            <p:cNvSpPr txBox="1"/>
            <p:nvPr/>
          </p:nvSpPr>
          <p:spPr>
            <a:xfrm>
              <a:off x="1524000" y="4191000"/>
              <a:ext cx="1178121" cy="52322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Pipelines for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each object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57800" y="4201180"/>
              <a:ext cx="1219199" cy="52322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Pipeline for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</a:t>
              </a:r>
              <a:r>
                <a:rPr lang="en-US" sz="1400" dirty="0" smtClean="0">
                  <a:solidFill>
                    <a:schemeClr val="tx1"/>
                  </a:solidFill>
                </a:rPr>
                <a:t>hole screen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Circular Arrow 49"/>
            <p:cNvSpPr/>
            <p:nvPr/>
          </p:nvSpPr>
          <p:spPr>
            <a:xfrm rot="14723459" flipV="1">
              <a:off x="5544920" y="3286780"/>
              <a:ext cx="598672" cy="593232"/>
            </a:xfrm>
            <a:prstGeom prst="circularArrow">
              <a:avLst>
                <a:gd name="adj1" fmla="val 15544"/>
                <a:gd name="adj2" fmla="val 1142319"/>
                <a:gd name="adj3" fmla="val 20671344"/>
                <a:gd name="adj4" fmla="val 4302309"/>
                <a:gd name="adj5" fmla="val 2185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121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Post-processing concepts</a:t>
            </a:r>
          </a:p>
          <a:p>
            <a:r>
              <a:rPr lang="en-US" sz="2800" b="1" dirty="0" err="1"/>
              <a:t>Framebuffer</a:t>
            </a:r>
            <a:r>
              <a:rPr lang="en-US" sz="2800" b="1" dirty="0"/>
              <a:t> Object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Common post-processing techniques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28703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 to default </a:t>
            </a:r>
            <a:r>
              <a:rPr lang="en-US" dirty="0" err="1" smtClean="0"/>
              <a:t>framebuffer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Framebuffer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15410" y="3036520"/>
            <a:ext cx="905933" cy="39262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Vertex stream</a:t>
            </a:r>
            <a:endParaRPr lang="en-US" sz="900" dirty="0"/>
          </a:p>
        </p:txBody>
      </p:sp>
      <p:sp>
        <p:nvSpPr>
          <p:cNvPr id="47" name="Rectangle 46"/>
          <p:cNvSpPr/>
          <p:nvPr/>
        </p:nvSpPr>
        <p:spPr>
          <a:xfrm>
            <a:off x="2733147" y="3036521"/>
            <a:ext cx="905933" cy="3926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Vertex </a:t>
            </a:r>
            <a:r>
              <a:rPr lang="en-US" sz="900" dirty="0" err="1" smtClean="0"/>
              <a:t>shader</a:t>
            </a:r>
            <a:endParaRPr lang="en-US" sz="900" dirty="0"/>
          </a:p>
        </p:txBody>
      </p:sp>
      <p:sp>
        <p:nvSpPr>
          <p:cNvPr id="48" name="Rectangle 47"/>
          <p:cNvSpPr/>
          <p:nvPr/>
        </p:nvSpPr>
        <p:spPr>
          <a:xfrm>
            <a:off x="4156756" y="3030386"/>
            <a:ext cx="1229480" cy="39875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Primitive Assembly</a:t>
            </a:r>
          </a:p>
          <a:p>
            <a:r>
              <a:rPr lang="en-US" sz="800" dirty="0" smtClean="0"/>
              <a:t>Clipping</a:t>
            </a:r>
          </a:p>
          <a:p>
            <a:r>
              <a:rPr lang="en-US" sz="800" dirty="0" err="1" smtClean="0"/>
              <a:t>Backface</a:t>
            </a:r>
            <a:r>
              <a:rPr lang="en-US" sz="800" dirty="0" smtClean="0"/>
              <a:t> Culling</a:t>
            </a:r>
            <a:endParaRPr lang="en-US" sz="800" dirty="0"/>
          </a:p>
        </p:txBody>
      </p:sp>
      <p:sp>
        <p:nvSpPr>
          <p:cNvPr id="49" name="Rectangle 48"/>
          <p:cNvSpPr/>
          <p:nvPr/>
        </p:nvSpPr>
        <p:spPr>
          <a:xfrm>
            <a:off x="4414989" y="2514600"/>
            <a:ext cx="723478" cy="3073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Index stream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5774493" y="3036521"/>
            <a:ext cx="1035352" cy="39262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Rasterization</a:t>
            </a:r>
            <a:endParaRPr lang="en-US" sz="800" dirty="0" smtClean="0"/>
          </a:p>
          <a:p>
            <a:pPr algn="ctr"/>
            <a:r>
              <a:rPr lang="en-US" sz="800" dirty="0" smtClean="0"/>
              <a:t>Interpolation</a:t>
            </a:r>
            <a:endParaRPr lang="en-US" sz="800" dirty="0"/>
          </a:p>
        </p:txBody>
      </p:sp>
      <p:sp>
        <p:nvSpPr>
          <p:cNvPr id="51" name="Rectangle 50"/>
          <p:cNvSpPr/>
          <p:nvPr/>
        </p:nvSpPr>
        <p:spPr>
          <a:xfrm>
            <a:off x="7133392" y="3030386"/>
            <a:ext cx="1035352" cy="39875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Early Depth Test</a:t>
            </a:r>
            <a:endParaRPr lang="en-US" sz="900" dirty="0"/>
          </a:p>
        </p:txBody>
      </p:sp>
      <p:sp>
        <p:nvSpPr>
          <p:cNvPr id="52" name="Rectangle 51"/>
          <p:cNvSpPr/>
          <p:nvPr/>
        </p:nvSpPr>
        <p:spPr>
          <a:xfrm>
            <a:off x="7198102" y="3919924"/>
            <a:ext cx="905933" cy="3435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Fragment </a:t>
            </a:r>
            <a:r>
              <a:rPr lang="en-US" sz="900" dirty="0" err="1" smtClean="0"/>
              <a:t>Shader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7214279" y="4481577"/>
            <a:ext cx="889756" cy="5889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/>
              <a:t>Depth test</a:t>
            </a:r>
          </a:p>
          <a:p>
            <a:r>
              <a:rPr lang="en-US" sz="900" dirty="0" smtClean="0"/>
              <a:t>Alpha test</a:t>
            </a:r>
          </a:p>
          <a:p>
            <a:r>
              <a:rPr lang="en-US" sz="900" dirty="0" smtClean="0"/>
              <a:t>Stencil test</a:t>
            </a:r>
          </a:p>
          <a:p>
            <a:r>
              <a:rPr lang="en-US" sz="900" dirty="0" smtClean="0"/>
              <a:t>Scissor test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5248728" y="4583285"/>
            <a:ext cx="905933" cy="34354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Blending</a:t>
            </a:r>
            <a:endParaRPr lang="en-US" sz="900" dirty="0"/>
          </a:p>
        </p:txBody>
      </p:sp>
      <p:sp>
        <p:nvSpPr>
          <p:cNvPr id="55" name="Rectangle 54"/>
          <p:cNvSpPr/>
          <p:nvPr/>
        </p:nvSpPr>
        <p:spPr>
          <a:xfrm>
            <a:off x="3186114" y="4583285"/>
            <a:ext cx="905933" cy="34354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Screen</a:t>
            </a:r>
            <a:endParaRPr lang="en-US" sz="900" dirty="0"/>
          </a:p>
        </p:txBody>
      </p:sp>
      <p:sp>
        <p:nvSpPr>
          <p:cNvPr id="56" name="Rectangle 55"/>
          <p:cNvSpPr/>
          <p:nvPr/>
        </p:nvSpPr>
        <p:spPr>
          <a:xfrm>
            <a:off x="1115410" y="3703110"/>
            <a:ext cx="905933" cy="736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00" dirty="0" smtClean="0"/>
          </a:p>
          <a:p>
            <a:endParaRPr lang="en-US" sz="700" dirty="0"/>
          </a:p>
          <a:p>
            <a:r>
              <a:rPr lang="en-US" sz="800" b="1" u="sng" dirty="0" smtClean="0">
                <a:solidFill>
                  <a:srgbClr val="0070C0"/>
                </a:solidFill>
              </a:rPr>
              <a:t>Uniforms</a:t>
            </a:r>
          </a:p>
          <a:p>
            <a:r>
              <a:rPr lang="en-US" sz="800" dirty="0" smtClean="0"/>
              <a:t>Textures</a:t>
            </a:r>
          </a:p>
          <a:p>
            <a:r>
              <a:rPr lang="en-US" sz="800" dirty="0" smtClean="0"/>
              <a:t>Lights</a:t>
            </a:r>
          </a:p>
          <a:p>
            <a:r>
              <a:rPr lang="en-US" sz="800" dirty="0" smtClean="0"/>
              <a:t>MVP matrix</a:t>
            </a:r>
          </a:p>
          <a:p>
            <a:r>
              <a:rPr lang="en-US" sz="800" dirty="0"/>
              <a:t>N</a:t>
            </a:r>
            <a:r>
              <a:rPr lang="en-US" sz="800" dirty="0" smtClean="0"/>
              <a:t>on-varying values</a:t>
            </a:r>
          </a:p>
          <a:p>
            <a:pPr algn="ctr"/>
            <a:endParaRPr lang="en-US" sz="700" dirty="0" smtClean="0"/>
          </a:p>
          <a:p>
            <a:pPr algn="ctr"/>
            <a:endParaRPr 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2668438" y="2858116"/>
            <a:ext cx="1100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Transformations</a:t>
            </a:r>
            <a:endParaRPr lang="en-US" sz="700" dirty="0"/>
          </a:p>
        </p:txBody>
      </p:sp>
      <p:cxnSp>
        <p:nvCxnSpPr>
          <p:cNvPr id="59" name="Straight Arrow Connector 58"/>
          <p:cNvCxnSpPr>
            <a:stCxn id="46" idx="3"/>
            <a:endCxn id="47" idx="1"/>
          </p:cNvCxnSpPr>
          <p:nvPr/>
        </p:nvCxnSpPr>
        <p:spPr>
          <a:xfrm>
            <a:off x="2021343" y="3232832"/>
            <a:ext cx="71180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6" idx="3"/>
            <a:endCxn id="52" idx="0"/>
          </p:cNvCxnSpPr>
          <p:nvPr/>
        </p:nvCxnSpPr>
        <p:spPr>
          <a:xfrm flipV="1">
            <a:off x="2021343" y="3919924"/>
            <a:ext cx="5629726" cy="151271"/>
          </a:xfrm>
          <a:prstGeom prst="bentConnector4">
            <a:avLst>
              <a:gd name="adj1" fmla="val 9715"/>
              <a:gd name="adj2" fmla="val 31713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639080" y="3229765"/>
            <a:ext cx="5176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845197" y="3429145"/>
            <a:ext cx="0" cy="49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2"/>
          </p:cNvCxnSpPr>
          <p:nvPr/>
        </p:nvCxnSpPr>
        <p:spPr>
          <a:xfrm>
            <a:off x="4776728" y="2821967"/>
            <a:ext cx="0" cy="20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2" idx="2"/>
            <a:endCxn id="53" idx="0"/>
          </p:cNvCxnSpPr>
          <p:nvPr/>
        </p:nvCxnSpPr>
        <p:spPr>
          <a:xfrm>
            <a:off x="7651069" y="4263470"/>
            <a:ext cx="8088" cy="218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3" idx="1"/>
            <a:endCxn id="54" idx="3"/>
          </p:cNvCxnSpPr>
          <p:nvPr/>
        </p:nvCxnSpPr>
        <p:spPr>
          <a:xfrm flipH="1" flipV="1">
            <a:off x="6154661" y="4755058"/>
            <a:ext cx="1059618" cy="20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4" idx="1"/>
            <a:endCxn id="55" idx="3"/>
          </p:cNvCxnSpPr>
          <p:nvPr/>
        </p:nvCxnSpPr>
        <p:spPr>
          <a:xfrm flipH="1">
            <a:off x="4092046" y="4755058"/>
            <a:ext cx="1156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639080" y="4384569"/>
            <a:ext cx="1973639" cy="187431"/>
            <a:chOff x="3581400" y="4682039"/>
            <a:chExt cx="2324100" cy="291012"/>
          </a:xfrm>
        </p:grpSpPr>
        <p:cxnSp>
          <p:nvCxnSpPr>
            <p:cNvPr id="78" name="Straight Connector 77"/>
            <p:cNvCxnSpPr>
              <a:stCxn id="55" idx="0"/>
            </p:cNvCxnSpPr>
            <p:nvPr/>
          </p:nvCxnSpPr>
          <p:spPr>
            <a:xfrm flipH="1" flipV="1">
              <a:off x="3581400" y="4682041"/>
              <a:ext cx="1" cy="1579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581401" y="4682039"/>
              <a:ext cx="2324099" cy="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5905500" y="4696827"/>
              <a:ext cx="0" cy="2762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>
            <a:stCxn id="48" idx="3"/>
            <a:endCxn id="50" idx="1"/>
          </p:cNvCxnSpPr>
          <p:nvPr/>
        </p:nvCxnSpPr>
        <p:spPr>
          <a:xfrm>
            <a:off x="5386236" y="3229765"/>
            <a:ext cx="388257" cy="3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0" idx="3"/>
            <a:endCxn id="51" idx="1"/>
          </p:cNvCxnSpPr>
          <p:nvPr/>
        </p:nvCxnSpPr>
        <p:spPr>
          <a:xfrm flipV="1">
            <a:off x="6809845" y="3229765"/>
            <a:ext cx="323547" cy="3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57400" y="3221666"/>
            <a:ext cx="76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Uniforms</a:t>
            </a:r>
            <a:endParaRPr 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2059063" y="3048000"/>
            <a:ext cx="76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Attributes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3598636" y="3061271"/>
            <a:ext cx="76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Varying</a:t>
            </a:r>
            <a:endParaRPr lang="en-US" sz="600" dirty="0"/>
          </a:p>
        </p:txBody>
      </p:sp>
      <p:sp>
        <p:nvSpPr>
          <p:cNvPr id="76" name="TextBox 75"/>
          <p:cNvSpPr txBox="1"/>
          <p:nvPr/>
        </p:nvSpPr>
        <p:spPr>
          <a:xfrm rot="5400000">
            <a:off x="7667945" y="3592973"/>
            <a:ext cx="576667" cy="22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Varying</a:t>
            </a:r>
            <a:endParaRPr 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6923086" y="3653274"/>
            <a:ext cx="760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Uniforms</a:t>
            </a:r>
            <a:endParaRPr lang="en-US" sz="900" dirty="0"/>
          </a:p>
        </p:txBody>
      </p:sp>
      <p:cxnSp>
        <p:nvCxnSpPr>
          <p:cNvPr id="91" name="Elbow Connector 90"/>
          <p:cNvCxnSpPr/>
          <p:nvPr/>
        </p:nvCxnSpPr>
        <p:spPr>
          <a:xfrm flipV="1">
            <a:off x="2021343" y="3414777"/>
            <a:ext cx="692602" cy="5051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186114" y="4462132"/>
            <a:ext cx="905934" cy="58893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Screen</a:t>
            </a:r>
          </a:p>
          <a:p>
            <a:pPr algn="ctr"/>
            <a:r>
              <a:rPr lang="en-US" sz="1000" b="1" dirty="0" smtClean="0"/>
              <a:t>(Default </a:t>
            </a:r>
            <a:r>
              <a:rPr lang="en-US" sz="1000" b="1" dirty="0" err="1" smtClean="0"/>
              <a:t>framebuffer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xmlns="" val="36647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V="1">
            <a:off x="3639081" y="4394094"/>
            <a:ext cx="0" cy="165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39081" y="4384569"/>
            <a:ext cx="1973638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612719" y="4394094"/>
            <a:ext cx="0" cy="177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Render to FBO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874520" lvl="6" indent="0">
              <a:buNone/>
            </a:pPr>
            <a:r>
              <a:rPr lang="en-US" dirty="0"/>
              <a:t>Replace the </a:t>
            </a:r>
            <a:r>
              <a:rPr lang="en-US" dirty="0" smtClean="0"/>
              <a:t>back-buffer </a:t>
            </a:r>
            <a:r>
              <a:rPr lang="en-US" dirty="0"/>
              <a:t>render target with an</a:t>
            </a:r>
            <a:r>
              <a:rPr lang="en-US" b="1" dirty="0"/>
              <a:t> </a:t>
            </a:r>
            <a:r>
              <a:rPr lang="en-US" b="1" dirty="0" smtClean="0"/>
              <a:t>off-screen </a:t>
            </a:r>
            <a:r>
              <a:rPr lang="en-US" b="1" dirty="0"/>
              <a:t>target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Framebuffer</a:t>
            </a:r>
            <a:r>
              <a:rPr lang="en-US" dirty="0" smtClean="0"/>
              <a:t> </a:t>
            </a:r>
            <a:r>
              <a:rPr lang="en-US" dirty="0"/>
              <a:t>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410" y="3036520"/>
            <a:ext cx="905933" cy="39262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Vertex stream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2733147" y="3036521"/>
            <a:ext cx="905933" cy="3926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Vertex </a:t>
            </a:r>
            <a:r>
              <a:rPr lang="en-US" sz="900" dirty="0" err="1" smtClean="0"/>
              <a:t>shader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4156756" y="3030386"/>
            <a:ext cx="1229480" cy="39875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Primitive Assembly</a:t>
            </a:r>
          </a:p>
          <a:p>
            <a:r>
              <a:rPr lang="en-US" sz="800" dirty="0" smtClean="0"/>
              <a:t>Clipping</a:t>
            </a:r>
          </a:p>
          <a:p>
            <a:r>
              <a:rPr lang="en-US" sz="800" dirty="0" err="1" smtClean="0"/>
              <a:t>Backface</a:t>
            </a:r>
            <a:r>
              <a:rPr lang="en-US" sz="800" dirty="0" smtClean="0"/>
              <a:t> Culling</a:t>
            </a:r>
            <a:endParaRPr 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4414989" y="2514600"/>
            <a:ext cx="723478" cy="3073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Index stream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5774493" y="3036521"/>
            <a:ext cx="1035352" cy="39262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Rasterization</a:t>
            </a:r>
            <a:endParaRPr lang="en-US" sz="800" dirty="0" smtClean="0"/>
          </a:p>
          <a:p>
            <a:pPr algn="ctr"/>
            <a:r>
              <a:rPr lang="en-US" sz="800" dirty="0" smtClean="0"/>
              <a:t>Interpolation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7133392" y="3030386"/>
            <a:ext cx="1035352" cy="39875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Early Depth Test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7198102" y="3919924"/>
            <a:ext cx="905933" cy="3435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Fragment </a:t>
            </a:r>
            <a:r>
              <a:rPr lang="en-US" sz="900" dirty="0" err="1" smtClean="0"/>
              <a:t>Shader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7214279" y="4481577"/>
            <a:ext cx="889756" cy="5889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/>
              <a:t>Depth test</a:t>
            </a:r>
          </a:p>
          <a:p>
            <a:r>
              <a:rPr lang="en-US" sz="900" dirty="0" smtClean="0"/>
              <a:t>Alpha test</a:t>
            </a:r>
          </a:p>
          <a:p>
            <a:r>
              <a:rPr lang="en-US" sz="900" dirty="0" smtClean="0"/>
              <a:t>Stencil test</a:t>
            </a:r>
          </a:p>
          <a:p>
            <a:r>
              <a:rPr lang="en-US" sz="900" dirty="0" smtClean="0"/>
              <a:t>Scissor test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5248728" y="4583285"/>
            <a:ext cx="905933" cy="34354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Blending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3186114" y="4462132"/>
            <a:ext cx="905934" cy="58893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Screen</a:t>
            </a:r>
          </a:p>
          <a:p>
            <a:pPr algn="ctr"/>
            <a:r>
              <a:rPr lang="en-US" sz="1000" b="1" dirty="0" smtClean="0"/>
              <a:t>(Default </a:t>
            </a:r>
            <a:r>
              <a:rPr lang="en-US" sz="1000" b="1" dirty="0" err="1" smtClean="0"/>
              <a:t>framebuffer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14" name="Rectangle 13"/>
          <p:cNvSpPr/>
          <p:nvPr/>
        </p:nvSpPr>
        <p:spPr>
          <a:xfrm>
            <a:off x="1115410" y="3703110"/>
            <a:ext cx="905933" cy="736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00" dirty="0" smtClean="0"/>
          </a:p>
          <a:p>
            <a:endParaRPr lang="en-US" sz="700" dirty="0"/>
          </a:p>
          <a:p>
            <a:r>
              <a:rPr lang="en-US" sz="800" b="1" u="sng" dirty="0" smtClean="0">
                <a:solidFill>
                  <a:srgbClr val="0070C0"/>
                </a:solidFill>
              </a:rPr>
              <a:t>Uniforms</a:t>
            </a:r>
          </a:p>
          <a:p>
            <a:r>
              <a:rPr lang="en-US" sz="800" dirty="0" smtClean="0"/>
              <a:t>Textures</a:t>
            </a:r>
          </a:p>
          <a:p>
            <a:r>
              <a:rPr lang="en-US" sz="800" dirty="0" smtClean="0"/>
              <a:t>Lights</a:t>
            </a:r>
          </a:p>
          <a:p>
            <a:r>
              <a:rPr lang="en-US" sz="800" dirty="0" smtClean="0"/>
              <a:t>MVP matrix</a:t>
            </a:r>
          </a:p>
          <a:p>
            <a:r>
              <a:rPr lang="en-US" sz="800" dirty="0"/>
              <a:t>N</a:t>
            </a:r>
            <a:r>
              <a:rPr lang="en-US" sz="800" dirty="0" smtClean="0"/>
              <a:t>on-varying values</a:t>
            </a:r>
          </a:p>
          <a:p>
            <a:pPr algn="ctr"/>
            <a:endParaRPr lang="en-US" sz="700" dirty="0" smtClean="0"/>
          </a:p>
          <a:p>
            <a:pPr algn="ctr"/>
            <a:endParaRPr lang="en-US" sz="700" dirty="0"/>
          </a:p>
        </p:txBody>
      </p:sp>
      <p:sp>
        <p:nvSpPr>
          <p:cNvPr id="15" name="TextBox 14"/>
          <p:cNvSpPr txBox="1"/>
          <p:nvPr/>
        </p:nvSpPr>
        <p:spPr>
          <a:xfrm>
            <a:off x="2668438" y="2858116"/>
            <a:ext cx="1100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Transformations</a:t>
            </a:r>
            <a:endParaRPr lang="en-US" sz="700" dirty="0"/>
          </a:p>
        </p:txBody>
      </p:sp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>
          <a:xfrm>
            <a:off x="2021343" y="3232832"/>
            <a:ext cx="71180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4" idx="3"/>
            <a:endCxn id="10" idx="0"/>
          </p:cNvCxnSpPr>
          <p:nvPr/>
        </p:nvCxnSpPr>
        <p:spPr>
          <a:xfrm flipV="1">
            <a:off x="2021343" y="3919924"/>
            <a:ext cx="5629726" cy="151271"/>
          </a:xfrm>
          <a:prstGeom prst="bentConnector4">
            <a:avLst>
              <a:gd name="adj1" fmla="val 9715"/>
              <a:gd name="adj2" fmla="val 31713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39080" y="3229765"/>
            <a:ext cx="5176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845197" y="3429145"/>
            <a:ext cx="0" cy="49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</p:cNvCxnSpPr>
          <p:nvPr/>
        </p:nvCxnSpPr>
        <p:spPr>
          <a:xfrm>
            <a:off x="4776728" y="2821967"/>
            <a:ext cx="0" cy="20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7651069" y="4263470"/>
            <a:ext cx="8088" cy="218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1"/>
            <a:endCxn id="12" idx="3"/>
          </p:cNvCxnSpPr>
          <p:nvPr/>
        </p:nvCxnSpPr>
        <p:spPr>
          <a:xfrm flipH="1" flipV="1">
            <a:off x="6154661" y="4755058"/>
            <a:ext cx="1059618" cy="20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1"/>
            <a:endCxn id="13" idx="3"/>
          </p:cNvCxnSpPr>
          <p:nvPr/>
        </p:nvCxnSpPr>
        <p:spPr>
          <a:xfrm flipH="1">
            <a:off x="4092048" y="4755058"/>
            <a:ext cx="1156680" cy="1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8" idx="1"/>
          </p:cNvCxnSpPr>
          <p:nvPr/>
        </p:nvCxnSpPr>
        <p:spPr>
          <a:xfrm>
            <a:off x="5386236" y="3229765"/>
            <a:ext cx="388257" cy="3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9" idx="1"/>
          </p:cNvCxnSpPr>
          <p:nvPr/>
        </p:nvCxnSpPr>
        <p:spPr>
          <a:xfrm flipV="1">
            <a:off x="6809845" y="3229765"/>
            <a:ext cx="323547" cy="3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57400" y="3221666"/>
            <a:ext cx="76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Uniforms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059063" y="3048000"/>
            <a:ext cx="76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Attributes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3598636" y="3061271"/>
            <a:ext cx="76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Varying</a:t>
            </a:r>
            <a:endParaRPr lang="en-US" sz="600" dirty="0"/>
          </a:p>
        </p:txBody>
      </p:sp>
      <p:sp>
        <p:nvSpPr>
          <p:cNvPr id="33" name="TextBox 32"/>
          <p:cNvSpPr txBox="1"/>
          <p:nvPr/>
        </p:nvSpPr>
        <p:spPr>
          <a:xfrm rot="5400000">
            <a:off x="7667945" y="3592973"/>
            <a:ext cx="576667" cy="22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Varying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23086" y="3653274"/>
            <a:ext cx="760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Uniforms</a:t>
            </a:r>
            <a:endParaRPr lang="en-US" sz="900" dirty="0"/>
          </a:p>
        </p:txBody>
      </p:sp>
      <p:cxnSp>
        <p:nvCxnSpPr>
          <p:cNvPr id="35" name="Elbow Connector 34"/>
          <p:cNvCxnSpPr/>
          <p:nvPr/>
        </p:nvCxnSpPr>
        <p:spPr>
          <a:xfrm flipV="1">
            <a:off x="2021343" y="3414777"/>
            <a:ext cx="692602" cy="5051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804319" y="4166445"/>
            <a:ext cx="1524000" cy="1219200"/>
            <a:chOff x="2819401" y="4169734"/>
            <a:chExt cx="1524000" cy="1219200"/>
          </a:xfrm>
        </p:grpSpPr>
        <p:sp>
          <p:nvSpPr>
            <p:cNvPr id="37" name="Rectangle 36"/>
            <p:cNvSpPr/>
            <p:nvPr/>
          </p:nvSpPr>
          <p:spPr>
            <a:xfrm>
              <a:off x="3048000" y="4459709"/>
              <a:ext cx="1073413" cy="61080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Framebuffer</a:t>
              </a:r>
              <a:r>
                <a:rPr lang="en-US" sz="1200" b="1" dirty="0" smtClean="0"/>
                <a:t> Object</a:t>
              </a:r>
              <a:endParaRPr lang="en-US" sz="1200" b="1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2819401" y="4169734"/>
              <a:ext cx="1524000" cy="1219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25412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FBO structure: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Framebuffer</a:t>
            </a:r>
            <a:r>
              <a:rPr lang="en-US" dirty="0"/>
              <a:t> Object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14801" y="2895601"/>
            <a:ext cx="46482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 smtClean="0"/>
              <a:t>Attachment</a:t>
            </a:r>
            <a:r>
              <a:rPr lang="en-US" sz="1800" dirty="0" smtClean="0"/>
              <a:t>: attach (register) </a:t>
            </a:r>
          </a:p>
          <a:p>
            <a:pPr marL="627063" lvl="2" indent="0">
              <a:buNone/>
            </a:pPr>
            <a:r>
              <a:rPr lang="en-US" sz="1800" dirty="0" smtClean="0"/>
              <a:t>		to get </a:t>
            </a:r>
            <a:r>
              <a:rPr lang="en-US" sz="1800" b="1" dirty="0" smtClean="0">
                <a:solidFill>
                  <a:srgbClr val="FF0000"/>
                </a:solidFill>
              </a:rPr>
              <a:t>rendering result</a:t>
            </a:r>
          </a:p>
          <a:p>
            <a:pPr lvl="1"/>
            <a:r>
              <a:rPr lang="en-US" sz="1800" b="1" dirty="0" smtClean="0"/>
              <a:t>3 attachment types:</a:t>
            </a:r>
          </a:p>
          <a:p>
            <a:pPr lvl="2"/>
            <a:r>
              <a:rPr lang="en-US" sz="1600" dirty="0" smtClean="0"/>
              <a:t>Color </a:t>
            </a:r>
          </a:p>
          <a:p>
            <a:pPr lvl="2"/>
            <a:r>
              <a:rPr lang="en-US" sz="1600" dirty="0" smtClean="0"/>
              <a:t>Depth</a:t>
            </a:r>
          </a:p>
          <a:p>
            <a:pPr lvl="2"/>
            <a:r>
              <a:rPr lang="en-US" sz="1600" dirty="0" smtClean="0"/>
              <a:t>Stencil</a:t>
            </a:r>
          </a:p>
          <a:p>
            <a:pPr lvl="1"/>
            <a:r>
              <a:rPr lang="en-US" sz="1800" b="1" dirty="0" smtClean="0"/>
              <a:t>2 object types</a:t>
            </a:r>
            <a:r>
              <a:rPr lang="en-US" sz="1800" dirty="0" smtClean="0"/>
              <a:t>: </a:t>
            </a:r>
          </a:p>
          <a:p>
            <a:pPr lvl="2"/>
            <a:r>
              <a:rPr lang="en-US" sz="1600" dirty="0" smtClean="0"/>
              <a:t>Texture Object </a:t>
            </a:r>
          </a:p>
          <a:p>
            <a:pPr lvl="2"/>
            <a:r>
              <a:rPr lang="en-US" sz="1600" dirty="0" err="1" smtClean="0"/>
              <a:t>Renderbuffer</a:t>
            </a:r>
            <a:r>
              <a:rPr lang="en-US" sz="1600" dirty="0" smtClean="0"/>
              <a:t> Object</a:t>
            </a:r>
            <a:endParaRPr lang="en-US" sz="1600" dirty="0"/>
          </a:p>
        </p:txBody>
      </p:sp>
      <p:pic>
        <p:nvPicPr>
          <p:cNvPr id="1026" name="Picture 2" descr="part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31623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5627300"/>
            <a:ext cx="5251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Can have more than 1 color attachment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Depth attachment can be texture object or </a:t>
            </a:r>
            <a:r>
              <a:rPr lang="en-US" sz="1400" dirty="0" err="1">
                <a:solidFill>
                  <a:schemeClr val="tx2"/>
                </a:solidFill>
              </a:rPr>
              <a:t>renderbuffer</a:t>
            </a:r>
            <a:r>
              <a:rPr lang="en-US" sz="1400" dirty="0">
                <a:solidFill>
                  <a:schemeClr val="tx2"/>
                </a:solidFill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5473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 to FBO: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914400" lvl="3" indent="0">
              <a:buNone/>
            </a:pPr>
            <a:endParaRPr lang="en-US" dirty="0" smtClean="0"/>
          </a:p>
          <a:p>
            <a:pPr marL="914400" lvl="3" indent="0">
              <a:buNone/>
            </a:pPr>
            <a:r>
              <a:rPr lang="en-US" b="1" dirty="0" smtClean="0"/>
              <a:t>Note</a:t>
            </a:r>
            <a:r>
              <a:rPr lang="en-US" dirty="0" smtClean="0"/>
              <a:t>: MUST initialize FBO and textures</a:t>
            </a:r>
          </a:p>
          <a:p>
            <a:pPr marL="914400" lvl="3" indent="0">
              <a:buNone/>
            </a:pPr>
            <a:r>
              <a:rPr lang="en-US" b="1" dirty="0"/>
              <a:t>	</a:t>
            </a:r>
            <a:r>
              <a:rPr lang="en-US" b="1" u="sng" dirty="0" smtClean="0"/>
              <a:t>outside</a:t>
            </a:r>
            <a:r>
              <a:rPr lang="en-US" dirty="0" smtClean="0"/>
              <a:t> the render function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Framebuffer</a:t>
            </a:r>
            <a:r>
              <a:rPr lang="en-US" dirty="0" smtClean="0"/>
              <a:t> </a:t>
            </a:r>
            <a:r>
              <a:rPr lang="en-US" dirty="0"/>
              <a:t>Object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9019" y="3886200"/>
            <a:ext cx="308352" cy="3156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2743200"/>
            <a:ext cx="630888" cy="381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841" y="3276600"/>
            <a:ext cx="219531" cy="47564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281019" flipV="1">
            <a:off x="1669107" y="2940905"/>
            <a:ext cx="758403" cy="135987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670376" y="3276600"/>
            <a:ext cx="755865" cy="1524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140812">
            <a:off x="1662873" y="3679443"/>
            <a:ext cx="771632" cy="129827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2289" y="2248060"/>
            <a:ext cx="1704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tx2"/>
                </a:solidFill>
              </a:rPr>
              <a:t>Framebuffer</a:t>
            </a:r>
            <a:r>
              <a:rPr lang="en-US" sz="1400" b="1" dirty="0" smtClean="0">
                <a:solidFill>
                  <a:schemeClr val="tx2"/>
                </a:solidFill>
              </a:rPr>
              <a:t> object</a:t>
            </a:r>
            <a:endParaRPr lang="en-US" sz="1400" b="1" dirty="0">
              <a:solidFill>
                <a:schemeClr val="tx2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66202" y="2571365"/>
            <a:ext cx="1143000" cy="755897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524000" y="4191000"/>
            <a:ext cx="1178121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Pipelines for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each object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80201" y="2555837"/>
            <a:ext cx="1665767" cy="1902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32602" y="2781460"/>
            <a:ext cx="1371598" cy="341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Color attachment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32602" y="3772060"/>
            <a:ext cx="1386534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Depth attachment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66202" y="3543460"/>
            <a:ext cx="1167998" cy="7534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5832023" y="2309799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Color texture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68213" y="4295001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Depth texture</a:t>
            </a:r>
            <a:endParaRPr lang="en-US" sz="1200" b="1" dirty="0">
              <a:solidFill>
                <a:schemeClr val="tx2"/>
              </a:solidFill>
            </a:endParaRPr>
          </a:p>
        </p:txBody>
      </p:sp>
      <p:cxnSp>
        <p:nvCxnSpPr>
          <p:cNvPr id="26" name="Straight Connector 25"/>
          <p:cNvCxnSpPr>
            <a:stCxn id="20" idx="3"/>
            <a:endCxn id="15" idx="1"/>
          </p:cNvCxnSpPr>
          <p:nvPr/>
        </p:nvCxnSpPr>
        <p:spPr>
          <a:xfrm flipV="1">
            <a:off x="5004200" y="2949314"/>
            <a:ext cx="762002" cy="30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3"/>
            <a:endCxn id="22" idx="1"/>
          </p:cNvCxnSpPr>
          <p:nvPr/>
        </p:nvCxnSpPr>
        <p:spPr>
          <a:xfrm flipV="1">
            <a:off x="5019136" y="3920192"/>
            <a:ext cx="747066" cy="4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392669" y="2097148"/>
            <a:ext cx="2989331" cy="2831027"/>
            <a:chOff x="5392669" y="2097148"/>
            <a:chExt cx="2989331" cy="2831027"/>
          </a:xfrm>
        </p:grpSpPr>
        <p:sp>
          <p:nvSpPr>
            <p:cNvPr id="38" name="Oval 37"/>
            <p:cNvSpPr/>
            <p:nvPr/>
          </p:nvSpPr>
          <p:spPr>
            <a:xfrm>
              <a:off x="5392669" y="2097148"/>
              <a:ext cx="1981200" cy="2819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16910" y="4343400"/>
              <a:ext cx="1265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ready to use</a:t>
              </a:r>
            </a:p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in step 2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952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Draw textures to screen / other textures: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Framebuffer</a:t>
            </a:r>
            <a:r>
              <a:rPr lang="en-US" dirty="0"/>
              <a:t> Object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463" y="4573832"/>
            <a:ext cx="1038055" cy="686494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1757" y="5619050"/>
            <a:ext cx="1060759" cy="6842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318244" y="4312266"/>
            <a:ext cx="1004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</a:rPr>
              <a:t>Color texture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8534" y="5334000"/>
            <a:ext cx="106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</a:rPr>
              <a:t>Depth texture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68815" y="2895600"/>
            <a:ext cx="10668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168815" y="2895600"/>
            <a:ext cx="1066800" cy="106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" y="2586335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(-1,1,0)</a:t>
            </a:r>
          </a:p>
          <a:p>
            <a:pPr algn="ctr"/>
            <a:r>
              <a:rPr lang="en-US" sz="1200" dirty="0" smtClean="0"/>
              <a:t>(0,0)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3733800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(1,-1,0)</a:t>
            </a:r>
          </a:p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1065344" y="4290999"/>
            <a:ext cx="1525456" cy="21237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33800" y="4038600"/>
            <a:ext cx="10668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Vertex</a:t>
            </a:r>
          </a:p>
          <a:p>
            <a:pPr algn="ctr"/>
            <a:r>
              <a:rPr lang="en-US" sz="1400" dirty="0" err="1" smtClean="0"/>
              <a:t>Shader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5334000" y="4048498"/>
            <a:ext cx="10668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Fragment</a:t>
            </a:r>
          </a:p>
          <a:p>
            <a:pPr algn="ctr"/>
            <a:r>
              <a:rPr lang="en-US" sz="1400" dirty="0" err="1" smtClean="0"/>
              <a:t>Shader</a:t>
            </a:r>
            <a:endParaRPr lang="en-US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4200" y="3917629"/>
            <a:ext cx="1548003" cy="102373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973498" y="3578423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Screen / textures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26" name="Elbow Connector 25"/>
          <p:cNvCxnSpPr>
            <a:stCxn id="14" idx="3"/>
          </p:cNvCxnSpPr>
          <p:nvPr/>
        </p:nvCxnSpPr>
        <p:spPr>
          <a:xfrm>
            <a:off x="2235615" y="3429000"/>
            <a:ext cx="1498185" cy="861999"/>
          </a:xfrm>
          <a:prstGeom prst="bentConnector3">
            <a:avLst>
              <a:gd name="adj1" fmla="val 464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9" idx="3"/>
          </p:cNvCxnSpPr>
          <p:nvPr/>
        </p:nvCxnSpPr>
        <p:spPr>
          <a:xfrm flipV="1">
            <a:off x="2590800" y="4567998"/>
            <a:ext cx="1143000" cy="784852"/>
          </a:xfrm>
          <a:prstGeom prst="bentConnector3">
            <a:avLst>
              <a:gd name="adj1" fmla="val 295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21" idx="1"/>
          </p:cNvCxnSpPr>
          <p:nvPr/>
        </p:nvCxnSpPr>
        <p:spPr>
          <a:xfrm>
            <a:off x="4800600" y="4419600"/>
            <a:ext cx="533400" cy="9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23" idx="1"/>
          </p:cNvCxnSpPr>
          <p:nvPr/>
        </p:nvCxnSpPr>
        <p:spPr>
          <a:xfrm>
            <a:off x="6400800" y="4429498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16866" y="4038600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attribute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906233" y="4572058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uniform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854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FBO</a:t>
            </a:r>
          </a:p>
          <a:p>
            <a:r>
              <a:rPr lang="en-US" dirty="0" smtClean="0"/>
              <a:t>Set current FBO to use</a:t>
            </a:r>
          </a:p>
          <a:p>
            <a:r>
              <a:rPr lang="en-US" dirty="0" smtClean="0"/>
              <a:t>Return to system default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r>
              <a:rPr lang="en-US" dirty="0" smtClean="0"/>
              <a:t>Attach objects to FBO (textures, </a:t>
            </a:r>
            <a:r>
              <a:rPr lang="en-US" dirty="0" err="1" smtClean="0"/>
              <a:t>renderbuffers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Render objects to FBO</a:t>
            </a:r>
          </a:p>
          <a:p>
            <a:r>
              <a:rPr lang="en-US" dirty="0" smtClean="0"/>
              <a:t>Delete FBO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Framebuffer</a:t>
            </a:r>
            <a:r>
              <a:rPr lang="en-US" dirty="0" smtClean="0"/>
              <a:t> Object (coding)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88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FBO: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current FBO to </a:t>
            </a:r>
            <a:r>
              <a:rPr lang="en-US" dirty="0" smtClean="0"/>
              <a:t>use: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Return </a:t>
            </a:r>
            <a:r>
              <a:rPr lang="en-US" dirty="0"/>
              <a:t>to system default </a:t>
            </a:r>
            <a:r>
              <a:rPr lang="en-US" dirty="0" err="1" smtClean="0"/>
              <a:t>framebuffer</a:t>
            </a:r>
            <a:r>
              <a:rPr lang="en-US" dirty="0" smtClean="0"/>
              <a:t> (screen):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Framebuffer</a:t>
            </a:r>
            <a:r>
              <a:rPr lang="en-US" dirty="0"/>
              <a:t> Object (coding)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514600"/>
            <a:ext cx="6400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GLuint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fboId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glGenFramebuffers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(1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fboId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3897868"/>
            <a:ext cx="64008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glBindFramebuffer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(GL_FRAMEBUFFER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fboId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5257800"/>
            <a:ext cx="64008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glBindFramebuffer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(GL_FRAMEBUFFER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700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 </a:t>
            </a:r>
            <a:r>
              <a:rPr lang="en-US" dirty="0" smtClean="0"/>
              <a:t>color texture </a:t>
            </a:r>
            <a:r>
              <a:rPr lang="en-US" dirty="0"/>
              <a:t>to </a:t>
            </a:r>
            <a:r>
              <a:rPr lang="en-US" dirty="0" smtClean="0"/>
              <a:t>FBO: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Framebuffer</a:t>
            </a:r>
            <a:r>
              <a:rPr lang="en-US" dirty="0"/>
              <a:t> Object (coding)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514600"/>
            <a:ext cx="7315200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//generate color texture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glGenTextures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(1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colorTexId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(GL_TEXTURE_2D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colorTexId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(GL_TEXTURE_2D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GL_TEXTURE_MAG_FILTER, GL_LINEAR);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(GL_TEXTURE_2D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GL_TEXTURE_MIN_FILTER, GL_LINEAR);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(GL_TEXTURE_2D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GL_TEXTURE_WRAP_S, GL_CLAMP_TO_EDGE);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(GL_TEXTURE_2D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GL_TEXTURE_WRAP_T, GL_CLAMP_TO_EDGE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//initialize an empty texture with screen width &amp; height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glTexImage2D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(GL_TEXTURE_2D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0, GL_RGBA, width, height, 0, GL_RGBA, GL_UNSIGNED_BYTE, NULL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//attach texture to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GL_COLOR_ATTACHMENT0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glBindFramebuffer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(GL_FRAMEBUFFER,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fboId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glFramebufferTexture2D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(GL_FRAMEBUFFER, GL_COLOR_ATTACHMENT0, GL_TEXTURE_2D,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colorTexId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0);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//bind system default texture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(GL_TEXTURE_2D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0);</a:t>
            </a:r>
          </a:p>
        </p:txBody>
      </p:sp>
    </p:spTree>
    <p:extLst>
      <p:ext uri="{BB962C8B-B14F-4D97-AF65-F5344CB8AC3E}">
        <p14:creationId xmlns:p14="http://schemas.microsoft.com/office/powerpoint/2010/main" xmlns="" val="21338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Post-processing</a:t>
            </a:r>
            <a:r>
              <a:rPr lang="en-US" dirty="0"/>
              <a:t> </a:t>
            </a:r>
            <a:r>
              <a:rPr lang="en-US" dirty="0" smtClean="0"/>
              <a:t>concepts</a:t>
            </a:r>
          </a:p>
          <a:p>
            <a:r>
              <a:rPr lang="en-US" dirty="0" err="1" smtClean="0"/>
              <a:t>Framebuffer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Common post-processing techniques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32142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 </a:t>
            </a:r>
            <a:r>
              <a:rPr lang="en-US" dirty="0" smtClean="0"/>
              <a:t>depth texture </a:t>
            </a:r>
            <a:r>
              <a:rPr lang="en-US" dirty="0"/>
              <a:t>to </a:t>
            </a:r>
            <a:r>
              <a:rPr lang="en-US" dirty="0" smtClean="0"/>
              <a:t>FBO: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Framebuffer</a:t>
            </a:r>
            <a:r>
              <a:rPr lang="en-US" dirty="0"/>
              <a:t> Object (coding)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514600"/>
            <a:ext cx="7315200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//generate depth texture – same as color texture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glGenTextures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(1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depthTexId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(GL_TEXTURE_2D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depthTexId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(GL_TEXTURE_2D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GL_TEXTURE_MAG_FILTER, GL_LINEAR);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(GL_TEXTURE_2D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GL_TEXTURE_MIN_FILTER, GL_LINEAR);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(GL_TEXTURE_2D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GL_TEXTURE_WRAP_S, GL_CLAMP_TO_EDGE);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(GL_TEXTURE_2D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GL_TEXTURE_WRAP_T, GL_CLAMP_TO_EDGE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//initialize an empty texture with screen width &amp; height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glTexImage2D(GL_TEXTURE_2D,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0,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GL_DEPTH_COMPONENT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width, height, 0,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GL_DEPTH_COMPONENT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GL_UNSIGNED_INT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//attach texture to GL_DEPTH_ATTACHMENT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glBindFramebuffer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(GL_FRAMEBUFFER,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fboId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glFramebufferTexture2D(GL_FRAMEBUFFER,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GL_DEPTH_ATTACHMENT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GL_TEXTURE_2D,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depthTexId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0);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//bind system default texture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(GL_TEXTURE_2D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0);</a:t>
            </a:r>
          </a:p>
        </p:txBody>
      </p:sp>
    </p:spTree>
    <p:extLst>
      <p:ext uri="{BB962C8B-B14F-4D97-AF65-F5344CB8AC3E}">
        <p14:creationId xmlns:p14="http://schemas.microsoft.com/office/powerpoint/2010/main" xmlns="" val="17111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Render objects to </a:t>
            </a:r>
            <a:r>
              <a:rPr lang="en-US" dirty="0" smtClean="0"/>
              <a:t>FBO: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Delete </a:t>
            </a:r>
            <a:r>
              <a:rPr lang="en-US" dirty="0" smtClean="0"/>
              <a:t>FBO: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Framebuffer</a:t>
            </a:r>
            <a:r>
              <a:rPr lang="en-US" dirty="0"/>
              <a:t> Object (coding)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514600"/>
            <a:ext cx="7467600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//bind the target FBO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glBindFramebuffer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(GL_FRAMEBUFFER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fboId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//render each objects in list object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for(vector&lt;Object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*&gt;::iterator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it=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m_vObjects.begin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();it!=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m_vObjects.end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();++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it)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it)-&gt;Render(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globalTime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m_maProjection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pmaView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m_camera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//draw post-effect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5269468"/>
            <a:ext cx="74676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glDeleteFramebuffers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(1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fboId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3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Post-processing concepts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Framebuffer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Object</a:t>
            </a:r>
          </a:p>
          <a:p>
            <a:r>
              <a:rPr lang="en-US" sz="2800" b="1" dirty="0"/>
              <a:t>Common post-processing techniques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33603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Black-white</a:t>
            </a:r>
          </a:p>
          <a:p>
            <a:r>
              <a:rPr lang="en-US" dirty="0" smtClean="0"/>
              <a:t>Blur</a:t>
            </a:r>
          </a:p>
          <a:p>
            <a:r>
              <a:rPr lang="en-US" dirty="0" smtClean="0"/>
              <a:t>Bloom</a:t>
            </a:r>
          </a:p>
          <a:p>
            <a:r>
              <a:rPr lang="en-US" dirty="0" smtClean="0"/>
              <a:t>Depth of field (DOF)</a:t>
            </a:r>
          </a:p>
          <a:p>
            <a:r>
              <a:rPr lang="en-US" dirty="0" smtClean="0"/>
              <a:t>Edge detection</a:t>
            </a:r>
          </a:p>
          <a:p>
            <a:r>
              <a:rPr lang="en-US" dirty="0" smtClean="0"/>
              <a:t>Shadow</a:t>
            </a:r>
          </a:p>
          <a:p>
            <a:r>
              <a:rPr lang="en-US" dirty="0" smtClean="0"/>
              <a:t>Complex reflection</a:t>
            </a:r>
          </a:p>
          <a:p>
            <a:r>
              <a:rPr lang="en-US" dirty="0" smtClean="0"/>
              <a:t>Snow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62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step 2 once</a:t>
            </a:r>
          </a:p>
          <a:p>
            <a:r>
              <a:rPr lang="en-US" dirty="0" smtClean="0"/>
              <a:t>Simple grayscale in fragment </a:t>
            </a:r>
            <a:r>
              <a:rPr lang="en-US" dirty="0" err="1" smtClean="0"/>
              <a:t>shader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- white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014008"/>
            <a:ext cx="7239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vec4 color 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texture2D(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u_texture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v_uv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t = 0.3 *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color.r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+ 0.59 *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color.g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+ 0.11 *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color.b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float t = 0.33 *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color.r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+ 0.33 *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color.g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+ 0.34 *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color.b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gl_FragColor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vec4(t, t, t, 1.0);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48400" y="4308802"/>
            <a:ext cx="2241550" cy="148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26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 blur filter for each pixel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590800"/>
            <a:ext cx="80772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uniform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colorTexture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uniform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step;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varying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v_uv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color1 = sampling2Dfrom(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colorTexture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v_uv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color2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sampling2Dfrom(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colorTexture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v_uv.x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step.x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v_uv.y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color3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sampling2Dfrom(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colorTexture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v_uv.x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step.x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v_uv.y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color4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sampling2Dfrom(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colorTexture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v_uv.x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v_uv.y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step.y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color5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sampling2Dfrom(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colorTexture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v_uv.x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v_uv.y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step.y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color6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sampling2Dfrom(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colorTexture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v_uv.x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step.z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v_uv.y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step.w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color7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sampling2Dfrom(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colorTexture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v_uv.x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step.z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v_uv.y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step.w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color8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sampling2Dfrom(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colorTexture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v_uv.x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step.z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v_uv.y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step.w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color9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sampling2Dfrom(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colorTexture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v_uv.x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step.z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v_uv.y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step.w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gl_FragColor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(color1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* 2.0 + color2 + color3 + color4 + color5 + color6 + color7 + color8 + color9) *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0.1;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87297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step to </a:t>
            </a:r>
            <a:r>
              <a:rPr lang="en-US" dirty="0" err="1" smtClean="0"/>
              <a:t>shader</a:t>
            </a:r>
            <a:r>
              <a:rPr lang="en-US" dirty="0" smtClean="0"/>
              <a:t> by a </a:t>
            </a:r>
            <a:r>
              <a:rPr lang="en-US" u="sng" dirty="0" smtClean="0"/>
              <a:t>multiplier</a:t>
            </a:r>
            <a:r>
              <a:rPr lang="en-US" b="1" u="sng" dirty="0" smtClean="0"/>
              <a:t> k</a:t>
            </a:r>
            <a:endParaRPr lang="en-US" b="1" u="sn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Blur 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590800"/>
            <a:ext cx="754380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if((i32Location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glGetUniformLocation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(program, "step")) != -1)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x = 1.0f /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pESContext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-&gt;width;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float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y = 1.0f /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pESContext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-&gt;height;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float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z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(2.0f) / 2.0f * x;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float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(2.0f) / 2.0f * y;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glUniform4f(i32Location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k * x, k * y, k * z, k * w);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41914" y="4495799"/>
            <a:ext cx="4440086" cy="1603178"/>
            <a:chOff x="3560914" y="4495799"/>
            <a:chExt cx="4440086" cy="16031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560914" y="4495799"/>
              <a:ext cx="2001686" cy="13060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85941" y="5791200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k = 1.0</a:t>
              </a:r>
              <a:endParaRPr lang="en-US" sz="1400" b="1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015610" y="4495799"/>
              <a:ext cx="1985390" cy="12954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542968" y="5788223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k = 63.0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61543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Bloom:  overexpose effect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8952" y="2444417"/>
            <a:ext cx="3248247" cy="3858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2586868"/>
            <a:ext cx="2743200" cy="361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33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Implement: 3 steps</a:t>
            </a:r>
          </a:p>
          <a:p>
            <a:pPr lvl="1"/>
            <a:r>
              <a:rPr lang="en-US" sz="2000" b="1" dirty="0" smtClean="0"/>
              <a:t>Pre-bloom</a:t>
            </a:r>
            <a:r>
              <a:rPr lang="en-US" sz="2000" dirty="0" smtClean="0"/>
              <a:t>:   extract the bright part</a:t>
            </a:r>
          </a:p>
          <a:p>
            <a:pPr lvl="1"/>
            <a:r>
              <a:rPr lang="en-US" sz="2000" b="1" dirty="0" smtClean="0"/>
              <a:t>Blur</a:t>
            </a:r>
            <a:r>
              <a:rPr lang="en-US" sz="2000" dirty="0" smtClean="0"/>
              <a:t>: 	  blur this bright part several times (common is 5)</a:t>
            </a:r>
          </a:p>
          <a:p>
            <a:pPr lvl="1"/>
            <a:r>
              <a:rPr lang="en-US" sz="2000" b="1" dirty="0" smtClean="0"/>
              <a:t>Post-bloom</a:t>
            </a:r>
            <a:r>
              <a:rPr lang="en-US" sz="2000" dirty="0" smtClean="0"/>
              <a:t>: blend initial color buffer with blur result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3"/>
            <a:r>
              <a:rPr lang="en-US" sz="1600" dirty="0" smtClean="0"/>
              <a:t>Need </a:t>
            </a:r>
            <a:r>
              <a:rPr lang="en-US" sz="1600" b="1" dirty="0" smtClean="0"/>
              <a:t>more FBO </a:t>
            </a:r>
            <a:r>
              <a:rPr lang="en-US" sz="1600" dirty="0" smtClean="0"/>
              <a:t>to do bloom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894826"/>
            <a:ext cx="7848600" cy="1615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g_postEffPreBloom.DrawPostEffect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esContext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&amp;fbo2, fbo1.fbo_color, fbo1.fbo_depth, 0, 0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g_postEffBlur.DrawPostEffect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esContext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&amp;fbo3, fbo2.fbo_color, fbo2.fbo_depth, 0, 5 );</a:t>
            </a:r>
          </a:p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g_postEffBlur.DrawPostEffect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esContext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&amp;fbo2, fbo3.fbo_color, fbo3.fbo_depth, 0, 17 );</a:t>
            </a:r>
          </a:p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g_postEffBlur.DrawPostEffect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esContext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&amp;fbo3, fbo2.fbo_color, fbo2.fbo_depth, 0, 31 );</a:t>
            </a:r>
          </a:p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g_postEffBlur.DrawPostEffect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esContext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&amp;fbo2, fbo3.fbo_color, fbo3.fbo_depth, 0, 43 );</a:t>
            </a:r>
          </a:p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g_postEffBlur.DrawPostEffect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esContext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&amp;fbo3, fbo2.fbo_color, fbo2.fbo_depth, 0, 63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g_postEffPostBloom.DrawPostEffect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esContext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NULL, fbo1.fbo_color, fbo3.fbo_color, 0, 0 );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581400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Sample code: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4267200" y="5562600"/>
            <a:ext cx="990600" cy="609480"/>
          </a:xfrm>
          <a:prstGeom prst="cloud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Why ?</a:t>
            </a:r>
            <a:endParaRPr lang="en-US" sz="1200" b="1" dirty="0"/>
          </a:p>
        </p:txBody>
      </p:sp>
      <p:sp>
        <p:nvSpPr>
          <p:cNvPr id="7" name="Cloud 6"/>
          <p:cNvSpPr/>
          <p:nvPr/>
        </p:nvSpPr>
        <p:spPr>
          <a:xfrm>
            <a:off x="5334000" y="5562600"/>
            <a:ext cx="1371600" cy="609480"/>
          </a:xfrm>
          <a:prstGeom prst="cloud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How many</a:t>
            </a:r>
          </a:p>
          <a:p>
            <a:pPr algn="ctr"/>
            <a:r>
              <a:rPr lang="en-US" sz="1200" b="1" dirty="0" smtClean="0"/>
              <a:t>FBO ?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36542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code for pre-bloom: </a:t>
            </a:r>
            <a:r>
              <a:rPr lang="en-US" smtClean="0"/>
              <a:t>highlights extraction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Post-bloom: mix the original texture with blurred texture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590800"/>
            <a:ext cx="80772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uniform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sampler2D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colorTex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uniform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float limit;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varying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mediump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vec2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v_texCoords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main(void)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vec3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color = sampling2Dfrom(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colorTexture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v_texCoords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brightness = 0.3 *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color.r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+ 0.59 *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color.g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+ 0.11 *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color.b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step(limit, brightness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//Extract bright fragment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gl_FragColor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 vec4(color *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1.0);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297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Post-processing</a:t>
            </a:r>
            <a:r>
              <a:rPr lang="en-US" sz="2800" b="1" dirty="0"/>
              <a:t> </a:t>
            </a:r>
            <a:r>
              <a:rPr lang="en-US" sz="2800" b="1" dirty="0" smtClean="0"/>
              <a:t>concepts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Framebuffer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Object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Common post-processing techniques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26233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Blur things that </a:t>
            </a:r>
            <a:r>
              <a:rPr lang="en-US" b="1" dirty="0" smtClean="0"/>
              <a:t>out-of-focus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of field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6184" y="2924175"/>
            <a:ext cx="51149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70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Implement: 2 steps</a:t>
            </a:r>
          </a:p>
          <a:p>
            <a:pPr lvl="1"/>
            <a:r>
              <a:rPr lang="en-US" dirty="0" smtClean="0"/>
              <a:t>Blur: several times (common is 3)</a:t>
            </a:r>
          </a:p>
          <a:p>
            <a:pPr lvl="1"/>
            <a:r>
              <a:rPr lang="en-US" dirty="0" smtClean="0"/>
              <a:t>DOF: combine original and blur with depth buffer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of field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946773"/>
            <a:ext cx="7848600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g_postEffBlur.DrawPostEffect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esContext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&amp;fbo2, fbo1.fbo_color, fbo1.fbo_depth, 0,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5);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g_postEffBlur.DrawPostEffect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esContext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&amp;fbo3, fbo2.fbo_color,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fbo1.fbo_depth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0,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9);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g_postEffBlur.DrawPostEffect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esContext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&amp;fbo2, fbo3.fbo_color,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fbo1.fbo_depth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0,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16);</a:t>
            </a:r>
          </a:p>
          <a:p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g_postEffDOF.DrawPostEffect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esContext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NULL, fbo1.fbo_color, fbo1.fbo_depth, fbo2.fbo_color,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0);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565773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Sample code:</a:t>
            </a:r>
            <a:endParaRPr lang="en-US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797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better result, use different blur </a:t>
            </a:r>
            <a:r>
              <a:rPr lang="en-US" dirty="0" err="1" smtClean="0"/>
              <a:t>shader</a:t>
            </a:r>
            <a:r>
              <a:rPr lang="en-US" dirty="0" smtClean="0"/>
              <a:t> algorithm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of field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438400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Sample code: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895600"/>
            <a:ext cx="8077200" cy="364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//Get </a:t>
            </a:r>
            <a:r>
              <a:rPr lang="en-US" sz="11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uv</a:t>
            </a:r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coordinate of related fragment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uv2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v_uv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+ vec2(u_blurStep.x,0.0);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uv3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v_uv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+ vec2(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u_blurStep.z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u_blurStep.w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uv4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v_uv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+ vec2(0.0,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u_blurStep.y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uv5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v_uv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+ vec2(-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u_blurStep.z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u_blurStep.w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uv6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v_uv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+ vec2(-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u_blurStep.x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0.0);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uv7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v_uv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+ vec2(-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u_blurStep.z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-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u_blurStep.w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uv8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v_uv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+ vec2(0.0, -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u_blurStep.y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uv9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v_uv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+ vec2(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u_blurStep.z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-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u_blurStep.w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//Blur the blurred texture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color1 = sampling2Dfrom(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colorTexture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v_uv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color2 = sampling2Dfrom(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colorTexture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uv2);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color3 = sampling2Dfrom(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colorTexture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uv3);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color4 = sampling2Dfrom(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colorTexture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uv4);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color5 = sampling2Dfrom(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colorTexture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uv5);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color6 = sampling2Dfrom(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colorTexture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uv6);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color7 = sampling2Dfrom(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colorTexture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uv7);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color8 = sampling2Dfrom(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colorTexture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uv8);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color9 = sampling2Dfrom(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colorTexture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uv9);</a:t>
            </a: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797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better result, use different blur </a:t>
            </a:r>
            <a:r>
              <a:rPr lang="en-US" dirty="0" err="1" smtClean="0"/>
              <a:t>shader</a:t>
            </a:r>
            <a:r>
              <a:rPr lang="en-US" dirty="0" smtClean="0"/>
              <a:t> algorithm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of field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438400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Sample code: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895601"/>
            <a:ext cx="8077200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//Calculate mix factor for each fragment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float d1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CalculateMixFactor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v_uv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float d2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CalculateMixFactor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(uv2);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float d3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CalculateMixFactor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(uv3);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float d4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CalculateMixFactor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(uv4);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float d5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CalculateMixFactor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(uv5);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float d6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CalculateMixFactor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(uv6);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float d7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CalculateMixFactor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(uv7);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float d8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CalculateMixFactor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(uv8);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float d9 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CalculateMixFactor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(uv9);</a:t>
            </a: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float total = 2.0  + d2 + d3 + d4 + d5 + d6 + d7 + d8 + d9;</a:t>
            </a:r>
          </a:p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gl_FragColor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 (2.0  * color1 + color2 * d2 + color3 * d3 + color4 * d4 + color5 * d5 + color6 * d6 + color7 * d7 + color8 * d8 + color9 * d9) / total;</a:t>
            </a:r>
          </a:p>
        </p:txBody>
      </p:sp>
    </p:spTree>
    <p:extLst>
      <p:ext uri="{BB962C8B-B14F-4D97-AF65-F5344CB8AC3E}">
        <p14:creationId xmlns:p14="http://schemas.microsoft.com/office/powerpoint/2010/main" xmlns="" val="268797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code to calculate mix factor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of field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438400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Sample code: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895601"/>
            <a:ext cx="8077200" cy="2631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Uniform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u_dof_near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//same as near plan of projection - need to be put in uniform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Uniform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u_dof_far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;	</a:t>
            </a:r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//same as far plan of projection - need to be put in uniform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Uniform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u_dof_clarity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//Set clarity point from C++ code</a:t>
            </a: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CalculateMixFactor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(vec2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uv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//Get fragment's depth value from depth buffer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float depth = sampling2Dfrom(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depthTexture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uv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).x;</a:t>
            </a:r>
          </a:p>
          <a:p>
            <a:r>
              <a:rPr lang="en-US" sz="11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//Calculate z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float z = -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u_dof_far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u_dof_near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/ (depth * 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u_dof_far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u_dof_near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 -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u_dof_far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//Calculate mix factor between z and clarity point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float factor = clamp(abs(z -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u_dof_clarity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u_dof_fade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, 0.0, 1.0);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return factor;</a:t>
            </a: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68797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DoF</a:t>
            </a:r>
            <a:r>
              <a:rPr lang="en-US" dirty="0" smtClean="0"/>
              <a:t> </a:t>
            </a:r>
            <a:r>
              <a:rPr lang="en-US" dirty="0" err="1" smtClean="0"/>
              <a:t>shader</a:t>
            </a:r>
            <a:r>
              <a:rPr lang="en-US" dirty="0" smtClean="0"/>
              <a:t> is similar to blur </a:t>
            </a:r>
            <a:r>
              <a:rPr lang="en-US" dirty="0" err="1" smtClean="0"/>
              <a:t>shader</a:t>
            </a:r>
            <a:r>
              <a:rPr lang="en-US" dirty="0" smtClean="0"/>
              <a:t> but need one more step to mix blur textured with original scene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of field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78564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Sample code: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388310"/>
            <a:ext cx="8077200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1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colorOriginal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sampling2Dfrom(</a:t>
            </a:r>
            <a:r>
              <a:rPr lang="en-US" sz="11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originalSceneTexture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v_uv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colorBlur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 (2.0 * color1 + color2 * d2 + color3 * d3 + color4 * d4 + color5 * d5 + color6 * d6 + color7 * d7 + color8 * d8 + color9 * d9) / total;</a:t>
            </a: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gl_FragColor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mix(</a:t>
            </a:r>
            <a:r>
              <a:rPr lang="en-US" sz="11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colorOriginal,colorBlur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d1); </a:t>
            </a:r>
          </a:p>
        </p:txBody>
      </p:sp>
    </p:spTree>
    <p:extLst>
      <p:ext uri="{BB962C8B-B14F-4D97-AF65-F5344CB8AC3E}">
        <p14:creationId xmlns:p14="http://schemas.microsoft.com/office/powerpoint/2010/main" xmlns="" val="268797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2451100"/>
            <a:ext cx="3120493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17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599" cy="3916363"/>
          </a:xfrm>
        </p:spPr>
        <p:txBody>
          <a:bodyPr/>
          <a:lstStyle/>
          <a:p>
            <a:r>
              <a:rPr lang="en-US" dirty="0" smtClean="0"/>
              <a:t>Why use post-processing?</a:t>
            </a:r>
          </a:p>
          <a:p>
            <a:r>
              <a:rPr lang="en-US" dirty="0" smtClean="0"/>
              <a:t>How to do it?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7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599" cy="3611563"/>
          </a:xfrm>
        </p:spPr>
        <p:txBody>
          <a:bodyPr/>
          <a:lstStyle/>
          <a:p>
            <a:r>
              <a:rPr lang="en-US" b="1" dirty="0" smtClean="0"/>
              <a:t>Purpose</a:t>
            </a:r>
            <a:r>
              <a:rPr lang="en-US" dirty="0" smtClean="0"/>
              <a:t>: apply </a:t>
            </a: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global effect </a:t>
            </a:r>
            <a:r>
              <a:rPr lang="en-US" dirty="0"/>
              <a:t>on the </a:t>
            </a:r>
            <a:r>
              <a:rPr lang="en-US" b="1" dirty="0">
                <a:solidFill>
                  <a:srgbClr val="FF0000"/>
                </a:solidFill>
              </a:rPr>
              <a:t>whole </a:t>
            </a:r>
            <a:r>
              <a:rPr lang="en-US" b="1" dirty="0" smtClean="0">
                <a:solidFill>
                  <a:srgbClr val="FF0000"/>
                </a:solidFill>
              </a:rPr>
              <a:t>scene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post-processing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3352800"/>
            <a:ext cx="2659727" cy="1758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0" y="3352800"/>
            <a:ext cx="2659726" cy="17589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43400" y="4040981"/>
            <a:ext cx="609600" cy="382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24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rendering: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post-processing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6318" y="4508315"/>
            <a:ext cx="458853" cy="469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819" y="3630487"/>
            <a:ext cx="308353" cy="66809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214648">
            <a:off x="3000831" y="3361551"/>
            <a:ext cx="1350291" cy="19642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048302" y="3862138"/>
            <a:ext cx="1295098" cy="21929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567597" flipV="1">
            <a:off x="2990554" y="4393100"/>
            <a:ext cx="1350137" cy="22258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84879" y="5054025"/>
            <a:ext cx="1358521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Pipelines for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each object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72072" y="280759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Screen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3198535"/>
            <a:ext cx="2307277" cy="1525865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2005" y="2829203"/>
            <a:ext cx="877982" cy="53153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343400" y="5333880"/>
            <a:ext cx="3242265" cy="838200"/>
            <a:chOff x="4343400" y="5333880"/>
            <a:chExt cx="3242265" cy="838200"/>
          </a:xfrm>
        </p:grpSpPr>
        <p:sp>
          <p:nvSpPr>
            <p:cNvPr id="18" name="Cloud 17"/>
            <p:cNvSpPr/>
            <p:nvPr/>
          </p:nvSpPr>
          <p:spPr>
            <a:xfrm>
              <a:off x="5407329" y="5333880"/>
              <a:ext cx="2178336" cy="838200"/>
            </a:xfrm>
            <a:prstGeom prst="cloud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What’s pipeline?</a:t>
              </a:r>
              <a:endParaRPr lang="en-US" b="1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43400" y="5410200"/>
              <a:ext cx="1028672" cy="18789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60408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Render to textures -&gt; process -&gt; render to screen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post-processing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927064" y="4648200"/>
            <a:ext cx="2178336" cy="1585039"/>
            <a:chOff x="2770413" y="4815761"/>
            <a:chExt cx="2178336" cy="1585039"/>
          </a:xfrm>
        </p:grpSpPr>
        <p:sp>
          <p:nvSpPr>
            <p:cNvPr id="18" name="Cloud 17"/>
            <p:cNvSpPr/>
            <p:nvPr/>
          </p:nvSpPr>
          <p:spPr>
            <a:xfrm>
              <a:off x="2770413" y="5562600"/>
              <a:ext cx="2178336" cy="838200"/>
            </a:xfrm>
            <a:prstGeom prst="cloud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How to render this?</a:t>
              </a:r>
              <a:endParaRPr lang="en-US" b="1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352800" y="4815761"/>
              <a:ext cx="152400" cy="7468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291594" y="5108147"/>
            <a:ext cx="2178336" cy="1130589"/>
            <a:chOff x="6291594" y="5108147"/>
            <a:chExt cx="2178336" cy="1130589"/>
          </a:xfrm>
        </p:grpSpPr>
        <p:sp>
          <p:nvSpPr>
            <p:cNvPr id="27" name="Cloud 26"/>
            <p:cNvSpPr/>
            <p:nvPr/>
          </p:nvSpPr>
          <p:spPr>
            <a:xfrm>
              <a:off x="6291594" y="5400536"/>
              <a:ext cx="2178336" cy="838200"/>
            </a:xfrm>
            <a:prstGeom prst="cloud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How to process it?</a:t>
              </a:r>
              <a:endParaRPr lang="en-US" b="1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6477000" y="5108147"/>
              <a:ext cx="549381" cy="2923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85800" y="2740223"/>
            <a:ext cx="7796403" cy="1984177"/>
            <a:chOff x="685800" y="2740223"/>
            <a:chExt cx="7796403" cy="19841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39019" y="3886200"/>
              <a:ext cx="308352" cy="31560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5800" y="2743200"/>
              <a:ext cx="630888" cy="38194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27841" y="3276600"/>
              <a:ext cx="219531" cy="47564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934200" y="3048943"/>
              <a:ext cx="1548003" cy="1023737"/>
            </a:xfrm>
            <a:prstGeom prst="rect">
              <a:avLst/>
            </a:prstGeom>
          </p:spPr>
        </p:pic>
        <p:sp>
          <p:nvSpPr>
            <p:cNvPr id="9" name="Right Arrow 8"/>
            <p:cNvSpPr/>
            <p:nvPr/>
          </p:nvSpPr>
          <p:spPr>
            <a:xfrm rot="1281019" flipV="1">
              <a:off x="1669107" y="2940905"/>
              <a:ext cx="758403" cy="135987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70376" y="3276600"/>
              <a:ext cx="755865" cy="152400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rot="20140812">
              <a:off x="1662873" y="3679443"/>
              <a:ext cx="771632" cy="129827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00400" y="2740223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Rendered textures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55466" y="2740223"/>
              <a:ext cx="1484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Screen / textures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97877" y="3122336"/>
              <a:ext cx="1524000" cy="100786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0400" y="3048001"/>
              <a:ext cx="1524000" cy="1007862"/>
            </a:xfrm>
            <a:prstGeom prst="rect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1524000" y="4191000"/>
              <a:ext cx="1178121" cy="52322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Pipelines for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each object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57800" y="4201180"/>
              <a:ext cx="1219199" cy="52322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Pipeline for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</a:t>
              </a:r>
              <a:r>
                <a:rPr lang="en-US" sz="1400" dirty="0" smtClean="0">
                  <a:solidFill>
                    <a:schemeClr val="tx1"/>
                  </a:solidFill>
                </a:rPr>
                <a:t>hole screen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Circular Arrow 37"/>
            <p:cNvSpPr/>
            <p:nvPr/>
          </p:nvSpPr>
          <p:spPr>
            <a:xfrm rot="14723459" flipV="1">
              <a:off x="5544920" y="3286780"/>
              <a:ext cx="598672" cy="593232"/>
            </a:xfrm>
            <a:prstGeom prst="circularArrow">
              <a:avLst>
                <a:gd name="adj1" fmla="val 15544"/>
                <a:gd name="adj2" fmla="val 1142319"/>
                <a:gd name="adj3" fmla="val 20671344"/>
                <a:gd name="adj4" fmla="val 4302309"/>
                <a:gd name="adj5" fmla="val 2185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2708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Step 1</a:t>
            </a:r>
            <a:r>
              <a:rPr lang="en-US" dirty="0" smtClean="0"/>
              <a:t>: Rendering to textures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sz="1900" dirty="0" smtClean="0"/>
              <a:t>Use an off-screen</a:t>
            </a:r>
            <a:r>
              <a:rPr lang="en-US" sz="1900" b="1" dirty="0" smtClean="0"/>
              <a:t> Frame Buffer Object</a:t>
            </a:r>
          </a:p>
          <a:p>
            <a:pPr lvl="2"/>
            <a:r>
              <a:rPr lang="en-US" sz="1900" dirty="0" smtClean="0"/>
              <a:t>Result: </a:t>
            </a:r>
            <a:r>
              <a:rPr lang="en-US" sz="1900" b="1" dirty="0" smtClean="0"/>
              <a:t>textures </a:t>
            </a:r>
            <a:r>
              <a:rPr lang="en-US" sz="1900" dirty="0" smtClean="0"/>
              <a:t>(color, depth, scissor)</a:t>
            </a:r>
            <a:endParaRPr lang="en-US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post-processing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09600" y="2438400"/>
            <a:ext cx="4329639" cy="2514600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85800" y="2740223"/>
            <a:ext cx="7796403" cy="1984177"/>
            <a:chOff x="685800" y="2740223"/>
            <a:chExt cx="7796403" cy="198417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39019" y="3886200"/>
              <a:ext cx="308352" cy="31560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5800" y="2743200"/>
              <a:ext cx="630888" cy="38194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27841" y="3276600"/>
              <a:ext cx="219531" cy="47564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934200" y="3048943"/>
              <a:ext cx="1548003" cy="1023737"/>
            </a:xfrm>
            <a:prstGeom prst="rect">
              <a:avLst/>
            </a:prstGeom>
          </p:spPr>
        </p:pic>
        <p:sp>
          <p:nvSpPr>
            <p:cNvPr id="25" name="Right Arrow 24"/>
            <p:cNvSpPr/>
            <p:nvPr/>
          </p:nvSpPr>
          <p:spPr>
            <a:xfrm rot="1281019" flipV="1">
              <a:off x="1669107" y="2940905"/>
              <a:ext cx="758403" cy="135987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670376" y="3276600"/>
              <a:ext cx="755865" cy="152400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 rot="20140812">
              <a:off x="1662873" y="3679443"/>
              <a:ext cx="771632" cy="129827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00400" y="2740223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Rendered textures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55466" y="2740223"/>
              <a:ext cx="1484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Screen / textures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97877" y="3122336"/>
              <a:ext cx="1524000" cy="100786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0400" y="3048001"/>
              <a:ext cx="1524000" cy="1007862"/>
            </a:xfrm>
            <a:prstGeom prst="rect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2" name="TextBox 31"/>
            <p:cNvSpPr txBox="1"/>
            <p:nvPr/>
          </p:nvSpPr>
          <p:spPr>
            <a:xfrm>
              <a:off x="1524000" y="4191000"/>
              <a:ext cx="1178121" cy="52322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Pipelines for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each object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57800" y="4201180"/>
              <a:ext cx="1219199" cy="52322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Pipeline for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</a:t>
              </a:r>
              <a:r>
                <a:rPr lang="en-US" sz="1400" dirty="0" smtClean="0">
                  <a:solidFill>
                    <a:schemeClr val="tx1"/>
                  </a:solidFill>
                </a:rPr>
                <a:t>hole screen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Circular Arrow 49"/>
            <p:cNvSpPr/>
            <p:nvPr/>
          </p:nvSpPr>
          <p:spPr>
            <a:xfrm rot="14723459" flipV="1">
              <a:off x="5544920" y="3286780"/>
              <a:ext cx="598672" cy="593232"/>
            </a:xfrm>
            <a:prstGeom prst="circularArrow">
              <a:avLst>
                <a:gd name="adj1" fmla="val 15544"/>
                <a:gd name="adj2" fmla="val 1142319"/>
                <a:gd name="adj3" fmla="val 20671344"/>
                <a:gd name="adj4" fmla="val 4302309"/>
                <a:gd name="adj5" fmla="val 2185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366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5789" y="1981200"/>
            <a:ext cx="8229599" cy="4144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Step 2</a:t>
            </a:r>
            <a:r>
              <a:rPr lang="en-US" dirty="0" smtClean="0"/>
              <a:t>: </a:t>
            </a:r>
            <a:r>
              <a:rPr lang="en-US" dirty="0"/>
              <a:t>Draw a quad with specific </a:t>
            </a:r>
            <a:r>
              <a:rPr lang="en-US" dirty="0" smtClean="0"/>
              <a:t>processing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8"/>
            <a:endParaRPr lang="en-US" sz="2000" dirty="0" smtClean="0"/>
          </a:p>
          <a:p>
            <a:pPr lvl="8"/>
            <a:endParaRPr lang="en-US" sz="2000" dirty="0" smtClean="0"/>
          </a:p>
          <a:p>
            <a:pPr lvl="8"/>
            <a:r>
              <a:rPr lang="en-US" sz="1900" b="1" dirty="0" smtClean="0"/>
              <a:t>Input</a:t>
            </a:r>
            <a:r>
              <a:rPr lang="en-US" sz="1900" dirty="0"/>
              <a:t>: </a:t>
            </a:r>
            <a:r>
              <a:rPr lang="en-US" sz="1900" dirty="0" smtClean="0"/>
              <a:t>	     textures </a:t>
            </a:r>
            <a:r>
              <a:rPr lang="en-US" sz="1900" dirty="0"/>
              <a:t>from step 1</a:t>
            </a:r>
          </a:p>
          <a:p>
            <a:pPr lvl="8"/>
            <a:r>
              <a:rPr lang="en-US" sz="1900" b="1" dirty="0"/>
              <a:t>Processing</a:t>
            </a:r>
            <a:r>
              <a:rPr lang="en-US" sz="1900" dirty="0"/>
              <a:t>: in </a:t>
            </a:r>
            <a:r>
              <a:rPr lang="en-US" sz="1900" dirty="0" smtClean="0"/>
              <a:t>fragment </a:t>
            </a:r>
            <a:r>
              <a:rPr lang="en-US" sz="1900" dirty="0" err="1" smtClean="0"/>
              <a:t>shader</a:t>
            </a:r>
            <a:endParaRPr lang="en-US" sz="1900" dirty="0"/>
          </a:p>
          <a:p>
            <a:pPr lvl="8"/>
            <a:r>
              <a:rPr lang="en-US" sz="1900" b="1" dirty="0"/>
              <a:t>Output</a:t>
            </a:r>
            <a:r>
              <a:rPr lang="en-US" sz="1900" dirty="0"/>
              <a:t>: </a:t>
            </a:r>
            <a:r>
              <a:rPr lang="en-US" sz="1900" dirty="0" smtClean="0"/>
              <a:t>	     other </a:t>
            </a:r>
            <a:r>
              <a:rPr lang="en-US" sz="1900" dirty="0"/>
              <a:t>textures or screen</a:t>
            </a:r>
          </a:p>
          <a:p>
            <a:pPr marL="627063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post-processing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048000" y="2438400"/>
            <a:ext cx="5562600" cy="2514600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85800" y="2740223"/>
            <a:ext cx="7796403" cy="1984177"/>
            <a:chOff x="685800" y="2740223"/>
            <a:chExt cx="7796403" cy="1984177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39019" y="3886200"/>
              <a:ext cx="308352" cy="31560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5800" y="2743200"/>
              <a:ext cx="630888" cy="381943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27841" y="3276600"/>
              <a:ext cx="219531" cy="475649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934200" y="3048943"/>
              <a:ext cx="1548003" cy="1023737"/>
            </a:xfrm>
            <a:prstGeom prst="rect">
              <a:avLst/>
            </a:prstGeom>
          </p:spPr>
        </p:pic>
        <p:sp>
          <p:nvSpPr>
            <p:cNvPr id="40" name="Right Arrow 39"/>
            <p:cNvSpPr/>
            <p:nvPr/>
          </p:nvSpPr>
          <p:spPr>
            <a:xfrm rot="1281019" flipV="1">
              <a:off x="1669107" y="2940905"/>
              <a:ext cx="758403" cy="135987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1670376" y="3276600"/>
              <a:ext cx="755865" cy="152400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 rot="20140812">
              <a:off x="1662873" y="3679443"/>
              <a:ext cx="771632" cy="129827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00400" y="2740223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Rendered textures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55466" y="2740223"/>
              <a:ext cx="1484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Screen / textures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97877" y="3122336"/>
              <a:ext cx="1524000" cy="100786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0400" y="3048001"/>
              <a:ext cx="1524000" cy="1007862"/>
            </a:xfrm>
            <a:prstGeom prst="rect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47" name="TextBox 46"/>
            <p:cNvSpPr txBox="1"/>
            <p:nvPr/>
          </p:nvSpPr>
          <p:spPr>
            <a:xfrm>
              <a:off x="1524000" y="4191000"/>
              <a:ext cx="1178121" cy="52322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Pipelines for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each object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57800" y="4201180"/>
              <a:ext cx="1219199" cy="52322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Pipeline for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</a:t>
              </a:r>
              <a:r>
                <a:rPr lang="en-US" sz="1400" dirty="0" smtClean="0">
                  <a:solidFill>
                    <a:schemeClr val="tx1"/>
                  </a:solidFill>
                </a:rPr>
                <a:t>hole screen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ircular Arrow 48"/>
            <p:cNvSpPr/>
            <p:nvPr/>
          </p:nvSpPr>
          <p:spPr>
            <a:xfrm rot="14723459" flipV="1">
              <a:off x="5544920" y="3286780"/>
              <a:ext cx="598672" cy="593232"/>
            </a:xfrm>
            <a:prstGeom prst="circularArrow">
              <a:avLst>
                <a:gd name="adj1" fmla="val 15544"/>
                <a:gd name="adj2" fmla="val 1142319"/>
                <a:gd name="adj3" fmla="val 20671344"/>
                <a:gd name="adj4" fmla="val 4302309"/>
                <a:gd name="adj5" fmla="val 21851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314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 Specific Training</Template>
  <TotalTime>3384</TotalTime>
  <Words>1752</Words>
  <Application>Microsoft Office PowerPoint</Application>
  <PresentationFormat>On-screen Show (4:3)</PresentationFormat>
  <Paragraphs>472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Waveform</vt:lpstr>
      <vt:lpstr>Post-Processing  with OpenGL ES 2.0</vt:lpstr>
      <vt:lpstr>Contents</vt:lpstr>
      <vt:lpstr>Contents</vt:lpstr>
      <vt:lpstr>Post-processing concepts</vt:lpstr>
      <vt:lpstr>Why use post-processing ?</vt:lpstr>
      <vt:lpstr>How to do post-processing</vt:lpstr>
      <vt:lpstr>How to do post-processing</vt:lpstr>
      <vt:lpstr>How to do post-processing</vt:lpstr>
      <vt:lpstr>How to do post-processing</vt:lpstr>
      <vt:lpstr>How to do post-processing</vt:lpstr>
      <vt:lpstr>Contents</vt:lpstr>
      <vt:lpstr>Framebuffer Object</vt:lpstr>
      <vt:lpstr>Framebuffer Object</vt:lpstr>
      <vt:lpstr>Framebuffer Object</vt:lpstr>
      <vt:lpstr>Framebuffer Object</vt:lpstr>
      <vt:lpstr>Framebuffer Object</vt:lpstr>
      <vt:lpstr>Framebuffer Object (coding)</vt:lpstr>
      <vt:lpstr>Framebuffer Object (coding)</vt:lpstr>
      <vt:lpstr>Framebuffer Object (coding)</vt:lpstr>
      <vt:lpstr>Framebuffer Object (coding)</vt:lpstr>
      <vt:lpstr>Framebuffer Object (coding)</vt:lpstr>
      <vt:lpstr>Contents</vt:lpstr>
      <vt:lpstr>Common techniques</vt:lpstr>
      <vt:lpstr>Black - white</vt:lpstr>
      <vt:lpstr>Blur</vt:lpstr>
      <vt:lpstr>Blur (cont.)</vt:lpstr>
      <vt:lpstr>Bloom</vt:lpstr>
      <vt:lpstr>Bloom</vt:lpstr>
      <vt:lpstr>Bloom</vt:lpstr>
      <vt:lpstr>Depth of field</vt:lpstr>
      <vt:lpstr>Depth of field</vt:lpstr>
      <vt:lpstr>Depth of field</vt:lpstr>
      <vt:lpstr>Depth of field</vt:lpstr>
      <vt:lpstr>Depth of field</vt:lpstr>
      <vt:lpstr>Depth of field</vt:lpstr>
      <vt:lpstr>Questions &amp; Answers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POST-PROCESSING TECHNIQUE WITH OPENGL</dc:title>
  <dc:creator>Hua Thi Le</dc:creator>
  <cp:lastModifiedBy>Tran Kim Lan</cp:lastModifiedBy>
  <cp:revision>100</cp:revision>
  <dcterms:created xsi:type="dcterms:W3CDTF">2012-07-05T10:13:07Z</dcterms:created>
  <dcterms:modified xsi:type="dcterms:W3CDTF">2012-11-21T03:46:59Z</dcterms:modified>
</cp:coreProperties>
</file>