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5" r:id="rId7"/>
    <p:sldId id="264" r:id="rId8"/>
    <p:sldId id="261" r:id="rId9"/>
    <p:sldId id="268" r:id="rId10"/>
    <p:sldId id="269" r:id="rId11"/>
    <p:sldId id="270" r:id="rId12"/>
    <p:sldId id="262"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66877-DA1E-40B8-8642-F2B2CC7F268C}"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353104-93FC-4896-BFF9-280C5891080E}" type="slidenum">
              <a:rPr lang="en-IN" smtClean="0"/>
              <a:t>‹#›</a:t>
            </a:fld>
            <a:endParaRPr lang="en-IN"/>
          </a:p>
        </p:txBody>
      </p:sp>
    </p:spTree>
    <p:extLst>
      <p:ext uri="{BB962C8B-B14F-4D97-AF65-F5344CB8AC3E}">
        <p14:creationId xmlns:p14="http://schemas.microsoft.com/office/powerpoint/2010/main" val="124259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866877-DA1E-40B8-8642-F2B2CC7F268C}"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353104-93FC-4896-BFF9-280C5891080E}" type="slidenum">
              <a:rPr lang="en-IN" smtClean="0"/>
              <a:t>‹#›</a:t>
            </a:fld>
            <a:endParaRPr lang="en-IN"/>
          </a:p>
        </p:txBody>
      </p:sp>
    </p:spTree>
    <p:extLst>
      <p:ext uri="{BB962C8B-B14F-4D97-AF65-F5344CB8AC3E}">
        <p14:creationId xmlns:p14="http://schemas.microsoft.com/office/powerpoint/2010/main" val="481648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866877-DA1E-40B8-8642-F2B2CC7F268C}"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353104-93FC-4896-BFF9-280C5891080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67810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866877-DA1E-40B8-8642-F2B2CC7F268C}"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353104-93FC-4896-BFF9-280C5891080E}" type="slidenum">
              <a:rPr lang="en-IN" smtClean="0"/>
              <a:t>‹#›</a:t>
            </a:fld>
            <a:endParaRPr lang="en-IN"/>
          </a:p>
        </p:txBody>
      </p:sp>
    </p:spTree>
    <p:extLst>
      <p:ext uri="{BB962C8B-B14F-4D97-AF65-F5344CB8AC3E}">
        <p14:creationId xmlns:p14="http://schemas.microsoft.com/office/powerpoint/2010/main" val="260292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866877-DA1E-40B8-8642-F2B2CC7F268C}"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353104-93FC-4896-BFF9-280C5891080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64027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866877-DA1E-40B8-8642-F2B2CC7F268C}"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353104-93FC-4896-BFF9-280C5891080E}" type="slidenum">
              <a:rPr lang="en-IN" smtClean="0"/>
              <a:t>‹#›</a:t>
            </a:fld>
            <a:endParaRPr lang="en-IN"/>
          </a:p>
        </p:txBody>
      </p:sp>
    </p:spTree>
    <p:extLst>
      <p:ext uri="{BB962C8B-B14F-4D97-AF65-F5344CB8AC3E}">
        <p14:creationId xmlns:p14="http://schemas.microsoft.com/office/powerpoint/2010/main" val="2315169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866877-DA1E-40B8-8642-F2B2CC7F268C}"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353104-93FC-4896-BFF9-280C5891080E}" type="slidenum">
              <a:rPr lang="en-IN" smtClean="0"/>
              <a:t>‹#›</a:t>
            </a:fld>
            <a:endParaRPr lang="en-IN"/>
          </a:p>
        </p:txBody>
      </p:sp>
    </p:spTree>
    <p:extLst>
      <p:ext uri="{BB962C8B-B14F-4D97-AF65-F5344CB8AC3E}">
        <p14:creationId xmlns:p14="http://schemas.microsoft.com/office/powerpoint/2010/main" val="528369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866877-DA1E-40B8-8642-F2B2CC7F268C}"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353104-93FC-4896-BFF9-280C5891080E}" type="slidenum">
              <a:rPr lang="en-IN" smtClean="0"/>
              <a:t>‹#›</a:t>
            </a:fld>
            <a:endParaRPr lang="en-IN"/>
          </a:p>
        </p:txBody>
      </p:sp>
    </p:spTree>
    <p:extLst>
      <p:ext uri="{BB962C8B-B14F-4D97-AF65-F5344CB8AC3E}">
        <p14:creationId xmlns:p14="http://schemas.microsoft.com/office/powerpoint/2010/main" val="3287634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866877-DA1E-40B8-8642-F2B2CC7F268C}"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353104-93FC-4896-BFF9-280C5891080E}" type="slidenum">
              <a:rPr lang="en-IN" smtClean="0"/>
              <a:t>‹#›</a:t>
            </a:fld>
            <a:endParaRPr lang="en-IN"/>
          </a:p>
        </p:txBody>
      </p:sp>
    </p:spTree>
    <p:extLst>
      <p:ext uri="{BB962C8B-B14F-4D97-AF65-F5344CB8AC3E}">
        <p14:creationId xmlns:p14="http://schemas.microsoft.com/office/powerpoint/2010/main" val="62904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866877-DA1E-40B8-8642-F2B2CC7F268C}"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353104-93FC-4896-BFF9-280C5891080E}" type="slidenum">
              <a:rPr lang="en-IN" smtClean="0"/>
              <a:t>‹#›</a:t>
            </a:fld>
            <a:endParaRPr lang="en-IN"/>
          </a:p>
        </p:txBody>
      </p:sp>
    </p:spTree>
    <p:extLst>
      <p:ext uri="{BB962C8B-B14F-4D97-AF65-F5344CB8AC3E}">
        <p14:creationId xmlns:p14="http://schemas.microsoft.com/office/powerpoint/2010/main" val="36458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866877-DA1E-40B8-8642-F2B2CC7F268C}"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353104-93FC-4896-BFF9-280C5891080E}" type="slidenum">
              <a:rPr lang="en-IN" smtClean="0"/>
              <a:t>‹#›</a:t>
            </a:fld>
            <a:endParaRPr lang="en-IN"/>
          </a:p>
        </p:txBody>
      </p:sp>
    </p:spTree>
    <p:extLst>
      <p:ext uri="{BB962C8B-B14F-4D97-AF65-F5344CB8AC3E}">
        <p14:creationId xmlns:p14="http://schemas.microsoft.com/office/powerpoint/2010/main" val="3754651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866877-DA1E-40B8-8642-F2B2CC7F268C}" type="datetimeFigureOut">
              <a:rPr lang="en-IN" smtClean="0"/>
              <a:t>23-11-2022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353104-93FC-4896-BFF9-280C5891080E}" type="slidenum">
              <a:rPr lang="en-IN" smtClean="0"/>
              <a:t>‹#›</a:t>
            </a:fld>
            <a:endParaRPr lang="en-IN"/>
          </a:p>
        </p:txBody>
      </p:sp>
    </p:spTree>
    <p:extLst>
      <p:ext uri="{BB962C8B-B14F-4D97-AF65-F5344CB8AC3E}">
        <p14:creationId xmlns:p14="http://schemas.microsoft.com/office/powerpoint/2010/main" val="3715253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866877-DA1E-40B8-8642-F2B2CC7F268C}" type="datetimeFigureOut">
              <a:rPr lang="en-IN" smtClean="0"/>
              <a:t>23-11-2022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353104-93FC-4896-BFF9-280C5891080E}" type="slidenum">
              <a:rPr lang="en-IN" smtClean="0"/>
              <a:t>‹#›</a:t>
            </a:fld>
            <a:endParaRPr lang="en-IN"/>
          </a:p>
        </p:txBody>
      </p:sp>
    </p:spTree>
    <p:extLst>
      <p:ext uri="{BB962C8B-B14F-4D97-AF65-F5344CB8AC3E}">
        <p14:creationId xmlns:p14="http://schemas.microsoft.com/office/powerpoint/2010/main" val="637862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66877-DA1E-40B8-8642-F2B2CC7F268C}" type="datetimeFigureOut">
              <a:rPr lang="en-IN" smtClean="0"/>
              <a:t>23-11-2022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353104-93FC-4896-BFF9-280C5891080E}" type="slidenum">
              <a:rPr lang="en-IN" smtClean="0"/>
              <a:t>‹#›</a:t>
            </a:fld>
            <a:endParaRPr lang="en-IN"/>
          </a:p>
        </p:txBody>
      </p:sp>
    </p:spTree>
    <p:extLst>
      <p:ext uri="{BB962C8B-B14F-4D97-AF65-F5344CB8AC3E}">
        <p14:creationId xmlns:p14="http://schemas.microsoft.com/office/powerpoint/2010/main" val="389396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866877-DA1E-40B8-8642-F2B2CC7F268C}"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353104-93FC-4896-BFF9-280C5891080E}" type="slidenum">
              <a:rPr lang="en-IN" smtClean="0"/>
              <a:t>‹#›</a:t>
            </a:fld>
            <a:endParaRPr lang="en-IN"/>
          </a:p>
        </p:txBody>
      </p:sp>
    </p:spTree>
    <p:extLst>
      <p:ext uri="{BB962C8B-B14F-4D97-AF65-F5344CB8AC3E}">
        <p14:creationId xmlns:p14="http://schemas.microsoft.com/office/powerpoint/2010/main" val="1588216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353104-93FC-4896-BFF9-280C5891080E}" type="slidenum">
              <a:rPr lang="en-IN" smtClean="0"/>
              <a:t>‹#›</a:t>
            </a:fld>
            <a:endParaRPr lang="en-IN"/>
          </a:p>
        </p:txBody>
      </p:sp>
      <p:sp>
        <p:nvSpPr>
          <p:cNvPr id="5" name="Date Placeholder 4"/>
          <p:cNvSpPr>
            <a:spLocks noGrp="1"/>
          </p:cNvSpPr>
          <p:nvPr>
            <p:ph type="dt" sz="half" idx="10"/>
          </p:nvPr>
        </p:nvSpPr>
        <p:spPr/>
        <p:txBody>
          <a:bodyPr/>
          <a:lstStyle/>
          <a:p>
            <a:fld id="{91866877-DA1E-40B8-8642-F2B2CC7F268C}" type="datetimeFigureOut">
              <a:rPr lang="en-IN" smtClean="0"/>
              <a:t>23-11-2022</a:t>
            </a:fld>
            <a:endParaRPr lang="en-IN"/>
          </a:p>
        </p:txBody>
      </p:sp>
    </p:spTree>
    <p:extLst>
      <p:ext uri="{BB962C8B-B14F-4D97-AF65-F5344CB8AC3E}">
        <p14:creationId xmlns:p14="http://schemas.microsoft.com/office/powerpoint/2010/main" val="489617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1866877-DA1E-40B8-8642-F2B2CC7F268C}" type="datetimeFigureOut">
              <a:rPr lang="en-IN" smtClean="0"/>
              <a:t>23-11-2022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A353104-93FC-4896-BFF9-280C5891080E}" type="slidenum">
              <a:rPr lang="en-IN" smtClean="0"/>
              <a:t>‹#›</a:t>
            </a:fld>
            <a:endParaRPr lang="en-IN"/>
          </a:p>
        </p:txBody>
      </p:sp>
    </p:spTree>
    <p:extLst>
      <p:ext uri="{BB962C8B-B14F-4D97-AF65-F5344CB8AC3E}">
        <p14:creationId xmlns:p14="http://schemas.microsoft.com/office/powerpoint/2010/main" val="126935739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6662-8EF5-3FCF-3809-886F1576CD6C}"/>
              </a:ext>
            </a:extLst>
          </p:cNvPr>
          <p:cNvSpPr>
            <a:spLocks noGrp="1"/>
          </p:cNvSpPr>
          <p:nvPr>
            <p:ph type="ctrTitle"/>
          </p:nvPr>
        </p:nvSpPr>
        <p:spPr>
          <a:xfrm>
            <a:off x="1426383" y="1785967"/>
            <a:ext cx="7766936" cy="1646302"/>
          </a:xfrm>
        </p:spPr>
        <p:txBody>
          <a:bodyPr/>
          <a:lstStyle/>
          <a:p>
            <a:r>
              <a:rPr lang="en-US" dirty="0">
                <a:solidFill>
                  <a:schemeClr val="accent2">
                    <a:lumMod val="75000"/>
                  </a:schemeClr>
                </a:solidFill>
              </a:rPr>
              <a:t>DROWSINESS DETECTION</a:t>
            </a:r>
            <a:endParaRPr lang="en-IN" dirty="0">
              <a:solidFill>
                <a:schemeClr val="accent2">
                  <a:lumMod val="75000"/>
                </a:schemeClr>
              </a:solidFill>
            </a:endParaRPr>
          </a:p>
        </p:txBody>
      </p:sp>
      <p:sp>
        <p:nvSpPr>
          <p:cNvPr id="4" name="Rectangle 3">
            <a:extLst>
              <a:ext uri="{FF2B5EF4-FFF2-40B4-BE49-F238E27FC236}">
                <a16:creationId xmlns:a16="http://schemas.microsoft.com/office/drawing/2014/main" id="{279A54DF-D717-C363-A9C5-56DD9ECFBD25}"/>
              </a:ext>
            </a:extLst>
          </p:cNvPr>
          <p:cNvSpPr/>
          <p:nvPr/>
        </p:nvSpPr>
        <p:spPr>
          <a:xfrm>
            <a:off x="7324163" y="4814044"/>
            <a:ext cx="2169459" cy="10968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RANI JAYAN</a:t>
            </a:r>
          </a:p>
          <a:p>
            <a:pPr algn="ctr"/>
            <a:r>
              <a:rPr lang="en-US" dirty="0">
                <a:solidFill>
                  <a:schemeClr val="accent1">
                    <a:lumMod val="50000"/>
                  </a:schemeClr>
                </a:solidFill>
              </a:rPr>
              <a:t>S3 MCA</a:t>
            </a:r>
          </a:p>
          <a:p>
            <a:pPr algn="ctr"/>
            <a:r>
              <a:rPr lang="en-US" dirty="0">
                <a:solidFill>
                  <a:schemeClr val="accent1">
                    <a:lumMod val="50000"/>
                  </a:schemeClr>
                </a:solidFill>
              </a:rPr>
              <a:t>LMCST</a:t>
            </a:r>
            <a:endParaRPr lang="en-IN" dirty="0">
              <a:solidFill>
                <a:schemeClr val="accent1">
                  <a:lumMod val="50000"/>
                </a:schemeClr>
              </a:solidFill>
            </a:endParaRPr>
          </a:p>
        </p:txBody>
      </p:sp>
    </p:spTree>
    <p:extLst>
      <p:ext uri="{BB962C8B-B14F-4D97-AF65-F5344CB8AC3E}">
        <p14:creationId xmlns:p14="http://schemas.microsoft.com/office/powerpoint/2010/main" val="2531098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849856-9C79-B2B7-5A56-6043EF804A5D}"/>
              </a:ext>
            </a:extLst>
          </p:cNvPr>
          <p:cNvPicPr>
            <a:picLocks noChangeAspect="1"/>
          </p:cNvPicPr>
          <p:nvPr/>
        </p:nvPicPr>
        <p:blipFill>
          <a:blip r:embed="rId2"/>
          <a:stretch>
            <a:fillRect/>
          </a:stretch>
        </p:blipFill>
        <p:spPr>
          <a:xfrm>
            <a:off x="1900100" y="747941"/>
            <a:ext cx="5505165" cy="5828281"/>
          </a:xfrm>
          <a:prstGeom prst="rect">
            <a:avLst/>
          </a:prstGeom>
        </p:spPr>
      </p:pic>
    </p:spTree>
    <p:extLst>
      <p:ext uri="{BB962C8B-B14F-4D97-AF65-F5344CB8AC3E}">
        <p14:creationId xmlns:p14="http://schemas.microsoft.com/office/powerpoint/2010/main" val="798564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13961D-4227-D7AA-117A-DEA10196A1A6}"/>
              </a:ext>
            </a:extLst>
          </p:cNvPr>
          <p:cNvPicPr>
            <a:picLocks noChangeAspect="1"/>
          </p:cNvPicPr>
          <p:nvPr/>
        </p:nvPicPr>
        <p:blipFill>
          <a:blip r:embed="rId2"/>
          <a:stretch>
            <a:fillRect/>
          </a:stretch>
        </p:blipFill>
        <p:spPr>
          <a:xfrm>
            <a:off x="2119008" y="603272"/>
            <a:ext cx="5730737" cy="5346655"/>
          </a:xfrm>
          <a:prstGeom prst="rect">
            <a:avLst/>
          </a:prstGeom>
        </p:spPr>
      </p:pic>
    </p:spTree>
    <p:extLst>
      <p:ext uri="{BB962C8B-B14F-4D97-AF65-F5344CB8AC3E}">
        <p14:creationId xmlns:p14="http://schemas.microsoft.com/office/powerpoint/2010/main" val="922593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259E3F-4A21-6249-57EE-FA4525E013C2}"/>
              </a:ext>
            </a:extLst>
          </p:cNvPr>
          <p:cNvSpPr txBox="1"/>
          <p:nvPr/>
        </p:nvSpPr>
        <p:spPr>
          <a:xfrm>
            <a:off x="502018" y="475118"/>
            <a:ext cx="9601201" cy="5709255"/>
          </a:xfrm>
          <a:prstGeom prst="rect">
            <a:avLst/>
          </a:prstGeom>
          <a:noFill/>
        </p:spPr>
        <p:txBody>
          <a:bodyPr wrap="square" rtlCol="0">
            <a:spAutoFit/>
          </a:bodyPr>
          <a:lstStyle/>
          <a:p>
            <a:r>
              <a:rPr lang="en-US" sz="2400" dirty="0">
                <a:solidFill>
                  <a:schemeClr val="accent2">
                    <a:lumMod val="75000"/>
                  </a:schemeClr>
                </a:solidFill>
                <a:latin typeface="Times New Roman" panose="02020603050405020304" pitchFamily="18" charset="0"/>
                <a:cs typeface="Times New Roman" panose="02020603050405020304" pitchFamily="18" charset="0"/>
              </a:rPr>
              <a:t>FUTURE ENHANCEMENT</a:t>
            </a:r>
          </a:p>
          <a:p>
            <a:endParaRPr lang="en-US" sz="2400" dirty="0">
              <a:solidFill>
                <a:schemeClr val="accent2">
                  <a:lumMod val="75000"/>
                </a:schemeClr>
              </a:solidFill>
              <a:latin typeface="Times New Roman" panose="02020603050405020304" pitchFamily="18" charset="0"/>
              <a:cs typeface="Times New Roman" panose="02020603050405020304" pitchFamily="18" charset="0"/>
            </a:endParaRPr>
          </a:p>
          <a:p>
            <a:pPr marL="8890" marR="268605" indent="-6350" algn="just">
              <a:lnSpc>
                <a:spcPct val="150000"/>
              </a:lnSpc>
              <a:spcAft>
                <a:spcPts val="15"/>
              </a:spcAft>
            </a:pPr>
            <a:r>
              <a:rPr lang="en-IN" sz="1600" dirty="0">
                <a:solidFill>
                  <a:srgbClr val="000000"/>
                </a:solidFill>
                <a:effectLst/>
                <a:latin typeface="Times New Roman" panose="02020603050405020304" pitchFamily="18" charset="0"/>
                <a:ea typeface="Times New Roman" panose="02020603050405020304" pitchFamily="18" charset="0"/>
              </a:rPr>
              <a:t>			The future work can include integration of the proposed system with globally used applications like Uber and Ola. The system, if integrated, can reduce the number of casualties and injuries that happen regularly due to these drowsy states of the drivers. This experiment can run as a part of pilot plan i.e. for a few days/months in different regions of the world where such incidents occur regularly. Thus, our proposed approach also gives the same accuracy for the people wearing spectacles. Accuracy of our proposed system improves with the increase in brightness of the surrounding environment. The work can be extended for different types users such as bike riders or in different domains like railways, airlines etc. </a:t>
            </a:r>
          </a:p>
          <a:p>
            <a:pPr marL="6350" indent="-6350" algn="just">
              <a:lnSpc>
                <a:spcPct val="150000"/>
              </a:lnSpc>
              <a:spcAft>
                <a:spcPts val="575"/>
              </a:spcAft>
            </a:pPr>
            <a:r>
              <a:rPr lang="en-IN" sz="1600" dirty="0">
                <a:solidFill>
                  <a:srgbClr val="000000"/>
                </a:solidFill>
                <a:effectLst/>
                <a:latin typeface="Times New Roman" panose="02020603050405020304" pitchFamily="18" charset="0"/>
                <a:ea typeface="Times New Roman" panose="02020603050405020304" pitchFamily="18" charset="0"/>
              </a:rPr>
              <a:t> 		This system can be implemented in various classroom application such as Google Meet, Zoom etc. If we implement this system in business domain we can use cloud storage to store the huge amount of output data. 		Some model and techniques can be used for various other uses like Netflix and other streaming services can detect when the user is asleep and stop the video accordingly. It can also be used in application that prevents user from sleeping. </a:t>
            </a:r>
          </a:p>
          <a:p>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5661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C68F18-92B2-F128-9349-6BC717B2A02D}"/>
              </a:ext>
            </a:extLst>
          </p:cNvPr>
          <p:cNvSpPr txBox="1"/>
          <p:nvPr/>
        </p:nvSpPr>
        <p:spPr>
          <a:xfrm>
            <a:off x="1358152" y="1864659"/>
            <a:ext cx="6593541" cy="2185214"/>
          </a:xfrm>
          <a:prstGeom prst="rect">
            <a:avLst/>
          </a:prstGeom>
          <a:noFill/>
        </p:spPr>
        <p:txBody>
          <a:bodyPr wrap="square" rtlCol="0">
            <a:spAutoFit/>
          </a:bodyPr>
          <a:lstStyle/>
          <a:p>
            <a:r>
              <a:rPr lang="en-US" sz="2800" dirty="0">
                <a:solidFill>
                  <a:schemeClr val="accent2">
                    <a:lumMod val="75000"/>
                  </a:schemeClr>
                </a:solidFill>
                <a:latin typeface="Times New Roman" panose="02020603050405020304" pitchFamily="18" charset="0"/>
                <a:cs typeface="Times New Roman" panose="02020603050405020304" pitchFamily="18" charset="0"/>
              </a:rPr>
              <a:t>CONCLUTION</a:t>
            </a:r>
          </a:p>
          <a:p>
            <a:endParaRPr lang="en-US" dirty="0"/>
          </a:p>
          <a:p>
            <a:r>
              <a:rPr lang="en-US" sz="2400" dirty="0">
                <a:latin typeface="Times New Roman" pitchFamily="18" charset="0"/>
                <a:cs typeface="Times New Roman" pitchFamily="18" charset="0"/>
              </a:rPr>
              <a:t>		Driver drowsiness detection is designed mainly to keep the driver awake while driving to avoid the accident to sleepiness.</a:t>
            </a:r>
          </a:p>
          <a:p>
            <a:endParaRPr lang="en-IN" dirty="0"/>
          </a:p>
        </p:txBody>
      </p:sp>
    </p:spTree>
    <p:extLst>
      <p:ext uri="{BB962C8B-B14F-4D97-AF65-F5344CB8AC3E}">
        <p14:creationId xmlns:p14="http://schemas.microsoft.com/office/powerpoint/2010/main" val="1513599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2B34D8-8EC2-CD8B-392F-FED9338B9298}"/>
              </a:ext>
            </a:extLst>
          </p:cNvPr>
          <p:cNvSpPr txBox="1"/>
          <p:nvPr/>
        </p:nvSpPr>
        <p:spPr>
          <a:xfrm>
            <a:off x="2043953" y="2653551"/>
            <a:ext cx="6391835" cy="1200329"/>
          </a:xfrm>
          <a:prstGeom prst="rect">
            <a:avLst/>
          </a:prstGeom>
          <a:noFill/>
        </p:spPr>
        <p:txBody>
          <a:bodyPr wrap="square" rtlCol="0">
            <a:spAutoFit/>
          </a:bodyPr>
          <a:lstStyle/>
          <a:p>
            <a:r>
              <a:rPr lang="en-US" sz="7200" dirty="0">
                <a:solidFill>
                  <a:schemeClr val="accent2">
                    <a:lumMod val="75000"/>
                  </a:schemeClr>
                </a:solidFill>
                <a:latin typeface="Times New Roman" panose="02020603050405020304" pitchFamily="18" charset="0"/>
                <a:cs typeface="Times New Roman" panose="02020603050405020304" pitchFamily="18" charset="0"/>
              </a:rPr>
              <a:t>THANK YOU</a:t>
            </a:r>
            <a:endParaRPr lang="en-IN" sz="7200"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3667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F6EBD2-D0F7-1572-9BA1-13AC83B95843}"/>
              </a:ext>
            </a:extLst>
          </p:cNvPr>
          <p:cNvSpPr txBox="1"/>
          <p:nvPr/>
        </p:nvSpPr>
        <p:spPr>
          <a:xfrm>
            <a:off x="1147482" y="1021977"/>
            <a:ext cx="5786563" cy="3570208"/>
          </a:xfrm>
          <a:prstGeom prst="rect">
            <a:avLst/>
          </a:prstGeom>
          <a:noFill/>
        </p:spPr>
        <p:txBody>
          <a:bodyPr wrap="square" rtlCol="0">
            <a:spAutoFit/>
          </a:bodyPr>
          <a:lstStyle/>
          <a:p>
            <a:r>
              <a:rPr lang="en-US" sz="2800" dirty="0">
                <a:solidFill>
                  <a:schemeClr val="accent2">
                    <a:lumMod val="75000"/>
                  </a:schemeClr>
                </a:solidFill>
                <a:latin typeface="Times New Roman" panose="02020603050405020304" pitchFamily="18" charset="0"/>
                <a:cs typeface="Times New Roman" panose="02020603050405020304" pitchFamily="18" charset="0"/>
              </a:rPr>
              <a:t>CONTENT</a:t>
            </a:r>
          </a:p>
          <a:p>
            <a:r>
              <a:rPr lang="en-US" dirty="0"/>
              <a:t>  </a:t>
            </a:r>
          </a:p>
          <a:p>
            <a:pPr marL="285750" indent="-285750">
              <a:buFont typeface="Wingdings" panose="05000000000000000000" pitchFamily="2" charset="2"/>
              <a:buChar char="v"/>
            </a:pPr>
            <a:r>
              <a:rPr lang="en-US" dirty="0"/>
              <a:t>ABSTRACT</a:t>
            </a:r>
          </a:p>
          <a:p>
            <a:pPr marL="285750" indent="-285750">
              <a:buFont typeface="Wingdings" panose="05000000000000000000" pitchFamily="2" charset="2"/>
              <a:buChar char="v"/>
            </a:pPr>
            <a:r>
              <a:rPr lang="en-US" dirty="0"/>
              <a:t>EXSISTING SYSTEM</a:t>
            </a:r>
          </a:p>
          <a:p>
            <a:pPr marL="285750" indent="-285750">
              <a:buFont typeface="Wingdings" panose="05000000000000000000" pitchFamily="2" charset="2"/>
              <a:buChar char="v"/>
            </a:pPr>
            <a:r>
              <a:rPr lang="en-US" dirty="0"/>
              <a:t>PROPOSED SYSTEM</a:t>
            </a:r>
          </a:p>
          <a:p>
            <a:pPr marL="285750" indent="-285750">
              <a:buFont typeface="Wingdings" panose="05000000000000000000" pitchFamily="2" charset="2"/>
              <a:buChar char="v"/>
            </a:pPr>
            <a:r>
              <a:rPr lang="en-US" dirty="0"/>
              <a:t>REQUIREMENTS</a:t>
            </a:r>
          </a:p>
          <a:p>
            <a:pPr marL="285750" indent="-285750">
              <a:buFont typeface="Wingdings" panose="05000000000000000000" pitchFamily="2" charset="2"/>
              <a:buChar char="v"/>
            </a:pPr>
            <a:r>
              <a:rPr lang="en-US" dirty="0"/>
              <a:t>OBJECTIVES</a:t>
            </a:r>
          </a:p>
          <a:p>
            <a:pPr marL="285750" indent="-285750">
              <a:buFont typeface="Wingdings" panose="05000000000000000000" pitchFamily="2" charset="2"/>
              <a:buChar char="v"/>
            </a:pPr>
            <a:r>
              <a:rPr lang="en-US" dirty="0"/>
              <a:t>FLOW DIAGRAM</a:t>
            </a:r>
          </a:p>
          <a:p>
            <a:pPr marL="285750" indent="-285750">
              <a:buFont typeface="Wingdings" panose="05000000000000000000" pitchFamily="2" charset="2"/>
              <a:buChar char="v"/>
            </a:pPr>
            <a:r>
              <a:rPr lang="en-US" dirty="0"/>
              <a:t>SCREENSHOTS</a:t>
            </a:r>
          </a:p>
          <a:p>
            <a:pPr marL="285750" indent="-285750">
              <a:buFont typeface="Wingdings" panose="05000000000000000000" pitchFamily="2" charset="2"/>
              <a:buChar char="v"/>
            </a:pPr>
            <a:r>
              <a:rPr lang="en-US" dirty="0"/>
              <a:t>FURURE ENHANCEMENT</a:t>
            </a:r>
          </a:p>
          <a:p>
            <a:pPr marL="285750" indent="-285750">
              <a:buFont typeface="Wingdings" panose="05000000000000000000" pitchFamily="2" charset="2"/>
              <a:buChar char="v"/>
            </a:pPr>
            <a:r>
              <a:rPr lang="en-US" dirty="0"/>
              <a:t>CONCLUTION</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3724891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2F193F-C38D-868A-E46E-360E4C35FA11}"/>
              </a:ext>
            </a:extLst>
          </p:cNvPr>
          <p:cNvSpPr txBox="1"/>
          <p:nvPr/>
        </p:nvSpPr>
        <p:spPr>
          <a:xfrm rot="10800000" flipV="1">
            <a:off x="851652" y="949596"/>
            <a:ext cx="8148918" cy="4146071"/>
          </a:xfrm>
          <a:prstGeom prst="rect">
            <a:avLst/>
          </a:prstGeom>
          <a:noFill/>
        </p:spPr>
        <p:txBody>
          <a:bodyPr wrap="square" rtlCol="0">
            <a:spAutoFit/>
          </a:bodyPr>
          <a:lstStyle/>
          <a:p>
            <a:pPr marL="6350" indent="-6350" algn="just">
              <a:lnSpc>
                <a:spcPct val="153000"/>
              </a:lnSpc>
              <a:spcAft>
                <a:spcPts val="725"/>
              </a:spcAft>
            </a:pPr>
            <a:r>
              <a:rPr lang="en-IN" sz="2800" dirty="0">
                <a:solidFill>
                  <a:schemeClr val="accent2">
                    <a:lumMod val="75000"/>
                  </a:schemeClr>
                </a:solidFill>
                <a:effectLst/>
                <a:latin typeface="Times New Roman" panose="02020603050405020304" pitchFamily="18" charset="0"/>
                <a:ea typeface="Times New Roman" panose="02020603050405020304" pitchFamily="18" charset="0"/>
              </a:rPr>
              <a:t>ABSTRACT</a:t>
            </a:r>
          </a:p>
          <a:p>
            <a:pPr algn="just"/>
            <a:r>
              <a:rPr lang="en-IN" sz="1400" dirty="0">
                <a:solidFill>
                  <a:srgbClr val="000000"/>
                </a:solidFill>
                <a:latin typeface="Times New Roman" panose="02020603050405020304" pitchFamily="18" charset="0"/>
                <a:ea typeface="Times New Roman" panose="02020603050405020304" pitchFamily="18" charset="0"/>
              </a:rPr>
              <a:t>			</a:t>
            </a:r>
          </a:p>
          <a:p>
            <a:pPr algn="just"/>
            <a:endParaRPr lang="en-IN" sz="1400" dirty="0">
              <a:solidFill>
                <a:srgbClr val="000000"/>
              </a:solidFill>
              <a:latin typeface="Times New Roman" panose="02020603050405020304" pitchFamily="18" charset="0"/>
              <a:cs typeface="Times New Roman" pitchFamily="18" charset="0"/>
            </a:endParaRPr>
          </a:p>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Driver drowsiness is a primary cause of several highway calamities leads to severe physical injuries, loss of money, and loss of human life. </a:t>
            </a:r>
          </a:p>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The implementation of driver drowsiness detection in real-time will aid in avoiding major accidents. </a:t>
            </a:r>
          </a:p>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The system is designed for driver’s fatigue or drowsiness is detected and alerts the person.</a:t>
            </a:r>
          </a:p>
          <a:p>
            <a:pPr marL="6350" indent="-6350" algn="just">
              <a:lnSpc>
                <a:spcPct val="153000"/>
              </a:lnSpc>
              <a:spcAft>
                <a:spcPts val="725"/>
              </a:spcAft>
            </a:pPr>
            <a:endParaRPr lang="en-US" sz="1400" dirty="0"/>
          </a:p>
        </p:txBody>
      </p:sp>
    </p:spTree>
    <p:extLst>
      <p:ext uri="{BB962C8B-B14F-4D97-AF65-F5344CB8AC3E}">
        <p14:creationId xmlns:p14="http://schemas.microsoft.com/office/powerpoint/2010/main" val="3698174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04065-9BF4-32A6-80E6-AE322DD8EA7F}"/>
              </a:ext>
            </a:extLst>
          </p:cNvPr>
          <p:cNvSpPr txBox="1"/>
          <p:nvPr/>
        </p:nvSpPr>
        <p:spPr>
          <a:xfrm>
            <a:off x="519954" y="851652"/>
            <a:ext cx="9108140" cy="4479881"/>
          </a:xfrm>
          <a:prstGeom prst="rect">
            <a:avLst/>
          </a:prstGeom>
          <a:noFill/>
        </p:spPr>
        <p:txBody>
          <a:bodyPr wrap="square" rtlCol="0">
            <a:spAutoFit/>
          </a:bodyPr>
          <a:lstStyle/>
          <a:p>
            <a:r>
              <a:rPr lang="en-US" sz="2400" dirty="0">
                <a:solidFill>
                  <a:schemeClr val="accent2">
                    <a:lumMod val="75000"/>
                  </a:schemeClr>
                </a:solidFill>
                <a:latin typeface="Times New Roman" panose="02020603050405020304" pitchFamily="18" charset="0"/>
                <a:cs typeface="Times New Roman" panose="02020603050405020304" pitchFamily="18" charset="0"/>
              </a:rPr>
              <a:t>   EXISTING SYSTEM</a:t>
            </a:r>
          </a:p>
          <a:p>
            <a:endParaRPr lang="en-US" sz="2400" dirty="0">
              <a:solidFill>
                <a:schemeClr val="accent2">
                  <a:lumMod val="75000"/>
                </a:schemeClr>
              </a:solidFill>
              <a:latin typeface="Times New Roman" panose="02020603050405020304" pitchFamily="18" charset="0"/>
              <a:cs typeface="Times New Roman" panose="02020603050405020304" pitchFamily="18" charset="0"/>
            </a:endParaRPr>
          </a:p>
          <a:p>
            <a:pPr marL="186055" indent="-6350" algn="just">
              <a:lnSpc>
                <a:spcPct val="148000"/>
              </a:lnSpc>
              <a:spcAft>
                <a:spcPts val="15"/>
              </a:spcAft>
            </a:pPr>
            <a:r>
              <a:rPr lang="en-IN" sz="1600" dirty="0">
                <a:solidFill>
                  <a:srgbClr val="000000"/>
                </a:solidFill>
                <a:effectLst/>
                <a:latin typeface="Times New Roman" panose="02020603050405020304" pitchFamily="18" charset="0"/>
                <a:ea typeface="Times New Roman" panose="02020603050405020304" pitchFamily="18" charset="0"/>
              </a:rPr>
              <a:t> 		Drowsiness is a state of near sleep, where the person has a strong desire for sleep. It has two distinct meanings, referring both to the usual state preceding falling asleep and the chronic condition referring to being in that state independent of a daily rhythm . Sleepiness can be dangerous when performing tasks that require constant concentration, such as driving a vehicle. When a person is sufficiently fatigue while driving, they will experience drowsiness and this leads to increase the factor of road accident. </a:t>
            </a:r>
          </a:p>
          <a:p>
            <a:pPr marL="186055" indent="-6350" algn="just">
              <a:lnSpc>
                <a:spcPct val="148000"/>
              </a:lnSpc>
              <a:spcAft>
                <a:spcPts val="15"/>
              </a:spcAft>
            </a:pPr>
            <a:r>
              <a:rPr lang="en-IN" sz="1600" dirty="0">
                <a:solidFill>
                  <a:srgbClr val="000000"/>
                </a:solidFill>
                <a:latin typeface="Times New Roman" panose="02020603050405020304" pitchFamily="18" charset="0"/>
                <a:ea typeface="Times New Roman" panose="02020603050405020304" pitchFamily="18" charset="0"/>
              </a:rPr>
              <a:t>			</a:t>
            </a:r>
            <a:r>
              <a:rPr lang="en-IN" sz="1600" dirty="0">
                <a:solidFill>
                  <a:srgbClr val="000000"/>
                </a:solidFill>
                <a:effectLst/>
                <a:latin typeface="Times New Roman" panose="02020603050405020304" pitchFamily="18" charset="0"/>
                <a:ea typeface="Times New Roman" panose="02020603050405020304" pitchFamily="18" charset="0"/>
              </a:rPr>
              <a:t>The development of technologies for detecting or preventing drowsiness while driving is a major challenge in the field of accident avoidance system. Because of the hazard that drowsiness presents on the road, methods need to be developed for counteracting its affects. </a:t>
            </a:r>
          </a:p>
          <a:p>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9992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DA6F24-496E-832E-E547-44510644CFA1}"/>
              </a:ext>
            </a:extLst>
          </p:cNvPr>
          <p:cNvSpPr txBox="1"/>
          <p:nvPr/>
        </p:nvSpPr>
        <p:spPr>
          <a:xfrm>
            <a:off x="681314" y="815799"/>
            <a:ext cx="8955742" cy="4480073"/>
          </a:xfrm>
          <a:prstGeom prst="rect">
            <a:avLst/>
          </a:prstGeom>
          <a:noFill/>
        </p:spPr>
        <p:txBody>
          <a:bodyPr wrap="square" rtlCol="0">
            <a:spAutoFit/>
          </a:bodyPr>
          <a:lstStyle/>
          <a:p>
            <a:r>
              <a:rPr lang="en-US" sz="2400" dirty="0">
                <a:solidFill>
                  <a:schemeClr val="accent2">
                    <a:lumMod val="75000"/>
                  </a:schemeClr>
                </a:solidFill>
                <a:latin typeface="Times New Roman" panose="02020603050405020304" pitchFamily="18" charset="0"/>
                <a:cs typeface="Times New Roman" panose="02020603050405020304" pitchFamily="18" charset="0"/>
              </a:rPr>
              <a:t>PROPOSED SYSTEM</a:t>
            </a:r>
          </a:p>
          <a:p>
            <a:r>
              <a:rPr lang="en-US" sz="2400" dirty="0">
                <a:solidFill>
                  <a:schemeClr val="accent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50000"/>
              </a:lnSpc>
            </a:pPr>
            <a:r>
              <a:rPr lang="en-IN" sz="1600" dirty="0">
                <a:solidFill>
                  <a:srgbClr val="000000"/>
                </a:solidFill>
                <a:effectLst/>
                <a:latin typeface="Times New Roman" panose="02020603050405020304" pitchFamily="18" charset="0"/>
                <a:ea typeface="Times New Roman" panose="02020603050405020304" pitchFamily="18" charset="0"/>
              </a:rPr>
              <a:t>		In order to solve the problems in the previous system, the existing system is needed to evolve. Current drowsiness detection systems monitoring the driver’s condition requires complex computation and expensive equipment, not comfortable to wear during driving and is not suitable for driving conditions; for example, Electroencephalography (EEG) and Electrocardiography (ECG), </a:t>
            </a:r>
            <a:r>
              <a:rPr lang="en-IN" sz="1600" dirty="0" err="1">
                <a:solidFill>
                  <a:srgbClr val="000000"/>
                </a:solidFill>
                <a:effectLst/>
                <a:latin typeface="Times New Roman" panose="02020603050405020304" pitchFamily="18" charset="0"/>
                <a:ea typeface="Times New Roman" panose="02020603050405020304" pitchFamily="18" charset="0"/>
              </a:rPr>
              <a:t>ie</a:t>
            </a:r>
            <a:r>
              <a:rPr lang="en-IN" sz="1600" dirty="0">
                <a:solidFill>
                  <a:srgbClr val="000000"/>
                </a:solidFill>
                <a:effectLst/>
                <a:latin typeface="Times New Roman" panose="02020603050405020304" pitchFamily="18" charset="0"/>
                <a:ea typeface="Times New Roman" panose="02020603050405020304" pitchFamily="18" charset="0"/>
              </a:rPr>
              <a:t>. detecting the brain frequency and measuring the rhythm of heart, respectively. A drowsiness detection system which use a camera placed in front of the driver is more suitable to be use but the physical signs that will indicate drowsiness need to be located first in order to come up with a drowsiness detection algorithm that is reliable and accurate. </a:t>
            </a:r>
          </a:p>
          <a:p>
            <a:pPr algn="just">
              <a:lnSpc>
                <a:spcPct val="150000"/>
              </a:lnSpc>
            </a:pPr>
            <a:r>
              <a:rPr lang="en-IN" sz="1600" dirty="0">
                <a:solidFill>
                  <a:srgbClr val="000000"/>
                </a:solidFill>
                <a:latin typeface="Times New Roman" panose="02020603050405020304" pitchFamily="18" charset="0"/>
                <a:ea typeface="Times New Roman" panose="02020603050405020304" pitchFamily="18" charset="0"/>
              </a:rPr>
              <a:t>		</a:t>
            </a:r>
            <a:r>
              <a:rPr lang="en-IN" sz="1600" dirty="0">
                <a:solidFill>
                  <a:srgbClr val="000000"/>
                </a:solidFill>
                <a:effectLst/>
                <a:latin typeface="Times New Roman" panose="02020603050405020304" pitchFamily="18" charset="0"/>
                <a:ea typeface="Times New Roman" panose="02020603050405020304" pitchFamily="18" charset="0"/>
              </a:rPr>
              <a:t>Therefore, this project aims to analyse all the previous research and method, hence propose a method to detect drowsiness by using video or webcam. It analyses the video images that have been recorded and come up with a system that can analyses each frame of the video. </a:t>
            </a:r>
            <a:endParaRPr lang="en-IN" sz="1600"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4124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9417FB-37D7-5C83-D479-263C0DF0C962}"/>
              </a:ext>
            </a:extLst>
          </p:cNvPr>
          <p:cNvSpPr txBox="1"/>
          <p:nvPr/>
        </p:nvSpPr>
        <p:spPr>
          <a:xfrm>
            <a:off x="1131793" y="434763"/>
            <a:ext cx="5535707" cy="1815882"/>
          </a:xfrm>
          <a:prstGeom prst="rect">
            <a:avLst/>
          </a:prstGeom>
          <a:noFill/>
        </p:spPr>
        <p:txBody>
          <a:bodyPr wrap="square" rtlCol="0">
            <a:spAutoFit/>
          </a:bodyPr>
          <a:lstStyle/>
          <a:p>
            <a:r>
              <a:rPr lang="en-US" sz="2800" dirty="0">
                <a:solidFill>
                  <a:schemeClr val="accent2">
                    <a:lumMod val="75000"/>
                  </a:schemeClr>
                </a:solidFill>
                <a:latin typeface="Times New Roman" panose="02020603050405020304" pitchFamily="18" charset="0"/>
                <a:cs typeface="Times New Roman" panose="02020603050405020304" pitchFamily="18" charset="0"/>
              </a:rPr>
              <a:t>REQUIREMENTS</a:t>
            </a:r>
          </a:p>
          <a:p>
            <a:endParaRPr lang="en-US" dirty="0">
              <a:solidFill>
                <a:schemeClr val="accent2">
                  <a:lumMod val="60000"/>
                  <a:lumOff val="40000"/>
                </a:schemeClr>
              </a:solidFill>
            </a:endParaRPr>
          </a:p>
          <a:p>
            <a:pPr marL="285750" indent="-285750">
              <a:buFont typeface="Wingdings" panose="05000000000000000000" pitchFamily="2" charset="2"/>
              <a:buChar char="q"/>
            </a:pPr>
            <a:r>
              <a:rPr lang="en-US" sz="2400" dirty="0">
                <a:solidFill>
                  <a:schemeClr val="accent2">
                    <a:lumMod val="60000"/>
                    <a:lumOff val="40000"/>
                  </a:schemeClr>
                </a:solidFill>
                <a:latin typeface="Times New Roman" panose="02020603050405020304" pitchFamily="18" charset="0"/>
                <a:cs typeface="Times New Roman" panose="02020603050405020304" pitchFamily="18" charset="0"/>
              </a:rPr>
              <a:t>HARDWARE</a:t>
            </a:r>
          </a:p>
          <a:p>
            <a:r>
              <a:rPr lang="en-US" sz="2400" dirty="0">
                <a:solidFill>
                  <a:schemeClr val="accent2">
                    <a:lumMod val="60000"/>
                    <a:lumOff val="40000"/>
                  </a:schemeClr>
                </a:solidFill>
                <a:latin typeface="Times New Roman" panose="02020603050405020304" pitchFamily="18" charset="0"/>
                <a:cs typeface="Times New Roman" panose="02020603050405020304" pitchFamily="18" charset="0"/>
              </a:rPr>
              <a:t>            </a:t>
            </a:r>
          </a:p>
          <a:p>
            <a:endParaRPr lang="en-IN" dirty="0"/>
          </a:p>
        </p:txBody>
      </p:sp>
      <p:sp>
        <p:nvSpPr>
          <p:cNvPr id="4" name="TextBox 3">
            <a:extLst>
              <a:ext uri="{FF2B5EF4-FFF2-40B4-BE49-F238E27FC236}">
                <a16:creationId xmlns:a16="http://schemas.microsoft.com/office/drawing/2014/main" id="{101E6A90-EB58-B0AA-C4C8-AC5A2C333969}"/>
              </a:ext>
            </a:extLst>
          </p:cNvPr>
          <p:cNvSpPr txBox="1"/>
          <p:nvPr/>
        </p:nvSpPr>
        <p:spPr>
          <a:xfrm>
            <a:off x="1736291" y="1775623"/>
            <a:ext cx="4420496" cy="1200329"/>
          </a:xfrm>
          <a:prstGeom prst="rect">
            <a:avLst/>
          </a:prstGeom>
          <a:noFill/>
        </p:spPr>
        <p:txBody>
          <a:bodyPr wrap="square" rtlCol="0">
            <a:spAutoFit/>
          </a:bodyPr>
          <a:lstStyle/>
          <a:p>
            <a:pPr marL="285750" indent="-285750">
              <a:buFont typeface="Wingdings" panose="05000000000000000000" pitchFamily="2" charset="2"/>
              <a:buChar char="ü"/>
            </a:pPr>
            <a:r>
              <a:rPr lang="en-US" dirty="0">
                <a:latin typeface="Times New Roman" pitchFamily="18" charset="0"/>
                <a:cs typeface="Times New Roman" pitchFamily="18" charset="0"/>
              </a:rPr>
              <a:t>Camera</a:t>
            </a:r>
          </a:p>
          <a:p>
            <a:pPr marL="285750" indent="-285750">
              <a:buFont typeface="Wingdings" panose="05000000000000000000" pitchFamily="2" charset="2"/>
              <a:buChar char="ü"/>
            </a:pPr>
            <a:r>
              <a:rPr lang="en-US" sz="1800" dirty="0">
                <a:latin typeface="Times New Roman" pitchFamily="18" charset="0"/>
                <a:cs typeface="Times New Roman" pitchFamily="18" charset="0"/>
              </a:rPr>
              <a:t>Speaker</a:t>
            </a:r>
          </a:p>
          <a:p>
            <a:pPr marL="285750" indent="-285750">
              <a:buFont typeface="Wingdings" panose="05000000000000000000" pitchFamily="2" charset="2"/>
              <a:buChar char="ü"/>
            </a:pPr>
            <a:r>
              <a:rPr lang="en-US" sz="1800" dirty="0">
                <a:latin typeface="Times New Roman" pitchFamily="18" charset="0"/>
                <a:cs typeface="Times New Roman" pitchFamily="18" charset="0"/>
              </a:rPr>
              <a:t>RAM 1GB and upper</a:t>
            </a:r>
            <a:endParaRPr lang="en-US" dirty="0">
              <a:latin typeface="Times New Roman" pitchFamily="18" charset="0"/>
              <a:cs typeface="Times New Roman" pitchFamily="18" charset="0"/>
            </a:endParaRPr>
          </a:p>
          <a:p>
            <a:endParaRPr lang="en-IN" dirty="0"/>
          </a:p>
        </p:txBody>
      </p:sp>
      <p:sp>
        <p:nvSpPr>
          <p:cNvPr id="6" name="TextBox 5">
            <a:extLst>
              <a:ext uri="{FF2B5EF4-FFF2-40B4-BE49-F238E27FC236}">
                <a16:creationId xmlns:a16="http://schemas.microsoft.com/office/drawing/2014/main" id="{29C3B88B-D290-D9FF-22B8-3AA931DA8F89}"/>
              </a:ext>
            </a:extLst>
          </p:cNvPr>
          <p:cNvSpPr txBox="1"/>
          <p:nvPr/>
        </p:nvSpPr>
        <p:spPr>
          <a:xfrm rot="10800000" flipV="1">
            <a:off x="1162549" y="2883363"/>
            <a:ext cx="4994238" cy="461665"/>
          </a:xfrm>
          <a:prstGeom prst="rect">
            <a:avLst/>
          </a:prstGeom>
          <a:noFill/>
        </p:spPr>
        <p:txBody>
          <a:bodyPr wrap="square" rtlCol="0">
            <a:spAutoFit/>
          </a:bodyPr>
          <a:lstStyle/>
          <a:p>
            <a:pPr marL="285750" indent="-285750">
              <a:buFont typeface="Wingdings" panose="05000000000000000000" pitchFamily="2" charset="2"/>
              <a:buChar char="q"/>
            </a:pPr>
            <a:r>
              <a:rPr lang="en-US" sz="2400" dirty="0">
                <a:solidFill>
                  <a:schemeClr val="accent2">
                    <a:lumMod val="60000"/>
                    <a:lumOff val="40000"/>
                  </a:schemeClr>
                </a:solidFill>
                <a:latin typeface="Times New Roman" panose="02020603050405020304" pitchFamily="18" charset="0"/>
                <a:cs typeface="Times New Roman" panose="02020603050405020304" pitchFamily="18" charset="0"/>
              </a:rPr>
              <a:t>SOFTWARE</a:t>
            </a:r>
            <a:endParaRPr lang="en-IN" sz="2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90F15AF-2ED9-BEFB-5884-3DB457F40CCB}"/>
              </a:ext>
            </a:extLst>
          </p:cNvPr>
          <p:cNvSpPr txBox="1"/>
          <p:nvPr/>
        </p:nvSpPr>
        <p:spPr>
          <a:xfrm>
            <a:off x="1736291" y="3560915"/>
            <a:ext cx="4213411" cy="2862322"/>
          </a:xfrm>
          <a:prstGeom prst="rect">
            <a:avLst/>
          </a:prstGeom>
          <a:noFill/>
        </p:spPr>
        <p:txBody>
          <a:bodyPr wrap="square" rtlCol="0">
            <a:spAutoFit/>
          </a:bodyPr>
          <a:lstStyle/>
          <a:p>
            <a:pPr marL="285750" indent="-285750">
              <a:buFont typeface="Wingdings" panose="05000000000000000000" pitchFamily="2" charset="2"/>
              <a:buChar char="ü"/>
            </a:pPr>
            <a:r>
              <a:rPr lang="en-US" sz="1800" dirty="0">
                <a:latin typeface="Times New Roman" pitchFamily="18" charset="0"/>
                <a:cs typeface="Times New Roman" pitchFamily="18" charset="0"/>
              </a:rPr>
              <a:t>OS (Linux, Window)</a:t>
            </a:r>
          </a:p>
          <a:p>
            <a:pPr marL="285750" indent="-285750">
              <a:buFont typeface="Wingdings" panose="05000000000000000000" pitchFamily="2" charset="2"/>
              <a:buChar char="ü"/>
            </a:pPr>
            <a:r>
              <a:rPr lang="en-US" sz="1800" dirty="0">
                <a:latin typeface="Times New Roman" pitchFamily="18" charset="0"/>
                <a:cs typeface="Times New Roman" pitchFamily="18" charset="0"/>
              </a:rPr>
              <a:t>Python3</a:t>
            </a:r>
            <a:endParaRPr lang="en-US" dirty="0">
              <a:latin typeface="Times New Roman" pitchFamily="18" charset="0"/>
              <a:cs typeface="Times New Roman" pitchFamily="18" charset="0"/>
            </a:endParaRPr>
          </a:p>
          <a:p>
            <a:pPr marL="285750" indent="-285750">
              <a:buFont typeface="Wingdings" panose="05000000000000000000" pitchFamily="2" charset="2"/>
              <a:buChar char="ü"/>
            </a:pPr>
            <a:r>
              <a:rPr lang="en-US" dirty="0">
                <a:latin typeface="Times New Roman" pitchFamily="18" charset="0"/>
                <a:cs typeface="Times New Roman" pitchFamily="18" charset="0"/>
              </a:rPr>
              <a:t>L</a:t>
            </a:r>
            <a:r>
              <a:rPr lang="en-US" sz="1800" dirty="0">
                <a:latin typeface="Times New Roman" pitchFamily="18" charset="0"/>
                <a:cs typeface="Times New Roman" pitchFamily="18" charset="0"/>
              </a:rPr>
              <a:t>ibraries</a:t>
            </a:r>
          </a:p>
          <a:p>
            <a:pPr marL="342900" indent="-342900">
              <a:buFont typeface="+mj-lt"/>
              <a:buAutoNum type="alphaLcPeriod"/>
            </a:pPr>
            <a:r>
              <a:rPr lang="en-US" dirty="0" err="1">
                <a:latin typeface="Times New Roman" pitchFamily="18" charset="0"/>
                <a:cs typeface="Times New Roman" pitchFamily="18" charset="0"/>
              </a:rPr>
              <a:t>imutils</a:t>
            </a:r>
            <a:endParaRPr lang="en-US" dirty="0">
              <a:latin typeface="Times New Roman" pitchFamily="18" charset="0"/>
              <a:cs typeface="Times New Roman" pitchFamily="18" charset="0"/>
            </a:endParaRPr>
          </a:p>
          <a:p>
            <a:pPr marL="342900" indent="-342900">
              <a:buFont typeface="+mj-lt"/>
              <a:buAutoNum type="alphaLcPeriod"/>
            </a:pPr>
            <a:r>
              <a:rPr lang="en-US" dirty="0" err="1">
                <a:latin typeface="Times New Roman" pitchFamily="18" charset="0"/>
                <a:cs typeface="Times New Roman" pitchFamily="18" charset="0"/>
              </a:rPr>
              <a:t>i</a:t>
            </a:r>
            <a:r>
              <a:rPr lang="en-US" sz="1800" dirty="0" err="1">
                <a:latin typeface="Times New Roman" pitchFamily="18" charset="0"/>
                <a:cs typeface="Times New Roman" pitchFamily="18" charset="0"/>
              </a:rPr>
              <a:t>mutils.v</a:t>
            </a:r>
            <a:r>
              <a:rPr lang="en-US" dirty="0" err="1">
                <a:latin typeface="Times New Roman" pitchFamily="18" charset="0"/>
                <a:cs typeface="Times New Roman" pitchFamily="18" charset="0"/>
              </a:rPr>
              <a:t>ideo,VedioStream</a:t>
            </a:r>
            <a:endParaRPr lang="en-US" dirty="0">
              <a:latin typeface="Times New Roman" pitchFamily="18" charset="0"/>
              <a:cs typeface="Times New Roman" pitchFamily="18" charset="0"/>
            </a:endParaRPr>
          </a:p>
          <a:p>
            <a:pPr marL="342900" indent="-342900">
              <a:buFont typeface="+mj-lt"/>
              <a:buAutoNum type="alphaLcPeriod"/>
            </a:pPr>
            <a:r>
              <a:rPr lang="en-US" dirty="0">
                <a:latin typeface="Times New Roman" pitchFamily="18" charset="0"/>
                <a:cs typeface="Times New Roman" pitchFamily="18" charset="0"/>
              </a:rPr>
              <a:t>t</a:t>
            </a:r>
            <a:r>
              <a:rPr lang="en-US" sz="1800" dirty="0">
                <a:latin typeface="Times New Roman" pitchFamily="18" charset="0"/>
                <a:cs typeface="Times New Roman" pitchFamily="18" charset="0"/>
              </a:rPr>
              <a:t>ime</a:t>
            </a:r>
          </a:p>
          <a:p>
            <a:pPr marL="342900" indent="-342900">
              <a:buFont typeface="+mj-lt"/>
              <a:buAutoNum type="alphaLcPeriod"/>
            </a:pPr>
            <a:r>
              <a:rPr lang="en-US" dirty="0" err="1">
                <a:latin typeface="Times New Roman" pitchFamily="18" charset="0"/>
                <a:cs typeface="Times New Roman" pitchFamily="18" charset="0"/>
              </a:rPr>
              <a:t>dlib</a:t>
            </a:r>
            <a:endParaRPr lang="en-US" dirty="0">
              <a:latin typeface="Times New Roman" pitchFamily="18" charset="0"/>
              <a:cs typeface="Times New Roman" pitchFamily="18" charset="0"/>
            </a:endParaRPr>
          </a:p>
          <a:p>
            <a:pPr marL="342900" indent="-342900">
              <a:buFont typeface="+mj-lt"/>
              <a:buAutoNum type="alphaLcPeriod"/>
            </a:pPr>
            <a:r>
              <a:rPr lang="en-US" dirty="0">
                <a:latin typeface="Times New Roman" pitchFamily="18" charset="0"/>
                <a:cs typeface="Times New Roman" pitchFamily="18" charset="0"/>
              </a:rPr>
              <a:t>c</a:t>
            </a:r>
            <a:r>
              <a:rPr lang="en-US" sz="1800" dirty="0">
                <a:latin typeface="Times New Roman" pitchFamily="18" charset="0"/>
                <a:cs typeface="Times New Roman" pitchFamily="18" charset="0"/>
              </a:rPr>
              <a:t>v2</a:t>
            </a:r>
          </a:p>
          <a:p>
            <a:pPr marL="342900" indent="-342900">
              <a:buFont typeface="+mj-lt"/>
              <a:buAutoNum type="alphaLcPeriod"/>
            </a:pPr>
            <a:r>
              <a:rPr lang="en-US" dirty="0" err="1">
                <a:latin typeface="Times New Roman" pitchFamily="18" charset="0"/>
                <a:cs typeface="Times New Roman" pitchFamily="18" charset="0"/>
              </a:rPr>
              <a:t>numpy</a:t>
            </a:r>
            <a:endParaRPr lang="en-US" dirty="0">
              <a:latin typeface="Times New Roman" pitchFamily="18" charset="0"/>
              <a:cs typeface="Times New Roman" pitchFamily="18" charset="0"/>
            </a:endParaRPr>
          </a:p>
          <a:p>
            <a:pPr marL="342900" indent="-342900">
              <a:buFont typeface="+mj-lt"/>
              <a:buAutoNum type="alphaLcPeriod"/>
            </a:pPr>
            <a:r>
              <a:rPr lang="en-US" sz="1800" dirty="0" err="1">
                <a:latin typeface="Times New Roman" pitchFamily="18" charset="0"/>
                <a:cs typeface="Times New Roman" pitchFamily="18" charset="0"/>
              </a:rPr>
              <a:t>playsound</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93571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3C98DB-9336-AB1B-9182-50DC1F295327}"/>
              </a:ext>
            </a:extLst>
          </p:cNvPr>
          <p:cNvSpPr txBox="1"/>
          <p:nvPr/>
        </p:nvSpPr>
        <p:spPr>
          <a:xfrm>
            <a:off x="788894" y="815792"/>
            <a:ext cx="7485529" cy="3077766"/>
          </a:xfrm>
          <a:prstGeom prst="rect">
            <a:avLst/>
          </a:prstGeom>
          <a:noFill/>
        </p:spPr>
        <p:txBody>
          <a:bodyPr wrap="square" rtlCol="0">
            <a:spAutoFit/>
          </a:bodyPr>
          <a:lstStyle/>
          <a:p>
            <a:r>
              <a:rPr lang="en-US" sz="2800" dirty="0">
                <a:solidFill>
                  <a:schemeClr val="accent2">
                    <a:lumMod val="75000"/>
                  </a:schemeClr>
                </a:solidFill>
                <a:latin typeface="Times New Roman" panose="02020603050405020304" pitchFamily="18" charset="0"/>
                <a:cs typeface="Times New Roman" panose="02020603050405020304" pitchFamily="18" charset="0"/>
              </a:rPr>
              <a:t>OBJECTIVES</a:t>
            </a:r>
          </a:p>
          <a:p>
            <a:endParaRPr lang="en-US" dirty="0"/>
          </a:p>
          <a:p>
            <a:endParaRPr lang="en-US" dirty="0"/>
          </a:p>
          <a:p>
            <a:pPr marL="285750" indent="-285750">
              <a:spcBef>
                <a:spcPts val="600"/>
              </a:spcBef>
              <a:spcAft>
                <a:spcPts val="600"/>
              </a:spcAft>
              <a:buFont typeface="Wingdings" panose="05000000000000000000" pitchFamily="2" charset="2"/>
              <a:buChar char="q"/>
            </a:pPr>
            <a:r>
              <a:rPr lang="en-US" sz="1800" dirty="0">
                <a:latin typeface="Times New Roman" pitchFamily="18" charset="0"/>
                <a:cs typeface="Times New Roman" pitchFamily="18" charset="0"/>
              </a:rPr>
              <a:t>To reduce the accidents</a:t>
            </a:r>
          </a:p>
          <a:p>
            <a:pPr marL="285750" indent="-285750">
              <a:spcBef>
                <a:spcPts val="600"/>
              </a:spcBef>
              <a:spcAft>
                <a:spcPts val="600"/>
              </a:spcAft>
              <a:buFont typeface="Wingdings" panose="05000000000000000000" pitchFamily="2" charset="2"/>
              <a:buChar char="q"/>
            </a:pPr>
            <a:r>
              <a:rPr lang="en-US" sz="1800" dirty="0">
                <a:latin typeface="Times New Roman" pitchFamily="18" charset="0"/>
                <a:cs typeface="Times New Roman" pitchFamily="18" charset="0"/>
              </a:rPr>
              <a:t>To prevent caused by the driver </a:t>
            </a:r>
            <a:r>
              <a:rPr lang="en-US" sz="1800">
                <a:latin typeface="Times New Roman" pitchFamily="18" charset="0"/>
                <a:cs typeface="Times New Roman" pitchFamily="18" charset="0"/>
              </a:rPr>
              <a:t>getting drowsy</a:t>
            </a:r>
            <a:endParaRPr lang="en-US" sz="1800" dirty="0">
              <a:latin typeface="Times New Roman" pitchFamily="18" charset="0"/>
              <a:cs typeface="Times New Roman" pitchFamily="18" charset="0"/>
            </a:endParaRPr>
          </a:p>
          <a:p>
            <a:pPr marL="285750" indent="-285750">
              <a:spcBef>
                <a:spcPts val="600"/>
              </a:spcBef>
              <a:spcAft>
                <a:spcPts val="600"/>
              </a:spcAft>
              <a:buFont typeface="Wingdings" panose="05000000000000000000" pitchFamily="2" charset="2"/>
              <a:buChar char="q"/>
            </a:pPr>
            <a:r>
              <a:rPr lang="en-US" sz="1800" dirty="0">
                <a:latin typeface="Times New Roman" pitchFamily="18" charset="0"/>
                <a:cs typeface="Times New Roman" pitchFamily="18" charset="0"/>
              </a:rPr>
              <a:t>To detect drowsiness</a:t>
            </a:r>
          </a:p>
          <a:p>
            <a:pPr marL="285750" indent="-285750">
              <a:spcBef>
                <a:spcPts val="600"/>
              </a:spcBef>
              <a:spcAft>
                <a:spcPts val="600"/>
              </a:spcAft>
              <a:buFont typeface="Wingdings" panose="05000000000000000000" pitchFamily="2" charset="2"/>
              <a:buChar char="q"/>
            </a:pPr>
            <a:r>
              <a:rPr lang="en-US" sz="1800" dirty="0">
                <a:latin typeface="Times New Roman" pitchFamily="18" charset="0"/>
                <a:cs typeface="Times New Roman" pitchFamily="18" charset="0"/>
              </a:rPr>
              <a:t>To alert if the driver is going to drowsiness</a:t>
            </a:r>
          </a:p>
          <a:p>
            <a:endParaRPr lang="en-IN" dirty="0"/>
          </a:p>
        </p:txBody>
      </p:sp>
    </p:spTree>
    <p:extLst>
      <p:ext uri="{BB962C8B-B14F-4D97-AF65-F5344CB8AC3E}">
        <p14:creationId xmlns:p14="http://schemas.microsoft.com/office/powerpoint/2010/main" val="824635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74978-386D-161A-2E60-15A9279D872A}"/>
              </a:ext>
            </a:extLst>
          </p:cNvPr>
          <p:cNvSpPr txBox="1"/>
          <p:nvPr/>
        </p:nvSpPr>
        <p:spPr>
          <a:xfrm>
            <a:off x="860611" y="681316"/>
            <a:ext cx="6087930" cy="1569660"/>
          </a:xfrm>
          <a:prstGeom prst="rect">
            <a:avLst/>
          </a:prstGeom>
          <a:noFill/>
        </p:spPr>
        <p:txBody>
          <a:bodyPr wrap="square" rtlCol="0">
            <a:spAutoFit/>
          </a:bodyPr>
          <a:lstStyle/>
          <a:p>
            <a:r>
              <a:rPr lang="en-US" sz="2400" dirty="0">
                <a:solidFill>
                  <a:schemeClr val="accent2">
                    <a:lumMod val="75000"/>
                  </a:schemeClr>
                </a:solidFill>
                <a:latin typeface="Times New Roman" panose="02020603050405020304" pitchFamily="18" charset="0"/>
                <a:cs typeface="Times New Roman" panose="02020603050405020304" pitchFamily="18" charset="0"/>
              </a:rPr>
              <a:t>FLOW DIAGRAM</a:t>
            </a:r>
          </a:p>
          <a:p>
            <a:endParaRPr lang="en-US" sz="2400" dirty="0">
              <a:solidFill>
                <a:schemeClr val="accent2">
                  <a:lumMod val="75000"/>
                </a:schemeClr>
              </a:solidFill>
              <a:latin typeface="Times New Roman" panose="02020603050405020304" pitchFamily="18" charset="0"/>
              <a:cs typeface="Times New Roman" panose="02020603050405020304" pitchFamily="18" charset="0"/>
            </a:endParaRPr>
          </a:p>
          <a:p>
            <a:endParaRPr lang="en-US" sz="2400" dirty="0">
              <a:solidFill>
                <a:schemeClr val="accent2">
                  <a:lumMod val="75000"/>
                </a:schemeClr>
              </a:solidFill>
              <a:latin typeface="Times New Roman" panose="02020603050405020304" pitchFamily="18" charset="0"/>
              <a:cs typeface="Times New Roman" panose="02020603050405020304" pitchFamily="18" charset="0"/>
            </a:endParaRPr>
          </a:p>
          <a:p>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6EBE24F-8CCC-937F-AEA9-CB82943D3EA9}"/>
              </a:ext>
            </a:extLst>
          </p:cNvPr>
          <p:cNvPicPr/>
          <p:nvPr/>
        </p:nvPicPr>
        <p:blipFill>
          <a:blip r:embed="rId2"/>
          <a:stretch>
            <a:fillRect/>
          </a:stretch>
        </p:blipFill>
        <p:spPr>
          <a:xfrm>
            <a:off x="1202016" y="1922369"/>
            <a:ext cx="7807512" cy="3689536"/>
          </a:xfrm>
          <a:prstGeom prst="rect">
            <a:avLst/>
          </a:prstGeom>
        </p:spPr>
      </p:pic>
    </p:spTree>
    <p:extLst>
      <p:ext uri="{BB962C8B-B14F-4D97-AF65-F5344CB8AC3E}">
        <p14:creationId xmlns:p14="http://schemas.microsoft.com/office/powerpoint/2010/main" val="4199138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4C7594-11FD-96DD-F55C-7A2661A00CD0}"/>
              </a:ext>
            </a:extLst>
          </p:cNvPr>
          <p:cNvSpPr txBox="1"/>
          <p:nvPr/>
        </p:nvSpPr>
        <p:spPr>
          <a:xfrm>
            <a:off x="627529" y="457199"/>
            <a:ext cx="4244788" cy="461665"/>
          </a:xfrm>
          <a:prstGeom prst="rect">
            <a:avLst/>
          </a:prstGeom>
          <a:noFill/>
        </p:spPr>
        <p:txBody>
          <a:bodyPr wrap="square" rtlCol="0">
            <a:spAutoFit/>
          </a:bodyPr>
          <a:lstStyle/>
          <a:p>
            <a:r>
              <a:rPr lang="en-US" sz="2400" dirty="0">
                <a:solidFill>
                  <a:schemeClr val="accent2">
                    <a:lumMod val="75000"/>
                  </a:schemeClr>
                </a:solidFill>
              </a:rPr>
              <a:t>SCREENSHOTS</a:t>
            </a:r>
            <a:endParaRPr lang="en-IN" sz="2400" dirty="0">
              <a:solidFill>
                <a:schemeClr val="accent2">
                  <a:lumMod val="75000"/>
                </a:schemeClr>
              </a:solidFill>
            </a:endParaRPr>
          </a:p>
        </p:txBody>
      </p:sp>
      <p:pic>
        <p:nvPicPr>
          <p:cNvPr id="11" name="Picture 10">
            <a:extLst>
              <a:ext uri="{FF2B5EF4-FFF2-40B4-BE49-F238E27FC236}">
                <a16:creationId xmlns:a16="http://schemas.microsoft.com/office/drawing/2014/main" id="{6448F51C-F87C-8B58-8936-7D13750C72BC}"/>
              </a:ext>
            </a:extLst>
          </p:cNvPr>
          <p:cNvPicPr>
            <a:picLocks noChangeAspect="1"/>
          </p:cNvPicPr>
          <p:nvPr/>
        </p:nvPicPr>
        <p:blipFill>
          <a:blip r:embed="rId2"/>
          <a:stretch>
            <a:fillRect/>
          </a:stretch>
        </p:blipFill>
        <p:spPr>
          <a:xfrm>
            <a:off x="1670772" y="1137746"/>
            <a:ext cx="5730737" cy="5389331"/>
          </a:xfrm>
          <a:prstGeom prst="rect">
            <a:avLst/>
          </a:prstGeom>
        </p:spPr>
      </p:pic>
    </p:spTree>
    <p:extLst>
      <p:ext uri="{BB962C8B-B14F-4D97-AF65-F5344CB8AC3E}">
        <p14:creationId xmlns:p14="http://schemas.microsoft.com/office/powerpoint/2010/main" val="9498693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608</TotalTime>
  <Words>715</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Times New Roman</vt:lpstr>
      <vt:lpstr>Trebuchet MS</vt:lpstr>
      <vt:lpstr>Wingdings</vt:lpstr>
      <vt:lpstr>Wingdings 3</vt:lpstr>
      <vt:lpstr>Facet</vt:lpstr>
      <vt:lpstr>DROWSINESS DETECTION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DROWSINESS DITECTION</dc:title>
  <dc:creator>Rani Jayan</dc:creator>
  <cp:lastModifiedBy>Rani Jayan</cp:lastModifiedBy>
  <cp:revision>10</cp:revision>
  <dcterms:created xsi:type="dcterms:W3CDTF">2022-11-08T13:08:01Z</dcterms:created>
  <dcterms:modified xsi:type="dcterms:W3CDTF">2022-11-23T14:25:39Z</dcterms:modified>
</cp:coreProperties>
</file>