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30" autoAdjust="0"/>
    <p:restoredTop sz="9472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22"/>
          <p:cNvSpPr/>
          <p:nvPr/>
        </p:nvSpPr>
        <p:spPr>
          <a:xfrm flipV="1">
            <a:off x="5410182" y="3810000"/>
            <a:ext cx="3733819" cy="91087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Rectangle 23"/>
          <p:cNvSpPr/>
          <p:nvPr/>
        </p:nvSpPr>
        <p:spPr>
          <a:xfrm flipV="1">
            <a:off x="5410200" y="3897010"/>
            <a:ext cx="3733801" cy="192024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6" name="Rectangle 24"/>
          <p:cNvSpPr/>
          <p:nvPr/>
        </p:nvSpPr>
        <p:spPr>
          <a:xfrm flipV="1">
            <a:off x="5410200" y="4115167"/>
            <a:ext cx="3733801" cy="9144"/>
          </a:xfrm>
          <a:prstGeom prst="rect"/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7" name="Rectangle 25"/>
          <p:cNvSpPr/>
          <p:nvPr/>
        </p:nvSpPr>
        <p:spPr>
          <a:xfrm flipV="1">
            <a:off x="5410200" y="4164403"/>
            <a:ext cx="1965960" cy="18288"/>
          </a:xfrm>
          <a:prstGeom prst="rect"/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8" name="Rectangle 26"/>
          <p:cNvSpPr/>
          <p:nvPr/>
        </p:nvSpPr>
        <p:spPr>
          <a:xfrm flipV="1">
            <a:off x="5410200" y="4199572"/>
            <a:ext cx="1965960" cy="9144"/>
          </a:xfrm>
          <a:prstGeom prst="rect"/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599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600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Rectangle 6"/>
          <p:cNvSpPr/>
          <p:nvPr/>
        </p:nvSpPr>
        <p:spPr>
          <a:xfrm>
            <a:off x="1" y="3649662"/>
            <a:ext cx="9144000" cy="244170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Rectangle 9"/>
          <p:cNvSpPr/>
          <p:nvPr/>
        </p:nvSpPr>
        <p:spPr>
          <a:xfrm>
            <a:off x="0" y="3675527"/>
            <a:ext cx="9144001" cy="140677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3" name="Rectangle 10"/>
          <p:cNvSpPr/>
          <p:nvPr/>
        </p:nvSpPr>
        <p:spPr>
          <a:xfrm flipV="1">
            <a:off x="6414051" y="3643090"/>
            <a:ext cx="2729950" cy="248432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4" name="Rectangle 18"/>
          <p:cNvSpPr/>
          <p:nvPr/>
        </p:nvSpPr>
        <p:spPr>
          <a:xfrm>
            <a:off x="0" y="0"/>
            <a:ext cx="9144000" cy="3701700"/>
          </a:xfrm>
          <a:prstGeom prst="rect"/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5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algn="l" indent="0" marL="64008">
              <a:buNone/>
              <a:defRPr sz="24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0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p>
            <a:endParaRPr lang="en-US"/>
          </a:p>
        </p:txBody>
      </p:sp>
      <p:sp>
        <p:nvSpPr>
          <p:cNvPr id="104860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baseline="0" b="1" cap="none" sz="430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algn="tl" blurRad="38100" dir="540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indent="0" marL="45720">
              <a:buNone/>
              <a:defRPr b="0" sz="21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baseline="0" b="0" cap="none" sz="4000" i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indent="0" marL="45720">
              <a:buNone/>
              <a:defRPr b="1" sz="190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indent="0" marL="45720">
              <a:buNone/>
              <a:defRPr b="1" sz="190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1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74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  <p:sp>
        <p:nvSpPr>
          <p:cNvPr id="1048675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p>
            <a:endParaRPr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b="1" sz="1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indent="0" marL="9144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anchor="t" lIns="45720" rIns="45720" tIns="0" vert="vert270"/>
          <a:lstStyle>
            <a:lvl1pPr algn="ctr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7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algn="tl" blurRad="57150" dir="4800000" dist="31750" rotWithShape="0">
              <a:srgbClr val="000000">
                <a:alpha val="2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anchor="t" lIns="0" rIns="45720" tIns="0"/>
          <a:lstStyle>
            <a:lvl1pPr indent="0" marL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7"/>
          <p:cNvSpPr/>
          <p:nvPr/>
        </p:nvSpPr>
        <p:spPr>
          <a:xfrm>
            <a:off x="1" y="366818"/>
            <a:ext cx="9144000" cy="84407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ectangle 28"/>
          <p:cNvSpPr/>
          <p:nvPr/>
        </p:nvSpPr>
        <p:spPr>
          <a:xfrm>
            <a:off x="0" y="-1"/>
            <a:ext cx="9144000" cy="310663"/>
          </a:xfrm>
          <a:prstGeom prst="rect"/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Rectangle 29"/>
          <p:cNvSpPr/>
          <p:nvPr/>
        </p:nvSpPr>
        <p:spPr>
          <a:xfrm>
            <a:off x="0" y="308276"/>
            <a:ext cx="9144001" cy="91441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9" name="Rectangle 30"/>
          <p:cNvSpPr/>
          <p:nvPr/>
        </p:nvSpPr>
        <p:spPr>
          <a:xfrm flipV="1">
            <a:off x="5410182" y="360246"/>
            <a:ext cx="3733819" cy="91087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0" name="Rectangle 31"/>
          <p:cNvSpPr/>
          <p:nvPr/>
        </p:nvSpPr>
        <p:spPr>
          <a:xfrm flipV="1">
            <a:off x="5410200" y="440112"/>
            <a:ext cx="3733801" cy="180035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581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582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3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/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4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/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5" name="Rectangle 36"/>
          <p:cNvSpPr/>
          <p:nvPr/>
        </p:nvSpPr>
        <p:spPr bwMode="invGray">
          <a:xfrm>
            <a:off x="9025428" y="-2001"/>
            <a:ext cx="9144" cy="621792"/>
          </a:xfrm>
          <a:prstGeom prst="rect"/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/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Rectangle 38"/>
          <p:cNvSpPr/>
          <p:nvPr/>
        </p:nvSpPr>
        <p:spPr bwMode="invGray">
          <a:xfrm>
            <a:off x="8915677" y="380"/>
            <a:ext cx="54864" cy="585216"/>
          </a:xfrm>
          <a:prstGeom prst="rect"/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8" name="Rectangle 39"/>
          <p:cNvSpPr/>
          <p:nvPr/>
        </p:nvSpPr>
        <p:spPr bwMode="invGray">
          <a:xfrm>
            <a:off x="8873475" y="380"/>
            <a:ext cx="9144" cy="585216"/>
          </a:xfrm>
          <a:prstGeom prst="rect"/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9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0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91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/>
        </p:spPr>
        <p:txBody>
          <a:bodyPr vert="horz"/>
          <a:lstStyle>
            <a:lvl1pPr algn="l" eaLnBrk="1" hangingPunct="1" latinLnBrk="0">
              <a:defRPr sz="800" kumimoji="0">
                <a:solidFill>
                  <a:schemeClr val="accent2"/>
                </a:solidFill>
              </a:defRPr>
            </a:lvl1pPr>
          </a:lstStyle>
          <a:p>
            <a:fld id="{84BB25A5-7E4B-417A-8773-9CF5D0A479A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/>
        </p:spPr>
        <p:txBody>
          <a:bodyPr vert="horz"/>
          <a:lstStyle>
            <a:lvl1pPr algn="r" eaLnBrk="1" hangingPunct="1" latinLnBrk="0">
              <a:defRPr sz="800" kumimoji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104859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/>
        </p:spPr>
        <p:txBody>
          <a:bodyPr anchor="b" vert="horz"/>
          <a:lstStyle>
            <a:lvl1pPr algn="r" eaLnBrk="1" hangingPunct="1" latinLnBrk="0">
              <a:defRPr sz="1800" kumimoji="0">
                <a:solidFill>
                  <a:srgbClr val="FFFFFF"/>
                </a:solidFill>
              </a:defRPr>
            </a:lvl1pPr>
          </a:lstStyle>
          <a:p>
            <a:fld id="{36C9FF7E-8AF5-4342-97B8-C87E518A784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300"/>
        </a:spcBef>
        <a:buClr>
          <a:schemeClr val="accent3"/>
        </a:buClr>
        <a:buFont typeface="Georgia"/>
        <a:buChar char="•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58368" rtl="0">
        <a:spcBef>
          <a:spcPts val="300"/>
        </a:spcBef>
        <a:buClr>
          <a:schemeClr val="accent2"/>
        </a:buClr>
        <a:buFont typeface="Georgia"/>
        <a:buChar char="▫"/>
        <a:defRPr sz="2600" kern="1200" kumimoji="0">
          <a:solidFill>
            <a:schemeClr val="accent2"/>
          </a:solidFill>
          <a:latin typeface="+mn-lt"/>
          <a:ea typeface="+mn-ea"/>
          <a:cs typeface="+mn-cs"/>
        </a:defRPr>
      </a:lvl2pPr>
      <a:lvl3pPr algn="l" eaLnBrk="1" hangingPunct="1" indent="-219456" latinLnBrk="0" marL="923544" rtl="0">
        <a:spcBef>
          <a:spcPts val="300"/>
        </a:spcBef>
        <a:buClr>
          <a:schemeClr val="accent1"/>
        </a:buClr>
        <a:buFont typeface="Wingdings 2"/>
        <a:buChar char=""/>
        <a:defRPr sz="2400" kern="1200" kumimoji="0">
          <a:solidFill>
            <a:schemeClr val="accent1"/>
          </a:solidFill>
          <a:latin typeface="+mn-lt"/>
          <a:ea typeface="+mn-ea"/>
          <a:cs typeface="+mn-cs"/>
        </a:defRPr>
      </a:lvl3pPr>
      <a:lvl4pPr algn="l" eaLnBrk="1" hangingPunct="1" indent="-201168" latinLnBrk="0" marL="1179576" rtl="0">
        <a:spcBef>
          <a:spcPts val="300"/>
        </a:spcBef>
        <a:buClr>
          <a:schemeClr val="accent1"/>
        </a:buClr>
        <a:buFont typeface="Wingdings 2"/>
        <a:buChar char=""/>
        <a:defRPr sz="2200" kern="1200" kumimoji="0">
          <a:solidFill>
            <a:schemeClr val="accent1"/>
          </a:solidFill>
          <a:latin typeface="+mn-lt"/>
          <a:ea typeface="+mn-ea"/>
          <a:cs typeface="+mn-cs"/>
        </a:defRPr>
      </a:lvl4pPr>
      <a:lvl5pPr algn="l" eaLnBrk="1" hangingPunct="1" indent="-182880" latinLnBrk="0" marL="1389888" rtl="0">
        <a:spcBef>
          <a:spcPts val="300"/>
        </a:spcBef>
        <a:buClr>
          <a:schemeClr val="accent3"/>
        </a:buClr>
        <a:buFont typeface="Georgia"/>
        <a:buChar char="▫"/>
        <a:defRPr sz="2000" kern="1200" kumimoji="0">
          <a:solidFill>
            <a:schemeClr val="accent3"/>
          </a:solidFill>
          <a:latin typeface="+mn-lt"/>
          <a:ea typeface="+mn-ea"/>
          <a:cs typeface="+mn-cs"/>
        </a:defRPr>
      </a:lvl5pPr>
      <a:lvl6pPr algn="l" eaLnBrk="1" hangingPunct="1" indent="-182880" latinLnBrk="0" marL="1609344" rtl="0">
        <a:spcBef>
          <a:spcPts val="300"/>
        </a:spcBef>
        <a:buClr>
          <a:schemeClr val="accent3"/>
        </a:buClr>
        <a:buFont typeface="Georgia"/>
        <a:buChar char="▫"/>
        <a:defRPr sz="1800" kern="1200" kumimoji="0">
          <a:solidFill>
            <a:schemeClr val="accent3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chemeClr val="accent3"/>
        </a:buClr>
        <a:buFont typeface="Georgia"/>
        <a:buChar char="▫"/>
        <a:defRPr sz="1600" kern="1200" kumimoji="0">
          <a:solidFill>
            <a:schemeClr val="accent3"/>
          </a:solidFill>
          <a:latin typeface="+mn-lt"/>
          <a:ea typeface="+mn-ea"/>
          <a:cs typeface="+mn-cs"/>
        </a:defRPr>
      </a:lvl7pPr>
      <a:lvl8pPr algn="l" eaLnBrk="1" hangingPunct="1" indent="-182880" latinLnBrk="0" marL="2029968" rtl="0">
        <a:spcBef>
          <a:spcPts val="300"/>
        </a:spcBef>
        <a:buClr>
          <a:schemeClr val="accent3"/>
        </a:buClr>
        <a:buFont typeface="Georgia"/>
        <a:buChar char="◦"/>
        <a:defRPr sz="1500" kern="1200" kumimoji="0">
          <a:solidFill>
            <a:schemeClr val="accent3"/>
          </a:solidFill>
          <a:latin typeface="+mn-lt"/>
          <a:ea typeface="+mn-ea"/>
          <a:cs typeface="+mn-cs"/>
        </a:defRPr>
      </a:lvl8pPr>
      <a:lvl9pPr algn="l" eaLnBrk="1" hangingPunct="1" indent="-182880" latinLnBrk="0" marL="2240280" rtl="0">
        <a:spcBef>
          <a:spcPts val="300"/>
        </a:spcBef>
        <a:buClr>
          <a:schemeClr val="accent3"/>
        </a:buClr>
        <a:buFont typeface="Georgia"/>
        <a:buChar char="◦"/>
        <a:defRPr baseline="0" sz="1400" kern="1200" kumimoji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2500298" y="642919"/>
            <a:ext cx="4857784" cy="2714643"/>
          </a:xfrm>
        </p:spPr>
        <p:txBody>
          <a:bodyPr>
            <a:normAutofit fontScale="90000"/>
          </a:bodyPr>
          <a:p>
            <a:pPr algn="r"/>
            <a:r>
              <a:rPr dirty="0" lang="en-US" smtClean="0"/>
              <a:t>SNAPDRAGON</a:t>
            </a:r>
            <a:br>
              <a:rPr dirty="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r>
              <a:rPr dirty="0" sz="3200" lang="en-US" smtClean="0"/>
              <a:t>1818113 – </a:t>
            </a:r>
            <a:r>
              <a:rPr dirty="0" sz="3200" lang="en-US" err="1" smtClean="0"/>
              <a:t>T.Dharani</a:t>
            </a: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>       1818153 </a:t>
            </a:r>
            <a:r>
              <a:rPr dirty="0" sz="3200" lang="en-US" smtClean="0"/>
              <a:t>– </a:t>
            </a:r>
            <a:r>
              <a:rPr dirty="0" sz="3200" lang="en-US" err="1" smtClean="0"/>
              <a:t>K.Sowndarya</a:t>
            </a:r>
            <a:endParaRPr dirty="0" lang="en-US"/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3286116" y="4786322"/>
            <a:ext cx="3000396" cy="2071678"/>
          </a:xfrm>
        </p:spPr>
        <p:txBody>
          <a:bodyPr>
            <a:normAutofit fontScale="66667" lnSpcReduction="20000"/>
          </a:bodyPr>
          <a:p>
            <a:r>
              <a:rPr dirty="0" lang="en-US" smtClean="0"/>
              <a:t>DCN Lab:</a:t>
            </a:r>
          </a:p>
          <a:p>
            <a:r>
              <a:rPr dirty="0" lang="en-US" smtClean="0"/>
              <a:t>         Experiment 3</a:t>
            </a:r>
          </a:p>
          <a:p>
            <a:endParaRPr dirty="0" lang="en-US" smtClean="0"/>
          </a:p>
          <a:p>
            <a:r>
              <a:rPr dirty="0" lang="en-US" smtClean="0"/>
              <a:t> PPT &amp; Content by,</a:t>
            </a:r>
          </a:p>
          <a:p>
            <a:r>
              <a:rPr dirty="0" lang="en-US" smtClean="0"/>
              <a:t>            </a:t>
            </a:r>
            <a:r>
              <a:rPr dirty="0" lang="en-US" err="1" smtClean="0"/>
              <a:t>Dharani</a:t>
            </a:r>
            <a:r>
              <a:rPr dirty="0" lang="en-US" smtClean="0"/>
              <a:t> T </a:t>
            </a:r>
            <a:r>
              <a:rPr dirty="0" lang="en-US" smtClean="0"/>
              <a:t>(1818113) </a:t>
            </a:r>
          </a:p>
          <a:p>
            <a:endParaRPr dirty="0" lang="en-US" smtClean="0"/>
          </a:p>
          <a:p>
            <a:r>
              <a:rPr dirty="0" lang="en-US" smtClean="0"/>
              <a:t>Program by,</a:t>
            </a:r>
          </a:p>
          <a:p>
            <a:r>
              <a:rPr dirty="0" lang="en-US" smtClean="0"/>
              <a:t>             </a:t>
            </a:r>
            <a:r>
              <a:rPr dirty="0" lang="en-US" err="1" smtClean="0"/>
              <a:t>Sowndarya</a:t>
            </a:r>
            <a:r>
              <a:rPr dirty="0" lang="en-US" smtClean="0"/>
              <a:t> K(1818153</a:t>
            </a:r>
            <a:r>
              <a:rPr dirty="0" lang="en-US" smtClean="0"/>
              <a:t>) </a:t>
            </a:r>
          </a:p>
          <a:p>
            <a:r>
              <a:rPr dirty="0" lang="en-US" smtClean="0"/>
              <a:t>      </a:t>
            </a:r>
            <a:endParaRPr dirty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8"/>
          </a:xfrm>
        </p:spPr>
        <p:txBody>
          <a:bodyPr/>
          <a:p>
            <a:r>
              <a:rPr dirty="0" lang="en-IN" smtClean="0">
                <a:solidFill>
                  <a:srgbClr val="3399FF"/>
                </a:solidFill>
              </a:rPr>
              <a:t>TERMS USED IN THIS PROGRAM</a:t>
            </a:r>
            <a:endParaRPr dirty="0" lang="en-US">
              <a:solidFill>
                <a:srgbClr val="3399FF"/>
              </a:solidFill>
            </a:endParaRP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4296"/>
          </a:xfrm>
        </p:spPr>
        <p:txBody>
          <a:bodyPr>
            <a:normAutofit fontScale="64286" lnSpcReduction="20000"/>
          </a:bodyPr>
          <a:p>
            <a:pPr>
              <a:buNone/>
            </a:pPr>
            <a:r>
              <a:rPr b="1" dirty="0" sz="3200" lang="en-US" u="sng" smtClean="0">
                <a:solidFill>
                  <a:schemeClr val="accent1">
                    <a:lumMod val="75000"/>
                  </a:schemeClr>
                </a:solidFill>
              </a:rPr>
              <a:t>User Datagram Protocol (UDP</a:t>
            </a:r>
            <a:r>
              <a:rPr b="1" dirty="0" sz="3200" lang="en-US" u="sng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>
              <a:buNone/>
            </a:pPr>
            <a:endParaRPr b="1" dirty="0" sz="3200" lang="en-US" smtClean="0"/>
          </a:p>
          <a:p>
            <a:pPr>
              <a:buNone/>
            </a:pPr>
            <a:r>
              <a:rPr b="1" dirty="0" lang="en-US" smtClean="0"/>
              <a:t>                UDP </a:t>
            </a:r>
            <a:r>
              <a:rPr dirty="0" lang="en-US" smtClean="0"/>
              <a:t> is a Transport Layer protocol. UDP is a part of Internet </a:t>
            </a:r>
          </a:p>
          <a:p>
            <a:pPr>
              <a:buNone/>
            </a:pPr>
            <a:r>
              <a:rPr dirty="0" lang="en-US" smtClean="0"/>
              <a:t>Protocol suite, referred as UDP/IP suite. </a:t>
            </a:r>
            <a:r>
              <a:rPr b="1" dirty="0" lang="en-US" smtClean="0"/>
              <a:t>UDP</a:t>
            </a:r>
            <a:r>
              <a:rPr dirty="0" lang="en-US" smtClean="0"/>
              <a:t> (User Datagram Protocol) is a</a:t>
            </a:r>
          </a:p>
          <a:p>
            <a:pPr>
              <a:buNone/>
            </a:pPr>
            <a:r>
              <a:rPr dirty="0" lang="en-US" smtClean="0"/>
              <a:t>communications protocol that is primarily used for establishing low-latency</a:t>
            </a:r>
          </a:p>
          <a:p>
            <a:pPr>
              <a:buNone/>
            </a:pPr>
            <a:r>
              <a:rPr dirty="0" lang="en-US" smtClean="0"/>
              <a:t>and loss-tolerating connections between applications on the internet. It </a:t>
            </a:r>
          </a:p>
          <a:p>
            <a:pPr>
              <a:buNone/>
            </a:pPr>
            <a:r>
              <a:rPr dirty="0" lang="en-US" smtClean="0"/>
              <a:t>Speeds up transmissions by enabling the transfer of data before an agreement</a:t>
            </a:r>
          </a:p>
          <a:p>
            <a:pPr>
              <a:buNone/>
            </a:pPr>
            <a:r>
              <a:rPr dirty="0" lang="en-US" smtClean="0"/>
              <a:t>is provided by the receiving party.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sz="3200" lang="en-US" u="sng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b="1" dirty="0" sz="3200" lang="en-US" u="sng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b="1" dirty="0" sz="3200" lang="en-US" u="sng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endParaRPr dirty="0" sz="3200" lang="en-US" smtClean="0"/>
          </a:p>
          <a:p>
            <a:pPr>
              <a:buNone/>
            </a:pPr>
            <a:r>
              <a:rPr dirty="0" lang="en-US" smtClean="0"/>
              <a:t>               A </a:t>
            </a:r>
            <a:r>
              <a:rPr b="1" dirty="0" lang="en-US" smtClean="0"/>
              <a:t>socket</a:t>
            </a:r>
            <a:r>
              <a:rPr dirty="0" lang="en-US" smtClean="0"/>
              <a:t> is one endpoint of a two-way communication link between</a:t>
            </a:r>
          </a:p>
          <a:p>
            <a:pPr>
              <a:buNone/>
            </a:pPr>
            <a:r>
              <a:rPr dirty="0" lang="en-US" smtClean="0"/>
              <a:t>two programs running on the network. A </a:t>
            </a:r>
            <a:r>
              <a:rPr b="1" dirty="0" lang="en-US" smtClean="0"/>
              <a:t>socket</a:t>
            </a:r>
            <a:r>
              <a:rPr dirty="0" lang="en-US" smtClean="0"/>
              <a:t> is bound to a port number so</a:t>
            </a:r>
          </a:p>
          <a:p>
            <a:pPr>
              <a:buNone/>
            </a:pPr>
            <a:r>
              <a:rPr dirty="0" lang="en-US" smtClean="0"/>
              <a:t>that the TCP layer can identify the application that data is destined to be sent</a:t>
            </a:r>
          </a:p>
          <a:p>
            <a:pPr>
              <a:buNone/>
            </a:pPr>
            <a:r>
              <a:rPr dirty="0" lang="en-US" smtClean="0"/>
              <a:t>to. An endpoint is a combination of an IP address and a port number.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1"/>
          <p:cNvSpPr/>
          <p:nvPr/>
        </p:nvSpPr>
        <p:spPr>
          <a:xfrm>
            <a:off x="428596" y="714357"/>
            <a:ext cx="8072494" cy="5120640"/>
          </a:xfrm>
          <a:prstGeom prst="rect"/>
        </p:spPr>
        <p:txBody>
          <a:bodyPr wrap="square">
            <a:spAutoFit/>
          </a:bodyPr>
          <a:p>
            <a:pPr>
              <a:buNone/>
            </a:pPr>
            <a:endParaRPr b="1" dirty="0" sz="2000" lang="en-US" smtClean="0"/>
          </a:p>
          <a:p>
            <a:pPr>
              <a:buNone/>
            </a:pPr>
            <a:endParaRPr b="1" dirty="0" sz="2000" lang="en-US" smtClean="0"/>
          </a:p>
          <a:p>
            <a:r>
              <a:rPr b="1" dirty="0" sz="2000" lang="en-US" u="sng" smtClean="0">
                <a:solidFill>
                  <a:schemeClr val="accent1">
                    <a:lumMod val="75000"/>
                  </a:schemeClr>
                </a:solidFill>
              </a:rPr>
              <a:t>Datagram </a:t>
            </a:r>
            <a:r>
              <a:rPr b="1" dirty="0" sz="2000" lang="en-US" u="sng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b="1" dirty="0" sz="2000" lang="en-US" u="sng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dirty="0" sz="2000" lang="en-US" u="sng" smtClean="0"/>
          </a:p>
          <a:p>
            <a:endParaRPr dirty="0" sz="2000" lang="en-US" u="sng" smtClean="0"/>
          </a:p>
          <a:p>
            <a:pPr>
              <a:buNone/>
            </a:pPr>
            <a:r>
              <a:rPr dirty="0" lang="en-US" smtClean="0"/>
              <a:t>                   A </a:t>
            </a:r>
            <a:r>
              <a:rPr b="1" dirty="0" lang="en-US" smtClean="0"/>
              <a:t>datagram socket</a:t>
            </a:r>
            <a:r>
              <a:rPr dirty="0" lang="en-US" smtClean="0"/>
              <a:t> is the sending or receiving point for a packet</a:t>
            </a:r>
          </a:p>
          <a:p>
            <a:pPr>
              <a:buNone/>
            </a:pPr>
            <a:r>
              <a:rPr dirty="0" lang="en-US" smtClean="0"/>
              <a:t>delivery service. Each packet sent or received on a </a:t>
            </a:r>
            <a:r>
              <a:rPr b="1" dirty="0" lang="en-US" smtClean="0"/>
              <a:t>datagram socket</a:t>
            </a:r>
            <a:r>
              <a:rPr dirty="0" lang="en-US" smtClean="0"/>
              <a:t> is</a:t>
            </a:r>
          </a:p>
          <a:p>
            <a:pPr>
              <a:buNone/>
            </a:pPr>
            <a:r>
              <a:rPr dirty="0" lang="en-US" smtClean="0"/>
              <a:t>individually addressed and routed. ... In some implementations, broadcast</a:t>
            </a:r>
          </a:p>
          <a:p>
            <a:pPr>
              <a:buNone/>
            </a:pPr>
            <a:r>
              <a:rPr dirty="0" lang="en-US" smtClean="0"/>
              <a:t>packets may also be received when a </a:t>
            </a:r>
            <a:r>
              <a:rPr b="1" dirty="0" lang="en-US" err="1" smtClean="0"/>
              <a:t>DatagramSocket</a:t>
            </a:r>
            <a:r>
              <a:rPr dirty="0" lang="en-US" smtClean="0"/>
              <a:t> is bound to a more</a:t>
            </a:r>
          </a:p>
          <a:p>
            <a:pPr>
              <a:buNone/>
            </a:pPr>
            <a:r>
              <a:rPr dirty="0" lang="en-US" smtClean="0"/>
              <a:t>specific address. A datagram socket provides a symmetric data exchange</a:t>
            </a:r>
          </a:p>
          <a:p>
            <a:pPr>
              <a:buNone/>
            </a:pPr>
            <a:r>
              <a:rPr dirty="0" lang="en-US" smtClean="0"/>
              <a:t>interface without requiring connection establishment. Each message carries</a:t>
            </a:r>
          </a:p>
          <a:p>
            <a:pPr>
              <a:buNone/>
            </a:pPr>
            <a:r>
              <a:rPr dirty="0" lang="en-US" smtClean="0"/>
              <a:t>the destination address.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endParaRPr b="1" dirty="0" lang="en-US" smtClean="0"/>
          </a:p>
          <a:p>
            <a:pPr>
              <a:buNone/>
            </a:pPr>
            <a:r>
              <a:rPr b="1" dirty="0" sz="2000" lang="en-US" u="sng" smtClean="0">
                <a:solidFill>
                  <a:schemeClr val="accent1">
                    <a:lumMod val="75000"/>
                  </a:schemeClr>
                </a:solidFill>
              </a:rPr>
              <a:t>Encoding</a:t>
            </a:r>
            <a:r>
              <a:rPr dirty="0" sz="2000" lang="en-US" u="sng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dirty="0" sz="2000" lang="en-US" u="sng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endParaRPr b="1" dirty="0" sz="2000" lang="en-US" smtClean="0"/>
          </a:p>
          <a:p>
            <a:pPr>
              <a:buNone/>
            </a:pPr>
            <a:r>
              <a:rPr b="1" dirty="0" lang="en-US" smtClean="0"/>
              <a:t>                 Encoding</a:t>
            </a:r>
            <a:r>
              <a:rPr dirty="0" lang="en-US" smtClean="0"/>
              <a:t> is the process of converting the </a:t>
            </a:r>
            <a:r>
              <a:rPr b="1" dirty="0" lang="en-US" smtClean="0"/>
              <a:t>data</a:t>
            </a:r>
            <a:r>
              <a:rPr dirty="0" lang="en-US" smtClean="0"/>
              <a:t> or a given sequence</a:t>
            </a:r>
          </a:p>
          <a:p>
            <a:pPr>
              <a:buNone/>
            </a:pPr>
            <a:r>
              <a:rPr dirty="0" lang="en-US" smtClean="0"/>
              <a:t>Of  characters, symbols, alphabets etc., into a specified format, for the</a:t>
            </a:r>
          </a:p>
          <a:p>
            <a:pPr>
              <a:buNone/>
            </a:pPr>
            <a:r>
              <a:rPr dirty="0" lang="en-US" smtClean="0"/>
              <a:t>secured </a:t>
            </a:r>
            <a:r>
              <a:rPr b="1" dirty="0" lang="en-US" smtClean="0"/>
              <a:t>transmission</a:t>
            </a:r>
            <a:r>
              <a:rPr dirty="0" lang="en-US" smtClean="0"/>
              <a:t> of </a:t>
            </a:r>
            <a:r>
              <a:rPr b="1" dirty="0" lang="en-US" smtClean="0"/>
              <a:t>data</a:t>
            </a:r>
            <a:r>
              <a:rPr dirty="0" lang="en-US" smtClean="0"/>
              <a:t>.</a:t>
            </a:r>
            <a:endParaRPr dirty="0"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457200" y="5000636"/>
            <a:ext cx="8229600" cy="1573900"/>
          </a:xfrm>
        </p:spPr>
        <p:txBody>
          <a:bodyPr>
            <a:normAutofit fontScale="87500" lnSpcReduction="20000"/>
          </a:bodyPr>
          <a:p>
            <a:pPr>
              <a:buNone/>
            </a:pPr>
            <a:r>
              <a:rPr dirty="0" sz="4000" lang="en-US" smtClean="0"/>
              <a:t>RESULT:</a:t>
            </a:r>
            <a:endParaRPr dirty="0" sz="4000" lang="en-US" smtClean="0"/>
          </a:p>
          <a:p>
            <a:pPr>
              <a:buNone/>
            </a:pPr>
            <a:r>
              <a:rPr dirty="0" sz="4000" lang="en-US" smtClean="0"/>
              <a:t>     </a:t>
            </a:r>
            <a:r>
              <a:rPr dirty="0" sz="2400" lang="en-US" smtClean="0"/>
              <a:t> Thus, the python program to implement Client Server program</a:t>
            </a:r>
          </a:p>
          <a:p>
            <a:pPr>
              <a:buNone/>
            </a:pPr>
            <a:r>
              <a:rPr dirty="0" sz="2400" lang="en-US" smtClean="0"/>
              <a:t>was executed successfully.</a:t>
            </a:r>
          </a:p>
          <a:p>
            <a:pPr>
              <a:buNone/>
            </a:pPr>
            <a:r>
              <a:rPr dirty="0" sz="2400" lang="en-US" smtClean="0"/>
              <a:t>               </a:t>
            </a:r>
          </a:p>
          <a:p>
            <a:pPr>
              <a:buNone/>
            </a:pPr>
            <a:endParaRPr dirty="0" sz="4000" lang="en-US" smtClean="0"/>
          </a:p>
          <a:p>
            <a:pPr>
              <a:buNone/>
            </a:pPr>
            <a:endParaRPr dirty="0" sz="4000" lang="en-US" smtClean="0"/>
          </a:p>
          <a:p>
            <a:pPr>
              <a:buNone/>
            </a:pPr>
            <a:endParaRPr dirty="0" sz="400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786050" y="1143000"/>
            <a:ext cx="4643470" cy="714364"/>
          </a:xfrm>
        </p:spPr>
        <p:txBody>
          <a:bodyPr/>
          <a:p>
            <a:r>
              <a:rPr lang="en-US" smtClean="0"/>
              <a:t>UDP Connection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2857520"/>
          </a:xfrm>
        </p:spPr>
        <p:txBody>
          <a:bodyPr/>
          <a:p>
            <a:pPr>
              <a:buNone/>
            </a:pPr>
            <a:r>
              <a:rPr dirty="0" lang="en-US" smtClean="0"/>
              <a:t>Aim:</a:t>
            </a:r>
          </a:p>
          <a:p>
            <a:pPr>
              <a:buNone/>
            </a:pPr>
            <a:r>
              <a:rPr dirty="0" lang="en-US" smtClean="0"/>
              <a:t>        </a:t>
            </a:r>
            <a:r>
              <a:rPr dirty="0" sz="2000" lang="en-US" smtClean="0"/>
              <a:t>To write a python program </a:t>
            </a:r>
            <a:r>
              <a:rPr dirty="0" sz="2000" lang="en-US" smtClean="0"/>
              <a:t>to </a:t>
            </a:r>
            <a:r>
              <a:rPr dirty="0" sz="2000" lang="en-US" smtClean="0"/>
              <a:t>implement Client </a:t>
            </a:r>
            <a:r>
              <a:rPr dirty="0" sz="2000" lang="en-US" smtClean="0"/>
              <a:t>Server program using  UDP  connection.</a:t>
            </a:r>
            <a:endParaRPr dirty="0" sz="2000" lang="en-US" smtClean="0"/>
          </a:p>
          <a:p>
            <a:pPr>
              <a:buNone/>
            </a:pPr>
            <a:endParaRPr dirty="0" sz="2000" lang="en-US" smtClean="0"/>
          </a:p>
          <a:p>
            <a:pPr>
              <a:buNone/>
            </a:pPr>
            <a:endParaRPr dirty="0" sz="2000" lang="en-US" smtClean="0"/>
          </a:p>
          <a:p>
            <a:pPr>
              <a:buNone/>
            </a:pPr>
            <a:r>
              <a:rPr dirty="0" lang="en-US" smtClean="0"/>
              <a:t>     </a:t>
            </a:r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928694"/>
          </a:xfrm>
        </p:spPr>
        <p:txBody>
          <a:bodyPr>
            <a:normAutofit/>
          </a:bodyPr>
          <a:p>
            <a:r>
              <a:rPr dirty="0" lang="en-US" smtClean="0"/>
              <a:t>Procedure- Server: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7286676"/>
          </a:xfrm>
        </p:spPr>
        <p:txBody>
          <a:bodyPr>
            <a:normAutofit/>
          </a:bodyPr>
          <a:p>
            <a:pPr>
              <a:buNone/>
            </a:pPr>
            <a:endParaRPr dirty="0" sz="2400" lang="en-US" smtClean="0"/>
          </a:p>
          <a:p>
            <a:pPr>
              <a:buNone/>
            </a:pPr>
            <a:endParaRPr dirty="0" sz="2400" lang="en-US" smtClean="0"/>
          </a:p>
          <a:p>
            <a:pPr>
              <a:buNone/>
            </a:pPr>
            <a:r>
              <a:rPr b="1" dirty="0" sz="2400" lang="en-US" smtClean="0"/>
              <a:t>Step 1</a:t>
            </a:r>
            <a:r>
              <a:rPr dirty="0" sz="2400" lang="en-US" smtClean="0"/>
              <a:t>: Import Socket </a:t>
            </a:r>
            <a:r>
              <a:rPr dirty="0" sz="2400" lang="en-US" smtClean="0"/>
              <a:t>module to create server socket</a:t>
            </a:r>
            <a:endParaRPr dirty="0" sz="2400" lang="en-US" smtClean="0"/>
          </a:p>
          <a:p>
            <a:pPr>
              <a:buNone/>
            </a:pPr>
            <a:r>
              <a:rPr dirty="0" sz="2400" lang="en-US" smtClean="0"/>
              <a:t> t</a:t>
            </a:r>
            <a:r>
              <a:rPr dirty="0" sz="2400" lang="en-US" smtClean="0"/>
              <a:t>o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r>
              <a:rPr dirty="0" sz="2400" lang="en-US" smtClean="0"/>
              <a:t>eceive message and address send by the client</a:t>
            </a:r>
            <a:endParaRPr dirty="0" sz="2400" lang="en-US" smtClean="0"/>
          </a:p>
          <a:p>
            <a:pPr>
              <a:buNone/>
            </a:pPr>
            <a:r>
              <a:rPr dirty="0" sz="2400" lang="en-US" smtClean="0"/>
              <a:t>                 </a:t>
            </a:r>
            <a:r>
              <a:rPr b="1" dirty="0" sz="2000" lang="en-US" smtClean="0"/>
              <a:t>import socket</a:t>
            </a:r>
            <a:endParaRPr dirty="0" sz="2400" lang="en-US" smtClean="0"/>
          </a:p>
          <a:p>
            <a:pPr>
              <a:buNone/>
            </a:pPr>
            <a:r>
              <a:rPr b="1" dirty="0" sz="2400" lang="en-US" smtClean="0"/>
              <a:t>Step 2</a:t>
            </a:r>
            <a:r>
              <a:rPr dirty="0" sz="2400" lang="en-US" smtClean="0"/>
              <a:t>: </a:t>
            </a:r>
            <a:r>
              <a:rPr dirty="0" sz="2400" lang="en-US" smtClean="0"/>
              <a:t>Mention</a:t>
            </a:r>
            <a:r>
              <a:rPr dirty="0" sz="2400" lang="en-US" smtClean="0"/>
              <a:t> </a:t>
            </a:r>
            <a:r>
              <a:rPr dirty="0" sz="2400" lang="en-US" smtClean="0"/>
              <a:t>the UDP IP </a:t>
            </a:r>
            <a:r>
              <a:rPr dirty="0" sz="2400" lang="en-US" smtClean="0"/>
              <a:t>address of the system </a:t>
            </a:r>
            <a:r>
              <a:rPr dirty="0" sz="2400" lang="en-US" smtClean="0"/>
              <a:t>and </a:t>
            </a:r>
          </a:p>
          <a:p>
            <a:pPr>
              <a:buNone/>
            </a:pPr>
            <a:r>
              <a:rPr dirty="0" sz="2400" lang="en-US" smtClean="0"/>
              <a:t>the port number which carries the message send by the</a:t>
            </a:r>
            <a:endParaRPr altLang="en-US" lang="zh-CN"/>
          </a:p>
          <a:p>
            <a:pPr>
              <a:buNone/>
            </a:pP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l</a:t>
            </a:r>
            <a:r>
              <a:rPr dirty="0" sz="2400" lang="en-US" smtClean="0"/>
              <a:t>ient.</a:t>
            </a:r>
            <a:endParaRPr altLang="en-US" lang="zh-CN"/>
          </a:p>
          <a:p>
            <a:pPr>
              <a:buNone/>
            </a:pPr>
            <a:r>
              <a:rPr dirty="0" sz="2400" lang="en-IN" smtClean="0"/>
              <a:t>		  </a:t>
            </a:r>
            <a:r>
              <a:rPr dirty="0" sz="2400" lang="en-IN" err="1" smtClean="0"/>
              <a:t>N</a:t>
            </a:r>
            <a:r>
              <a:rPr dirty="0" sz="2400" lang="en-US" err="1" smtClean="0"/>
              <a:t>o</a:t>
            </a:r>
            <a:r>
              <a:rPr dirty="0" sz="2400" lang="en-US" err="1" smtClean="0"/>
              <a:t>t</a:t>
            </a:r>
            <a:r>
              <a:rPr dirty="0" sz="2400" lang="en-US" err="1" smtClean="0"/>
              <a:t>e</a:t>
            </a:r>
            <a:r>
              <a:rPr dirty="0" sz="2400" lang="en-IN" err="1" smtClean="0"/>
              <a:t>:Port</a:t>
            </a:r>
            <a:r>
              <a:rPr dirty="0" sz="2400" lang="en-IN" smtClean="0"/>
              <a:t> number should be greater than 5000.</a:t>
            </a:r>
            <a:endParaRPr dirty="0" sz="2400" lang="en-US" smtClean="0"/>
          </a:p>
          <a:p>
            <a:pPr>
              <a:buNone/>
            </a:pPr>
            <a:r>
              <a:rPr dirty="0" sz="2400" lang="en-IN" smtClean="0"/>
              <a:t>	</a:t>
            </a:r>
            <a:r>
              <a:rPr dirty="0" sz="2400" lang="en-IN" smtClean="0"/>
              <a:t>		</a:t>
            </a:r>
            <a:endParaRPr dirty="0" sz="2400" lang="en-US" smtClean="0"/>
          </a:p>
          <a:p>
            <a:pPr>
              <a:buNone/>
            </a:pPr>
            <a:r>
              <a:rPr dirty="0" sz="2400" lang="en-US" smtClean="0"/>
              <a:t>                  </a:t>
            </a:r>
            <a:r>
              <a:rPr b="1" dirty="0" sz="2000" lang="en-US" smtClean="0"/>
              <a:t>UDP_IP_ADDRESS = “192.168.43.78”</a:t>
            </a:r>
          </a:p>
          <a:p>
            <a:pPr>
              <a:buNone/>
            </a:pPr>
            <a:r>
              <a:rPr b="1" dirty="0" sz="2000" lang="en-US" smtClean="0"/>
              <a:t>                    </a:t>
            </a:r>
            <a:r>
              <a:rPr b="1" dirty="0" sz="2000" lang="en-US" smtClean="0"/>
              <a:t> </a:t>
            </a:r>
            <a:r>
              <a:rPr b="1" dirty="0" sz="2000" lang="en-US" smtClean="0"/>
              <a:t>UDP_PORT_NO = 5200</a:t>
            </a:r>
            <a:endParaRPr dirty="0" sz="2400" lang="en-US" smtClean="0"/>
          </a:p>
          <a:p>
            <a:pPr>
              <a:buNone/>
            </a:pPr>
            <a:r>
              <a:rPr b="1" dirty="0" sz="2000" lang="en-US" smtClean="0"/>
              <a:t>    </a:t>
            </a:r>
            <a:endParaRPr b="1" dirty="0" sz="2000" lang="en-US" smtClean="0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1"/>
          <p:cNvSpPr/>
          <p:nvPr/>
        </p:nvSpPr>
        <p:spPr>
          <a:xfrm>
            <a:off x="642910" y="928670"/>
            <a:ext cx="7215238" cy="11559539"/>
          </a:xfrm>
          <a:prstGeom prst="rect"/>
        </p:spPr>
        <p:txBody>
          <a:bodyPr wrap="square">
            <a:spAutoFit/>
          </a:bodyPr>
          <a:p>
            <a:pPr>
              <a:buNone/>
            </a:pPr>
            <a:r>
              <a:rPr b="1" dirty="0" sz="2000" lang="en-US" smtClean="0"/>
              <a:t>Step 3</a:t>
            </a:r>
            <a:r>
              <a:rPr dirty="0" sz="2000" lang="en-US" smtClean="0"/>
              <a:t>:</a:t>
            </a:r>
            <a:r>
              <a:rPr dirty="0" sz="2000" lang="en-US" smtClean="0"/>
              <a:t> </a:t>
            </a:r>
            <a:r>
              <a:rPr dirty="0" sz="2000" lang="en-US" smtClean="0"/>
              <a:t>Now create </a:t>
            </a:r>
            <a:r>
              <a:rPr dirty="0" sz="2000" lang="en-US" smtClean="0"/>
              <a:t>the Datagram socket.</a:t>
            </a:r>
            <a:endParaRPr altLang="en-US" lang="zh-CN"/>
          </a:p>
          <a:p>
            <a:pPr>
              <a:buNone/>
            </a:pPr>
            <a:r>
              <a:rPr b="1" dirty="0" lang="en-US" smtClean="0"/>
              <a:t>           </a:t>
            </a:r>
            <a:endParaRPr b="1" dirty="0" lang="en-US" smtClean="0"/>
          </a:p>
          <a:p>
            <a:pPr>
              <a:buNone/>
            </a:pPr>
            <a:r>
              <a:rPr b="1" dirty="0" lang="en-US" smtClean="0"/>
              <a:t>	 </a:t>
            </a:r>
            <a:r>
              <a:rPr b="1" dirty="0" lang="en-US" err="1" smtClean="0"/>
              <a:t>serverSock</a:t>
            </a:r>
            <a:r>
              <a:rPr b="1" dirty="0" lang="en-US" smtClean="0"/>
              <a:t>= </a:t>
            </a:r>
            <a:r>
              <a:rPr b="1" dirty="0" lang="en-US" err="1" smtClean="0"/>
              <a:t>socket.socket</a:t>
            </a:r>
            <a:r>
              <a:rPr b="1" dirty="0" lang="en-US" smtClean="0"/>
              <a:t>(</a:t>
            </a:r>
            <a:r>
              <a:rPr b="1" dirty="0" lang="en-US" err="1" smtClean="0"/>
              <a:t>socket.AF_INET</a:t>
            </a:r>
            <a:r>
              <a:rPr b="1" dirty="0" lang="en-US" smtClean="0"/>
              <a:t>,   </a:t>
            </a:r>
          </a:p>
          <a:p>
            <a:pPr>
              <a:buNone/>
            </a:pPr>
            <a:r>
              <a:rPr b="1" dirty="0" lang="en-US" smtClean="0"/>
              <a:t>             </a:t>
            </a:r>
            <a:r>
              <a:rPr b="1" dirty="0" lang="en-US" smtClean="0"/>
              <a:t> 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</a:t>
            </a:r>
            <a:r>
              <a:rPr b="1" dirty="0" lang="en-US" smtClean="0"/>
              <a:t>  </a:t>
            </a:r>
            <a:r>
              <a:rPr b="1" dirty="0" lang="en-US" err="1" smtClean="0"/>
              <a:t>socket.SOCK_DGRAM</a:t>
            </a:r>
            <a:r>
              <a:rPr b="1" dirty="0" lang="en-US" smtClean="0"/>
              <a:t>)</a:t>
            </a:r>
            <a:endParaRPr altLang="en-US" lang="zh-CN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r>
              <a:rPr b="1" dirty="0" lang="en-IN" smtClean="0"/>
              <a:t>Step 4:</a:t>
            </a:r>
            <a:r>
              <a:rPr b="1" dirty="0" lang="en-US" smtClean="0"/>
              <a:t> </a:t>
            </a:r>
            <a:r>
              <a:rPr dirty="0" lang="en-IN" smtClean="0"/>
              <a:t>Bind the server socket with IP</a:t>
            </a:r>
            <a:r>
              <a:rPr b="1" dirty="0" lang="en-IN" smtClean="0"/>
              <a:t> </a:t>
            </a:r>
            <a:r>
              <a:rPr dirty="0" lang="en-IN" smtClean="0"/>
              <a:t>address and PORT          	address</a:t>
            </a:r>
            <a:r>
              <a:rPr b="1" dirty="0" lang="en-IN" smtClean="0"/>
              <a:t> .</a:t>
            </a:r>
            <a:endParaRPr altLang="en-US" lang="zh-CN"/>
          </a:p>
          <a:p>
            <a:pPr>
              <a:buNone/>
            </a:pP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 </a:t>
            </a:r>
            <a:r>
              <a:rPr altLang="en-US" b="1" dirty="0" lang="en-US" err="1" smtClean="0"/>
              <a:t>s</a:t>
            </a:r>
            <a:r>
              <a:rPr b="1" dirty="0" lang="en-US" err="1" smtClean="0"/>
              <a:t>erverSock.bind</a:t>
            </a:r>
            <a:r>
              <a:rPr b="1" dirty="0" lang="en-US" smtClean="0"/>
              <a:t>((UDP_IP_ADDRESS,UDP_PORT</a:t>
            </a:r>
            <a:r>
              <a:rPr b="1" dirty="0" lang="en-US" smtClean="0"/>
              <a:t>_  	NO</a:t>
            </a:r>
            <a:r>
              <a:rPr b="1" dirty="0" lang="en-US" smtClean="0"/>
              <a:t>))  </a:t>
            </a:r>
            <a:endParaRPr altLang="en-US" lang="zh-CN"/>
          </a:p>
          <a:p>
            <a:pPr>
              <a:buNone/>
            </a:pPr>
            <a:endParaRPr b="1" dirty="0" lang="en-US" smtClean="0"/>
          </a:p>
          <a:p>
            <a:pPr>
              <a:buNone/>
            </a:pPr>
            <a:r>
              <a:rPr b="1" dirty="0" sz="2000" lang="en-IN" smtClean="0"/>
              <a:t>step 5:</a:t>
            </a:r>
            <a:r>
              <a:rPr b="1" dirty="0" sz="2000" lang="en-US" smtClean="0"/>
              <a:t> </a:t>
            </a:r>
            <a:r>
              <a:rPr dirty="0" sz="2000" lang="en-US" smtClean="0"/>
              <a:t>A</a:t>
            </a:r>
            <a:r>
              <a:rPr dirty="0" sz="2000" lang="en-US" smtClean="0"/>
              <a:t>f</a:t>
            </a:r>
            <a:r>
              <a:rPr dirty="0" sz="2000" lang="en-US" smtClean="0"/>
              <a:t>t</a:t>
            </a:r>
            <a:r>
              <a:rPr dirty="0" sz="2000" lang="en-US" smtClean="0"/>
              <a:t>e</a:t>
            </a:r>
            <a:r>
              <a:rPr dirty="0" sz="2000" lang="en-US" smtClean="0"/>
              <a:t>r</a:t>
            </a:r>
            <a:r>
              <a:rPr dirty="0" sz="2000" lang="en-US" smtClean="0"/>
              <a:t> </a:t>
            </a:r>
            <a:r>
              <a:rPr dirty="0" sz="2000" lang="en-IN" smtClean="0"/>
              <a:t>binding is done successfully and before the message is received from </a:t>
            </a:r>
            <a:r>
              <a:rPr dirty="0" sz="2000" lang="en-IN" err="1" smtClean="0"/>
              <a:t>client,the</a:t>
            </a:r>
            <a:r>
              <a:rPr dirty="0" sz="2000" lang="en-IN" smtClean="0"/>
              <a:t> server ‘</a:t>
            </a:r>
            <a:r>
              <a:rPr dirty="0" sz="2000" lang="en-IN" err="1" smtClean="0"/>
              <a:t>ll</a:t>
            </a:r>
            <a:r>
              <a:rPr dirty="0" sz="2000" lang="en-IN" smtClean="0"/>
              <a:t> wait for message.</a:t>
            </a:r>
            <a:endParaRPr altLang="en-US" lang="zh-CN"/>
          </a:p>
          <a:p>
            <a:pPr>
              <a:buNone/>
            </a:pP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altLang="en-US" b="1" dirty="0" sz="2000" lang="en-US" smtClean="0"/>
              <a:t> </a:t>
            </a:r>
            <a:r>
              <a:rPr b="1" dirty="0" sz="2000" lang="en-IN" smtClean="0"/>
              <a:t>print(“server is waiting”)</a:t>
            </a:r>
            <a:endParaRPr altLang="en-US" lang="zh-CN"/>
          </a:p>
          <a:p>
            <a:pPr>
              <a:buNone/>
            </a:pPr>
            <a:endParaRPr b="1" dirty="0" sz="2000" lang="en-IN" smtClean="0"/>
          </a:p>
          <a:p>
            <a:pPr>
              <a:buNone/>
            </a:pPr>
            <a:r>
              <a:rPr b="1" dirty="0" sz="2000" lang="en-IN" smtClean="0"/>
              <a:t>Step 6:</a:t>
            </a:r>
            <a:r>
              <a:rPr dirty="0" sz="2000" lang="en-IN" smtClean="0"/>
              <a:t>once the message is received along with the </a:t>
            </a:r>
            <a:r>
              <a:rPr dirty="0" sz="2000" lang="en-IN" err="1" smtClean="0"/>
              <a:t>address,</a:t>
            </a:r>
          </a:p>
          <a:p>
            <a:pPr>
              <a:buNone/>
            </a:pPr>
            <a:r>
              <a:rPr dirty="0" sz="2000" lang="en-US" err="1" smtClean="0"/>
              <a:t>i</a:t>
            </a:r>
            <a:r>
              <a:rPr dirty="0" sz="2000" lang="en-US" err="1" smtClean="0"/>
              <a:t>t</a:t>
            </a:r>
            <a:r>
              <a:rPr dirty="0" sz="2000" lang="en-US" err="1" smtClean="0"/>
              <a:t> </a:t>
            </a:r>
            <a:r>
              <a:rPr dirty="0" sz="2000" lang="en-US" err="1" smtClean="0"/>
              <a:t> </a:t>
            </a:r>
            <a:r>
              <a:rPr dirty="0" sz="2000" lang="en-IN" smtClean="0"/>
              <a:t>will be decoded and displayed.</a:t>
            </a:r>
            <a:endParaRPr altLang="en-US" lang="zh-CN"/>
          </a:p>
          <a:p>
            <a:pPr>
              <a:buNone/>
            </a:pPr>
            <a:r>
              <a:rPr b="1" dirty="0" sz="2000" lang="en-IN" smtClean="0"/>
              <a:t>	</a:t>
            </a:r>
            <a:r>
              <a:rPr b="1" dirty="0" sz="2000" lang="en-US" smtClean="0"/>
              <a:t> </a:t>
            </a:r>
            <a:r>
              <a:rPr b="1" dirty="0" sz="2000" lang="en-US" smtClean="0"/>
              <a:t>data, </a:t>
            </a:r>
            <a:r>
              <a:rPr b="1" dirty="0" sz="2000" lang="en-US" err="1" smtClean="0"/>
              <a:t>addr</a:t>
            </a:r>
            <a:r>
              <a:rPr b="1" dirty="0" sz="2000" lang="en-US" smtClean="0"/>
              <a:t>= </a:t>
            </a:r>
            <a:r>
              <a:rPr b="1" dirty="0" sz="2000" lang="en-US" err="1" smtClean="0"/>
              <a:t>serverSock.recvfrom</a:t>
            </a:r>
            <a:r>
              <a:rPr b="1" dirty="0" sz="2000" lang="en-US" smtClean="0"/>
              <a:t>(1024)   </a:t>
            </a:r>
          </a:p>
          <a:p>
            <a:pPr>
              <a:buNone/>
            </a:pPr>
            <a:r>
              <a:rPr b="1" dirty="0" sz="2000" lang="en-US" smtClean="0"/>
              <a:t>    </a:t>
            </a:r>
            <a:r>
              <a:rPr b="1" dirty="0" sz="2000" lang="en-US" smtClean="0"/>
              <a:t> </a:t>
            </a:r>
            <a:r>
              <a:rPr b="1" dirty="0" sz="2000" lang="en-US" smtClean="0"/>
              <a:t>print("here is the client Message:",data)</a:t>
            </a:r>
            <a:endParaRPr dirty="0" sz="2000" lang="en-IN" smtClean="0"/>
          </a:p>
          <a:p>
            <a:pPr>
              <a:buNone/>
            </a:pPr>
            <a:endParaRPr dirty="0" sz="2000" lang="en-IN" smtClean="0"/>
          </a:p>
          <a:p>
            <a:r>
              <a:rPr dirty="0" sz="2000" lang="en-IN" smtClean="0"/>
              <a:t>	 </a:t>
            </a:r>
            <a:endParaRPr dirty="0" sz="2000" lang="en-IN" smtClean="0"/>
          </a:p>
          <a:p>
            <a:pPr>
              <a:buNone/>
            </a:pPr>
            <a:endParaRPr b="1" dirty="0" sz="2000" lang="en-IN" smtClean="0"/>
          </a:p>
          <a:p>
            <a:pPr>
              <a:buNone/>
            </a:pPr>
            <a:r>
              <a:rPr b="1" dirty="0" sz="2000" lang="en-IN" smtClean="0"/>
              <a:t>       </a:t>
            </a:r>
            <a:endParaRPr b="1" dirty="0" sz="2000" lang="en-US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US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b="1" dirty="0" lang="en-IN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Content Placeholder 5" descr="WhatsApp Image 2020-09-17 at 11.32.13 AM.jpe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7158" y="928670"/>
            <a:ext cx="8501121" cy="5645168"/>
          </a:xfrm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Content Placeholder 5" descr="WhatsApp Image 2020-09-17 at 11.32.14 AM.jpe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4282" y="642918"/>
            <a:ext cx="8715435" cy="5930920"/>
          </a:xfrm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Procedure- Client: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2032"/>
          </a:xfrm>
        </p:spPr>
        <p:txBody>
          <a:bodyPr>
            <a:normAutofit fontScale="70000" lnSpcReduction="20000"/>
          </a:bodyPr>
          <a:p>
            <a:pPr>
              <a:buNone/>
            </a:pPr>
            <a:r>
              <a:rPr b="1" dirty="0" lang="en-US" smtClean="0"/>
              <a:t>Step 1</a:t>
            </a:r>
            <a:r>
              <a:rPr dirty="0" sz="3200" lang="en-US" smtClean="0"/>
              <a:t>: Import the Socket </a:t>
            </a:r>
            <a:r>
              <a:rPr dirty="0" sz="3200" lang="en-US" smtClean="0"/>
              <a:t>module to create a client socket for </a:t>
            </a:r>
            <a:endParaRPr altLang="en-US" lang="zh-CN"/>
          </a:p>
          <a:p>
            <a:pPr>
              <a:buNone/>
            </a:pPr>
            <a:r>
              <a:rPr dirty="0" sz="3200" lang="en-US" smtClean="0"/>
              <a:t>sending</a:t>
            </a:r>
            <a:r>
              <a:rPr dirty="0" sz="3200" lang="en-US" smtClean="0"/>
              <a:t> </a:t>
            </a:r>
            <a:r>
              <a:rPr dirty="0" sz="3200" lang="en-US" smtClean="0"/>
              <a:t>message to server.</a:t>
            </a:r>
            <a:endParaRPr altLang="en-US" lang="zh-CN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b="1" dirty="0" sz="3800" lang="en-US" smtClean="0"/>
              <a:t>                        import  socket</a:t>
            </a:r>
          </a:p>
          <a:p>
            <a:pPr>
              <a:buNone/>
            </a:pPr>
            <a:endParaRPr b="1" dirty="0" sz="2000" lang="en-US" smtClean="0"/>
          </a:p>
          <a:p>
            <a:pPr>
              <a:buNone/>
            </a:pPr>
            <a:r>
              <a:rPr b="1" dirty="0" lang="en-US" smtClean="0"/>
              <a:t>Step 2</a:t>
            </a:r>
            <a:r>
              <a:rPr dirty="0" lang="en-US" smtClean="0"/>
              <a:t>: </a:t>
            </a:r>
            <a:r>
              <a:rPr dirty="0" sz="3200" lang="en-US" smtClean="0"/>
              <a:t>Mention </a:t>
            </a:r>
            <a:r>
              <a:rPr dirty="0" sz="3200" lang="en-US" smtClean="0"/>
              <a:t>the </a:t>
            </a:r>
            <a:r>
              <a:rPr dirty="0" sz="3200" lang="en-US" smtClean="0"/>
              <a:t>UDP IP address and</a:t>
            </a:r>
            <a:r>
              <a:rPr dirty="0" sz="3200" lang="en-US" smtClean="0"/>
              <a:t> </a:t>
            </a:r>
            <a:r>
              <a:rPr dirty="0" sz="3200" lang="en-US" smtClean="0"/>
              <a:t>p</a:t>
            </a:r>
            <a:r>
              <a:rPr dirty="0" sz="3200" lang="en-US" smtClean="0"/>
              <a:t>ort number</a:t>
            </a:r>
            <a:r>
              <a:rPr dirty="0" sz="3200" lang="en-US" smtClean="0"/>
              <a:t>.</a:t>
            </a:r>
            <a:endParaRPr altLang="en-US" lang="zh-CN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</a:t>
            </a:r>
            <a:r>
              <a:rPr dirty="0" lang="en-US" smtClean="0"/>
              <a:t> </a:t>
            </a:r>
            <a:r>
              <a:rPr dirty="0" sz="3000" lang="en-US" smtClean="0"/>
              <a:t> </a:t>
            </a:r>
            <a:r>
              <a:rPr b="1" dirty="0" sz="3000" lang="en-US" smtClean="0"/>
              <a:t>UDP_IP_ADDRESS="192.168.43.</a:t>
            </a:r>
            <a:r>
              <a:rPr b="1" dirty="0" sz="3000" lang="en-US" smtClean="0"/>
              <a:t>7</a:t>
            </a:r>
            <a:r>
              <a:rPr b="1" dirty="0" sz="3000" lang="en-US" smtClean="0"/>
              <a:t>8</a:t>
            </a:r>
            <a:r>
              <a:rPr b="1" dirty="0" sz="3000" lang="en-US" smtClean="0"/>
              <a:t>"</a:t>
            </a:r>
            <a:endParaRPr altLang="en-US" sz="3000" lang="zh-CN"/>
          </a:p>
          <a:p>
            <a:pPr>
              <a:buNone/>
            </a:pPr>
            <a:r>
              <a:rPr b="1" dirty="0" sz="3000" lang="en-US" smtClean="0"/>
              <a:t>            </a:t>
            </a:r>
            <a:r>
              <a:rPr b="1" dirty="0" sz="3000" lang="en-US" smtClean="0"/>
              <a:t> </a:t>
            </a:r>
            <a:r>
              <a:rPr b="1" dirty="0" sz="3000" lang="en-US" smtClean="0"/>
              <a:t> </a:t>
            </a:r>
            <a:r>
              <a:rPr b="1" dirty="0" sz="3000" lang="en-US" smtClean="0"/>
              <a:t>  </a:t>
            </a:r>
            <a:r>
              <a:rPr b="1" dirty="0" sz="3000" lang="en-US" smtClean="0"/>
              <a:t> </a:t>
            </a:r>
            <a:r>
              <a:rPr b="1" dirty="0" sz="3000" lang="en-US" smtClean="0"/>
              <a:t> </a:t>
            </a:r>
            <a:r>
              <a:rPr b="1" dirty="0" sz="3000" lang="en-US" smtClean="0"/>
              <a:t>UDP_PORT_NO</a:t>
            </a:r>
            <a:r>
              <a:rPr b="1" dirty="0" sz="3000" lang="en-US" smtClean="0"/>
              <a:t>= </a:t>
            </a:r>
            <a:r>
              <a:rPr b="1" dirty="0" sz="3000" lang="en-US" smtClean="0"/>
              <a:t>5</a:t>
            </a:r>
            <a:r>
              <a:rPr b="1" dirty="0" sz="3000" lang="en-US" smtClean="0"/>
              <a:t>0</a:t>
            </a:r>
            <a:r>
              <a:rPr b="1" dirty="0" sz="3000" lang="en-US" smtClean="0"/>
              <a:t>0</a:t>
            </a:r>
            <a:r>
              <a:rPr b="1" dirty="0" sz="3000" lang="en-US" smtClean="0"/>
              <a:t>2</a:t>
            </a:r>
            <a:endParaRPr altLang="en-US" sz="3000" lang="zh-CN"/>
          </a:p>
          <a:p>
            <a:pPr>
              <a:buNone/>
            </a:pPr>
            <a:endParaRPr b="1" dirty="0" sz="2000" lang="en-US" smtClean="0"/>
          </a:p>
          <a:p>
            <a:pPr>
              <a:buNone/>
            </a:pPr>
            <a:r>
              <a:rPr dirty="0" sz="2000" lang="en-US" smtClean="0"/>
              <a:t> </a:t>
            </a:r>
            <a:r>
              <a:rPr b="1" dirty="0" lang="en-US" smtClean="0"/>
              <a:t>Step 3</a:t>
            </a:r>
            <a:r>
              <a:rPr dirty="0" sz="3200" lang="en-US" smtClean="0"/>
              <a:t>: </a:t>
            </a:r>
            <a:r>
              <a:rPr dirty="0" sz="3200" lang="en-US" smtClean="0"/>
              <a:t>Mention the message to be sent to the server and</a:t>
            </a:r>
          </a:p>
          <a:p>
            <a:pPr>
              <a:buNone/>
            </a:pPr>
            <a:r>
              <a:rPr dirty="0" sz="3200" lang="en-US" smtClean="0"/>
              <a:t>encode it before sen</a:t>
            </a:r>
            <a:r>
              <a:rPr dirty="0" sz="3200" lang="en-US" smtClean="0"/>
              <a:t>d</a:t>
            </a:r>
            <a:r>
              <a:rPr dirty="0" sz="3200" lang="en-US" smtClean="0"/>
              <a:t>i</a:t>
            </a:r>
            <a:r>
              <a:rPr dirty="0" sz="3200" lang="en-US" smtClean="0"/>
              <a:t>n</a:t>
            </a:r>
            <a:r>
              <a:rPr dirty="0" sz="3200" lang="en-US" smtClean="0"/>
              <a:t>g</a:t>
            </a:r>
            <a:r>
              <a:rPr dirty="0" sz="3200" lang="en-US" smtClean="0"/>
              <a:t>.</a:t>
            </a:r>
            <a:endParaRPr altLang="en-US" lang="zh-CN"/>
          </a:p>
          <a:p>
            <a:pPr>
              <a:buNone/>
            </a:pP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endParaRPr altLang="en-US" lang="zh-CN"/>
          </a:p>
          <a:p>
            <a:pPr>
              <a:buNone/>
            </a:pP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200" lang="en-US" smtClean="0"/>
              <a:t> </a:t>
            </a:r>
            <a:r>
              <a:rPr b="1" dirty="0" sz="3142" lang="en-US" smtClean="0"/>
              <a:t>Message="welcome everyone!“</a:t>
            </a:r>
            <a:endParaRPr altLang="en-US" lang="zh-CN"/>
          </a:p>
          <a:p>
            <a:pPr>
              <a:buNone/>
            </a:pPr>
            <a:r>
              <a:rPr b="1" dirty="0" sz="3142" lang="en-US" smtClean="0"/>
              <a:t>               </a:t>
            </a:r>
            <a:r>
              <a:rPr b="1" dirty="0" sz="3142" lang="en-US" err="1" smtClean="0"/>
              <a:t>bytesToSend</a:t>
            </a:r>
            <a:r>
              <a:rPr b="1" dirty="0" sz="3142" lang="en-US" smtClean="0"/>
              <a:t>=</a:t>
            </a:r>
            <a:r>
              <a:rPr b="1" dirty="0" sz="3142" lang="en-US" err="1" smtClean="0"/>
              <a:t>str.encode</a:t>
            </a:r>
            <a:r>
              <a:rPr b="1" dirty="0" sz="3142" lang="en-US" smtClean="0"/>
              <a:t>(Message</a:t>
            </a:r>
            <a:r>
              <a:rPr b="1" dirty="0" sz="3142" lang="en-US" smtClean="0"/>
              <a:t>)</a:t>
            </a:r>
            <a:endParaRPr b="1" dirty="0" sz="3142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b="1" dirty="0" lang="en-US" smtClean="0"/>
              <a:t>Step 4</a:t>
            </a:r>
            <a:r>
              <a:rPr dirty="0" lang="en-US" smtClean="0"/>
              <a:t>: Create the UDP Datagram socket.</a:t>
            </a:r>
          </a:p>
          <a:p>
            <a:pPr>
              <a:buNone/>
            </a:pPr>
            <a:r>
              <a:rPr b="1" dirty="0" lang="en-US" smtClean="0"/>
              <a:t> </a:t>
            </a:r>
            <a:r>
              <a:rPr b="1" dirty="0" sz="2000" lang="en-US" smtClean="0"/>
              <a:t>CLIENT = </a:t>
            </a:r>
            <a:r>
              <a:rPr b="1" dirty="0" sz="2000" lang="en-US" err="1" smtClean="0"/>
              <a:t>socket.socket</a:t>
            </a:r>
            <a:r>
              <a:rPr b="1" dirty="0" sz="2000" lang="en-US" smtClean="0"/>
              <a:t>(</a:t>
            </a:r>
            <a:r>
              <a:rPr b="1" dirty="0" sz="2000" lang="en-US" err="1" smtClean="0"/>
              <a:t>socket.AF_INET</a:t>
            </a:r>
            <a:r>
              <a:rPr b="1" dirty="0" sz="2000" lang="en-US" smtClean="0"/>
              <a:t>,</a:t>
            </a:r>
            <a:endParaRPr b="1" dirty="0" sz="2000" lang="en-US" smtClean="0"/>
          </a:p>
          <a:p>
            <a:pPr>
              <a:buNone/>
            </a:pPr>
            <a:r>
              <a:rPr b="1" dirty="0" sz="2000" lang="en-US" smtClean="0"/>
              <a:t>                                                            </a:t>
            </a:r>
            <a:r>
              <a:rPr b="1" dirty="0" sz="2000" lang="en-US" err="1" smtClean="0"/>
              <a:t>socket.SOCK_DGRAM</a:t>
            </a:r>
            <a:r>
              <a:rPr b="1" dirty="0" sz="2000" lang="en-US" smtClean="0"/>
              <a:t>)</a:t>
            </a:r>
            <a:endParaRPr b="1" dirty="0" sz="2000" lang="en-US" smtClean="0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b="1" dirty="0" lang="en-US" smtClean="0"/>
              <a:t>Step 5</a:t>
            </a:r>
            <a:r>
              <a:rPr dirty="0" lang="en-US" smtClean="0"/>
              <a:t>: Send the Data to Server using the</a:t>
            </a:r>
          </a:p>
          <a:p>
            <a:pPr>
              <a:buNone/>
            </a:pPr>
            <a:r>
              <a:rPr dirty="0" lang="en-US" smtClean="0"/>
              <a:t>c</a:t>
            </a:r>
            <a:r>
              <a:rPr dirty="0" lang="en-US" smtClean="0"/>
              <a:t>r</a:t>
            </a:r>
            <a:r>
              <a:rPr dirty="0" lang="en-US" smtClean="0"/>
              <a:t>eated UDP socket.</a:t>
            </a:r>
            <a:endParaRPr altLang="en-US" lang="zh-CN"/>
          </a:p>
          <a:p>
            <a:pPr>
              <a:buNone/>
            </a:pPr>
            <a:r>
              <a:rPr b="1" dirty="0" sz="2000" lang="en-US" err="1" smtClean="0"/>
              <a:t>CLIENT.sendto</a:t>
            </a:r>
            <a:r>
              <a:rPr b="1" dirty="0" sz="2000" lang="en-US" smtClean="0"/>
              <a:t>(</a:t>
            </a:r>
            <a:r>
              <a:rPr b="1" dirty="0" sz="2000" lang="en-US" err="1" smtClean="0"/>
              <a:t>bytesToSend</a:t>
            </a:r>
            <a:r>
              <a:rPr b="1" dirty="0" sz="2000" lang="en-US" smtClean="0"/>
              <a:t>,(UDP_IP_ADDRESS,</a:t>
            </a:r>
          </a:p>
          <a:p>
            <a:pPr>
              <a:buNone/>
            </a:pPr>
            <a:r>
              <a:rPr b="1" dirty="0" sz="2000" lang="en-US" smtClean="0"/>
              <a:t>                                                                              UDP_PORT_NO))</a:t>
            </a:r>
            <a:endParaRPr dirty="0" sz="200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Content Placeholder 3" descr="WhatsApp Image 2020-09-17 at 11.32.13 AM (1).jpe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4282" y="857232"/>
            <a:ext cx="8786873" cy="5716606"/>
          </a:xfrm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fla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75000"/>
              </a:schemeClr>
            </a:gs>
            <a:gs pos="60000">
              <a:schemeClr val="phClr">
                <a:shade val="38000"/>
                <a:satMod val="175000"/>
              </a:schemeClr>
            </a:gs>
            <a:gs pos="100000">
              <a:schemeClr val="phClr">
                <a:tint val="80000"/>
                <a:satMod val="2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algn="tl" flip="none" sx="80000" sy="8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SNAPDRAGON 1818113 &amp; 1818153</dc:title>
  <dc:creator>Lenovo</dc:creator>
  <cp:lastModifiedBy>Admin</cp:lastModifiedBy>
  <dcterms:created xsi:type="dcterms:W3CDTF">2020-09-16T18:37:11Z</dcterms:created>
  <dcterms:modified xsi:type="dcterms:W3CDTF">2020-09-17T11:07:21Z</dcterms:modified>
</cp:coreProperties>
</file>