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72" r:id="rId2"/>
    <p:sldId id="273" r:id="rId3"/>
    <p:sldId id="266" r:id="rId4"/>
    <p:sldId id="265" r:id="rId5"/>
    <p:sldId id="268" r:id="rId6"/>
    <p:sldId id="257" r:id="rId7"/>
    <p:sldId id="261" r:id="rId8"/>
    <p:sldId id="263" r:id="rId9"/>
    <p:sldId id="264" r:id="rId10"/>
    <p:sldId id="259" r:id="rId11"/>
    <p:sldId id="275" r:id="rId12"/>
    <p:sldId id="270" r:id="rId13"/>
    <p:sldId id="274" r:id="rId14"/>
    <p:sldId id="260"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3CFC0D3-82DC-4815-8BB3-234E859C5206}">
  <a:tblStyle styleId="{63CFC0D3-82DC-4815-8BB3-234E859C5206}"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4660"/>
  </p:normalViewPr>
  <p:slideViewPr>
    <p:cSldViewPr snapToGrid="0">
      <p:cViewPr varScale="1">
        <p:scale>
          <a:sx n="103" d="100"/>
          <a:sy n="103" d="100"/>
        </p:scale>
        <p:origin x="835"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3586062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86508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52728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57273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1350" b="0" i="0">
                <a:solidFill>
                  <a:schemeClr val="tx1"/>
                </a:solidFill>
                <a:latin typeface="Times New Roman"/>
                <a:cs typeface="Times New Roman"/>
              </a:defRPr>
            </a:lvl1pPr>
          </a:lstStyle>
          <a:p>
            <a:pPr algn="ctr">
              <a:lnSpc>
                <a:spcPts val="1549"/>
              </a:lnSpc>
            </a:pPr>
            <a:r>
              <a:rPr lang="en-US"/>
              <a:t>National</a:t>
            </a:r>
            <a:r>
              <a:rPr lang="en-US" spc="-60"/>
              <a:t> </a:t>
            </a:r>
            <a:r>
              <a:rPr lang="en-US" spc="-8"/>
              <a:t>Conference</a:t>
            </a:r>
            <a:r>
              <a:rPr lang="en-US" spc="-49"/>
              <a:t> </a:t>
            </a:r>
            <a:r>
              <a:rPr lang="en-US" spc="-19"/>
              <a:t>on</a:t>
            </a:r>
          </a:p>
          <a:p>
            <a:pPr algn="ctr"/>
            <a:r>
              <a:rPr lang="en-US">
                <a:solidFill>
                  <a:srgbClr val="0070C0"/>
                </a:solidFill>
              </a:rPr>
              <a:t>Role</a:t>
            </a:r>
            <a:r>
              <a:rPr lang="en-US" spc="-30">
                <a:solidFill>
                  <a:srgbClr val="0070C0"/>
                </a:solidFill>
              </a:rPr>
              <a:t> </a:t>
            </a:r>
            <a:r>
              <a:rPr lang="en-US">
                <a:solidFill>
                  <a:srgbClr val="0070C0"/>
                </a:solidFill>
              </a:rPr>
              <a:t>of</a:t>
            </a:r>
            <a:r>
              <a:rPr lang="en-US" spc="-15">
                <a:solidFill>
                  <a:srgbClr val="0070C0"/>
                </a:solidFill>
              </a:rPr>
              <a:t> </a:t>
            </a:r>
            <a:r>
              <a:rPr lang="en-US" spc="-8">
                <a:solidFill>
                  <a:srgbClr val="0070C0"/>
                </a:solidFill>
              </a:rPr>
              <a:t>Engineers</a:t>
            </a:r>
            <a:r>
              <a:rPr lang="en-US" spc="-23">
                <a:solidFill>
                  <a:srgbClr val="0070C0"/>
                </a:solidFill>
              </a:rPr>
              <a:t> </a:t>
            </a:r>
            <a:r>
              <a:rPr lang="en-US">
                <a:solidFill>
                  <a:srgbClr val="0070C0"/>
                </a:solidFill>
              </a:rPr>
              <a:t>in</a:t>
            </a:r>
            <a:r>
              <a:rPr lang="en-US" spc="-15">
                <a:solidFill>
                  <a:srgbClr val="0070C0"/>
                </a:solidFill>
              </a:rPr>
              <a:t> </a:t>
            </a:r>
            <a:r>
              <a:rPr lang="en-US">
                <a:solidFill>
                  <a:srgbClr val="0070C0"/>
                </a:solidFill>
              </a:rPr>
              <a:t>Nation</a:t>
            </a:r>
            <a:r>
              <a:rPr lang="en-US" spc="-19">
                <a:solidFill>
                  <a:srgbClr val="0070C0"/>
                </a:solidFill>
              </a:rPr>
              <a:t> </a:t>
            </a:r>
            <a:r>
              <a:rPr lang="en-US">
                <a:solidFill>
                  <a:srgbClr val="0070C0"/>
                </a:solidFill>
              </a:rPr>
              <a:t>Building</a:t>
            </a:r>
            <a:r>
              <a:rPr lang="en-US" spc="-15">
                <a:solidFill>
                  <a:srgbClr val="0070C0"/>
                </a:solidFill>
              </a:rPr>
              <a:t> 2025</a:t>
            </a:r>
            <a:endParaRPr lang="en-US" spc="-15" dirty="0">
              <a:solidFill>
                <a:srgbClr val="0070C0"/>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4/15/2025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260948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57107" y="1278583"/>
            <a:ext cx="7536766" cy="391774"/>
          </a:xfrm>
          <a:prstGeom prst="rect">
            <a:avLst/>
          </a:prstGeom>
        </p:spPr>
        <p:txBody>
          <a:bodyPr spcFirstLastPara="1" vert="horz" wrap="square" lIns="0" tIns="9525" rIns="0" bIns="0" rtlCol="0" anchor="t" anchorCtr="0">
            <a:spAutoFit/>
          </a:bodyPr>
          <a:lstStyle/>
          <a:p>
            <a:pPr marL="9525" algn="ctr">
              <a:spcBef>
                <a:spcPts val="75"/>
              </a:spcBef>
            </a:pPr>
            <a:r>
              <a:rPr lang="en-US" sz="2400" dirty="0">
                <a:latin typeface="Times New Roman" panose="02020603050405020304" pitchFamily="18" charset="0"/>
                <a:cs typeface="Times New Roman" panose="02020603050405020304" pitchFamily="18" charset="0"/>
              </a:rPr>
              <a:t>Live ASL Interpretation: Bridging the Communication Gap</a:t>
            </a:r>
            <a:endParaRPr spc="-8" dirty="0"/>
          </a:p>
        </p:txBody>
      </p:sp>
      <p:sp>
        <p:nvSpPr>
          <p:cNvPr id="4" name="object 4"/>
          <p:cNvSpPr txBox="1"/>
          <p:nvPr/>
        </p:nvSpPr>
        <p:spPr>
          <a:xfrm>
            <a:off x="2140884" y="3669030"/>
            <a:ext cx="4862513" cy="932948"/>
          </a:xfrm>
          <a:prstGeom prst="rect">
            <a:avLst/>
          </a:prstGeom>
        </p:spPr>
        <p:txBody>
          <a:bodyPr vert="horz" wrap="square" lIns="0" tIns="9525" rIns="0" bIns="0" rtlCol="0">
            <a:spAutoFit/>
          </a:bodyPr>
          <a:lstStyle/>
          <a:p>
            <a:pPr algn="ctr">
              <a:spcBef>
                <a:spcPts val="75"/>
              </a:spcBef>
            </a:pPr>
            <a:r>
              <a:rPr sz="1500" dirty="0">
                <a:latin typeface="Times New Roman"/>
                <a:cs typeface="Times New Roman"/>
              </a:rPr>
              <a:t>Organized</a:t>
            </a:r>
            <a:r>
              <a:rPr sz="1500" spc="-49" dirty="0">
                <a:latin typeface="Times New Roman"/>
                <a:cs typeface="Times New Roman"/>
              </a:rPr>
              <a:t> </a:t>
            </a:r>
            <a:r>
              <a:rPr sz="1500" spc="-19" dirty="0">
                <a:latin typeface="Times New Roman"/>
                <a:cs typeface="Times New Roman"/>
              </a:rPr>
              <a:t>By</a:t>
            </a:r>
            <a:endParaRPr sz="1500">
              <a:latin typeface="Times New Roman"/>
              <a:cs typeface="Times New Roman"/>
            </a:endParaRPr>
          </a:p>
          <a:p>
            <a:pPr algn="ctr">
              <a:lnSpc>
                <a:spcPct val="100000"/>
              </a:lnSpc>
            </a:pPr>
            <a:r>
              <a:rPr sz="1500" spc="-8" dirty="0">
                <a:latin typeface="Times New Roman"/>
                <a:cs typeface="Times New Roman"/>
              </a:rPr>
              <a:t>Vishnu</a:t>
            </a:r>
            <a:r>
              <a:rPr sz="1500" spc="-60" dirty="0">
                <a:latin typeface="Times New Roman"/>
                <a:cs typeface="Times New Roman"/>
              </a:rPr>
              <a:t> </a:t>
            </a:r>
            <a:r>
              <a:rPr sz="1500" spc="-19" dirty="0">
                <a:latin typeface="Times New Roman"/>
                <a:cs typeface="Times New Roman"/>
              </a:rPr>
              <a:t>Waman</a:t>
            </a:r>
            <a:r>
              <a:rPr sz="1500" spc="-60" dirty="0">
                <a:latin typeface="Times New Roman"/>
                <a:cs typeface="Times New Roman"/>
              </a:rPr>
              <a:t> </a:t>
            </a:r>
            <a:r>
              <a:rPr sz="1500" dirty="0">
                <a:latin typeface="Times New Roman"/>
                <a:cs typeface="Times New Roman"/>
              </a:rPr>
              <a:t>Thakur</a:t>
            </a:r>
            <a:r>
              <a:rPr sz="1500" spc="-34" dirty="0">
                <a:latin typeface="Times New Roman"/>
                <a:cs typeface="Times New Roman"/>
              </a:rPr>
              <a:t> </a:t>
            </a:r>
            <a:r>
              <a:rPr sz="1500" dirty="0">
                <a:latin typeface="Times New Roman"/>
                <a:cs typeface="Times New Roman"/>
              </a:rPr>
              <a:t>Charitable</a:t>
            </a:r>
            <a:r>
              <a:rPr sz="1500" spc="-56" dirty="0">
                <a:latin typeface="Times New Roman"/>
                <a:cs typeface="Times New Roman"/>
              </a:rPr>
              <a:t> </a:t>
            </a:r>
            <a:r>
              <a:rPr sz="1500" spc="-8" dirty="0">
                <a:latin typeface="Times New Roman"/>
                <a:cs typeface="Times New Roman"/>
              </a:rPr>
              <a:t>Trust’s</a:t>
            </a:r>
            <a:endParaRPr sz="1500">
              <a:latin typeface="Times New Roman"/>
              <a:cs typeface="Times New Roman"/>
            </a:endParaRPr>
          </a:p>
          <a:p>
            <a:pPr algn="ctr">
              <a:lnSpc>
                <a:spcPct val="100000"/>
              </a:lnSpc>
            </a:pPr>
            <a:r>
              <a:rPr sz="1500" b="1" spc="-64" dirty="0">
                <a:latin typeface="Times New Roman"/>
                <a:cs typeface="Times New Roman"/>
              </a:rPr>
              <a:t>VIVA</a:t>
            </a:r>
            <a:r>
              <a:rPr sz="1500" b="1" spc="-86" dirty="0">
                <a:latin typeface="Times New Roman"/>
                <a:cs typeface="Times New Roman"/>
              </a:rPr>
              <a:t> </a:t>
            </a:r>
            <a:r>
              <a:rPr sz="1500" b="1" dirty="0">
                <a:latin typeface="Times New Roman"/>
                <a:cs typeface="Times New Roman"/>
              </a:rPr>
              <a:t>Institute</a:t>
            </a:r>
            <a:r>
              <a:rPr sz="1500" b="1" spc="-15" dirty="0">
                <a:latin typeface="Times New Roman"/>
                <a:cs typeface="Times New Roman"/>
              </a:rPr>
              <a:t> </a:t>
            </a:r>
            <a:r>
              <a:rPr sz="1500" b="1" dirty="0">
                <a:latin typeface="Times New Roman"/>
                <a:cs typeface="Times New Roman"/>
              </a:rPr>
              <a:t>of</a:t>
            </a:r>
            <a:r>
              <a:rPr sz="1500" b="1" spc="-38" dirty="0">
                <a:latin typeface="Times New Roman"/>
                <a:cs typeface="Times New Roman"/>
              </a:rPr>
              <a:t> </a:t>
            </a:r>
            <a:r>
              <a:rPr sz="1500" b="1" spc="-8" dirty="0">
                <a:latin typeface="Times New Roman"/>
                <a:cs typeface="Times New Roman"/>
              </a:rPr>
              <a:t>Technology</a:t>
            </a:r>
            <a:endParaRPr sz="1500">
              <a:latin typeface="Times New Roman"/>
              <a:cs typeface="Times New Roman"/>
            </a:endParaRPr>
          </a:p>
          <a:p>
            <a:pPr algn="ctr">
              <a:lnSpc>
                <a:spcPct val="100000"/>
              </a:lnSpc>
            </a:pPr>
            <a:r>
              <a:rPr sz="1500" dirty="0">
                <a:latin typeface="Times New Roman"/>
                <a:cs typeface="Times New Roman"/>
              </a:rPr>
              <a:t>Shirgaon,</a:t>
            </a:r>
            <a:r>
              <a:rPr sz="1500" spc="-68" dirty="0">
                <a:latin typeface="Times New Roman"/>
                <a:cs typeface="Times New Roman"/>
              </a:rPr>
              <a:t> </a:t>
            </a:r>
            <a:r>
              <a:rPr sz="1500" spc="-8" dirty="0">
                <a:latin typeface="Times New Roman"/>
                <a:cs typeface="Times New Roman"/>
              </a:rPr>
              <a:t>Virar(E),</a:t>
            </a:r>
            <a:r>
              <a:rPr sz="1500" spc="-64" dirty="0">
                <a:latin typeface="Times New Roman"/>
                <a:cs typeface="Times New Roman"/>
              </a:rPr>
              <a:t> </a:t>
            </a:r>
            <a:r>
              <a:rPr sz="1500" spc="-26" dirty="0">
                <a:latin typeface="Times New Roman"/>
                <a:cs typeface="Times New Roman"/>
              </a:rPr>
              <a:t>Taluka-</a:t>
            </a:r>
            <a:r>
              <a:rPr sz="1500" spc="-19" dirty="0">
                <a:latin typeface="Times New Roman"/>
                <a:cs typeface="Times New Roman"/>
              </a:rPr>
              <a:t>Vasai,</a:t>
            </a:r>
            <a:r>
              <a:rPr sz="1500" spc="-38" dirty="0">
                <a:latin typeface="Times New Roman"/>
                <a:cs typeface="Times New Roman"/>
              </a:rPr>
              <a:t> </a:t>
            </a:r>
            <a:r>
              <a:rPr sz="1500" dirty="0">
                <a:latin typeface="Times New Roman"/>
                <a:cs typeface="Times New Roman"/>
              </a:rPr>
              <a:t>District-Palghar,</a:t>
            </a:r>
            <a:r>
              <a:rPr sz="1500" spc="-38" dirty="0">
                <a:latin typeface="Times New Roman"/>
                <a:cs typeface="Times New Roman"/>
              </a:rPr>
              <a:t> </a:t>
            </a:r>
            <a:r>
              <a:rPr sz="1500" spc="-8" dirty="0">
                <a:latin typeface="Times New Roman"/>
                <a:cs typeface="Times New Roman"/>
              </a:rPr>
              <a:t>Maharashtra</a:t>
            </a:r>
            <a:endParaRPr sz="1500">
              <a:latin typeface="Times New Roman"/>
              <a:cs typeface="Times New Roman"/>
            </a:endParaRPr>
          </a:p>
        </p:txBody>
      </p:sp>
      <p:pic>
        <p:nvPicPr>
          <p:cNvPr id="5" name="object 5"/>
          <p:cNvPicPr/>
          <p:nvPr/>
        </p:nvPicPr>
        <p:blipFill>
          <a:blip r:embed="rId2" cstate="print"/>
          <a:stretch>
            <a:fillRect/>
          </a:stretch>
        </p:blipFill>
        <p:spPr>
          <a:xfrm>
            <a:off x="3654693" y="1796617"/>
            <a:ext cx="1801568" cy="1769738"/>
          </a:xfrm>
          <a:prstGeom prst="rect">
            <a:avLst/>
          </a:prstGeom>
        </p:spPr>
      </p:pic>
      <p:pic>
        <p:nvPicPr>
          <p:cNvPr id="6" name="Google Shape;56;p13">
            <a:extLst>
              <a:ext uri="{FF2B5EF4-FFF2-40B4-BE49-F238E27FC236}">
                <a16:creationId xmlns:a16="http://schemas.microsoft.com/office/drawing/2014/main" id="{3DB5C9F8-6C2F-C8B6-7B5C-6C26B4827A2D}"/>
              </a:ext>
            </a:extLst>
          </p:cNvPr>
          <p:cNvPicPr preferRelativeResize="0"/>
          <p:nvPr/>
        </p:nvPicPr>
        <p:blipFill rotWithShape="1">
          <a:blip r:embed="rId3">
            <a:alphaModFix/>
          </a:blip>
          <a:srcRect/>
          <a:stretch/>
        </p:blipFill>
        <p:spPr>
          <a:xfrm>
            <a:off x="1316527" y="235546"/>
            <a:ext cx="6477899" cy="1049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n-US" dirty="0">
                <a:latin typeface="Times New Roman" panose="02020603050405020304" pitchFamily="18" charset="0"/>
                <a:cs typeface="Times New Roman" panose="02020603050405020304" pitchFamily="18" charset="0"/>
              </a:rPr>
              <a:t>Design Methodology</a:t>
            </a:r>
            <a:endParaRPr dirty="0">
              <a:latin typeface="Times New Roman" panose="02020603050405020304" pitchFamily="18" charset="0"/>
              <a:cs typeface="Times New Roman" panose="02020603050405020304" pitchFamily="18" charset="0"/>
            </a:endParaRPr>
          </a:p>
        </p:txBody>
      </p:sp>
      <p:sp>
        <p:nvSpPr>
          <p:cNvPr id="75" name="Google Shape;75;p1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fontScale="92500" lnSpcReduction="10000"/>
          </a:bodyPr>
          <a:lstStyle/>
          <a:p>
            <a:r>
              <a:rPr lang="en-IN" b="1" dirty="0">
                <a:solidFill>
                  <a:schemeClr val="tx1"/>
                </a:solidFill>
                <a:latin typeface="Times New Roman" panose="02020603050405020304" pitchFamily="18" charset="0"/>
                <a:cs typeface="Times New Roman" panose="02020603050405020304" pitchFamily="18" charset="0"/>
              </a:rPr>
              <a:t>Software Requirements:</a:t>
            </a:r>
          </a:p>
          <a:p>
            <a:pPr lvl="1">
              <a:buFont typeface="Arial" panose="020B0604020202020204" pitchFamily="34" charset="0"/>
              <a:buChar char="•"/>
            </a:pPr>
            <a:r>
              <a:rPr lang="en-IN" b="1" dirty="0">
                <a:solidFill>
                  <a:schemeClr val="tx1"/>
                </a:solidFill>
                <a:latin typeface="Times New Roman" panose="02020603050405020304" pitchFamily="18" charset="0"/>
                <a:cs typeface="Times New Roman" panose="02020603050405020304" pitchFamily="18" charset="0"/>
              </a:rPr>
              <a:t>Operating System:</a:t>
            </a:r>
            <a:r>
              <a:rPr lang="en-IN" dirty="0">
                <a:solidFill>
                  <a:schemeClr val="tx1"/>
                </a:solidFill>
                <a:latin typeface="Times New Roman" panose="02020603050405020304" pitchFamily="18" charset="0"/>
                <a:cs typeface="Times New Roman" panose="02020603050405020304" pitchFamily="18" charset="0"/>
              </a:rPr>
              <a:t> Linux (Ubuntu recommended).</a:t>
            </a:r>
          </a:p>
          <a:p>
            <a:pPr lvl="1">
              <a:buFont typeface="Arial" panose="020B0604020202020204" pitchFamily="34" charset="0"/>
              <a:buChar char="•"/>
            </a:pPr>
            <a:r>
              <a:rPr lang="en-IN" b="1" dirty="0">
                <a:solidFill>
                  <a:schemeClr val="tx1"/>
                </a:solidFill>
                <a:latin typeface="Times New Roman" panose="02020603050405020304" pitchFamily="18" charset="0"/>
                <a:cs typeface="Times New Roman" panose="02020603050405020304" pitchFamily="18" charset="0"/>
              </a:rPr>
              <a:t>Programming Language:</a:t>
            </a:r>
            <a:r>
              <a:rPr lang="en-IN" dirty="0">
                <a:solidFill>
                  <a:schemeClr val="tx1"/>
                </a:solidFill>
                <a:latin typeface="Times New Roman" panose="02020603050405020304" pitchFamily="18" charset="0"/>
                <a:cs typeface="Times New Roman" panose="02020603050405020304" pitchFamily="18" charset="0"/>
              </a:rPr>
              <a:t> Python.</a:t>
            </a:r>
          </a:p>
          <a:p>
            <a:pPr lvl="1">
              <a:buFont typeface="Arial" panose="020B0604020202020204" pitchFamily="34" charset="0"/>
              <a:buChar char="•"/>
            </a:pPr>
            <a:r>
              <a:rPr lang="en-IN" b="1" dirty="0">
                <a:solidFill>
                  <a:schemeClr val="tx1"/>
                </a:solidFill>
                <a:latin typeface="Times New Roman" panose="02020603050405020304" pitchFamily="18" charset="0"/>
                <a:cs typeface="Times New Roman" panose="02020603050405020304" pitchFamily="18" charset="0"/>
              </a:rPr>
              <a:t>Frameworks:</a:t>
            </a:r>
            <a:r>
              <a:rPr lang="en-IN" dirty="0">
                <a:solidFill>
                  <a:schemeClr val="tx1"/>
                </a:solidFill>
                <a:latin typeface="Times New Roman" panose="02020603050405020304" pitchFamily="18" charset="0"/>
                <a:cs typeface="Times New Roman" panose="02020603050405020304" pitchFamily="18" charset="0"/>
              </a:rPr>
              <a:t> YOLO (Darknet, </a:t>
            </a:r>
            <a:r>
              <a:rPr lang="en-IN" dirty="0" err="1">
                <a:solidFill>
                  <a:schemeClr val="tx1"/>
                </a:solidFill>
                <a:latin typeface="Times New Roman" panose="02020603050405020304" pitchFamily="18" charset="0"/>
                <a:cs typeface="Times New Roman" panose="02020603050405020304" pitchFamily="18" charset="0"/>
              </a:rPr>
              <a:t>PyTorch</a:t>
            </a:r>
            <a:r>
              <a:rPr lang="en-IN" dirty="0">
                <a:solidFill>
                  <a:schemeClr val="tx1"/>
                </a:solidFill>
                <a:latin typeface="Times New Roman" panose="02020603050405020304" pitchFamily="18" charset="0"/>
                <a:cs typeface="Times New Roman" panose="02020603050405020304" pitchFamily="18" charset="0"/>
              </a:rPr>
              <a:t>, or TensorFlow), OpenCV, TensorFlow/</a:t>
            </a:r>
            <a:r>
              <a:rPr lang="en-IN" dirty="0" err="1">
                <a:solidFill>
                  <a:schemeClr val="tx1"/>
                </a:solidFill>
                <a:latin typeface="Times New Roman" panose="02020603050405020304" pitchFamily="18" charset="0"/>
                <a:cs typeface="Times New Roman" panose="02020603050405020304" pitchFamily="18" charset="0"/>
              </a:rPr>
              <a:t>PyTorch</a:t>
            </a:r>
            <a:r>
              <a:rPr lang="en-IN" dirty="0">
                <a:solidFill>
                  <a:schemeClr val="tx1"/>
                </a:solidFill>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lang="en-IN" b="1" dirty="0">
                <a:solidFill>
                  <a:schemeClr val="tx1"/>
                </a:solidFill>
                <a:latin typeface="Times New Roman" panose="02020603050405020304" pitchFamily="18" charset="0"/>
                <a:cs typeface="Times New Roman" panose="02020603050405020304" pitchFamily="18" charset="0"/>
              </a:rPr>
              <a:t>Development Environment:</a:t>
            </a:r>
            <a:r>
              <a:rPr lang="en-IN" dirty="0">
                <a:solidFill>
                  <a:schemeClr val="tx1"/>
                </a:solidFill>
                <a:latin typeface="Times New Roman" panose="02020603050405020304" pitchFamily="18" charset="0"/>
                <a:cs typeface="Times New Roman" panose="02020603050405020304" pitchFamily="18" charset="0"/>
              </a:rPr>
              <a:t> </a:t>
            </a:r>
            <a:r>
              <a:rPr lang="en-IN" dirty="0" err="1">
                <a:solidFill>
                  <a:schemeClr val="tx1"/>
                </a:solidFill>
                <a:latin typeface="Times New Roman" panose="02020603050405020304" pitchFamily="18" charset="0"/>
                <a:cs typeface="Times New Roman" panose="02020603050405020304" pitchFamily="18" charset="0"/>
              </a:rPr>
              <a:t>Jupyter</a:t>
            </a:r>
            <a:r>
              <a:rPr lang="en-IN" dirty="0">
                <a:solidFill>
                  <a:schemeClr val="tx1"/>
                </a:solidFill>
                <a:latin typeface="Times New Roman" panose="02020603050405020304" pitchFamily="18" charset="0"/>
                <a:cs typeface="Times New Roman" panose="02020603050405020304" pitchFamily="18" charset="0"/>
              </a:rPr>
              <a:t> Notebook or </a:t>
            </a:r>
            <a:r>
              <a:rPr lang="en-IN" dirty="0" err="1">
                <a:solidFill>
                  <a:schemeClr val="tx1"/>
                </a:solidFill>
                <a:latin typeface="Times New Roman" panose="02020603050405020304" pitchFamily="18" charset="0"/>
                <a:cs typeface="Times New Roman" panose="02020603050405020304" pitchFamily="18" charset="0"/>
              </a:rPr>
              <a:t>VSCode</a:t>
            </a:r>
            <a:r>
              <a:rPr lang="en-IN" dirty="0">
                <a:solidFill>
                  <a:schemeClr val="tx1"/>
                </a:solidFill>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lang="en-IN" b="1" dirty="0">
                <a:solidFill>
                  <a:schemeClr val="tx1"/>
                </a:solidFill>
                <a:latin typeface="Times New Roman" panose="02020603050405020304" pitchFamily="18" charset="0"/>
                <a:cs typeface="Times New Roman" panose="02020603050405020304" pitchFamily="18" charset="0"/>
              </a:rPr>
              <a:t>Version Control:</a:t>
            </a:r>
            <a:r>
              <a:rPr lang="en-IN" dirty="0">
                <a:solidFill>
                  <a:schemeClr val="tx1"/>
                </a:solidFill>
                <a:latin typeface="Times New Roman" panose="02020603050405020304" pitchFamily="18" charset="0"/>
                <a:cs typeface="Times New Roman" panose="02020603050405020304" pitchFamily="18" charset="0"/>
              </a:rPr>
              <a:t> Git.</a:t>
            </a:r>
          </a:p>
          <a:p>
            <a:pPr marL="596900" lvl="1" indent="0">
              <a:buNone/>
            </a:pPr>
            <a:endParaRPr lang="en-IN" dirty="0">
              <a:solidFill>
                <a:schemeClr val="tx1"/>
              </a:solidFill>
              <a:latin typeface="Times New Roman" panose="02020603050405020304" pitchFamily="18" charset="0"/>
              <a:cs typeface="Times New Roman" panose="02020603050405020304" pitchFamily="18" charset="0"/>
            </a:endParaRPr>
          </a:p>
          <a:p>
            <a:r>
              <a:rPr lang="en-IN" b="1" dirty="0">
                <a:solidFill>
                  <a:schemeClr val="tx1"/>
                </a:solidFill>
                <a:latin typeface="Times New Roman" panose="02020603050405020304" pitchFamily="18" charset="0"/>
                <a:cs typeface="Times New Roman" panose="02020603050405020304" pitchFamily="18" charset="0"/>
              </a:rPr>
              <a:t>Hardware Requirements:</a:t>
            </a:r>
          </a:p>
          <a:p>
            <a:pPr lvl="1">
              <a:buFont typeface="Arial" panose="020B0604020202020204" pitchFamily="34" charset="0"/>
              <a:buChar char="•"/>
            </a:pPr>
            <a:r>
              <a:rPr lang="en-IN" b="1" dirty="0">
                <a:solidFill>
                  <a:schemeClr val="tx1"/>
                </a:solidFill>
                <a:latin typeface="Times New Roman" panose="02020603050405020304" pitchFamily="18" charset="0"/>
                <a:cs typeface="Times New Roman" panose="02020603050405020304" pitchFamily="18" charset="0"/>
              </a:rPr>
              <a:t>Processor:</a:t>
            </a:r>
            <a:r>
              <a:rPr lang="en-IN" dirty="0">
                <a:solidFill>
                  <a:schemeClr val="tx1"/>
                </a:solidFill>
                <a:latin typeface="Times New Roman" panose="02020603050405020304" pitchFamily="18" charset="0"/>
                <a:cs typeface="Times New Roman" panose="02020603050405020304" pitchFamily="18" charset="0"/>
              </a:rPr>
              <a:t> Intel i5/i7 or AMD </a:t>
            </a:r>
            <a:r>
              <a:rPr lang="en-IN" dirty="0" err="1">
                <a:solidFill>
                  <a:schemeClr val="tx1"/>
                </a:solidFill>
                <a:latin typeface="Times New Roman" panose="02020603050405020304" pitchFamily="18" charset="0"/>
                <a:cs typeface="Times New Roman" panose="02020603050405020304" pitchFamily="18" charset="0"/>
              </a:rPr>
              <a:t>Ryzen</a:t>
            </a:r>
            <a:r>
              <a:rPr lang="en-IN" dirty="0">
                <a:solidFill>
                  <a:schemeClr val="tx1"/>
                </a:solidFill>
                <a:latin typeface="Times New Roman" panose="02020603050405020304" pitchFamily="18" charset="0"/>
                <a:cs typeface="Times New Roman" panose="02020603050405020304" pitchFamily="18" charset="0"/>
              </a:rPr>
              <a:t> equivalent.</a:t>
            </a:r>
          </a:p>
          <a:p>
            <a:pPr lvl="1">
              <a:buFont typeface="Arial" panose="020B0604020202020204" pitchFamily="34" charset="0"/>
              <a:buChar char="•"/>
            </a:pPr>
            <a:r>
              <a:rPr lang="en-IN" b="1" dirty="0">
                <a:solidFill>
                  <a:schemeClr val="tx1"/>
                </a:solidFill>
                <a:latin typeface="Times New Roman" panose="02020603050405020304" pitchFamily="18" charset="0"/>
                <a:cs typeface="Times New Roman" panose="02020603050405020304" pitchFamily="18" charset="0"/>
              </a:rPr>
              <a:t>RAM:</a:t>
            </a:r>
            <a:r>
              <a:rPr lang="en-IN" dirty="0">
                <a:solidFill>
                  <a:schemeClr val="tx1"/>
                </a:solidFill>
                <a:latin typeface="Times New Roman" panose="02020603050405020304" pitchFamily="18" charset="0"/>
                <a:cs typeface="Times New Roman" panose="02020603050405020304" pitchFamily="18" charset="0"/>
              </a:rPr>
              <a:t> 16 GB (32 GB recommended).</a:t>
            </a:r>
          </a:p>
          <a:p>
            <a:pPr lvl="1">
              <a:buFont typeface="Arial" panose="020B0604020202020204" pitchFamily="34" charset="0"/>
              <a:buChar char="•"/>
            </a:pPr>
            <a:r>
              <a:rPr lang="en-IN" b="1" dirty="0">
                <a:solidFill>
                  <a:schemeClr val="tx1"/>
                </a:solidFill>
                <a:latin typeface="Times New Roman" panose="02020603050405020304" pitchFamily="18" charset="0"/>
                <a:cs typeface="Times New Roman" panose="02020603050405020304" pitchFamily="18" charset="0"/>
              </a:rPr>
              <a:t>GPU:</a:t>
            </a:r>
            <a:r>
              <a:rPr lang="en-IN" dirty="0">
                <a:solidFill>
                  <a:schemeClr val="tx1"/>
                </a:solidFill>
                <a:latin typeface="Times New Roman" panose="02020603050405020304" pitchFamily="18" charset="0"/>
                <a:cs typeface="Times New Roman" panose="02020603050405020304" pitchFamily="18" charset="0"/>
              </a:rPr>
              <a:t> NVIDIA GPU with CUDA support (e.g., GTX 1080 Ti or higher).</a:t>
            </a:r>
          </a:p>
          <a:p>
            <a:pPr lvl="1">
              <a:buFont typeface="Arial" panose="020B0604020202020204" pitchFamily="34" charset="0"/>
              <a:buChar char="•"/>
            </a:pPr>
            <a:r>
              <a:rPr lang="en-IN" b="1" dirty="0">
                <a:solidFill>
                  <a:schemeClr val="tx1"/>
                </a:solidFill>
                <a:latin typeface="Times New Roman" panose="02020603050405020304" pitchFamily="18" charset="0"/>
                <a:cs typeface="Times New Roman" panose="02020603050405020304" pitchFamily="18" charset="0"/>
              </a:rPr>
              <a:t>Storage:</a:t>
            </a:r>
            <a:r>
              <a:rPr lang="en-IN" dirty="0">
                <a:solidFill>
                  <a:schemeClr val="tx1"/>
                </a:solidFill>
                <a:latin typeface="Times New Roman" panose="02020603050405020304" pitchFamily="18" charset="0"/>
                <a:cs typeface="Times New Roman" panose="02020603050405020304" pitchFamily="18" charset="0"/>
              </a:rPr>
              <a:t> 1 TB SSD.</a:t>
            </a:r>
          </a:p>
          <a:p>
            <a:pPr lvl="1">
              <a:buFont typeface="Arial" panose="020B0604020202020204" pitchFamily="34" charset="0"/>
              <a:buChar char="•"/>
            </a:pPr>
            <a:r>
              <a:rPr lang="en-IN" b="1" dirty="0">
                <a:solidFill>
                  <a:schemeClr val="tx1"/>
                </a:solidFill>
                <a:latin typeface="Times New Roman" panose="02020603050405020304" pitchFamily="18" charset="0"/>
                <a:cs typeface="Times New Roman" panose="02020603050405020304" pitchFamily="18" charset="0"/>
              </a:rPr>
              <a:t>Camera:</a:t>
            </a:r>
            <a:r>
              <a:rPr lang="en-IN" dirty="0">
                <a:solidFill>
                  <a:schemeClr val="tx1"/>
                </a:solidFill>
                <a:latin typeface="Times New Roman" panose="02020603050405020304" pitchFamily="18" charset="0"/>
                <a:cs typeface="Times New Roman" panose="02020603050405020304" pitchFamily="18" charset="0"/>
              </a:rPr>
              <a:t> High-resolution webcam.</a:t>
            </a:r>
          </a:p>
          <a:p>
            <a:pPr lvl="1">
              <a:buFont typeface="Arial" panose="020B0604020202020204" pitchFamily="34" charset="0"/>
              <a:buChar char="•"/>
            </a:pPr>
            <a:r>
              <a:rPr lang="en-IN" b="1" dirty="0">
                <a:solidFill>
                  <a:schemeClr val="tx1"/>
                </a:solidFill>
                <a:latin typeface="Times New Roman" panose="02020603050405020304" pitchFamily="18" charset="0"/>
                <a:cs typeface="Times New Roman" panose="02020603050405020304" pitchFamily="18" charset="0"/>
              </a:rPr>
              <a:t>Internet Connection:</a:t>
            </a:r>
            <a:r>
              <a:rPr lang="en-IN" dirty="0">
                <a:solidFill>
                  <a:schemeClr val="tx1"/>
                </a:solidFill>
                <a:latin typeface="Times New Roman" panose="02020603050405020304" pitchFamily="18" charset="0"/>
                <a:cs typeface="Times New Roman" panose="02020603050405020304" pitchFamily="18" charset="0"/>
              </a:rPr>
              <a:t> Stable connection for downloads and updates.</a:t>
            </a:r>
          </a:p>
          <a:p>
            <a:pPr marL="457200" lvl="0" indent="0" algn="l" rtl="0">
              <a:lnSpc>
                <a:spcPct val="115000"/>
              </a:lnSpc>
              <a:spcBef>
                <a:spcPts val="0"/>
              </a:spcBef>
              <a:spcAft>
                <a:spcPts val="0"/>
              </a:spcAft>
              <a:buSzPts val="1800"/>
              <a:buNone/>
            </a:pP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89C94-541D-E220-B34A-FBB00D8B8165}"/>
              </a:ext>
            </a:extLst>
          </p:cNvPr>
          <p:cNvSpPr>
            <a:spLocks noGrp="1"/>
          </p:cNvSpPr>
          <p:nvPr>
            <p:ph type="title"/>
          </p:nvPr>
        </p:nvSpPr>
        <p:spPr>
          <a:xfrm>
            <a:off x="185320" y="151064"/>
            <a:ext cx="8520600" cy="841800"/>
          </a:xfrm>
        </p:spPr>
        <p:txBody>
          <a:bodyPr/>
          <a:lstStyle/>
          <a:p>
            <a:r>
              <a:rPr lang="en-US" dirty="0"/>
              <a:t>Results</a:t>
            </a:r>
            <a:endParaRPr lang="en-IN" dirty="0"/>
          </a:p>
        </p:txBody>
      </p:sp>
      <p:pic>
        <p:nvPicPr>
          <p:cNvPr id="4" name="Picture 3">
            <a:extLst>
              <a:ext uri="{FF2B5EF4-FFF2-40B4-BE49-F238E27FC236}">
                <a16:creationId xmlns:a16="http://schemas.microsoft.com/office/drawing/2014/main" id="{478D90EC-5B5F-6F58-219F-BFC7B3BBD38E}"/>
              </a:ext>
            </a:extLst>
          </p:cNvPr>
          <p:cNvPicPr>
            <a:picLocks noChangeAspect="1"/>
          </p:cNvPicPr>
          <p:nvPr/>
        </p:nvPicPr>
        <p:blipFill>
          <a:blip r:embed="rId2"/>
          <a:stretch>
            <a:fillRect/>
          </a:stretch>
        </p:blipFill>
        <p:spPr>
          <a:xfrm>
            <a:off x="1694695" y="992864"/>
            <a:ext cx="5754609" cy="3935975"/>
          </a:xfrm>
          <a:prstGeom prst="rect">
            <a:avLst/>
          </a:prstGeom>
        </p:spPr>
      </p:pic>
    </p:spTree>
    <p:extLst>
      <p:ext uri="{BB962C8B-B14F-4D97-AF65-F5344CB8AC3E}">
        <p14:creationId xmlns:p14="http://schemas.microsoft.com/office/powerpoint/2010/main" val="467690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964EA-6225-ACD6-1BBB-F64EACB3DB17}"/>
              </a:ext>
            </a:extLst>
          </p:cNvPr>
          <p:cNvSpPr>
            <a:spLocks noGrp="1"/>
          </p:cNvSpPr>
          <p:nvPr>
            <p:ph type="title"/>
          </p:nvPr>
        </p:nvSpPr>
        <p:spPr/>
        <p:txBody>
          <a:bodyPr>
            <a:normAutofit fontScale="90000"/>
          </a:bodyPr>
          <a:lstStyle/>
          <a:p>
            <a:pPr algn="ctr"/>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96E31D4-9909-ADC1-69D2-5B01327A880F}"/>
              </a:ext>
            </a:extLst>
          </p:cNvPr>
          <p:cNvSpPr>
            <a:spLocks noGrp="1"/>
          </p:cNvSpPr>
          <p:nvPr>
            <p:ph type="body" idx="1"/>
          </p:nvPr>
        </p:nvSpPr>
        <p:spPr/>
        <p:txBody>
          <a:bodyPr/>
          <a:lstStyle/>
          <a:p>
            <a:r>
              <a:rPr lang="en-US" sz="1400" dirty="0">
                <a:solidFill>
                  <a:schemeClr val="tx1"/>
                </a:solidFill>
                <a:latin typeface="Times New Roman" panose="02020603050405020304" pitchFamily="18" charset="0"/>
                <a:cs typeface="Times New Roman" panose="02020603050405020304" pitchFamily="18" charset="0"/>
              </a:rPr>
              <a:t>In conclusion, live ASL interpretation plays a vital role in breaking communication barriers and promoting inclusivity for the Deaf and Hard of Hearing communities. With the integration of skilled interpreters, advanced tools like</a:t>
            </a:r>
            <a:r>
              <a:rPr lang="en-IN" sz="1400" dirty="0">
                <a:solidFill>
                  <a:schemeClr val="tx1"/>
                </a:solidFill>
                <a:latin typeface="Times New Roman" panose="02020603050405020304" pitchFamily="18" charset="0"/>
                <a:cs typeface="Times New Roman" panose="02020603050405020304" pitchFamily="18" charset="0"/>
              </a:rPr>
              <a:t> </a:t>
            </a:r>
            <a:r>
              <a:rPr lang="en-IN" sz="1400" dirty="0" err="1">
                <a:solidFill>
                  <a:schemeClr val="tx1"/>
                </a:solidFill>
                <a:latin typeface="Times New Roman" panose="02020603050405020304" pitchFamily="18" charset="0"/>
                <a:cs typeface="Times New Roman" panose="02020603050405020304" pitchFamily="18" charset="0"/>
              </a:rPr>
              <a:t>OpenCV</a:t>
            </a:r>
            <a:r>
              <a:rPr lang="en-IN" sz="1400" dirty="0">
                <a:solidFill>
                  <a:schemeClr val="tx1"/>
                </a:solidFill>
                <a:latin typeface="Times New Roman" panose="02020603050405020304" pitchFamily="18" charset="0"/>
                <a:cs typeface="Times New Roman" panose="02020603050405020304" pitchFamily="18" charset="0"/>
              </a:rPr>
              <a:t>, </a:t>
            </a:r>
            <a:r>
              <a:rPr lang="en-IN" sz="1400" dirty="0" err="1">
                <a:solidFill>
                  <a:schemeClr val="tx1"/>
                </a:solidFill>
                <a:latin typeface="Times New Roman" panose="02020603050405020304" pitchFamily="18" charset="0"/>
                <a:cs typeface="Times New Roman" panose="02020603050405020304" pitchFamily="18" charset="0"/>
              </a:rPr>
              <a:t>TensorFlow</a:t>
            </a:r>
            <a:r>
              <a:rPr lang="en-IN" sz="1400" dirty="0">
                <a:solidFill>
                  <a:schemeClr val="tx1"/>
                </a:solidFill>
                <a:latin typeface="Times New Roman" panose="02020603050405020304" pitchFamily="18" charset="0"/>
                <a:cs typeface="Times New Roman" panose="02020603050405020304" pitchFamily="18" charset="0"/>
              </a:rPr>
              <a:t>/</a:t>
            </a:r>
            <a:r>
              <a:rPr lang="en-IN" sz="1400" dirty="0" err="1">
                <a:solidFill>
                  <a:schemeClr val="tx1"/>
                </a:solidFill>
                <a:latin typeface="Times New Roman" panose="02020603050405020304" pitchFamily="18" charset="0"/>
                <a:cs typeface="Times New Roman" panose="02020603050405020304" pitchFamily="18" charset="0"/>
              </a:rPr>
              <a:t>PyTorch</a:t>
            </a:r>
            <a:r>
              <a:rPr lang="en-US" sz="1400" dirty="0">
                <a:solidFill>
                  <a:schemeClr val="tx1"/>
                </a:solidFill>
                <a:latin typeface="Times New Roman" panose="02020603050405020304" pitchFamily="18" charset="0"/>
                <a:cs typeface="Times New Roman" panose="02020603050405020304" pitchFamily="18" charset="0"/>
              </a:rPr>
              <a:t>, and YOLO-based gesture recognition, accessibility has significantly improved across various fields, including education, healthcare, business, and entertainment. As technology continues to evolve, the future of ASL interpretation will likely see even greater advancements, making real-time communication more seamless and widely available. Ensuring continued support and innovation in this field is essential for fostering a truly inclusive society</a:t>
            </a:r>
            <a:r>
              <a:rPr lang="en-US" dirty="0"/>
              <a:t>.</a:t>
            </a:r>
            <a:endParaRPr lang="en-IN" dirty="0"/>
          </a:p>
        </p:txBody>
      </p:sp>
    </p:spTree>
    <p:extLst>
      <p:ext uri="{BB962C8B-B14F-4D97-AF65-F5344CB8AC3E}">
        <p14:creationId xmlns:p14="http://schemas.microsoft.com/office/powerpoint/2010/main" val="3857108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4637D-EFE5-C322-C4FD-4684B595E4B3}"/>
              </a:ext>
            </a:extLst>
          </p:cNvPr>
          <p:cNvSpPr>
            <a:spLocks noGrp="1"/>
          </p:cNvSpPr>
          <p:nvPr>
            <p:ph type="title"/>
          </p:nvPr>
        </p:nvSpPr>
        <p:spPr>
          <a:xfrm>
            <a:off x="936168" y="203104"/>
            <a:ext cx="6832515" cy="659257"/>
          </a:xfrm>
        </p:spPr>
        <p:txBody>
          <a:bodyPr>
            <a:normAutofit fontScale="90000"/>
          </a:bodyPr>
          <a:lstStyle/>
          <a:p>
            <a:r>
              <a:rPr lang="en-US" dirty="0"/>
              <a:t>Future Scope</a:t>
            </a:r>
            <a:endParaRPr lang="en-IN" dirty="0"/>
          </a:p>
        </p:txBody>
      </p:sp>
      <p:sp>
        <p:nvSpPr>
          <p:cNvPr id="4" name="TextBox 3">
            <a:extLst>
              <a:ext uri="{FF2B5EF4-FFF2-40B4-BE49-F238E27FC236}">
                <a16:creationId xmlns:a16="http://schemas.microsoft.com/office/drawing/2014/main" id="{AD29CDF9-50A6-1728-1044-60BE172CA9EF}"/>
              </a:ext>
            </a:extLst>
          </p:cNvPr>
          <p:cNvSpPr txBox="1"/>
          <p:nvPr/>
        </p:nvSpPr>
        <p:spPr>
          <a:xfrm>
            <a:off x="787752" y="1047972"/>
            <a:ext cx="7568495" cy="3323987"/>
          </a:xfrm>
          <a:prstGeom prst="rect">
            <a:avLst/>
          </a:prstGeom>
          <a:noFill/>
        </p:spPr>
        <p:txBody>
          <a:bodyPr wrap="square">
            <a:spAutoFit/>
          </a:bodyPr>
          <a:lstStyle/>
          <a:p>
            <a:r>
              <a:rPr lang="en-US" dirty="0"/>
              <a:t>This project aims to develop a </a:t>
            </a:r>
            <a:r>
              <a:rPr lang="en-US" b="1" dirty="0"/>
              <a:t>real-time ASL-to-text conversion system</a:t>
            </a:r>
            <a:r>
              <a:rPr lang="en-US" dirty="0"/>
              <a:t> using </a:t>
            </a:r>
            <a:r>
              <a:rPr lang="en-US" b="1" dirty="0"/>
              <a:t>AI and computer vision</a:t>
            </a:r>
            <a:r>
              <a:rPr lang="en-US" dirty="0"/>
              <a:t> to enhance communication for the Deaf and Hard-of-Hearing (DHH) community.</a:t>
            </a:r>
          </a:p>
          <a:p>
            <a:endParaRPr lang="en-US" dirty="0"/>
          </a:p>
          <a:p>
            <a:r>
              <a:rPr lang="en-US" b="1" dirty="0"/>
              <a:t>Key Features:</a:t>
            </a:r>
          </a:p>
          <a:p>
            <a:pPr marL="285750" indent="-285750">
              <a:buFont typeface="Arial" panose="020B0604020202020204" pitchFamily="34" charset="0"/>
              <a:buChar char="•"/>
            </a:pPr>
            <a:r>
              <a:rPr lang="en-US" b="1" dirty="0"/>
              <a:t>Real-time Gesture Recognition:</a:t>
            </a:r>
            <a:r>
              <a:rPr lang="en-US" dirty="0"/>
              <a:t> Uses </a:t>
            </a:r>
            <a:r>
              <a:rPr lang="en-US" b="1" dirty="0"/>
              <a:t>deep learning models</a:t>
            </a:r>
            <a:r>
              <a:rPr lang="en-US" dirty="0"/>
              <a:t> to accurately interpret ASL signs.</a:t>
            </a:r>
          </a:p>
          <a:p>
            <a:pPr marL="285750" indent="-285750">
              <a:buFont typeface="Arial" panose="020B0604020202020204" pitchFamily="34" charset="0"/>
              <a:buChar char="•"/>
            </a:pPr>
            <a:r>
              <a:rPr lang="en-US" b="1" dirty="0"/>
              <a:t>Multi-angle &amp; Context Awareness:</a:t>
            </a:r>
            <a:r>
              <a:rPr lang="en-US" dirty="0"/>
              <a:t> Supports </a:t>
            </a:r>
            <a:r>
              <a:rPr lang="en-US" b="1" dirty="0"/>
              <a:t>facial expressions and sentence structures</a:t>
            </a:r>
            <a:r>
              <a:rPr lang="en-US" dirty="0"/>
              <a:t> for improved accuracy.</a:t>
            </a:r>
          </a:p>
          <a:p>
            <a:pPr marL="285750" indent="-285750">
              <a:buFont typeface="Arial" panose="020B0604020202020204" pitchFamily="34" charset="0"/>
              <a:buChar char="•"/>
            </a:pPr>
            <a:r>
              <a:rPr lang="en-US" b="1" dirty="0"/>
              <a:t>Cross-platform Integration:</a:t>
            </a:r>
            <a:r>
              <a:rPr lang="en-US" dirty="0"/>
              <a:t> Compatible with </a:t>
            </a:r>
            <a:r>
              <a:rPr lang="en-US" b="1" dirty="0"/>
              <a:t>mobile apps, web platforms, and smart devices</a:t>
            </a:r>
            <a:r>
              <a:rPr lang="en-US" dirty="0"/>
              <a:t>.</a:t>
            </a:r>
          </a:p>
          <a:p>
            <a:pPr marL="285750" indent="-285750">
              <a:buFont typeface="Arial" panose="020B0604020202020204" pitchFamily="34" charset="0"/>
              <a:buChar char="•"/>
            </a:pPr>
            <a:r>
              <a:rPr lang="en-US" b="1" dirty="0"/>
              <a:t>IoT &amp; Wearables:</a:t>
            </a:r>
            <a:r>
              <a:rPr lang="en-US" dirty="0"/>
              <a:t> Potential for </a:t>
            </a:r>
            <a:r>
              <a:rPr lang="en-US" b="1" dirty="0"/>
              <a:t>smart gloves or AR glasses</a:t>
            </a:r>
            <a:r>
              <a:rPr lang="en-US" dirty="0"/>
              <a:t> for seamless interaction.</a:t>
            </a:r>
          </a:p>
          <a:p>
            <a:pPr marL="285750" indent="-285750">
              <a:buFont typeface="Arial" panose="020B0604020202020204" pitchFamily="34" charset="0"/>
              <a:buChar char="•"/>
            </a:pPr>
            <a:r>
              <a:rPr lang="en-US" b="1" dirty="0"/>
              <a:t>Speech Conversion:</a:t>
            </a:r>
            <a:r>
              <a:rPr lang="en-US" dirty="0"/>
              <a:t> Converts recognized text into </a:t>
            </a:r>
            <a:r>
              <a:rPr lang="en-US" b="1" dirty="0"/>
              <a:t>speech for accessibility</a:t>
            </a:r>
            <a:r>
              <a:rPr lang="en-US" dirty="0"/>
              <a:t>.</a:t>
            </a:r>
          </a:p>
          <a:p>
            <a:pPr marL="285750" indent="-285750">
              <a:buFont typeface="Arial" panose="020B0604020202020204" pitchFamily="34" charset="0"/>
              <a:buChar char="•"/>
            </a:pPr>
            <a:r>
              <a:rPr lang="en-US" b="1" dirty="0"/>
              <a:t>Social Impact:</a:t>
            </a:r>
            <a:r>
              <a:rPr lang="en-US" dirty="0"/>
              <a:t> Enhances </a:t>
            </a:r>
            <a:r>
              <a:rPr lang="en-US" b="1" dirty="0"/>
              <a:t>education, workplace inclusivity, and public service accessibility</a:t>
            </a:r>
            <a:r>
              <a:rPr lang="en-US" dirty="0"/>
              <a:t>.</a:t>
            </a:r>
          </a:p>
        </p:txBody>
      </p:sp>
    </p:spTree>
    <p:extLst>
      <p:ext uri="{BB962C8B-B14F-4D97-AF65-F5344CB8AC3E}">
        <p14:creationId xmlns:p14="http://schemas.microsoft.com/office/powerpoint/2010/main" val="707405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0" y="157454"/>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n" dirty="0">
                <a:latin typeface="Times New Roman" panose="02020603050405020304" pitchFamily="18" charset="0"/>
                <a:cs typeface="Times New Roman" panose="02020603050405020304" pitchFamily="18" charset="0"/>
              </a:rPr>
              <a:t>References</a:t>
            </a:r>
            <a:endParaRPr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FC4DC620-992C-DEA1-F70B-226CB4983767}"/>
              </a:ext>
            </a:extLst>
          </p:cNvPr>
          <p:cNvSpPr>
            <a:spLocks noGrp="1" noChangeArrowheads="1"/>
          </p:cNvSpPr>
          <p:nvPr>
            <p:ph type="body" idx="1"/>
          </p:nvPr>
        </p:nvSpPr>
        <p:spPr bwMode="auto">
          <a:xfrm>
            <a:off x="311700" y="807098"/>
            <a:ext cx="843661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Kim, J., &amp; Park, S. (2022).</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ASL Recognition Using Transformer-Based Models.</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paper discusses the application of transformer networks for improving ASL gesture recognition accuracy and text translation.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Zhou, Y., &amp; Zhang, L. (2022).</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Multimodal ASL Recognition with Attention Mechanisms.</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study explores using attention mechanisms across multiple modalities (e.g., gestures, facial expressions) to improve ASL to text conversion.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Nguyen, T., &amp; Pham, H. (2022).</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ASL to Text Conversion Using Lightweight Neural Networks.</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research focuses on developing lightweight neural networks optimized for mobile and embedded devices to perform real-time ASL recognition and text conversion.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Smith, A., &amp; Johnson, R. (2023).</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Hybrid CNN-RNN Models for Improved ASL Alphabet Recognition.</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paper discusses combining Convolutional Neural Networks (CNN) with Recurrent Neural Networks (RNN) for more accurate recognition of ASL alphabets and conversion to text.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Wang, X., &amp; Li, Y. (2023).</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Advancements in ASL Gesture Recognition with Self-Supervised Learning.</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research introduces self-supervised learning techniques to enhance the performance of ASL gesture recognition systems.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Patel, D., &amp; Shah, P. (2023).</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ASL to Text Translation Using Generative Pre-trained Transformer Models.</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study explores the use of generative pre-trained transformers (GPT) to convert ASL gestures into meaningful text sentences.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A884F733-1831-DFBB-B0C0-C58630EAA86B}"/>
              </a:ext>
            </a:extLst>
          </p:cNvPr>
          <p:cNvSpPr>
            <a:spLocks noChangeArrowheads="1"/>
          </p:cNvSpPr>
          <p:nvPr/>
        </p:nvSpPr>
        <p:spPr bwMode="auto">
          <a:xfrm>
            <a:off x="259661" y="2734015"/>
            <a:ext cx="88323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Garcia, M., &amp; Hernandez, L. (2023).</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Low-Latency ASL Recognition Systems with Edge Computing.</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paper discusses implementing ASL to text conversion using edge computing to achieve low latency and real-time processing.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Chen, H., &amp; Lin, J. (2024).</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Context-Aware ASL Recognition Using Deep Learning and NLP Techniques.</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research integrates deep learning with natural language processing (NLP) to consider the context in which ASL gestures are made, improving the accuracy of text conversion.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Sato, K., &amp; Nakamura, Y. (2024).</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Robust ASL Recognition in Challenging Environments Using Enhanced Image Processing Techniques.</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study focuses on improving ASL recognition in low-light and noisy environments using advanced image processing algorithms.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Williams, E., &amp; Thompson, B. (2024).</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ASL to Text Conversion for Wearable Devices.</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paper presents a system for converting ASL gestures to text in real-time using wearable devices, focusing on optimizing models for low power consumption and high accuracy.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Lee, J., &amp; Kim, H. (2024).</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Adaptive ASL Gesture Recognition System with Incremental Learning.</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study introduces an adaptive system that improves ASL gesture recognition accuracy over time through incremental learning techniques.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Miller, C., &amp; Allen, R. (2024).</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ASL to Text Conversion with Hybrid Vision-Language Models.</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paper explores hybrid models that combine visual and linguistic features to improve the conversion of ASL gestures into text.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1180" y="822364"/>
            <a:ext cx="8080917" cy="945772"/>
          </a:xfrm>
          <a:prstGeom prst="rect">
            <a:avLst/>
          </a:prstGeom>
        </p:spPr>
        <p:txBody>
          <a:bodyPr spcFirstLastPara="1" vert="horz" wrap="square" lIns="0" tIns="9525" rIns="0" bIns="0" rtlCol="0" anchor="t" anchorCtr="0">
            <a:spAutoFit/>
          </a:bodyPr>
          <a:lstStyle/>
          <a:p>
            <a:pPr marL="9525" algn="ctr">
              <a:spcBef>
                <a:spcPts val="75"/>
              </a:spcBef>
            </a:pPr>
            <a:r>
              <a:rPr lang="en-US" sz="3000" b="1" dirty="0">
                <a:solidFill>
                  <a:srgbClr val="538CD4"/>
                </a:solidFill>
                <a:latin typeface="Calibri"/>
                <a:cs typeface="Calibri"/>
              </a:rPr>
              <a:t>Live ASL Interpretation: Bridging the Communication Gap</a:t>
            </a:r>
            <a:endParaRPr sz="3000" dirty="0">
              <a:latin typeface="Calibri"/>
              <a:cs typeface="Calibri"/>
            </a:endParaRPr>
          </a:p>
        </p:txBody>
      </p:sp>
      <p:sp>
        <p:nvSpPr>
          <p:cNvPr id="4" name="object 4"/>
          <p:cNvSpPr txBox="1"/>
          <p:nvPr/>
        </p:nvSpPr>
        <p:spPr>
          <a:xfrm>
            <a:off x="2792553" y="2013453"/>
            <a:ext cx="3035818" cy="2307683"/>
          </a:xfrm>
          <a:prstGeom prst="rect">
            <a:avLst/>
          </a:prstGeom>
        </p:spPr>
        <p:txBody>
          <a:bodyPr vert="horz" wrap="square" lIns="0" tIns="9525" rIns="0" bIns="0" rtlCol="0">
            <a:spAutoFit/>
          </a:bodyPr>
          <a:lstStyle/>
          <a:p>
            <a:pPr marL="312896" marR="306229" algn="ctr">
              <a:lnSpc>
                <a:spcPct val="150000"/>
              </a:lnSpc>
              <a:spcBef>
                <a:spcPts val="200"/>
              </a:spcBef>
            </a:pPr>
            <a:r>
              <a:rPr lang="en-US" sz="1800" b="1" spc="-15" dirty="0">
                <a:latin typeface="Calibri"/>
                <a:cs typeface="Calibri"/>
              </a:rPr>
              <a:t>     Prof .Hima </a:t>
            </a:r>
            <a:r>
              <a:rPr lang="en-US" sz="1800" b="1" spc="-15" dirty="0" err="1">
                <a:latin typeface="Calibri"/>
                <a:cs typeface="Calibri"/>
              </a:rPr>
              <a:t>kantharia</a:t>
            </a:r>
            <a:endParaRPr lang="en-US" sz="1800" b="1" spc="-15" dirty="0">
              <a:latin typeface="Calibri"/>
              <a:cs typeface="Calibri"/>
            </a:endParaRPr>
          </a:p>
          <a:p>
            <a:pPr marL="621000" marR="306229" algn="ctr">
              <a:lnSpc>
                <a:spcPct val="150000"/>
              </a:lnSpc>
              <a:spcBef>
                <a:spcPts val="200"/>
              </a:spcBef>
            </a:pPr>
            <a:r>
              <a:rPr lang="en-IN" sz="1800" b="1" spc="-15" dirty="0">
                <a:latin typeface="Calibri"/>
                <a:cs typeface="Calibri"/>
              </a:rPr>
              <a:t> </a:t>
            </a:r>
            <a:r>
              <a:rPr lang="en-US" sz="1800" b="1" spc="-8" dirty="0">
                <a:latin typeface="Calibri"/>
                <a:cs typeface="Calibri"/>
              </a:rPr>
              <a:t>Rani Rajpurohit</a:t>
            </a:r>
          </a:p>
          <a:p>
            <a:pPr marL="621000" marR="306229" algn="ctr">
              <a:lnSpc>
                <a:spcPct val="150000"/>
              </a:lnSpc>
              <a:spcBef>
                <a:spcPts val="200"/>
              </a:spcBef>
            </a:pPr>
            <a:r>
              <a:rPr lang="en-US" sz="1800" b="1" spc="-8" dirty="0">
                <a:latin typeface="Calibri"/>
                <a:cs typeface="Calibri"/>
              </a:rPr>
              <a:t>Sejal Nar</a:t>
            </a:r>
          </a:p>
          <a:p>
            <a:pPr marL="621000" marR="306229" algn="ctr">
              <a:lnSpc>
                <a:spcPct val="150000"/>
              </a:lnSpc>
              <a:spcBef>
                <a:spcPts val="200"/>
              </a:spcBef>
            </a:pPr>
            <a:r>
              <a:rPr lang="en-US" sz="1800" b="1" spc="-8" dirty="0">
                <a:latin typeface="Calibri"/>
                <a:cs typeface="Calibri"/>
              </a:rPr>
              <a:t>Diksha Patil</a:t>
            </a:r>
          </a:p>
          <a:p>
            <a:pPr marL="312896" marR="306229" algn="ctr">
              <a:spcBef>
                <a:spcPts val="2160"/>
              </a:spcBef>
            </a:pPr>
            <a:endParaRPr lang="en-IN" sz="1800" dirty="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9044E-C43C-850D-BA18-B7E13F6FAE45}"/>
              </a:ext>
            </a:extLst>
          </p:cNvPr>
          <p:cNvSpPr>
            <a:spLocks noGrp="1"/>
          </p:cNvSpPr>
          <p:nvPr>
            <p:ph type="title"/>
          </p:nvPr>
        </p:nvSpPr>
        <p:spPr/>
        <p:txBody>
          <a:bodyPr>
            <a:normAutofit fontScale="90000"/>
          </a:bodyPr>
          <a:lstStyle/>
          <a:p>
            <a:pPr algn="ctr"/>
            <a:r>
              <a:rPr lang="en-US" dirty="0">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10D1DA42-5DD8-43EA-607A-A3D41B1271A3}"/>
              </a:ext>
            </a:extLst>
          </p:cNvPr>
          <p:cNvSpPr>
            <a:spLocks noGrp="1"/>
          </p:cNvSpPr>
          <p:nvPr>
            <p:ph type="body" idx="1"/>
          </p:nvPr>
        </p:nvSpPr>
        <p:spPr/>
        <p:txBody>
          <a:bodyPr>
            <a:normAutofit/>
          </a:bodyPr>
          <a:lstStyle/>
          <a:p>
            <a:r>
              <a:rPr lang="en-US" sz="1400" dirty="0">
                <a:solidFill>
                  <a:schemeClr val="tx1"/>
                </a:solidFill>
                <a:latin typeface="Times New Roman" panose="02020603050405020304" pitchFamily="18" charset="0"/>
                <a:cs typeface="Times New Roman" panose="02020603050405020304" pitchFamily="18" charset="0"/>
              </a:rPr>
              <a:t>Live American Sign Language (ASL) interpretation plays a pivotal role in enhancing communication accessibility for Deaf and Hard of Hearing individuals.</a:t>
            </a:r>
          </a:p>
          <a:p>
            <a:r>
              <a:rPr lang="en-US" sz="1400" dirty="0">
                <a:solidFill>
                  <a:schemeClr val="tx1"/>
                </a:solidFill>
                <a:latin typeface="Times New Roman" panose="02020603050405020304" pitchFamily="18" charset="0"/>
                <a:cs typeface="Times New Roman" panose="02020603050405020304" pitchFamily="18" charset="0"/>
              </a:rPr>
              <a:t> This presentation explores the process and significance of live ASL interpretation in real-time settings, such as educational environments, public events, and digital platforms. It will delve into the techniques employed by interpreters, the challenges they face, and cultural impact of ASL interpretation in fostering inclusivity and ensuring equal access to information the importance of accurate and effective communication.</a:t>
            </a:r>
          </a:p>
          <a:p>
            <a:r>
              <a:rPr lang="en-US" sz="1400" dirty="0">
                <a:solidFill>
                  <a:schemeClr val="tx1"/>
                </a:solidFill>
                <a:latin typeface="Times New Roman" panose="02020603050405020304" pitchFamily="18" charset="0"/>
                <a:cs typeface="Times New Roman" panose="02020603050405020304" pitchFamily="18" charset="0"/>
              </a:rPr>
              <a:t> Furthermore, the presentation will highlight the social and  and participation for Deaf and Hard of Hearing communities.</a:t>
            </a:r>
          </a:p>
          <a:p>
            <a:r>
              <a:rPr lang="en-US" sz="1400" dirty="0">
                <a:solidFill>
                  <a:schemeClr val="tx1"/>
                </a:solidFill>
                <a:latin typeface="Times New Roman" panose="02020603050405020304" pitchFamily="18" charset="0"/>
                <a:cs typeface="Times New Roman" panose="02020603050405020304" pitchFamily="18" charset="0"/>
              </a:rPr>
              <a:t> By understanding of live ASL interpretation, we can better appreciate its role in creating a more inclusive society where everyone can fully engage in meaningful interactions.</a:t>
            </a:r>
            <a:endParaRPr lang="en-IN"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377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562FA-1F9B-8E7D-4EFD-2764E3FA7BA7}"/>
              </a:ext>
            </a:extLst>
          </p:cNvPr>
          <p:cNvSpPr>
            <a:spLocks noGrp="1"/>
          </p:cNvSpPr>
          <p:nvPr>
            <p:ph type="title"/>
          </p:nvPr>
        </p:nvSpPr>
        <p:spPr/>
        <p:txBody>
          <a:bodyPr>
            <a:normAutofit fontScale="90000"/>
          </a:bodyPr>
          <a:lstStyle/>
          <a:p>
            <a:pPr algn="ctr"/>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DBBC7831-E9C2-841D-7FEF-0214CDDA6D68}"/>
              </a:ext>
            </a:extLst>
          </p:cNvPr>
          <p:cNvSpPr>
            <a:spLocks noGrp="1"/>
          </p:cNvSpPr>
          <p:nvPr>
            <p:ph type="body" idx="1"/>
          </p:nvPr>
        </p:nvSpPr>
        <p:spPr/>
        <p:txBody>
          <a:bodyPr>
            <a:normAutofit/>
          </a:bodyPr>
          <a:lstStyle/>
          <a:p>
            <a:r>
              <a:rPr lang="en-US" sz="1400" dirty="0">
                <a:solidFill>
                  <a:schemeClr val="tx1"/>
                </a:solidFill>
                <a:latin typeface="Times New Roman" panose="02020603050405020304" pitchFamily="18" charset="0"/>
                <a:cs typeface="Times New Roman" panose="02020603050405020304" pitchFamily="18" charset="0"/>
              </a:rPr>
              <a:t>LIVE asl interpretation is real time translation of American Sign Language into the text ,ensuring that individuals who are deaf or hard of hearing can fully participate in conversations , events , or  any public public activity.</a:t>
            </a:r>
          </a:p>
          <a:p>
            <a:r>
              <a:rPr lang="en-US" sz="1400" dirty="0">
                <a:solidFill>
                  <a:schemeClr val="tx1"/>
                </a:solidFill>
                <a:latin typeface="Times New Roman" panose="02020603050405020304" pitchFamily="18" charset="0"/>
                <a:cs typeface="Times New Roman" panose="02020603050405020304" pitchFamily="18" charset="0"/>
              </a:rPr>
              <a:t>Whether in classroom ,conference , emergency situation or even through virtual platform live asl interpreters play crucial role in making communication accessible.</a:t>
            </a:r>
          </a:p>
          <a:p>
            <a:r>
              <a:rPr lang="en-US" sz="1400" dirty="0">
                <a:solidFill>
                  <a:schemeClr val="tx1"/>
                </a:solidFill>
                <a:latin typeface="Times New Roman" panose="02020603050405020304" pitchFamily="18" charset="0"/>
                <a:cs typeface="Times New Roman" panose="02020603050405020304" pitchFamily="18" charset="0"/>
              </a:rPr>
              <a:t>In live ASL interpretation we majorly focus on the problem related to light , speed  and Accuracy .</a:t>
            </a:r>
          </a:p>
          <a:p>
            <a:r>
              <a:rPr lang="en-US" sz="1400" dirty="0">
                <a:solidFill>
                  <a:schemeClr val="tx1"/>
                </a:solidFill>
                <a:latin typeface="Times New Roman" panose="02020603050405020304" pitchFamily="18" charset="0"/>
                <a:cs typeface="Times New Roman" panose="02020603050405020304" pitchFamily="18" charset="0"/>
              </a:rPr>
              <a:t>Using Frameworks like </a:t>
            </a:r>
            <a:r>
              <a:rPr lang="en-IN" sz="1400" dirty="0">
                <a:solidFill>
                  <a:schemeClr val="tx1"/>
                </a:solidFill>
                <a:latin typeface="Times New Roman" panose="02020603050405020304" pitchFamily="18" charset="0"/>
                <a:cs typeface="Times New Roman" panose="02020603050405020304" pitchFamily="18" charset="0"/>
              </a:rPr>
              <a:t>YOLO (</a:t>
            </a:r>
            <a:r>
              <a:rPr lang="en-IN" sz="1400" dirty="0" err="1">
                <a:solidFill>
                  <a:schemeClr val="tx1"/>
                </a:solidFill>
                <a:latin typeface="Times New Roman" panose="02020603050405020304" pitchFamily="18" charset="0"/>
                <a:cs typeface="Times New Roman" panose="02020603050405020304" pitchFamily="18" charset="0"/>
              </a:rPr>
              <a:t>Darknet</a:t>
            </a:r>
            <a:r>
              <a:rPr lang="en-IN" sz="1400" dirty="0">
                <a:solidFill>
                  <a:schemeClr val="tx1"/>
                </a:solidFill>
                <a:latin typeface="Times New Roman" panose="02020603050405020304" pitchFamily="18" charset="0"/>
                <a:cs typeface="Times New Roman" panose="02020603050405020304" pitchFamily="18" charset="0"/>
              </a:rPr>
              <a:t>, </a:t>
            </a:r>
            <a:r>
              <a:rPr lang="en-IN" sz="1400" dirty="0" err="1">
                <a:solidFill>
                  <a:schemeClr val="tx1"/>
                </a:solidFill>
                <a:latin typeface="Times New Roman" panose="02020603050405020304" pitchFamily="18" charset="0"/>
                <a:cs typeface="Times New Roman" panose="02020603050405020304" pitchFamily="18" charset="0"/>
              </a:rPr>
              <a:t>PyTorch</a:t>
            </a:r>
            <a:r>
              <a:rPr lang="en-IN" sz="1400" dirty="0">
                <a:solidFill>
                  <a:schemeClr val="tx1"/>
                </a:solidFill>
                <a:latin typeface="Times New Roman" panose="02020603050405020304" pitchFamily="18" charset="0"/>
                <a:cs typeface="Times New Roman" panose="02020603050405020304" pitchFamily="18" charset="0"/>
              </a:rPr>
              <a:t>, or </a:t>
            </a:r>
            <a:r>
              <a:rPr lang="en-IN" sz="1400" dirty="0" err="1">
                <a:solidFill>
                  <a:schemeClr val="tx1"/>
                </a:solidFill>
                <a:latin typeface="Times New Roman" panose="02020603050405020304" pitchFamily="18" charset="0"/>
                <a:cs typeface="Times New Roman" panose="02020603050405020304" pitchFamily="18" charset="0"/>
              </a:rPr>
              <a:t>TensorFlow</a:t>
            </a:r>
            <a:r>
              <a:rPr lang="en-IN" sz="1400" dirty="0">
                <a:solidFill>
                  <a:schemeClr val="tx1"/>
                </a:solidFill>
                <a:latin typeface="Times New Roman" panose="02020603050405020304" pitchFamily="18" charset="0"/>
                <a:cs typeface="Times New Roman" panose="02020603050405020304" pitchFamily="18" charset="0"/>
              </a:rPr>
              <a:t>), </a:t>
            </a:r>
            <a:r>
              <a:rPr lang="en-IN" sz="1400" dirty="0" err="1">
                <a:solidFill>
                  <a:schemeClr val="tx1"/>
                </a:solidFill>
                <a:latin typeface="Times New Roman" panose="02020603050405020304" pitchFamily="18" charset="0"/>
                <a:cs typeface="Times New Roman" panose="02020603050405020304" pitchFamily="18" charset="0"/>
              </a:rPr>
              <a:t>OpenCV</a:t>
            </a:r>
            <a:r>
              <a:rPr lang="en-IN" sz="1400" dirty="0">
                <a:solidFill>
                  <a:schemeClr val="tx1"/>
                </a:solidFill>
                <a:latin typeface="Times New Roman" panose="02020603050405020304" pitchFamily="18" charset="0"/>
                <a:cs typeface="Times New Roman" panose="02020603050405020304" pitchFamily="18" charset="0"/>
              </a:rPr>
              <a:t>, </a:t>
            </a:r>
            <a:r>
              <a:rPr lang="en-IN" sz="1400" dirty="0" err="1">
                <a:solidFill>
                  <a:schemeClr val="tx1"/>
                </a:solidFill>
                <a:latin typeface="Times New Roman" panose="02020603050405020304" pitchFamily="18" charset="0"/>
                <a:cs typeface="Times New Roman" panose="02020603050405020304" pitchFamily="18" charset="0"/>
              </a:rPr>
              <a:t>TensorFlow</a:t>
            </a:r>
            <a:r>
              <a:rPr lang="en-IN" sz="1400" dirty="0">
                <a:solidFill>
                  <a:schemeClr val="tx1"/>
                </a:solidFill>
                <a:latin typeface="Times New Roman" panose="02020603050405020304" pitchFamily="18" charset="0"/>
                <a:cs typeface="Times New Roman" panose="02020603050405020304" pitchFamily="18" charset="0"/>
              </a:rPr>
              <a:t>/</a:t>
            </a:r>
            <a:r>
              <a:rPr lang="en-IN" sz="1400" dirty="0" err="1">
                <a:solidFill>
                  <a:schemeClr val="tx1"/>
                </a:solidFill>
                <a:latin typeface="Times New Roman" panose="02020603050405020304" pitchFamily="18" charset="0"/>
                <a:cs typeface="Times New Roman" panose="02020603050405020304" pitchFamily="18" charset="0"/>
              </a:rPr>
              <a:t>PyTorch</a:t>
            </a:r>
            <a:r>
              <a:rPr lang="en-IN" sz="1400" dirty="0">
                <a:solidFill>
                  <a:schemeClr val="tx1"/>
                </a:solidFill>
                <a:latin typeface="Times New Roman" panose="02020603050405020304" pitchFamily="18" charset="0"/>
                <a:cs typeface="Times New Roman" panose="02020603050405020304" pitchFamily="18" charset="0"/>
              </a:rPr>
              <a:t> .</a:t>
            </a:r>
            <a:r>
              <a:rPr lang="en-US" sz="1400" dirty="0">
                <a:solidFill>
                  <a:schemeClr val="tx1"/>
                </a:solidFill>
                <a:latin typeface="Times New Roman" panose="02020603050405020304" pitchFamily="18" charset="0"/>
                <a:cs typeface="Times New Roman" panose="02020603050405020304" pitchFamily="18" charset="0"/>
              </a:rPr>
              <a:t> </a:t>
            </a:r>
          </a:p>
          <a:p>
            <a:endParaRPr lang="en-IN" sz="1400" dirty="0"/>
          </a:p>
        </p:txBody>
      </p:sp>
    </p:spTree>
    <p:extLst>
      <p:ext uri="{BB962C8B-B14F-4D97-AF65-F5344CB8AC3E}">
        <p14:creationId xmlns:p14="http://schemas.microsoft.com/office/powerpoint/2010/main" val="3482200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46905-240F-7026-F084-275C625AF7A8}"/>
              </a:ext>
            </a:extLst>
          </p:cNvPr>
          <p:cNvSpPr>
            <a:spLocks noGrp="1"/>
          </p:cNvSpPr>
          <p:nvPr>
            <p:ph type="title"/>
          </p:nvPr>
        </p:nvSpPr>
        <p:spPr/>
        <p:txBody>
          <a:bodyPr>
            <a:normAutofit fontScale="90000"/>
          </a:bodyPr>
          <a:lstStyle/>
          <a:p>
            <a:pPr algn="ctr"/>
            <a:r>
              <a:rPr lang="en-US" dirty="0">
                <a:latin typeface="Times New Roman" panose="02020603050405020304" pitchFamily="18" charset="0"/>
                <a:cs typeface="Times New Roman" panose="02020603050405020304" pitchFamily="18" charset="0"/>
              </a:rPr>
              <a:t>Problem Statement</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120D5847-043C-77DE-CFE6-CE649F058493}"/>
              </a:ext>
            </a:extLst>
          </p:cNvPr>
          <p:cNvSpPr>
            <a:spLocks noGrp="1"/>
          </p:cNvSpPr>
          <p:nvPr>
            <p:ph type="body" idx="1"/>
          </p:nvPr>
        </p:nvSpPr>
        <p:spPr/>
        <p:txBody>
          <a:bodyPr>
            <a:normAutofit fontScale="92500" lnSpcReduction="10000"/>
          </a:bodyPr>
          <a:lstStyle/>
          <a:p>
            <a:pPr algn="just"/>
            <a:r>
              <a:rPr lang="en-US" sz="1500" dirty="0">
                <a:solidFill>
                  <a:schemeClr val="tx1"/>
                </a:solidFill>
                <a:latin typeface="Times New Roman" panose="02020603050405020304" pitchFamily="18" charset="0"/>
                <a:cs typeface="Times New Roman" panose="02020603050405020304" pitchFamily="18" charset="0"/>
              </a:rPr>
              <a:t>Live ASL interpretation faces several challenges that impact its effectiveness. Balancing speed and accuracy is a key issue, as interpreters must translate spoken language in real-time without sacrificing clarity, especially in complex or fast-paced settings. Contextual understanding is crucial, as ASL varies by region and culture, and misinterpretation can occur if regional signs or cultural nuances are overlooked. Interpreter fatigue is another concern, as the mental strain of continuous interpretation can lead to errors over time. Environmental factors like poor lighting or background noise also hinder the clarity of signs, while a shortage of qualified interpreters, particularly in specialized fields, can result in delays or lower-quality service. Remote interpretation often faces technological issues such as lag or poor video quality, which can disrupt communication. Additionally, interpreters must remain impartial in sensitive situations, maintaining confidentiality while ensuring accurate communication, all of which can be physically demanding. Lastly, interpreting non-verbal cues, such as facial expressions and body language, is vital in ASL, but challenges arise when these cues are misread or lost. These problems highlight the need for improved training, technology, and resources to support interpreters and enhance accessibility</a:t>
            </a:r>
            <a:r>
              <a:rPr lang="en-US" dirty="0"/>
              <a:t>.</a:t>
            </a:r>
            <a:endParaRPr lang="en-IN" dirty="0"/>
          </a:p>
        </p:txBody>
      </p:sp>
    </p:spTree>
    <p:extLst>
      <p:ext uri="{BB962C8B-B14F-4D97-AF65-F5344CB8AC3E}">
        <p14:creationId xmlns:p14="http://schemas.microsoft.com/office/powerpoint/2010/main" val="706019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88676" y="347532"/>
            <a:ext cx="8520600" cy="5727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ct val="111111"/>
              <a:buNone/>
            </a:pPr>
            <a:r>
              <a:rPr lang="en" sz="1800" dirty="0">
                <a:latin typeface="Times New Roman" panose="02020603050405020304" pitchFamily="18" charset="0"/>
                <a:cs typeface="Times New Roman" panose="02020603050405020304" pitchFamily="18" charset="0"/>
              </a:rPr>
              <a:t>Literature Survey</a:t>
            </a:r>
            <a:endParaRPr sz="1800" dirty="0">
              <a:latin typeface="Times New Roman" panose="02020603050405020304" pitchFamily="18" charset="0"/>
              <a:cs typeface="Times New Roman" panose="02020603050405020304" pitchFamily="18" charset="0"/>
            </a:endParaRPr>
          </a:p>
        </p:txBody>
      </p:sp>
      <p:graphicFrame>
        <p:nvGraphicFramePr>
          <p:cNvPr id="63" name="Google Shape;63;p14"/>
          <p:cNvGraphicFramePr/>
          <p:nvPr>
            <p:extLst>
              <p:ext uri="{D42A27DB-BD31-4B8C-83A1-F6EECF244321}">
                <p14:modId xmlns:p14="http://schemas.microsoft.com/office/powerpoint/2010/main" val="720282675"/>
              </p:ext>
            </p:extLst>
          </p:nvPr>
        </p:nvGraphicFramePr>
        <p:xfrm>
          <a:off x="715130" y="920232"/>
          <a:ext cx="8013812" cy="3517778"/>
        </p:xfrm>
        <a:graphic>
          <a:graphicData uri="http://schemas.openxmlformats.org/drawingml/2006/table">
            <a:tbl>
              <a:tblPr>
                <a:noFill/>
                <a:tableStyleId>{63CFC0D3-82DC-4815-8BB3-234E859C5206}</a:tableStyleId>
              </a:tblPr>
              <a:tblGrid>
                <a:gridCol w="2103962">
                  <a:extLst>
                    <a:ext uri="{9D8B030D-6E8A-4147-A177-3AD203B41FA5}">
                      <a16:colId xmlns:a16="http://schemas.microsoft.com/office/drawing/2014/main" val="20000"/>
                    </a:ext>
                  </a:extLst>
                </a:gridCol>
                <a:gridCol w="1969950">
                  <a:extLst>
                    <a:ext uri="{9D8B030D-6E8A-4147-A177-3AD203B41FA5}">
                      <a16:colId xmlns:a16="http://schemas.microsoft.com/office/drawing/2014/main" val="20001"/>
                    </a:ext>
                  </a:extLst>
                </a:gridCol>
                <a:gridCol w="1969950">
                  <a:extLst>
                    <a:ext uri="{9D8B030D-6E8A-4147-A177-3AD203B41FA5}">
                      <a16:colId xmlns:a16="http://schemas.microsoft.com/office/drawing/2014/main" val="20002"/>
                    </a:ext>
                  </a:extLst>
                </a:gridCol>
                <a:gridCol w="1969950">
                  <a:extLst>
                    <a:ext uri="{9D8B030D-6E8A-4147-A177-3AD203B41FA5}">
                      <a16:colId xmlns:a16="http://schemas.microsoft.com/office/drawing/2014/main" val="20003"/>
                    </a:ext>
                  </a:extLst>
                </a:gridCol>
              </a:tblGrid>
              <a:tr h="408878">
                <a:tc>
                  <a:txBody>
                    <a:bodyPr/>
                    <a:lstStyle/>
                    <a:p>
                      <a:pPr marL="0" marR="0" lvl="0" indent="0" algn="l" rtl="0">
                        <a:lnSpc>
                          <a:spcPct val="100000"/>
                        </a:lnSpc>
                        <a:spcBef>
                          <a:spcPts val="0"/>
                        </a:spcBef>
                        <a:spcAft>
                          <a:spcPts val="0"/>
                        </a:spcAft>
                        <a:buClr>
                          <a:srgbClr val="000000"/>
                        </a:buClr>
                        <a:buSzPts val="1400"/>
                        <a:buFont typeface="Arial"/>
                        <a:buNone/>
                      </a:pPr>
                      <a:r>
                        <a:rPr lang="en" sz="1100" u="none" strike="noStrike" cap="none" dirty="0">
                          <a:latin typeface="Times New Roman" panose="02020603050405020304" pitchFamily="18" charset="0"/>
                          <a:cs typeface="Times New Roman" panose="02020603050405020304" pitchFamily="18" charset="0"/>
                        </a:rPr>
                        <a:t> TITLE</a:t>
                      </a:r>
                      <a:endParaRPr sz="1100" u="none" strike="noStrike" cap="none"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100" u="none" strike="noStrike" cap="none" dirty="0">
                          <a:latin typeface="Times New Roman" panose="02020603050405020304" pitchFamily="18" charset="0"/>
                          <a:cs typeface="Times New Roman" panose="02020603050405020304" pitchFamily="18" charset="0"/>
                        </a:rPr>
                        <a:t>  USED TECHNOLOGY</a:t>
                      </a:r>
                      <a:endParaRPr sz="1100" u="none" strike="noStrike" cap="none"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100" u="none" strike="noStrike" cap="none" dirty="0">
                          <a:latin typeface="Times New Roman" panose="02020603050405020304" pitchFamily="18" charset="0"/>
                          <a:cs typeface="Times New Roman" panose="02020603050405020304" pitchFamily="18" charset="0"/>
                        </a:rPr>
                        <a:t> ADVANTAGES</a:t>
                      </a:r>
                      <a:endParaRPr sz="1100" u="none" strike="noStrike" cap="none"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100" u="none" strike="noStrike" cap="none" dirty="0">
                          <a:latin typeface="Times New Roman" panose="02020603050405020304" pitchFamily="18" charset="0"/>
                          <a:cs typeface="Times New Roman" panose="02020603050405020304" pitchFamily="18" charset="0"/>
                        </a:rPr>
                        <a:t>DISADVANTAGES</a:t>
                      </a:r>
                    </a:p>
                  </a:txBody>
                  <a:tcPr marL="91425" marR="91425" marT="91425" marB="91425"/>
                </a:tc>
                <a:extLst>
                  <a:ext uri="{0D108BD9-81ED-4DB2-BD59-A6C34878D82A}">
                    <a16:rowId xmlns:a16="http://schemas.microsoft.com/office/drawing/2014/main" val="10000"/>
                  </a:ext>
                </a:extLst>
              </a:tr>
              <a:tr h="731550">
                <a:tc>
                  <a:txBody>
                    <a:bodyPr/>
                    <a:lstStyle/>
                    <a:p>
                      <a:pPr marL="0" marR="0" lvl="0" indent="0" algn="l" rtl="0">
                        <a:lnSpc>
                          <a:spcPct val="100000"/>
                        </a:lnSpc>
                        <a:spcBef>
                          <a:spcPts val="0"/>
                        </a:spcBef>
                        <a:spcAft>
                          <a:spcPts val="0"/>
                        </a:spcAft>
                        <a:buClr>
                          <a:srgbClr val="000000"/>
                        </a:buClr>
                        <a:buSzPts val="1400"/>
                        <a:buFont typeface="Arial"/>
                        <a:buNone/>
                      </a:pPr>
                      <a:r>
                        <a:rPr lang="en-US" sz="1200" u="none" strike="noStrike" cap="none" dirty="0">
                          <a:latin typeface="Times New Roman" panose="02020603050405020304" pitchFamily="18" charset="0"/>
                          <a:cs typeface="Times New Roman" panose="02020603050405020304" pitchFamily="18" charset="0"/>
                        </a:rPr>
                        <a:t>PAPER 1:- Sign Language to text and speech conversion</a:t>
                      </a:r>
                      <a:endParaRPr sz="1200" u="none" strike="noStrike" cap="none" dirty="0">
                        <a:latin typeface="Times New Roman" panose="02020603050405020304" pitchFamily="18" charset="0"/>
                        <a:cs typeface="Times New Roman" panose="02020603050405020304" pitchFamily="18" charset="0"/>
                      </a:endParaRPr>
                    </a:p>
                  </a:txBody>
                  <a:tcPr marL="91425" marR="91425" marT="91425" marB="91425"/>
                </a:tc>
                <a:tc>
                  <a:txBody>
                    <a:bodyPr/>
                    <a:lstStyle/>
                    <a:p>
                      <a:r>
                        <a:rPr lang="en-US"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Raspberry Pi 3: For processing tasks.</a:t>
                      </a:r>
                    </a:p>
                    <a:p>
                      <a:r>
                        <a:rPr lang="en-US"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Neural Networks: For gesture recognition.</a:t>
                      </a:r>
                    </a:p>
                    <a:p>
                      <a:br>
                        <a:rPr lang="en-US" sz="1200" b="0" dirty="0">
                          <a:latin typeface="Times New Roman" panose="02020603050405020304" pitchFamily="18" charset="0"/>
                          <a:cs typeface="Times New Roman" panose="02020603050405020304" pitchFamily="18" charset="0"/>
                        </a:rPr>
                      </a:br>
                      <a:endParaRPr sz="1200" b="0" u="none" strike="noStrike" cap="none"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indent="0">
                        <a:buFont typeface="Arial" panose="020B0604020202020204" pitchFamily="34" charset="0"/>
                        <a:buNone/>
                      </a:pPr>
                      <a:r>
                        <a:rPr lang="en-US"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Cost-Effective: Utilizes affordable Raspberry Pi.,</a:t>
                      </a:r>
                    </a:p>
                    <a:p>
                      <a:pPr marL="0" indent="0">
                        <a:buFont typeface="Arial" panose="020B0604020202020204" pitchFamily="34" charset="0"/>
                        <a:buNone/>
                      </a:pPr>
                      <a:r>
                        <a:rPr lang="en-US"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Real-Time: Fast gesture-to-speech conversion.</a:t>
                      </a:r>
                    </a:p>
                    <a:p>
                      <a:pPr marL="0" marR="0" lvl="0" indent="0" algn="l" rtl="0">
                        <a:lnSpc>
                          <a:spcPct val="100000"/>
                        </a:lnSpc>
                        <a:spcBef>
                          <a:spcPts val="0"/>
                        </a:spcBef>
                        <a:spcAft>
                          <a:spcPts val="0"/>
                        </a:spcAft>
                        <a:buClr>
                          <a:srgbClr val="000000"/>
                        </a:buClr>
                        <a:buSzPts val="1400"/>
                        <a:buFont typeface="Arial"/>
                        <a:buNone/>
                      </a:pPr>
                      <a:endParaRPr sz="1200" b="0" u="none" strike="noStrike" cap="none" dirty="0">
                        <a:latin typeface="Times New Roman" panose="02020603050405020304" pitchFamily="18" charset="0"/>
                        <a:cs typeface="Times New Roman" panose="02020603050405020304" pitchFamily="18" charset="0"/>
                      </a:endParaRPr>
                    </a:p>
                  </a:txBody>
                  <a:tcPr marL="91425" marR="91425" marT="91425" marB="91425"/>
                </a:tc>
                <a:tc>
                  <a:txBody>
                    <a:bodyPr/>
                    <a:lstStyle/>
                    <a:p>
                      <a:r>
                        <a:rPr lang="en-US"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Limited Recognition: Supports few gestures initially.,</a:t>
                      </a:r>
                    </a:p>
                    <a:p>
                      <a:r>
                        <a:rPr lang="en-US"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Lighting Sensitivity: Performance varies with light.</a:t>
                      </a:r>
                    </a:p>
                    <a:p>
                      <a:pPr marL="0" marR="0" lvl="0" indent="0" algn="l" rtl="0">
                        <a:lnSpc>
                          <a:spcPct val="100000"/>
                        </a:lnSpc>
                        <a:spcBef>
                          <a:spcPts val="0"/>
                        </a:spcBef>
                        <a:spcAft>
                          <a:spcPts val="0"/>
                        </a:spcAft>
                        <a:buClr>
                          <a:srgbClr val="000000"/>
                        </a:buClr>
                        <a:buSzPts val="1400"/>
                        <a:buFont typeface="Arial"/>
                        <a:buNone/>
                      </a:pPr>
                      <a:endParaRPr sz="1200" b="0" u="none" strike="noStrike" cap="none"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1"/>
                  </a:ext>
                </a:extLst>
              </a:tr>
              <a:tr h="440302">
                <a:tc>
                  <a:txBody>
                    <a:bodyPr/>
                    <a:lstStyle/>
                    <a:p>
                      <a:pPr marL="0" marR="0" lvl="0" indent="0" algn="l" rtl="0">
                        <a:lnSpc>
                          <a:spcPct val="100000"/>
                        </a:lnSpc>
                        <a:spcBef>
                          <a:spcPts val="0"/>
                        </a:spcBef>
                        <a:spcAft>
                          <a:spcPts val="0"/>
                        </a:spcAft>
                        <a:buClr>
                          <a:srgbClr val="000000"/>
                        </a:buClr>
                        <a:buSzPts val="1400"/>
                        <a:buFont typeface="Arial"/>
                        <a:buNone/>
                      </a:pPr>
                      <a:r>
                        <a:rPr lang="en-IN" sz="1200" u="none" strike="noStrike" cap="none" dirty="0">
                          <a:latin typeface="Times New Roman" panose="02020603050405020304" pitchFamily="18" charset="0"/>
                          <a:cs typeface="Times New Roman" panose="02020603050405020304" pitchFamily="18" charset="0"/>
                        </a:rPr>
                        <a:t>PAPER 2:- </a:t>
                      </a:r>
                      <a:r>
                        <a:rPr lang="en-US" sz="1200" u="none" strike="noStrike" cap="none" dirty="0">
                          <a:latin typeface="Times New Roman" panose="02020603050405020304" pitchFamily="18" charset="0"/>
                          <a:cs typeface="Times New Roman" panose="02020603050405020304" pitchFamily="18" charset="0"/>
                        </a:rPr>
                        <a:t>Sign Language to text and speech conversion</a:t>
                      </a:r>
                      <a:endParaRPr sz="1200" u="none" strike="noStrike" cap="none" dirty="0">
                        <a:latin typeface="Times New Roman" panose="02020603050405020304" pitchFamily="18" charset="0"/>
                        <a:cs typeface="Times New Roman" panose="02020603050405020304" pitchFamily="18" charset="0"/>
                      </a:endParaRPr>
                    </a:p>
                  </a:txBody>
                  <a:tcPr marL="91425" marR="91425" marT="91425" marB="91425"/>
                </a:tc>
                <a:tc>
                  <a:txBody>
                    <a:bodyPr/>
                    <a:lstStyle/>
                    <a:p>
                      <a:r>
                        <a:rPr lang="en-US"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Employs HSV model for skin detection and PCA for feature extraction.</a:t>
                      </a:r>
                    </a:p>
                    <a:p>
                      <a:r>
                        <a:rPr lang="en-US"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Captures gestures using an internal mobile camera.</a:t>
                      </a:r>
                    </a:p>
                    <a:p>
                      <a:pPr marL="0" marR="0" lvl="0" indent="0" algn="l" rtl="0">
                        <a:lnSpc>
                          <a:spcPct val="100000"/>
                        </a:lnSpc>
                        <a:spcBef>
                          <a:spcPts val="0"/>
                        </a:spcBef>
                        <a:spcAft>
                          <a:spcPts val="0"/>
                        </a:spcAft>
                        <a:buClr>
                          <a:srgbClr val="000000"/>
                        </a:buClr>
                        <a:buSzPts val="1400"/>
                        <a:buFont typeface="Arial"/>
                        <a:buNone/>
                      </a:pPr>
                      <a:endParaRPr sz="1200" u="none" strike="noStrike" cap="none" dirty="0">
                        <a:latin typeface="Times New Roman" panose="02020603050405020304" pitchFamily="18" charset="0"/>
                        <a:cs typeface="Times New Roman" panose="02020603050405020304" pitchFamily="18" charset="0"/>
                      </a:endParaRPr>
                    </a:p>
                  </a:txBody>
                  <a:tcPr marL="91425" marR="91425" marT="91425" marB="91425"/>
                </a:tc>
                <a:tc>
                  <a:txBody>
                    <a:bodyPr/>
                    <a:lstStyle/>
                    <a:p>
                      <a:r>
                        <a:rPr lang="en-US"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Other models may lack speed or accuracy.,</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Performance affected by camera position and signer proximity.</a:t>
                      </a:r>
                    </a:p>
                    <a:p>
                      <a:br>
                        <a:rPr lang="en-US" sz="1200" dirty="0">
                          <a:latin typeface="Times New Roman" panose="02020603050405020304" pitchFamily="18" charset="0"/>
                          <a:cs typeface="Times New Roman" panose="02020603050405020304" pitchFamily="18" charset="0"/>
                        </a:rPr>
                      </a:br>
                      <a:endParaRPr sz="1200" u="none" strike="noStrike" cap="none" dirty="0">
                        <a:latin typeface="Times New Roman" panose="02020603050405020304" pitchFamily="18" charset="0"/>
                        <a:cs typeface="Times New Roman" panose="02020603050405020304" pitchFamily="18" charset="0"/>
                      </a:endParaRPr>
                    </a:p>
                  </a:txBody>
                  <a:tcPr marL="91425" marR="91425" marT="91425" marB="91425"/>
                </a:tc>
                <a:tc>
                  <a:txBody>
                    <a:bodyPr/>
                    <a:lstStyle/>
                    <a:p>
                      <a:r>
                        <a:rPr lang="en-IN"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Utilizes Media Pipe, FRCNN, for gesture recognition.</a:t>
                      </a:r>
                    </a:p>
                    <a:p>
                      <a:r>
                        <a:rPr lang="en-IN"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Employs HSV model for skin detection and PCA for feature extraction.</a:t>
                      </a:r>
                    </a:p>
                    <a:p>
                      <a:br>
                        <a:rPr lang="en-IN" sz="1200" dirty="0">
                          <a:latin typeface="Times New Roman" panose="02020603050405020304" pitchFamily="18" charset="0"/>
                          <a:cs typeface="Times New Roman" panose="02020603050405020304" pitchFamily="18" charset="0"/>
                        </a:rPr>
                      </a:br>
                      <a:endParaRPr sz="1200" u="none" strike="noStrike" cap="none"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EA6B8E7-6251-3E74-AC94-87E187CA52E1}"/>
              </a:ext>
            </a:extLst>
          </p:cNvPr>
          <p:cNvGraphicFramePr>
            <a:graphicFrameLocks noGrp="1"/>
          </p:cNvGraphicFramePr>
          <p:nvPr>
            <p:extLst>
              <p:ext uri="{D42A27DB-BD31-4B8C-83A1-F6EECF244321}">
                <p14:modId xmlns:p14="http://schemas.microsoft.com/office/powerpoint/2010/main" val="2845257395"/>
              </p:ext>
            </p:extLst>
          </p:nvPr>
        </p:nvGraphicFramePr>
        <p:xfrm>
          <a:off x="337121" y="310796"/>
          <a:ext cx="8052574" cy="4556760"/>
        </p:xfrm>
        <a:graphic>
          <a:graphicData uri="http://schemas.openxmlformats.org/drawingml/2006/table">
            <a:tbl>
              <a:tblPr firstRow="1" bandRow="1">
                <a:tableStyleId>{63CFC0D3-82DC-4815-8BB3-234E859C5206}</a:tableStyleId>
              </a:tblPr>
              <a:tblGrid>
                <a:gridCol w="1997461">
                  <a:extLst>
                    <a:ext uri="{9D8B030D-6E8A-4147-A177-3AD203B41FA5}">
                      <a16:colId xmlns:a16="http://schemas.microsoft.com/office/drawing/2014/main" val="1387636818"/>
                    </a:ext>
                  </a:extLst>
                </a:gridCol>
                <a:gridCol w="2018371">
                  <a:extLst>
                    <a:ext uri="{9D8B030D-6E8A-4147-A177-3AD203B41FA5}">
                      <a16:colId xmlns:a16="http://schemas.microsoft.com/office/drawing/2014/main" val="2641202249"/>
                    </a:ext>
                  </a:extLst>
                </a:gridCol>
                <a:gridCol w="2018371">
                  <a:extLst>
                    <a:ext uri="{9D8B030D-6E8A-4147-A177-3AD203B41FA5}">
                      <a16:colId xmlns:a16="http://schemas.microsoft.com/office/drawing/2014/main" val="3998007627"/>
                    </a:ext>
                  </a:extLst>
                </a:gridCol>
                <a:gridCol w="2018371">
                  <a:extLst>
                    <a:ext uri="{9D8B030D-6E8A-4147-A177-3AD203B41FA5}">
                      <a16:colId xmlns:a16="http://schemas.microsoft.com/office/drawing/2014/main" val="3107557281"/>
                    </a:ext>
                  </a:extLst>
                </a:gridCol>
              </a:tblGrid>
              <a:tr h="902407">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100" dirty="0">
                          <a:solidFill>
                            <a:schemeClr val="tx1"/>
                          </a:solidFill>
                          <a:latin typeface="Times New Roman" panose="02020603050405020304" pitchFamily="18" charset="0"/>
                          <a:cs typeface="Times New Roman" panose="02020603050405020304" pitchFamily="18" charset="0"/>
                        </a:rPr>
                        <a:t>PAPER 3:-</a:t>
                      </a:r>
                      <a:r>
                        <a:rPr lang="en-US" sz="1100" dirty="0">
                          <a:solidFill>
                            <a:schemeClr val="tx1"/>
                          </a:solidFill>
                          <a:latin typeface="Times New Roman" panose="02020603050405020304" pitchFamily="18" charset="0"/>
                          <a:cs typeface="Times New Roman" panose="02020603050405020304" pitchFamily="18" charset="0"/>
                        </a:rPr>
                        <a:t>Sign Language Conversion to Text</a:t>
                      </a:r>
                      <a:endParaRPr lang="en-IN" sz="1100" dirty="0">
                        <a:solidFill>
                          <a:schemeClr val="tx1"/>
                        </a:solidFill>
                        <a:latin typeface="Times New Roman" panose="02020603050405020304" pitchFamily="18" charset="0"/>
                        <a:cs typeface="Times New Roman" panose="02020603050405020304" pitchFamily="18" charset="0"/>
                      </a:endParaRPr>
                    </a:p>
                    <a:p>
                      <a:endParaRPr lang="en-IN" sz="11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1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Media Pipe for gesture recognition.</a:t>
                      </a:r>
                    </a:p>
                    <a:p>
                      <a:r>
                        <a:rPr lang="en-IN" sz="11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Image processing techniques for feature extraction.</a:t>
                      </a:r>
                    </a:p>
                    <a:p>
                      <a:endParaRPr lang="en-IN" sz="11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1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Real-time translation for instant communication.</a:t>
                      </a:r>
                    </a:p>
                    <a:p>
                      <a:r>
                        <a:rPr lang="en-US" sz="11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User-friendly with no need for special equipment.</a:t>
                      </a:r>
                    </a:p>
                    <a:p>
                      <a:endParaRPr lang="en-IN" sz="11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1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Performance affected by environment and camera setup.</a:t>
                      </a:r>
                    </a:p>
                    <a:p>
                      <a:r>
                        <a:rPr lang="en-US" sz="11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Accuracy issues with complex gestures or dialects.</a:t>
                      </a:r>
                    </a:p>
                    <a:p>
                      <a:endParaRPr lang="en-IN" sz="11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37548524"/>
                  </a:ext>
                </a:extLst>
              </a:tr>
              <a:tr h="1065136">
                <a:tc>
                  <a:txBody>
                    <a:bodyPr/>
                    <a:lstStyle/>
                    <a:p>
                      <a:r>
                        <a:rPr lang="en-IN" sz="1100" dirty="0">
                          <a:solidFill>
                            <a:schemeClr val="tx1"/>
                          </a:solidFill>
                          <a:latin typeface="Times New Roman" panose="02020603050405020304" pitchFamily="18" charset="0"/>
                          <a:cs typeface="Times New Roman" panose="02020603050405020304" pitchFamily="18" charset="0"/>
                        </a:rPr>
                        <a:t>PAPER 4:- </a:t>
                      </a:r>
                      <a:r>
                        <a:rPr lang="en-US" sz="11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Image processing for gesture recognition.</a:t>
                      </a:r>
                    </a:p>
                    <a:p>
                      <a:r>
                        <a:rPr lang="en-US" sz="11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Open CV for visual processing.</a:t>
                      </a:r>
                    </a:p>
                    <a:p>
                      <a:endParaRPr lang="en-IN" sz="11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1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Image processing for gesture recognition.</a:t>
                      </a:r>
                    </a:p>
                    <a:p>
                      <a:r>
                        <a:rPr lang="en-US" sz="11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Open CV for visual processing.</a:t>
                      </a:r>
                    </a:p>
                    <a:p>
                      <a:endParaRPr lang="en-IN" sz="1100" dirty="0">
                        <a:solidFill>
                          <a:schemeClr val="tx1"/>
                        </a:solidFill>
                        <a:latin typeface="Times New Roman" panose="02020603050405020304" pitchFamily="18" charset="0"/>
                        <a:cs typeface="Times New Roman" panose="02020603050405020304" pitchFamily="18" charset="0"/>
                      </a:endParaRPr>
                    </a:p>
                    <a:p>
                      <a:endParaRPr lang="en-IN" sz="11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1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Enhances communication between deaf and hearing individuals.</a:t>
                      </a:r>
                    </a:p>
                    <a:p>
                      <a:r>
                        <a:rPr lang="en-US" sz="11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Promotes inclusivity and reduces isolation.</a:t>
                      </a:r>
                    </a:p>
                    <a:p>
                      <a:endParaRPr lang="en-IN" sz="11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1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May create dependency on technology.</a:t>
                      </a:r>
                    </a:p>
                    <a:p>
                      <a:r>
                        <a:rPr lang="en-US" sz="11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Potential accuracy issues in gesture recognition.</a:t>
                      </a:r>
                    </a:p>
                    <a:p>
                      <a:endParaRPr lang="en-IN" sz="11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58555525"/>
                  </a:ext>
                </a:extLst>
              </a:tr>
              <a:tr h="1227865">
                <a:tc>
                  <a:txBody>
                    <a:bodyPr/>
                    <a:lstStyle/>
                    <a:p>
                      <a:r>
                        <a:rPr lang="en-IN" sz="1100" dirty="0">
                          <a:solidFill>
                            <a:schemeClr val="tx1"/>
                          </a:solidFill>
                          <a:latin typeface="Times New Roman" panose="02020603050405020304" pitchFamily="18" charset="0"/>
                          <a:cs typeface="Times New Roman" panose="02020603050405020304" pitchFamily="18" charset="0"/>
                        </a:rPr>
                        <a:t>PAPER 5:- </a:t>
                      </a:r>
                      <a:r>
                        <a:rPr lang="en-US" sz="11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Enhances communication between deaf and hearing individuals.</a:t>
                      </a:r>
                    </a:p>
                    <a:p>
                      <a:r>
                        <a:rPr lang="en-US" sz="11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Promotes inclusivity and reduces isolation.</a:t>
                      </a:r>
                    </a:p>
                    <a:p>
                      <a:endParaRPr lang="en-IN" sz="11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1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Utilizes deep learning models like CNN and VGG16.</a:t>
                      </a:r>
                    </a:p>
                    <a:p>
                      <a:r>
                        <a:rPr lang="en-US" sz="11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Employs image segmentation for gesture recognition.</a:t>
                      </a:r>
                    </a:p>
                    <a:p>
                      <a:br>
                        <a:rPr lang="en-US" sz="1100" dirty="0">
                          <a:solidFill>
                            <a:schemeClr val="tx1"/>
                          </a:solidFill>
                          <a:latin typeface="Times New Roman" panose="02020603050405020304" pitchFamily="18" charset="0"/>
                          <a:cs typeface="Times New Roman" panose="02020603050405020304" pitchFamily="18" charset="0"/>
                        </a:rPr>
                      </a:br>
                      <a:endParaRPr lang="en-IN" sz="11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1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Enhances communication between the deaf and hearing communities.</a:t>
                      </a:r>
                      <a:br>
                        <a:rPr lang="en-US" sz="1100" dirty="0">
                          <a:solidFill>
                            <a:schemeClr val="tx1"/>
                          </a:solidFill>
                          <a:latin typeface="Times New Roman" panose="02020603050405020304" pitchFamily="18" charset="0"/>
                          <a:cs typeface="Times New Roman" panose="02020603050405020304" pitchFamily="18" charset="0"/>
                        </a:rPr>
                      </a:br>
                      <a:r>
                        <a:rPr lang="en-US" sz="11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User-friendly app design for easy accessibility.</a:t>
                      </a:r>
                    </a:p>
                    <a:p>
                      <a:endParaRPr lang="en-IN" sz="11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1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Requires high-end hardware for optimal performance.</a:t>
                      </a:r>
                    </a:p>
                    <a:p>
                      <a:r>
                        <a:rPr lang="en-US" sz="11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Complex development process.</a:t>
                      </a:r>
                    </a:p>
                    <a:p>
                      <a:r>
                        <a:rPr lang="en-US" sz="11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Requires high-end hardware for optimal performance.</a:t>
                      </a:r>
                    </a:p>
                    <a:p>
                      <a:r>
                        <a:rPr lang="en-US" sz="11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Complex development process.</a:t>
                      </a:r>
                    </a:p>
                    <a:p>
                      <a:endParaRPr lang="en-IN" sz="11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6246833"/>
                  </a:ext>
                </a:extLst>
              </a:tr>
              <a:tr h="1230360">
                <a:tc>
                  <a:txBody>
                    <a:bodyPr/>
                    <a:lstStyle/>
                    <a:p>
                      <a:r>
                        <a:rPr lang="en-IN" sz="1100" dirty="0">
                          <a:solidFill>
                            <a:schemeClr val="tx1"/>
                          </a:solidFill>
                          <a:latin typeface="Times New Roman" panose="02020603050405020304" pitchFamily="18" charset="0"/>
                          <a:cs typeface="Times New Roman" panose="02020603050405020304" pitchFamily="18" charset="0"/>
                        </a:rPr>
                        <a:t>PAPER 6:- </a:t>
                      </a:r>
                      <a:r>
                        <a:rPr lang="en-US" sz="11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Breaking the Silence: An innovative ASL to Text Conversion System Leveraging Computer Vision &amp; Machine Learning for Enhanced Communication</a:t>
                      </a:r>
                      <a:endParaRPr lang="en-IN" sz="11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1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Utilizes ResNet-50 for gesture recognition.</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Employs OpenCV for computer vision. Built with Python, TensorFlow, and </a:t>
                      </a:r>
                      <a:r>
                        <a:rPr lang="en-US" sz="1100" b="0" i="0" u="none" strike="noStrike" cap="none" dirty="0" err="1">
                          <a:solidFill>
                            <a:schemeClr val="tx1"/>
                          </a:solidFill>
                          <a:effectLst/>
                          <a:latin typeface="Times New Roman" panose="02020603050405020304" pitchFamily="18" charset="0"/>
                          <a:ea typeface="Arial"/>
                          <a:cs typeface="Times New Roman" panose="02020603050405020304" pitchFamily="18" charset="0"/>
                          <a:sym typeface="Arial"/>
                        </a:rPr>
                        <a:t>Keras</a:t>
                      </a:r>
                      <a:r>
                        <a:rPr lang="en-US" sz="11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a:t>
                      </a:r>
                    </a:p>
                    <a:p>
                      <a:endParaRPr lang="en-US" sz="11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endParaRPr>
                    </a:p>
                  </a:txBody>
                  <a:tcPr/>
                </a:tc>
                <a:tc>
                  <a:txBody>
                    <a:bodyPr/>
                    <a:lstStyle/>
                    <a:p>
                      <a:r>
                        <a:rPr lang="en-US" sz="11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Facilitates communication between deaf and hearing individuals.</a:t>
                      </a:r>
                    </a:p>
                    <a:p>
                      <a:r>
                        <a:rPr lang="en-US" sz="11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Empowers the deaf community and enhances engagement.</a:t>
                      </a:r>
                    </a:p>
                    <a:p>
                      <a:br>
                        <a:rPr lang="en-US" sz="1100" dirty="0">
                          <a:solidFill>
                            <a:schemeClr val="tx1"/>
                          </a:solidFill>
                          <a:latin typeface="Times New Roman" panose="02020603050405020304" pitchFamily="18" charset="0"/>
                          <a:cs typeface="Times New Roman" panose="02020603050405020304" pitchFamily="18" charset="0"/>
                        </a:rPr>
                      </a:br>
                      <a:endParaRPr lang="en-IN" sz="11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1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Limited coverage of sign language variations.</a:t>
                      </a:r>
                    </a:p>
                    <a:p>
                      <a:r>
                        <a:rPr lang="en-US" sz="11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Performance affected by lighting and camera angles.</a:t>
                      </a:r>
                    </a:p>
                    <a:p>
                      <a:endParaRPr lang="en-IN" sz="11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68760056"/>
                  </a:ext>
                </a:extLst>
              </a:tr>
            </a:tbl>
          </a:graphicData>
        </a:graphic>
      </p:graphicFrame>
    </p:spTree>
    <p:extLst>
      <p:ext uri="{BB962C8B-B14F-4D97-AF65-F5344CB8AC3E}">
        <p14:creationId xmlns:p14="http://schemas.microsoft.com/office/powerpoint/2010/main" val="552697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EA6B8E7-6251-3E74-AC94-87E187CA52E1}"/>
              </a:ext>
            </a:extLst>
          </p:cNvPr>
          <p:cNvGraphicFramePr>
            <a:graphicFrameLocks noGrp="1"/>
          </p:cNvGraphicFramePr>
          <p:nvPr>
            <p:extLst>
              <p:ext uri="{D42A27DB-BD31-4B8C-83A1-F6EECF244321}">
                <p14:modId xmlns:p14="http://schemas.microsoft.com/office/powerpoint/2010/main" val="2215474772"/>
              </p:ext>
            </p:extLst>
          </p:nvPr>
        </p:nvGraphicFramePr>
        <p:xfrm>
          <a:off x="460915" y="57150"/>
          <a:ext cx="8073484" cy="5326380"/>
        </p:xfrm>
        <a:graphic>
          <a:graphicData uri="http://schemas.openxmlformats.org/drawingml/2006/table">
            <a:tbl>
              <a:tblPr firstRow="1" bandRow="1">
                <a:tableStyleId>{63CFC0D3-82DC-4815-8BB3-234E859C5206}</a:tableStyleId>
              </a:tblPr>
              <a:tblGrid>
                <a:gridCol w="2018371">
                  <a:extLst>
                    <a:ext uri="{9D8B030D-6E8A-4147-A177-3AD203B41FA5}">
                      <a16:colId xmlns:a16="http://schemas.microsoft.com/office/drawing/2014/main" val="1387636818"/>
                    </a:ext>
                  </a:extLst>
                </a:gridCol>
                <a:gridCol w="2018371">
                  <a:extLst>
                    <a:ext uri="{9D8B030D-6E8A-4147-A177-3AD203B41FA5}">
                      <a16:colId xmlns:a16="http://schemas.microsoft.com/office/drawing/2014/main" val="2641202249"/>
                    </a:ext>
                  </a:extLst>
                </a:gridCol>
                <a:gridCol w="2018371">
                  <a:extLst>
                    <a:ext uri="{9D8B030D-6E8A-4147-A177-3AD203B41FA5}">
                      <a16:colId xmlns:a16="http://schemas.microsoft.com/office/drawing/2014/main" val="3998007627"/>
                    </a:ext>
                  </a:extLst>
                </a:gridCol>
                <a:gridCol w="2018371">
                  <a:extLst>
                    <a:ext uri="{9D8B030D-6E8A-4147-A177-3AD203B41FA5}">
                      <a16:colId xmlns:a16="http://schemas.microsoft.com/office/drawing/2014/main" val="3107557281"/>
                    </a:ext>
                  </a:extLst>
                </a:gridCol>
              </a:tblGrid>
              <a:tr h="154181">
                <a:tc>
                  <a:txBody>
                    <a:bodyPr/>
                    <a:lstStyle/>
                    <a:p>
                      <a:r>
                        <a:rPr lang="en-IN" sz="1050" dirty="0">
                          <a:solidFill>
                            <a:schemeClr val="tx1"/>
                          </a:solidFill>
                          <a:latin typeface="Times New Roman" panose="02020603050405020304" pitchFamily="18" charset="0"/>
                          <a:cs typeface="Times New Roman" panose="02020603050405020304" pitchFamily="18" charset="0"/>
                        </a:rPr>
                        <a:t>PAPER 7:- </a:t>
                      </a:r>
                      <a:r>
                        <a:rPr lang="en-US" sz="1050" dirty="0">
                          <a:solidFill>
                            <a:schemeClr val="tx1"/>
                          </a:solidFill>
                          <a:latin typeface="Times New Roman" panose="02020603050405020304" pitchFamily="18" charset="0"/>
                          <a:cs typeface="Times New Roman" panose="02020603050405020304" pitchFamily="18" charset="0"/>
                        </a:rPr>
                        <a:t>Real-time Conversion of Sign Language to Text and Speech, and vice-versa</a:t>
                      </a:r>
                      <a:endParaRPr lang="en-IN" sz="105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05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CNN: Gesture recognition.</a:t>
                      </a:r>
                    </a:p>
                    <a:p>
                      <a:r>
                        <a:rPr lang="en-US" sz="105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Image Processing: Video enhancement.</a:t>
                      </a:r>
                    </a:p>
                    <a:p>
                      <a:r>
                        <a:rPr lang="en-US" sz="105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NLP &amp; TTS: Converts gestures to text and speech.</a:t>
                      </a:r>
                    </a:p>
                    <a:p>
                      <a:endParaRPr lang="en-IN" sz="105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05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Real-time Communication: Facilitates interaction between Deaf and hearing individuals.</a:t>
                      </a:r>
                    </a:p>
                    <a:p>
                      <a:r>
                        <a:rPr lang="en-US" sz="105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Accessibility: Enhances learning and emergency response for the hearing-impaired.</a:t>
                      </a:r>
                    </a:p>
                    <a:p>
                      <a:endParaRPr lang="en-IN" sz="105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05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Recognition Challenges: Variations in signs and dialects can complicate accuracy.</a:t>
                      </a:r>
                    </a:p>
                    <a:p>
                      <a:r>
                        <a:rPr lang="en-US" sz="105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Technical Issues: Performance may suffer in poor conditions.</a:t>
                      </a:r>
                    </a:p>
                    <a:p>
                      <a:endParaRPr lang="en-IN" sz="105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37548524"/>
                  </a:ext>
                </a:extLst>
              </a:tr>
              <a:tr h="221384">
                <a:tc>
                  <a:txBody>
                    <a:bodyPr/>
                    <a:lstStyle/>
                    <a:p>
                      <a:r>
                        <a:rPr lang="en-IN" sz="1050" dirty="0">
                          <a:solidFill>
                            <a:schemeClr val="tx1"/>
                          </a:solidFill>
                          <a:latin typeface="Times New Roman" panose="02020603050405020304" pitchFamily="18" charset="0"/>
                          <a:cs typeface="Times New Roman" panose="02020603050405020304" pitchFamily="18" charset="0"/>
                        </a:rPr>
                        <a:t>PAPER 8:- </a:t>
                      </a:r>
                      <a:r>
                        <a:rPr lang="en-US" sz="1050" dirty="0">
                          <a:solidFill>
                            <a:schemeClr val="tx1"/>
                          </a:solidFill>
                          <a:latin typeface="Times New Roman" panose="02020603050405020304" pitchFamily="18" charset="0"/>
                          <a:cs typeface="Times New Roman" panose="02020603050405020304" pitchFamily="18" charset="0"/>
                        </a:rPr>
                        <a:t>Text to Sign Language Conversion by Using Python and Database of Images and Videos</a:t>
                      </a:r>
                      <a:endParaRPr lang="en-IN" sz="105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05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Encompasses devices like walkers, wheelchairs, and text telephones.</a:t>
                      </a:r>
                    </a:p>
                    <a:p>
                      <a:r>
                        <a:rPr lang="en-US" sz="105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Advanced systems convert sign language into text or speech.</a:t>
                      </a:r>
                    </a:p>
                    <a:p>
                      <a:r>
                        <a:rPr lang="en-US" sz="105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Utilizes Bluetooth and GSM for real-time communication.</a:t>
                      </a:r>
                    </a:p>
                    <a:p>
                      <a:endParaRPr lang="en-IN" sz="1050" dirty="0">
                        <a:solidFill>
                          <a:schemeClr val="tx1"/>
                        </a:solidFill>
                        <a:latin typeface="Times New Roman" panose="02020603050405020304" pitchFamily="18" charset="0"/>
                        <a:cs typeface="Times New Roman" panose="02020603050405020304" pitchFamily="18" charset="0"/>
                      </a:endParaRPr>
                    </a:p>
                    <a:p>
                      <a:endParaRPr lang="en-IN" sz="105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05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Enhances communication for individuals with disabilities, promoting independence.</a:t>
                      </a:r>
                    </a:p>
                    <a:p>
                      <a:r>
                        <a:rPr lang="en-US" sz="105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Includes diverse devices catering to various needs, from low-tech to high-tech.</a:t>
                      </a:r>
                    </a:p>
                    <a:p>
                      <a:r>
                        <a:rPr lang="en-US" sz="105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Bridges gaps between deaf individuals and the hearing community.</a:t>
                      </a:r>
                    </a:p>
                    <a:p>
                      <a:endParaRPr lang="en-IN" sz="105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05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Effectiveness may depend on user familiarity with technology or sign language.</a:t>
                      </a:r>
                    </a:p>
                    <a:p>
                      <a:r>
                        <a:rPr lang="en-US" sz="105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High costs can limit accessibility for some users.</a:t>
                      </a:r>
                    </a:p>
                    <a:p>
                      <a:r>
                        <a:rPr lang="en-US" sz="105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Learning curves may discourage adoption of new technologies.</a:t>
                      </a:r>
                    </a:p>
                    <a:p>
                      <a:endParaRPr lang="en-IN" sz="105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58555525"/>
                  </a:ext>
                </a:extLst>
              </a:tr>
              <a:tr h="174549">
                <a:tc>
                  <a:txBody>
                    <a:bodyPr/>
                    <a:lstStyle/>
                    <a:p>
                      <a:r>
                        <a:rPr lang="en-IN" sz="1050" dirty="0">
                          <a:solidFill>
                            <a:schemeClr val="tx1"/>
                          </a:solidFill>
                          <a:latin typeface="Times New Roman" panose="02020603050405020304" pitchFamily="18" charset="0"/>
                          <a:cs typeface="Times New Roman" panose="02020603050405020304" pitchFamily="18" charset="0"/>
                        </a:rPr>
                        <a:t>PAPER 9:- </a:t>
                      </a:r>
                      <a:r>
                        <a:rPr lang="en-US" sz="1050" dirty="0">
                          <a:solidFill>
                            <a:schemeClr val="tx1"/>
                          </a:solidFill>
                          <a:latin typeface="Times New Roman" panose="02020603050405020304" pitchFamily="18" charset="0"/>
                          <a:cs typeface="Times New Roman" panose="02020603050405020304" pitchFamily="18" charset="0"/>
                        </a:rPr>
                        <a:t>Speech/Text to Indian Sign</a:t>
                      </a:r>
                      <a:r>
                        <a:rPr lang="en-US" sz="1050" baseline="0" dirty="0">
                          <a:solidFill>
                            <a:schemeClr val="tx1"/>
                          </a:solidFill>
                          <a:latin typeface="Times New Roman" panose="02020603050405020304" pitchFamily="18" charset="0"/>
                          <a:cs typeface="Times New Roman" panose="02020603050405020304" pitchFamily="18" charset="0"/>
                        </a:rPr>
                        <a:t> </a:t>
                      </a:r>
                      <a:r>
                        <a:rPr lang="en-US" sz="1050" dirty="0">
                          <a:solidFill>
                            <a:schemeClr val="tx1"/>
                          </a:solidFill>
                          <a:latin typeface="Times New Roman" panose="02020603050405020304" pitchFamily="18" charset="0"/>
                          <a:cs typeface="Times New Roman" panose="02020603050405020304" pitchFamily="18" charset="0"/>
                        </a:rPr>
                        <a:t> Language</a:t>
                      </a:r>
                      <a:r>
                        <a:rPr lang="en-US" sz="1050" baseline="0" dirty="0">
                          <a:solidFill>
                            <a:schemeClr val="tx1"/>
                          </a:solidFill>
                          <a:latin typeface="Times New Roman" panose="02020603050405020304" pitchFamily="18" charset="0"/>
                          <a:cs typeface="Times New Roman" panose="02020603050405020304" pitchFamily="18" charset="0"/>
                        </a:rPr>
                        <a:t> </a:t>
                      </a:r>
                      <a:r>
                        <a:rPr lang="en-US" sz="1050" dirty="0">
                          <a:solidFill>
                            <a:schemeClr val="tx1"/>
                          </a:solidFill>
                          <a:latin typeface="Times New Roman" panose="02020603050405020304" pitchFamily="18" charset="0"/>
                          <a:cs typeface="Times New Roman" panose="02020603050405020304" pitchFamily="18" charset="0"/>
                        </a:rPr>
                        <a:t>using Natural Language Processing.</a:t>
                      </a:r>
                      <a:endParaRPr lang="en-IN" sz="105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05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NLP: Processes speech/text into ISL.</a:t>
                      </a:r>
                    </a:p>
                    <a:p>
                      <a:r>
                        <a:rPr lang="en-US" sz="105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Machine Learning: Used for tokenization and lemmatization.</a:t>
                      </a:r>
                    </a:p>
                    <a:p>
                      <a:r>
                        <a:rPr lang="en-US" sz="105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Mobile Frameworks: Developed using </a:t>
                      </a:r>
                      <a:r>
                        <a:rPr lang="en-US" sz="1050" b="0" i="0" u="none" strike="noStrike" cap="none" dirty="0" err="1">
                          <a:solidFill>
                            <a:schemeClr val="tx1"/>
                          </a:solidFill>
                          <a:effectLst/>
                          <a:latin typeface="Times New Roman" panose="02020603050405020304" pitchFamily="18" charset="0"/>
                          <a:ea typeface="Arial"/>
                          <a:cs typeface="Times New Roman" panose="02020603050405020304" pitchFamily="18" charset="0"/>
                          <a:sym typeface="Arial"/>
                        </a:rPr>
                        <a:t>Kivy</a:t>
                      </a:r>
                      <a:r>
                        <a:rPr lang="en-US" sz="105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 and </a:t>
                      </a:r>
                      <a:r>
                        <a:rPr lang="en-US" sz="1050" b="0" i="0" u="none" strike="noStrike" cap="none" dirty="0" err="1">
                          <a:solidFill>
                            <a:schemeClr val="tx1"/>
                          </a:solidFill>
                          <a:effectLst/>
                          <a:latin typeface="Times New Roman" panose="02020603050405020304" pitchFamily="18" charset="0"/>
                          <a:ea typeface="Arial"/>
                          <a:cs typeface="Times New Roman" panose="02020603050405020304" pitchFamily="18" charset="0"/>
                          <a:sym typeface="Arial"/>
                        </a:rPr>
                        <a:t>KivyMD</a:t>
                      </a:r>
                      <a:r>
                        <a:rPr lang="en-US" sz="105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a:t>
                      </a:r>
                    </a:p>
                    <a:p>
                      <a:br>
                        <a:rPr lang="en-US" sz="1050" b="0" dirty="0">
                          <a:solidFill>
                            <a:schemeClr val="tx1"/>
                          </a:solidFill>
                          <a:latin typeface="Times New Roman" panose="02020603050405020304" pitchFamily="18" charset="0"/>
                          <a:cs typeface="Times New Roman" panose="02020603050405020304" pitchFamily="18" charset="0"/>
                        </a:rPr>
                      </a:br>
                      <a:endParaRPr lang="en-IN" sz="105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05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User-Friendly: Accessible mobile application promotes inclusivity.</a:t>
                      </a:r>
                    </a:p>
                    <a:p>
                      <a:r>
                        <a:rPr lang="en-US" sz="105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Dynamic Learning: Can be updated with more vocabulary.</a:t>
                      </a:r>
                    </a:p>
                    <a:p>
                      <a:endParaRPr lang="en-IN" sz="105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05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Limited Vocabulary: Dependent on the database's content.</a:t>
                      </a:r>
                    </a:p>
                    <a:p>
                      <a:r>
                        <a:rPr lang="en-US" sz="105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Contextual Challenges: May struggle with nuanced phrases.</a:t>
                      </a:r>
                    </a:p>
                    <a:p>
                      <a:r>
                        <a:rPr lang="en-US" sz="105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Tech Dependency: Users might rely too much on the app.</a:t>
                      </a:r>
                    </a:p>
                    <a:p>
                      <a:r>
                        <a:rPr lang="en-US" sz="105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a:t>
                      </a:r>
                    </a:p>
                    <a:p>
                      <a:endParaRPr lang="en-IN" sz="105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6246833"/>
                  </a:ext>
                </a:extLst>
              </a:tr>
              <a:tr h="696642">
                <a:tc>
                  <a:txBody>
                    <a:bodyPr/>
                    <a:lstStyle/>
                    <a:p>
                      <a:r>
                        <a:rPr lang="en-IN" sz="1050" dirty="0">
                          <a:solidFill>
                            <a:schemeClr val="tx1"/>
                          </a:solidFill>
                          <a:latin typeface="Times New Roman" panose="02020603050405020304" pitchFamily="18" charset="0"/>
                          <a:cs typeface="Times New Roman" panose="02020603050405020304" pitchFamily="18" charset="0"/>
                        </a:rPr>
                        <a:t>PAPER 10:- </a:t>
                      </a:r>
                      <a:r>
                        <a:rPr lang="en-US" sz="1050" dirty="0">
                          <a:solidFill>
                            <a:schemeClr val="tx1"/>
                          </a:solidFill>
                          <a:latin typeface="Times New Roman" panose="02020603050405020304" pitchFamily="18" charset="0"/>
                          <a:cs typeface="Times New Roman" panose="02020603050405020304" pitchFamily="18" charset="0"/>
                        </a:rPr>
                        <a:t>Automated Bangla Sign Language Conversion System: Present and Future </a:t>
                      </a:r>
                      <a:endParaRPr lang="en-IN" sz="105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05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Voice Recognition: Turns speech into text.</a:t>
                      </a:r>
                    </a:p>
                    <a:p>
                      <a:r>
                        <a:rPr lang="en-US" sz="105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Image Recognition: Detects </a:t>
                      </a:r>
                      <a:r>
                        <a:rPr lang="en-US" sz="1050" b="0" i="0" u="none" strike="noStrike" cap="none" dirty="0" err="1">
                          <a:solidFill>
                            <a:schemeClr val="tx1"/>
                          </a:solidFill>
                          <a:effectLst/>
                          <a:latin typeface="Times New Roman" panose="02020603050405020304" pitchFamily="18" charset="0"/>
                          <a:ea typeface="Arial"/>
                          <a:cs typeface="Times New Roman" panose="02020603050405020304" pitchFamily="18" charset="0"/>
                          <a:sym typeface="Arial"/>
                        </a:rPr>
                        <a:t>BdSL</a:t>
                      </a:r>
                      <a:r>
                        <a:rPr lang="en-US" sz="105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 signs from images.</a:t>
                      </a:r>
                    </a:p>
                    <a:p>
                      <a:endParaRPr lang="en-IN" sz="105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05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Better Communication: Helps deaf and hearing people connect.</a:t>
                      </a:r>
                    </a:p>
                    <a:p>
                      <a:r>
                        <a:rPr lang="en-US" sz="105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Quick Translation: Translates Bangla to </a:t>
                      </a:r>
                      <a:r>
                        <a:rPr lang="en-US" sz="1050" b="0" i="0" u="none" strike="noStrike" cap="none" dirty="0" err="1">
                          <a:solidFill>
                            <a:schemeClr val="tx1"/>
                          </a:solidFill>
                          <a:effectLst/>
                          <a:latin typeface="Times New Roman" panose="02020603050405020304" pitchFamily="18" charset="0"/>
                          <a:ea typeface="Arial"/>
                          <a:cs typeface="Times New Roman" panose="02020603050405020304" pitchFamily="18" charset="0"/>
                          <a:sym typeface="Arial"/>
                        </a:rPr>
                        <a:t>BdSL</a:t>
                      </a:r>
                      <a:r>
                        <a:rPr lang="en-US" sz="105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 fast.</a:t>
                      </a:r>
                    </a:p>
                  </a:txBody>
                  <a:tcPr/>
                </a:tc>
                <a:tc>
                  <a:txBody>
                    <a:bodyPr/>
                    <a:lstStyle/>
                    <a:p>
                      <a:r>
                        <a:rPr lang="en-US" sz="105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Small Vocabulary: Understands few words.</a:t>
                      </a:r>
                    </a:p>
                    <a:p>
                      <a:r>
                        <a:rPr lang="en-US" sz="105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No Expressions: Misses facial and two-handed signs.</a:t>
                      </a:r>
                    </a:p>
                    <a:p>
                      <a:endParaRPr lang="en-US" sz="105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endParaRPr>
                    </a:p>
                    <a:p>
                      <a:endParaRPr lang="en-IN" sz="105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68760056"/>
                  </a:ext>
                </a:extLst>
              </a:tr>
            </a:tbl>
          </a:graphicData>
        </a:graphic>
      </p:graphicFrame>
    </p:spTree>
    <p:extLst>
      <p:ext uri="{BB962C8B-B14F-4D97-AF65-F5344CB8AC3E}">
        <p14:creationId xmlns:p14="http://schemas.microsoft.com/office/powerpoint/2010/main" val="3390324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EA6B8E7-6251-3E74-AC94-87E187CA52E1}"/>
              </a:ext>
            </a:extLst>
          </p:cNvPr>
          <p:cNvGraphicFramePr>
            <a:graphicFrameLocks noGrp="1"/>
          </p:cNvGraphicFramePr>
          <p:nvPr>
            <p:extLst>
              <p:ext uri="{D42A27DB-BD31-4B8C-83A1-F6EECF244321}">
                <p14:modId xmlns:p14="http://schemas.microsoft.com/office/powerpoint/2010/main" val="429358221"/>
              </p:ext>
            </p:extLst>
          </p:nvPr>
        </p:nvGraphicFramePr>
        <p:xfrm>
          <a:off x="379140" y="316726"/>
          <a:ext cx="8073484" cy="2529840"/>
        </p:xfrm>
        <a:graphic>
          <a:graphicData uri="http://schemas.openxmlformats.org/drawingml/2006/table">
            <a:tbl>
              <a:tblPr firstRow="1" bandRow="1">
                <a:tableStyleId>{63CFC0D3-82DC-4815-8BB3-234E859C5206}</a:tableStyleId>
              </a:tblPr>
              <a:tblGrid>
                <a:gridCol w="2018371">
                  <a:extLst>
                    <a:ext uri="{9D8B030D-6E8A-4147-A177-3AD203B41FA5}">
                      <a16:colId xmlns:a16="http://schemas.microsoft.com/office/drawing/2014/main" val="1387636818"/>
                    </a:ext>
                  </a:extLst>
                </a:gridCol>
                <a:gridCol w="2018371">
                  <a:extLst>
                    <a:ext uri="{9D8B030D-6E8A-4147-A177-3AD203B41FA5}">
                      <a16:colId xmlns:a16="http://schemas.microsoft.com/office/drawing/2014/main" val="2641202249"/>
                    </a:ext>
                  </a:extLst>
                </a:gridCol>
                <a:gridCol w="2018371">
                  <a:extLst>
                    <a:ext uri="{9D8B030D-6E8A-4147-A177-3AD203B41FA5}">
                      <a16:colId xmlns:a16="http://schemas.microsoft.com/office/drawing/2014/main" val="3998007627"/>
                    </a:ext>
                  </a:extLst>
                </a:gridCol>
                <a:gridCol w="2018371">
                  <a:extLst>
                    <a:ext uri="{9D8B030D-6E8A-4147-A177-3AD203B41FA5}">
                      <a16:colId xmlns:a16="http://schemas.microsoft.com/office/drawing/2014/main" val="3107557281"/>
                    </a:ext>
                  </a:extLst>
                </a:gridCol>
              </a:tblGrid>
              <a:tr h="184212">
                <a:tc>
                  <a:txBody>
                    <a:bodyPr/>
                    <a:lstStyle/>
                    <a:p>
                      <a:r>
                        <a:rPr lang="en-IN" sz="1100" dirty="0">
                          <a:latin typeface="Times New Roman" panose="02020603050405020304" pitchFamily="18" charset="0"/>
                          <a:cs typeface="Times New Roman" panose="02020603050405020304" pitchFamily="18" charset="0"/>
                        </a:rPr>
                        <a:t>PAPER 11:- </a:t>
                      </a:r>
                      <a:r>
                        <a:rPr lang="en-US" sz="1100" dirty="0">
                          <a:latin typeface="Times New Roman" panose="02020603050405020304" pitchFamily="18" charset="0"/>
                          <a:cs typeface="Times New Roman" panose="02020603050405020304" pitchFamily="18" charset="0"/>
                        </a:rPr>
                        <a:t>Sign Language Conversion to Text</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Media Pipe: For hand tracking.</a:t>
                      </a:r>
                    </a:p>
                    <a:p>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RNN: Processes gesture sequences.</a:t>
                      </a:r>
                    </a:p>
                    <a:p>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LSTM: Improves accuracy in recognition.</a:t>
                      </a:r>
                    </a:p>
                    <a:p>
                      <a:endParaRPr lang="en-IN" sz="1100" b="0" dirty="0">
                        <a:latin typeface="Times New Roman" panose="02020603050405020304" pitchFamily="18" charset="0"/>
                        <a:cs typeface="Times New Roman" panose="02020603050405020304" pitchFamily="18" charset="0"/>
                      </a:endParaRPr>
                    </a:p>
                  </a:txBody>
                  <a:tcPr/>
                </a:tc>
                <a:tc>
                  <a:txBody>
                    <a:bodyPr/>
                    <a:lstStyle/>
                    <a:p>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Enhances communication for the deaf.</a:t>
                      </a:r>
                    </a:p>
                    <a:p>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Real-time gesture recognition.</a:t>
                      </a:r>
                    </a:p>
                    <a:p>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User-friendly with single-camera use.</a:t>
                      </a:r>
                    </a:p>
                    <a:p>
                      <a:endParaRPr lang="en-IN" sz="1100" b="0" dirty="0">
                        <a:latin typeface="Times New Roman" panose="02020603050405020304" pitchFamily="18" charset="0"/>
                        <a:cs typeface="Times New Roman" panose="02020603050405020304" pitchFamily="18" charset="0"/>
                      </a:endParaRPr>
                    </a:p>
                  </a:txBody>
                  <a:tcPr/>
                </a:tc>
                <a:tc>
                  <a:txBody>
                    <a:bodyPr/>
                    <a:lstStyle/>
                    <a:p>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Requires clear backgrounds.</a:t>
                      </a:r>
                    </a:p>
                    <a:p>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Performance depends on training data quality.</a:t>
                      </a:r>
                    </a:p>
                    <a:p>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Gesture variability can cause errors.</a:t>
                      </a:r>
                    </a:p>
                    <a:p>
                      <a:endParaRPr lang="en-IN" sz="11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37548524"/>
                  </a:ext>
                </a:extLst>
              </a:tr>
              <a:tr h="370840">
                <a:tc>
                  <a:txBody>
                    <a:bodyPr/>
                    <a:lstStyle/>
                    <a:p>
                      <a:r>
                        <a:rPr lang="en-IN" sz="1100" dirty="0">
                          <a:latin typeface="Times New Roman" panose="02020603050405020304" pitchFamily="18" charset="0"/>
                          <a:cs typeface="Times New Roman" panose="02020603050405020304" pitchFamily="18" charset="0"/>
                        </a:rPr>
                        <a:t>PAPER 12:- </a:t>
                      </a:r>
                      <a:r>
                        <a:rPr lang="en-US" sz="1100" dirty="0">
                          <a:latin typeface="Times New Roman" panose="02020603050405020304" pitchFamily="18" charset="0"/>
                          <a:cs typeface="Times New Roman" panose="02020603050405020304" pitchFamily="18" charset="0"/>
                        </a:rPr>
                        <a:t>American Sign Language To Text Conversion</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NLP: Processes language.</a:t>
                      </a:r>
                    </a:p>
                    <a:p>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Machine Learning: Enhances translation.</a:t>
                      </a:r>
                    </a:p>
                    <a:p>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Mobile Frameworks: Built with </a:t>
                      </a:r>
                      <a:r>
                        <a:rPr lang="en-US" sz="11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Kivy</a:t>
                      </a:r>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and </a:t>
                      </a:r>
                      <a:r>
                        <a:rPr lang="en-US" sz="11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KivyMD</a:t>
                      </a:r>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a:t>
                      </a:r>
                    </a:p>
                    <a:p>
                      <a:endParaRPr lang="en-IN" sz="1100" b="0" dirty="0">
                        <a:latin typeface="Times New Roman" panose="02020603050405020304" pitchFamily="18" charset="0"/>
                        <a:cs typeface="Times New Roman" panose="02020603050405020304" pitchFamily="18" charset="0"/>
                      </a:endParaRPr>
                    </a:p>
                  </a:txBody>
                  <a:tcPr/>
                </a:tc>
                <a:tc>
                  <a:txBody>
                    <a:bodyPr/>
                    <a:lstStyle/>
                    <a:p>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Real-time Translation: Aids communication for the hearing impaired.</a:t>
                      </a:r>
                    </a:p>
                    <a:p>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User-Friendly: Accessible mobile app.</a:t>
                      </a:r>
                    </a:p>
                    <a:p>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Dynamic Learning: Expandable vocabulary.</a:t>
                      </a:r>
                    </a:p>
                    <a:p>
                      <a:endParaRPr lang="en-IN" sz="1100" b="0" dirty="0">
                        <a:latin typeface="Times New Roman" panose="02020603050405020304" pitchFamily="18" charset="0"/>
                        <a:cs typeface="Times New Roman" panose="02020603050405020304" pitchFamily="18" charset="0"/>
                      </a:endParaRPr>
                    </a:p>
                  </a:txBody>
                  <a:tcPr/>
                </a:tc>
                <a:tc>
                  <a:txBody>
                    <a:bodyPr/>
                    <a:lstStyle/>
                    <a:p>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Limited Vocabulary: Affects accuracy.</a:t>
                      </a:r>
                    </a:p>
                    <a:p>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Tech Dependency: Issues in low-tech settings.</a:t>
                      </a:r>
                    </a:p>
                    <a:p>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Accuracy Issues: Speech recognition variability.</a:t>
                      </a:r>
                    </a:p>
                    <a:p>
                      <a:endParaRPr lang="en-IN" sz="11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58555525"/>
                  </a:ext>
                </a:extLst>
              </a:tr>
            </a:tbl>
          </a:graphicData>
        </a:graphic>
      </p:graphicFrame>
    </p:spTree>
    <p:extLst>
      <p:ext uri="{BB962C8B-B14F-4D97-AF65-F5344CB8AC3E}">
        <p14:creationId xmlns:p14="http://schemas.microsoft.com/office/powerpoint/2010/main" val="360690999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215</TotalTime>
  <Words>2237</Words>
  <Application>Microsoft Office PowerPoint</Application>
  <PresentationFormat>On-screen Show (16:9)</PresentationFormat>
  <Paragraphs>174</Paragraphs>
  <Slides>14</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Times New Roman</vt:lpstr>
      <vt:lpstr>Simple Light</vt:lpstr>
      <vt:lpstr>Live ASL Interpretation: Bridging the Communication Gap</vt:lpstr>
      <vt:lpstr>Live ASL Interpretation: Bridging the Communication Gap</vt:lpstr>
      <vt:lpstr>ABSTRACT</vt:lpstr>
      <vt:lpstr>INTRODUCTION</vt:lpstr>
      <vt:lpstr>Problem Statement</vt:lpstr>
      <vt:lpstr>Literature Survey</vt:lpstr>
      <vt:lpstr>PowerPoint Presentation</vt:lpstr>
      <vt:lpstr>PowerPoint Presentation</vt:lpstr>
      <vt:lpstr>PowerPoint Presentation</vt:lpstr>
      <vt:lpstr>Design Methodology</vt:lpstr>
      <vt:lpstr>Results</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Live ASL Interpretation: Bridging the Communication Gap</dc:title>
  <dc:creator>Rani Rajpurohit</dc:creator>
  <cp:lastModifiedBy>Rani Karansingh Rajpurohit</cp:lastModifiedBy>
  <cp:revision>15</cp:revision>
  <dcterms:modified xsi:type="dcterms:W3CDTF">2025-04-15T15:58:58Z</dcterms:modified>
</cp:coreProperties>
</file>