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6" r:id="rId3"/>
    <p:sldId id="265" r:id="rId4"/>
    <p:sldId id="257" r:id="rId5"/>
    <p:sldId id="261" r:id="rId6"/>
    <p:sldId id="263" r:id="rId7"/>
    <p:sldId id="264" r:id="rId8"/>
    <p:sldId id="258" r:id="rId9"/>
    <p:sldId id="267" r:id="rId10"/>
    <p:sldId id="259" r:id="rId11"/>
    <p:sldId id="268" r:id="rId12"/>
    <p:sldId id="269" r:id="rId13"/>
    <p:sldId id="260"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CFC0D3-82DC-4815-8BB3-234E859C5206}">
  <a:tblStyle styleId="{63CFC0D3-82DC-4815-8BB3-234E859C520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5860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548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65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612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2728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72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31240" y="1134092"/>
            <a:ext cx="7627968" cy="65885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ct val="111111"/>
              <a:buNone/>
            </a:pPr>
            <a:r>
              <a:rPr lang="en-US" sz="2400" dirty="0">
                <a:latin typeface="Times New Roman" panose="02020603050405020304" pitchFamily="18" charset="0"/>
                <a:cs typeface="Times New Roman" panose="02020603050405020304" pitchFamily="18" charset="0"/>
              </a:rPr>
              <a:t>Live ASL Interpretation: Bridging the Communication Gap</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2137321"/>
            <a:ext cx="8520600" cy="1431900"/>
          </a:xfrm>
          <a:prstGeom prst="rect">
            <a:avLst/>
          </a:prstGeom>
          <a:noFill/>
          <a:ln>
            <a:noFill/>
          </a:ln>
        </p:spPr>
        <p:txBody>
          <a:bodyPr spcFirstLastPara="1" wrap="square" lIns="91425" tIns="91425" rIns="91425" bIns="91425" anchor="t" anchorCtr="0">
            <a:normAutofit fontScale="25000" lnSpcReduction="20000"/>
          </a:bodyPr>
          <a:lstStyle/>
          <a:p>
            <a:pPr marL="0" lvl="0" indent="0" rtl="0">
              <a:lnSpc>
                <a:spcPct val="100000"/>
              </a:lnSpc>
              <a:spcBef>
                <a:spcPts val="0"/>
              </a:spcBef>
              <a:spcAft>
                <a:spcPts val="0"/>
              </a:spcAft>
              <a:buSzPct val="181818"/>
              <a:buNone/>
            </a:pPr>
            <a:r>
              <a:rPr lang="en-IN" sz="7200" dirty="0">
                <a:solidFill>
                  <a:schemeClr val="tx1"/>
                </a:solidFill>
                <a:latin typeface="Times New Roman" panose="02020603050405020304" pitchFamily="18" charset="0"/>
                <a:cs typeface="Times New Roman" panose="02020603050405020304" pitchFamily="18" charset="0"/>
              </a:rPr>
              <a:t>Group Members</a:t>
            </a:r>
            <a:r>
              <a:rPr lang="en-IN" sz="7200" dirty="0">
                <a:solidFill>
                  <a:schemeClr val="tx1"/>
                </a:solidFill>
              </a:rPr>
              <a:t> </a:t>
            </a:r>
          </a:p>
          <a:p>
            <a:pPr marL="0" lvl="0" indent="0" rtl="0">
              <a:lnSpc>
                <a:spcPct val="100000"/>
              </a:lnSpc>
              <a:spcBef>
                <a:spcPts val="0"/>
              </a:spcBef>
              <a:spcAft>
                <a:spcPts val="0"/>
              </a:spcAft>
              <a:buSzPct val="181818"/>
              <a:buNone/>
            </a:pPr>
            <a:endParaRPr lang="en-IN" sz="5600" dirty="0">
              <a:solidFill>
                <a:schemeClr val="tx1"/>
              </a:solidFill>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SzPct val="181818"/>
              <a:buNone/>
            </a:pPr>
            <a:endParaRPr lang="en-IN" sz="5600" dirty="0">
              <a:solidFill>
                <a:schemeClr val="tx1"/>
              </a:solidFill>
              <a:latin typeface="Times New Roman" panose="02020603050405020304" pitchFamily="18" charset="0"/>
              <a:cs typeface="Times New Roman" panose="02020603050405020304" pitchFamily="18" charset="0"/>
            </a:endParaRPr>
          </a:p>
          <a:p>
            <a:pPr marL="0" lvl="0" indent="0" rtl="0">
              <a:lnSpc>
                <a:spcPct val="120000"/>
              </a:lnSpc>
              <a:spcBef>
                <a:spcPts val="0"/>
              </a:spcBef>
              <a:spcAft>
                <a:spcPts val="0"/>
              </a:spcAft>
              <a:buSzPct val="181818"/>
              <a:buNone/>
            </a:pPr>
            <a:r>
              <a:rPr lang="en-IN" sz="5600" dirty="0">
                <a:solidFill>
                  <a:schemeClr val="tx1"/>
                </a:solidFill>
                <a:latin typeface="Times New Roman" panose="02020603050405020304" pitchFamily="18" charset="0"/>
                <a:cs typeface="Times New Roman" panose="02020603050405020304" pitchFamily="18" charset="0"/>
              </a:rPr>
              <a:t>24- Sejal Nar</a:t>
            </a:r>
          </a:p>
          <a:p>
            <a:pPr marL="0" lvl="0" indent="0" rtl="0">
              <a:lnSpc>
                <a:spcPct val="120000"/>
              </a:lnSpc>
              <a:spcBef>
                <a:spcPts val="0"/>
              </a:spcBef>
              <a:spcAft>
                <a:spcPts val="0"/>
              </a:spcAft>
              <a:buSzPct val="181818"/>
              <a:buNone/>
            </a:pPr>
            <a:r>
              <a:rPr lang="en-IN" sz="5600" dirty="0">
                <a:solidFill>
                  <a:schemeClr val="tx1"/>
                </a:solidFill>
                <a:latin typeface="Times New Roman" panose="02020603050405020304" pitchFamily="18" charset="0"/>
                <a:cs typeface="Times New Roman" panose="02020603050405020304" pitchFamily="18" charset="0"/>
              </a:rPr>
              <a:t>25- Rani </a:t>
            </a:r>
            <a:r>
              <a:rPr lang="en-IN" sz="5600" dirty="0" err="1">
                <a:solidFill>
                  <a:schemeClr val="tx1"/>
                </a:solidFill>
                <a:latin typeface="Times New Roman" panose="02020603050405020304" pitchFamily="18" charset="0"/>
                <a:cs typeface="Times New Roman" panose="02020603050405020304" pitchFamily="18" charset="0"/>
              </a:rPr>
              <a:t>Rajpurohit</a:t>
            </a:r>
            <a:endParaRPr lang="en-IN" sz="5600" dirty="0">
              <a:solidFill>
                <a:schemeClr val="tx1"/>
              </a:solidFill>
              <a:latin typeface="Times New Roman" panose="02020603050405020304" pitchFamily="18" charset="0"/>
              <a:cs typeface="Times New Roman" panose="02020603050405020304" pitchFamily="18" charset="0"/>
            </a:endParaRPr>
          </a:p>
          <a:p>
            <a:pPr marL="0" lvl="0" indent="0" rtl="0">
              <a:lnSpc>
                <a:spcPct val="120000"/>
              </a:lnSpc>
              <a:spcBef>
                <a:spcPts val="0"/>
              </a:spcBef>
              <a:spcAft>
                <a:spcPts val="0"/>
              </a:spcAft>
              <a:buSzPct val="181818"/>
              <a:buNone/>
            </a:pPr>
            <a:r>
              <a:rPr lang="en-IN" sz="5600" dirty="0">
                <a:solidFill>
                  <a:schemeClr val="tx1"/>
                </a:solidFill>
                <a:latin typeface="Times New Roman" panose="02020603050405020304" pitchFamily="18" charset="0"/>
                <a:cs typeface="Times New Roman" panose="02020603050405020304" pitchFamily="18" charset="0"/>
              </a:rPr>
              <a:t>26-Diksha </a:t>
            </a:r>
            <a:r>
              <a:rPr lang="en-IN" sz="5600" dirty="0" err="1">
                <a:solidFill>
                  <a:schemeClr val="tx1"/>
                </a:solidFill>
                <a:latin typeface="Times New Roman" panose="02020603050405020304" pitchFamily="18" charset="0"/>
                <a:cs typeface="Times New Roman" panose="02020603050405020304" pitchFamily="18" charset="0"/>
              </a:rPr>
              <a:t>Patil</a:t>
            </a:r>
            <a:endParaRPr lang="en-IN" sz="5600" dirty="0">
              <a:solidFill>
                <a:schemeClr val="tx1"/>
              </a:solidFill>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SzPct val="181818"/>
              <a:buNone/>
            </a:pPr>
            <a:endParaRPr lang="en-IN" sz="5600" dirty="0">
              <a:solidFill>
                <a:schemeClr val="tx1"/>
              </a:solidFill>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SzPct val="181818"/>
              <a:buNone/>
            </a:pPr>
            <a:endParaRPr lang="en-IN" sz="48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ct val="181818"/>
              <a:buNone/>
            </a:pPr>
            <a:endParaRPr lang="en-IN" sz="34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ct val="181818"/>
              <a:buNone/>
            </a:pPr>
            <a:r>
              <a:rPr lang="en-IN" sz="6400" dirty="0">
                <a:solidFill>
                  <a:schemeClr val="tx1"/>
                </a:solidFill>
                <a:latin typeface="Times New Roman" panose="02020603050405020304" pitchFamily="18" charset="0"/>
                <a:cs typeface="Times New Roman" panose="02020603050405020304" pitchFamily="18" charset="0"/>
              </a:rPr>
              <a:t>Guide Name- </a:t>
            </a:r>
            <a:r>
              <a:rPr lang="en-IN" sz="6400" dirty="0" err="1">
                <a:solidFill>
                  <a:schemeClr val="tx1"/>
                </a:solidFill>
                <a:latin typeface="Times New Roman" panose="02020603050405020304" pitchFamily="18" charset="0"/>
                <a:cs typeface="Times New Roman" panose="02020603050405020304" pitchFamily="18" charset="0"/>
              </a:rPr>
              <a:t>Prof.</a:t>
            </a:r>
            <a:r>
              <a:rPr lang="en-IN" sz="6400" dirty="0">
                <a:solidFill>
                  <a:schemeClr val="tx1"/>
                </a:solidFill>
                <a:latin typeface="Times New Roman" panose="02020603050405020304" pitchFamily="18" charset="0"/>
                <a:cs typeface="Times New Roman" panose="02020603050405020304" pitchFamily="18" charset="0"/>
              </a:rPr>
              <a:t> </a:t>
            </a:r>
            <a:r>
              <a:rPr lang="en-IN" sz="6400" dirty="0" err="1">
                <a:solidFill>
                  <a:schemeClr val="tx1"/>
                </a:solidFill>
                <a:latin typeface="Times New Roman" panose="02020603050405020304" pitchFamily="18" charset="0"/>
                <a:cs typeface="Times New Roman" panose="02020603050405020304" pitchFamily="18" charset="0"/>
              </a:rPr>
              <a:t>Reshma</a:t>
            </a:r>
            <a:r>
              <a:rPr lang="en-IN" sz="6400" dirty="0">
                <a:solidFill>
                  <a:schemeClr val="tx1"/>
                </a:solidFill>
                <a:latin typeface="Times New Roman" panose="02020603050405020304" pitchFamily="18" charset="0"/>
                <a:cs typeface="Times New Roman" panose="02020603050405020304" pitchFamily="18" charset="0"/>
              </a:rPr>
              <a:t> </a:t>
            </a:r>
            <a:r>
              <a:rPr lang="en-IN" sz="6400" dirty="0" err="1">
                <a:solidFill>
                  <a:schemeClr val="tx1"/>
                </a:solidFill>
                <a:latin typeface="Times New Roman" panose="02020603050405020304" pitchFamily="18" charset="0"/>
                <a:cs typeface="Times New Roman" panose="02020603050405020304" pitchFamily="18" charset="0"/>
              </a:rPr>
              <a:t>Chaudhari</a:t>
            </a:r>
            <a:endParaRPr lang="en-IN" sz="64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ct val="181818"/>
              <a:buNone/>
            </a:pPr>
            <a:endParaRPr lang="en-IN" sz="5600" dirty="0">
              <a:solidFill>
                <a:schemeClr val="tx1"/>
              </a:solidFill>
              <a:latin typeface="Times New Roman" panose="02020603050405020304" pitchFamily="18" charset="0"/>
              <a:cs typeface="Times New Roman" panose="02020603050405020304" pitchFamily="18" charset="0"/>
            </a:endParaRPr>
          </a:p>
          <a:p>
            <a:pPr marL="0" lvl="0" indent="0">
              <a:buSzPct val="181818"/>
            </a:pPr>
            <a:endParaRPr lang="en-IN" dirty="0">
              <a:solidFill>
                <a:schemeClr val="tx1"/>
              </a:solidFill>
              <a:latin typeface="Times New Roman" panose="02020603050405020304" pitchFamily="18" charset="0"/>
              <a:cs typeface="Times New Roman" panose="02020603050405020304" pitchFamily="18" charset="0"/>
            </a:endParaRPr>
          </a:p>
          <a:p>
            <a:pPr marL="0" lvl="0" indent="0" rtl="0">
              <a:lnSpc>
                <a:spcPct val="120000"/>
              </a:lnSpc>
              <a:spcBef>
                <a:spcPts val="0"/>
              </a:spcBef>
              <a:spcAft>
                <a:spcPts val="0"/>
              </a:spcAft>
              <a:buSzPct val="181818"/>
              <a:buNone/>
            </a:pPr>
            <a:r>
              <a:rPr lang="en-IN" dirty="0">
                <a:solidFill>
                  <a:schemeClr val="tx1"/>
                </a:solidFill>
                <a:latin typeface="Times New Roman" panose="02020603050405020304" pitchFamily="18" charset="0"/>
                <a:cs typeface="Times New Roman" panose="02020603050405020304" pitchFamily="18" charset="0"/>
              </a:rPr>
              <a:t>                                                                      </a:t>
            </a:r>
          </a:p>
          <a:p>
            <a:pPr algn="l"/>
            <a:endParaRPr lang="fr-FR" dirty="0">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rotWithShape="1">
          <a:blip r:embed="rId3">
            <a:alphaModFix/>
          </a:blip>
          <a:srcRect/>
          <a:stretch/>
        </p:blipFill>
        <p:spPr>
          <a:xfrm>
            <a:off x="1306275" y="64250"/>
            <a:ext cx="6477899" cy="10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Hardware/Software Requirements</a:t>
            </a:r>
            <a:endParaRPr dirty="0">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r>
              <a:rPr lang="en-IN" b="1" dirty="0">
                <a:solidFill>
                  <a:schemeClr val="tx1"/>
                </a:solidFill>
                <a:latin typeface="Times New Roman" panose="02020603050405020304" pitchFamily="18" charset="0"/>
                <a:cs typeface="Times New Roman" panose="02020603050405020304" pitchFamily="18" charset="0"/>
              </a:rPr>
              <a:t>Software Requirements:</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Operating System:</a:t>
            </a:r>
            <a:r>
              <a:rPr lang="en-IN" dirty="0">
                <a:solidFill>
                  <a:schemeClr val="tx1"/>
                </a:solidFill>
                <a:latin typeface="Times New Roman" panose="02020603050405020304" pitchFamily="18" charset="0"/>
                <a:cs typeface="Times New Roman" panose="02020603050405020304" pitchFamily="18" charset="0"/>
              </a:rPr>
              <a:t> Linux (Ubuntu recommended).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Programming Language:</a:t>
            </a:r>
            <a:r>
              <a:rPr lang="en-IN" dirty="0">
                <a:solidFill>
                  <a:schemeClr val="tx1"/>
                </a:solidFill>
                <a:latin typeface="Times New Roman" panose="02020603050405020304" pitchFamily="18" charset="0"/>
                <a:cs typeface="Times New Roman" panose="02020603050405020304" pitchFamily="18" charset="0"/>
              </a:rPr>
              <a:t> Python.</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Frameworks:</a:t>
            </a:r>
            <a:r>
              <a:rPr lang="en-IN" dirty="0">
                <a:solidFill>
                  <a:schemeClr val="tx1"/>
                </a:solidFill>
                <a:latin typeface="Times New Roman" panose="02020603050405020304" pitchFamily="18" charset="0"/>
                <a:cs typeface="Times New Roman" panose="02020603050405020304" pitchFamily="18" charset="0"/>
              </a:rPr>
              <a:t> YOLO (Darknet, </a:t>
            </a:r>
            <a:r>
              <a:rPr lang="en-IN" dirty="0" err="1">
                <a:solidFill>
                  <a:schemeClr val="tx1"/>
                </a:solidFill>
                <a:latin typeface="Times New Roman" panose="02020603050405020304" pitchFamily="18" charset="0"/>
                <a:cs typeface="Times New Roman" panose="02020603050405020304" pitchFamily="18" charset="0"/>
              </a:rPr>
              <a:t>PyTorch</a:t>
            </a:r>
            <a:r>
              <a:rPr lang="en-IN" dirty="0">
                <a:solidFill>
                  <a:schemeClr val="tx1"/>
                </a:solidFill>
                <a:latin typeface="Times New Roman" panose="02020603050405020304" pitchFamily="18" charset="0"/>
                <a:cs typeface="Times New Roman" panose="02020603050405020304" pitchFamily="18" charset="0"/>
              </a:rPr>
              <a:t>, or TensorFlow), OpenCV, TensorFlow/</a:t>
            </a:r>
            <a:r>
              <a:rPr lang="en-IN" dirty="0" err="1">
                <a:solidFill>
                  <a:schemeClr val="tx1"/>
                </a:solidFill>
                <a:latin typeface="Times New Roman" panose="02020603050405020304" pitchFamily="18" charset="0"/>
                <a:cs typeface="Times New Roman" panose="02020603050405020304" pitchFamily="18" charset="0"/>
              </a:rPr>
              <a:t>PyTorch</a:t>
            </a:r>
            <a:r>
              <a:rPr lang="en-IN" dirty="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Development Environment:</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Notebook or </a:t>
            </a:r>
            <a:r>
              <a:rPr lang="en-IN" dirty="0" err="1">
                <a:solidFill>
                  <a:schemeClr val="tx1"/>
                </a:solidFill>
                <a:latin typeface="Times New Roman" panose="02020603050405020304" pitchFamily="18" charset="0"/>
                <a:cs typeface="Times New Roman" panose="02020603050405020304" pitchFamily="18" charset="0"/>
              </a:rPr>
              <a:t>VSCode</a:t>
            </a:r>
            <a:r>
              <a:rPr lang="en-IN" dirty="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Version Control:</a:t>
            </a:r>
            <a:r>
              <a:rPr lang="en-IN" dirty="0">
                <a:solidFill>
                  <a:schemeClr val="tx1"/>
                </a:solidFill>
                <a:latin typeface="Times New Roman" panose="02020603050405020304" pitchFamily="18" charset="0"/>
                <a:cs typeface="Times New Roman" panose="02020603050405020304" pitchFamily="18" charset="0"/>
              </a:rPr>
              <a:t> Git.</a:t>
            </a:r>
          </a:p>
          <a:p>
            <a:pPr marL="596900" lvl="1"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Hardware Requirements:</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Processor:</a:t>
            </a:r>
            <a:r>
              <a:rPr lang="en-IN" dirty="0">
                <a:solidFill>
                  <a:schemeClr val="tx1"/>
                </a:solidFill>
                <a:latin typeface="Times New Roman" panose="02020603050405020304" pitchFamily="18" charset="0"/>
                <a:cs typeface="Times New Roman" panose="02020603050405020304" pitchFamily="18" charset="0"/>
              </a:rPr>
              <a:t> Intel i5/i7 or AMD </a:t>
            </a:r>
            <a:r>
              <a:rPr lang="en-IN" dirty="0" err="1">
                <a:solidFill>
                  <a:schemeClr val="tx1"/>
                </a:solidFill>
                <a:latin typeface="Times New Roman" panose="02020603050405020304" pitchFamily="18" charset="0"/>
                <a:cs typeface="Times New Roman" panose="02020603050405020304" pitchFamily="18" charset="0"/>
              </a:rPr>
              <a:t>Ryzen</a:t>
            </a:r>
            <a:r>
              <a:rPr lang="en-IN" dirty="0">
                <a:solidFill>
                  <a:schemeClr val="tx1"/>
                </a:solidFill>
                <a:latin typeface="Times New Roman" panose="02020603050405020304" pitchFamily="18" charset="0"/>
                <a:cs typeface="Times New Roman" panose="02020603050405020304" pitchFamily="18" charset="0"/>
              </a:rPr>
              <a:t> equivalent.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RAM:</a:t>
            </a:r>
            <a:r>
              <a:rPr lang="en-IN" dirty="0">
                <a:solidFill>
                  <a:schemeClr val="tx1"/>
                </a:solidFill>
                <a:latin typeface="Times New Roman" panose="02020603050405020304" pitchFamily="18" charset="0"/>
                <a:cs typeface="Times New Roman" panose="02020603050405020304" pitchFamily="18" charset="0"/>
              </a:rPr>
              <a:t> 16 GB (32 GB recommended).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GPU:</a:t>
            </a:r>
            <a:r>
              <a:rPr lang="en-IN" dirty="0">
                <a:solidFill>
                  <a:schemeClr val="tx1"/>
                </a:solidFill>
                <a:latin typeface="Times New Roman" panose="02020603050405020304" pitchFamily="18" charset="0"/>
                <a:cs typeface="Times New Roman" panose="02020603050405020304" pitchFamily="18" charset="0"/>
              </a:rPr>
              <a:t> NVIDIA GPU with CUDA support (e.g., GTX 1080 Ti or higher).</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Storage:</a:t>
            </a:r>
            <a:r>
              <a:rPr lang="en-IN" dirty="0">
                <a:solidFill>
                  <a:schemeClr val="tx1"/>
                </a:solidFill>
                <a:latin typeface="Times New Roman" panose="02020603050405020304" pitchFamily="18" charset="0"/>
                <a:cs typeface="Times New Roman" panose="02020603050405020304" pitchFamily="18" charset="0"/>
              </a:rPr>
              <a:t> 1 TB SSD.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Camera:</a:t>
            </a:r>
            <a:r>
              <a:rPr lang="en-IN" dirty="0">
                <a:solidFill>
                  <a:schemeClr val="tx1"/>
                </a:solidFill>
                <a:latin typeface="Times New Roman" panose="02020603050405020304" pitchFamily="18" charset="0"/>
                <a:cs typeface="Times New Roman" panose="02020603050405020304" pitchFamily="18" charset="0"/>
              </a:rPr>
              <a:t> High-resolution webcam.</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Internet Connection:</a:t>
            </a:r>
            <a:r>
              <a:rPr lang="en-IN" dirty="0">
                <a:solidFill>
                  <a:schemeClr val="tx1"/>
                </a:solidFill>
                <a:latin typeface="Times New Roman" panose="02020603050405020304" pitchFamily="18" charset="0"/>
                <a:cs typeface="Times New Roman" panose="02020603050405020304" pitchFamily="18" charset="0"/>
              </a:rPr>
              <a:t> Stable connection for downloads and updates.</a:t>
            </a:r>
          </a:p>
          <a:p>
            <a:pPr marL="457200" lvl="0" indent="0" algn="l" rtl="0">
              <a:lnSpc>
                <a:spcPct val="115000"/>
              </a:lnSpc>
              <a:spcBef>
                <a:spcPts val="0"/>
              </a:spcBef>
              <a:spcAft>
                <a:spcPts val="0"/>
              </a:spcAft>
              <a:buSzPts val="180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6905-240F-7026-F084-275C625AF7A8}"/>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20D5847-043C-77DE-CFE6-CE649F058493}"/>
              </a:ext>
            </a:extLst>
          </p:cNvPr>
          <p:cNvSpPr>
            <a:spLocks noGrp="1"/>
          </p:cNvSpPr>
          <p:nvPr>
            <p:ph type="body" idx="1"/>
          </p:nvPr>
        </p:nvSpPr>
        <p:spPr/>
        <p:txBody>
          <a:bodyPr>
            <a:normAutofit fontScale="92500" lnSpcReduction="10000"/>
          </a:bodyPr>
          <a:lstStyle/>
          <a:p>
            <a:pPr algn="just"/>
            <a:r>
              <a:rPr lang="en-US" sz="1500" dirty="0">
                <a:solidFill>
                  <a:schemeClr val="tx1"/>
                </a:solidFill>
                <a:latin typeface="Times New Roman" panose="02020603050405020304" pitchFamily="18" charset="0"/>
                <a:cs typeface="Times New Roman" panose="02020603050405020304" pitchFamily="18" charset="0"/>
              </a:rPr>
              <a:t>Live ASL interpretation faces several challenges that impact its effectiveness. Balancing speed and accuracy is a key issue, as interpreters must translate spoken language in real-time without sacrificing clarity, especially in complex or fast-paced settings. Contextual understanding is crucial, as ASL varies by region and culture, and misinterpretation can occur if regional signs or cultural nuances are overlooked. Interpreter fatigue is another concern, as the mental strain of continuous interpretation can lead to errors over time. Environmental factors like poor lighting or background noise also hinder the clarity of signs, while a shortage of qualified interpreters, particularly in specialized fields, can result in delays or lower-quality service. Remote interpretation often faces technological issues such as lag or poor video quality, which can disrupt communication. Additionally, interpreters must remain impartial in sensitive situations, maintaining confidentiality while ensuring accurate communication, all of which can be physically demanding. Lastly, interpreting non-verbal cues, such as facial expressions and body language, is vital in ASL, but challenges arise when these cues are misread or lost. These problems highlight the need for improved training, technology, and resources to support interpreters and enhance accessibility</a:t>
            </a:r>
            <a:r>
              <a:rPr lang="en-US" dirty="0"/>
              <a:t>.</a:t>
            </a:r>
            <a:endParaRPr lang="en-IN" dirty="0"/>
          </a:p>
        </p:txBody>
      </p:sp>
    </p:spTree>
    <p:extLst>
      <p:ext uri="{BB962C8B-B14F-4D97-AF65-F5344CB8AC3E}">
        <p14:creationId xmlns:p14="http://schemas.microsoft.com/office/powerpoint/2010/main" val="70601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4705-4CDB-F2ED-07DA-F73D4627C83A}"/>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4529EBE-8D73-F2F2-117E-D3306657B0EA}"/>
              </a:ext>
            </a:extLst>
          </p:cNvPr>
          <p:cNvSpPr>
            <a:spLocks noGrp="1"/>
          </p:cNvSpPr>
          <p:nvPr>
            <p:ph type="body" idx="1"/>
          </p:nvPr>
        </p:nvSpPr>
        <p:spPr/>
        <p:txBody>
          <a:bodyPr>
            <a:normAutofit/>
          </a:bodyPr>
          <a:lstStyle/>
          <a:p>
            <a:pPr>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The methodology of live ASL interpretation involves several key steps to ensure effective communication. First, the interpreter listens carefully to the spoken language, processing the message in real-time. Then, the interpreter translates the spoken words into ASL, focusing on accuracy, context, and cultural relevance, while considering non-verbal cues like facial expressions and body language. </a:t>
            </a:r>
          </a:p>
          <a:p>
            <a:pPr>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In some cases, interpreters may collaborate with other professionals, such as Deaf community members or subject matter experts, to ensure accuracy in specialized settings. Technology, such as video conferencing tools or remote interpretation platforms, may also be used for virtual environments.</a:t>
            </a:r>
          </a:p>
          <a:p>
            <a:pPr>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 Throughout the process, interpreters must maintain speed, accuracy, and neutrality, adjusting their approach based on the setting (e.g., medical, legal, or educational). Regular training and ongoing professional development are essential to adapt to new challenges and improve interpretation skills.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38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0" y="157454"/>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C4DC620-992C-DEA1-F70B-226CB4983767}"/>
              </a:ext>
            </a:extLst>
          </p:cNvPr>
          <p:cNvSpPr>
            <a:spLocks noGrp="1" noChangeArrowheads="1"/>
          </p:cNvSpPr>
          <p:nvPr>
            <p:ph type="body" idx="1"/>
          </p:nvPr>
        </p:nvSpPr>
        <p:spPr bwMode="auto">
          <a:xfrm>
            <a:off x="311700" y="807098"/>
            <a:ext cx="84366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Kim, J., &amp; Park, S.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ASL Recognition Using Transformer-Based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paper discusses the application of transformer networks for improving ASL gesture recognition accuracy and text translation.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Zhou, Y., &amp; Zhang, L.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Multimodal ASL Recognition with Attention Mechanisms.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explores using attention mechanisms across multiple modalities (e.g., gestures, facial expressions) to improve ASL to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Nguyen, T., &amp; Pham, H.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ASL to Text Conversion Using Lightweight Neural Networks.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focuses on developing lightweight neural networks optimized for mobile and embedded devices to perform real-time ASL recognition and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A., &amp; Johnson, R.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CNN-RNN Models for Improved ASL Alphabet Recognition.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discusses combining Convolutional Neural Networks (CNN) with Recurrent Neural Networks (RNN) for more accurate recognition of ASL alphabets and conversion to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X., &amp; Li, Y.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Advancements in ASL Gesture Recognition with Self-Supervised Learning.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introduces self-supervised learning techniques to enhance the performance of ASL gesture recognition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D., &amp; Shah, P.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ASL to Text Translation Using Generative Pre-trained Transformer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study explores the use of generative pre-trained transformers (GPT) to convert ASL gestures into meaningful text sentences.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A884F733-1831-DFBB-B0C0-C58630EAA86B}"/>
              </a:ext>
            </a:extLst>
          </p:cNvPr>
          <p:cNvSpPr>
            <a:spLocks noChangeArrowheads="1"/>
          </p:cNvSpPr>
          <p:nvPr/>
        </p:nvSpPr>
        <p:spPr bwMode="auto">
          <a:xfrm>
            <a:off x="259661" y="2734015"/>
            <a:ext cx="8832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Garcia, M., &amp; Hernandez, L.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Low-Latency ASL Recognition Systems with Edge Computing.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discusses implementing ASL to text conversion using edge computing to achieve low latency and real-time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H., &amp; Lin, J.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Context-Aware ASL Recognition Using Deep Learning and NLP Techniques.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integrates deep learning with natural language processing (NLP) to consider the context in which ASL gestures are made, improving the accuracy of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Sato, K., &amp; Nakamura, Y.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ASL Recognition in Challenging Environments Using Enhanced Image Processing Techniques.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focuses on improving ASL recognition in low-light and noisy environments using advanced image processing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Williams, E., &amp; Thompson, B.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ASL to Text Conversion for Wearable Devices.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paper presents a system for converting ASL gestures to text in real-time using wearable devices, focusing on optimizing models for low power consumption and high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J., &amp; Kim, H.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ASL Gesture Recognition System with Incremental Learning.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study introduces an adaptive system that improves ASL gesture recognition accuracy over time through incremental learning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Miller, C., &amp; Allen, R.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ASL to Text Conversion with Hybrid Vision-Language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explores hybrid models that combine visual and linguistic features to improve the conversion of ASL gestures into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4EA-6225-ACD6-1BBB-F64EACB3DB17}"/>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6E31D4-9909-ADC1-69D2-5B01327A880F}"/>
              </a:ext>
            </a:extLst>
          </p:cNvPr>
          <p:cNvSpPr>
            <a:spLocks noGrp="1"/>
          </p:cNvSpPr>
          <p:nvPr>
            <p:ph type="body" idx="1"/>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In conclusion, live ASL interpretation plays a vital role in breaking communication barriers and promoting inclusivity for the Deaf and Hard of Hearing communities. With the integration of skilled interpreters, advanced tools like</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OpenCV</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a:t>
            </a:r>
            <a:r>
              <a:rPr lang="en-IN" sz="1400" dirty="0" err="1">
                <a:solidFill>
                  <a:schemeClr val="tx1"/>
                </a:solidFill>
                <a:latin typeface="Times New Roman" panose="02020603050405020304" pitchFamily="18" charset="0"/>
                <a:cs typeface="Times New Roman" panose="02020603050405020304" pitchFamily="18" charset="0"/>
              </a:rPr>
              <a:t>PyTorch</a:t>
            </a:r>
            <a:r>
              <a:rPr lang="en-US" sz="1400" dirty="0">
                <a:solidFill>
                  <a:schemeClr val="tx1"/>
                </a:solidFill>
                <a:latin typeface="Times New Roman" panose="02020603050405020304" pitchFamily="18" charset="0"/>
                <a:cs typeface="Times New Roman" panose="02020603050405020304" pitchFamily="18" charset="0"/>
              </a:rPr>
              <a:t>, and YOLO-based gesture recognition, accessibility has significantly improved across various fields, including education, healthcare, business, and entertainment. As technology continues to evolve, the future of ASL interpretation will likely see even greater advancements, making real-time communication more seamless and widely available. Ensuring continued support and innovation in this field is essential for fostering a truly inclusive society</a:t>
            </a:r>
            <a:r>
              <a:rPr lang="en-US" dirty="0"/>
              <a:t>.</a:t>
            </a:r>
            <a:endParaRPr lang="en-IN" dirty="0"/>
          </a:p>
        </p:txBody>
      </p:sp>
    </p:spTree>
    <p:extLst>
      <p:ext uri="{BB962C8B-B14F-4D97-AF65-F5344CB8AC3E}">
        <p14:creationId xmlns:p14="http://schemas.microsoft.com/office/powerpoint/2010/main" val="385710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044E-C43C-850D-BA18-B7E13F6FAE45}"/>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0D1DA42-5DD8-43EA-607A-A3D41B1271A3}"/>
              </a:ext>
            </a:extLst>
          </p:cNvPr>
          <p:cNvSpPr>
            <a:spLocks noGrp="1"/>
          </p:cNvSpPr>
          <p:nvPr>
            <p:ph type="body" idx="1"/>
          </p:nvPr>
        </p:nvSpPr>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Live American Sign Language (ASL) interpretation plays a pivotal role in enhancing communication accessibility for Deaf and Hard of Hearing individuals.</a:t>
            </a:r>
          </a:p>
          <a:p>
            <a:r>
              <a:rPr lang="en-US" sz="1400" dirty="0">
                <a:solidFill>
                  <a:schemeClr val="tx1"/>
                </a:solidFill>
                <a:latin typeface="Times New Roman" panose="02020603050405020304" pitchFamily="18" charset="0"/>
                <a:cs typeface="Times New Roman" panose="02020603050405020304" pitchFamily="18" charset="0"/>
              </a:rPr>
              <a:t> This presentation explores the process and significance of live ASL interpretation in real-time settings, such as educational environments, public events, and digital platforms. It will delve into the techniques employed by interpreters, the challenges they face, and cultural impact of ASL interpretation in fostering inclusivity and ensuring equal access to information the importance of accurate and effective communication.</a:t>
            </a:r>
          </a:p>
          <a:p>
            <a:r>
              <a:rPr lang="en-US" sz="1400" dirty="0">
                <a:solidFill>
                  <a:schemeClr val="tx1"/>
                </a:solidFill>
                <a:latin typeface="Times New Roman" panose="02020603050405020304" pitchFamily="18" charset="0"/>
                <a:cs typeface="Times New Roman" panose="02020603050405020304" pitchFamily="18" charset="0"/>
              </a:rPr>
              <a:t> Furthermore, the presentation will highlight the social and  and participation for Deaf and Hard of Hearing communities.</a:t>
            </a:r>
          </a:p>
          <a:p>
            <a:r>
              <a:rPr lang="en-US" sz="1400" dirty="0">
                <a:solidFill>
                  <a:schemeClr val="tx1"/>
                </a:solidFill>
                <a:latin typeface="Times New Roman" panose="02020603050405020304" pitchFamily="18" charset="0"/>
                <a:cs typeface="Times New Roman" panose="02020603050405020304" pitchFamily="18" charset="0"/>
              </a:rPr>
              <a:t> By understanding the nuances of live ASL interpretation, we can better appreciate its role in creating a more inclusive society where everyone can fully engage in meaningful interactions.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7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62FA-1F9B-8E7D-4EFD-2764E3FA7BA7}"/>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BBC7831-E9C2-841D-7FEF-0214CDDA6D68}"/>
              </a:ext>
            </a:extLst>
          </p:cNvPr>
          <p:cNvSpPr>
            <a:spLocks noGrp="1"/>
          </p:cNvSpPr>
          <p:nvPr>
            <p:ph type="body" idx="1"/>
          </p:nvPr>
        </p:nvSpPr>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LIVE asl interpretation is real time translation of spoken language into American Sign Language ,ensuring that individuals who are deaf or hard of hearing can fully participate in </a:t>
            </a:r>
            <a:r>
              <a:rPr lang="en-US" sz="1400" dirty="0" err="1">
                <a:solidFill>
                  <a:schemeClr val="tx1"/>
                </a:solidFill>
                <a:latin typeface="Times New Roman" panose="02020603050405020304" pitchFamily="18" charset="0"/>
                <a:cs typeface="Times New Roman" panose="02020603050405020304" pitchFamily="18" charset="0"/>
              </a:rPr>
              <a:t>conversations,events</a:t>
            </a:r>
            <a:r>
              <a:rPr lang="en-US" sz="1400" dirty="0">
                <a:solidFill>
                  <a:schemeClr val="tx1"/>
                </a:solidFill>
                <a:latin typeface="Times New Roman" panose="02020603050405020304" pitchFamily="18" charset="0"/>
                <a:cs typeface="Times New Roman" panose="02020603050405020304" pitchFamily="18" charset="0"/>
              </a:rPr>
              <a:t> , or  any public </a:t>
            </a:r>
            <a:r>
              <a:rPr lang="en-US" sz="1400" dirty="0" err="1">
                <a:solidFill>
                  <a:schemeClr val="tx1"/>
                </a:solidFill>
                <a:latin typeface="Times New Roman" panose="02020603050405020304" pitchFamily="18" charset="0"/>
                <a:cs typeface="Times New Roman" panose="02020603050405020304" pitchFamily="18" charset="0"/>
              </a:rPr>
              <a:t>public</a:t>
            </a:r>
            <a:r>
              <a:rPr lang="en-US" sz="1400" dirty="0">
                <a:solidFill>
                  <a:schemeClr val="tx1"/>
                </a:solidFill>
                <a:latin typeface="Times New Roman" panose="02020603050405020304" pitchFamily="18" charset="0"/>
                <a:cs typeface="Times New Roman" panose="02020603050405020304" pitchFamily="18" charset="0"/>
              </a:rPr>
              <a:t> activity.</a:t>
            </a:r>
          </a:p>
          <a:p>
            <a:r>
              <a:rPr lang="en-US" sz="1400" dirty="0" err="1">
                <a:solidFill>
                  <a:schemeClr val="tx1"/>
                </a:solidFill>
                <a:latin typeface="Times New Roman" panose="02020603050405020304" pitchFamily="18" charset="0"/>
                <a:cs typeface="Times New Roman" panose="02020603050405020304" pitchFamily="18" charset="0"/>
              </a:rPr>
              <a:t>Wheather</a:t>
            </a:r>
            <a:r>
              <a:rPr lang="en-US" sz="1400" dirty="0">
                <a:solidFill>
                  <a:schemeClr val="tx1"/>
                </a:solidFill>
                <a:latin typeface="Times New Roman" panose="02020603050405020304" pitchFamily="18" charset="0"/>
                <a:cs typeface="Times New Roman" panose="02020603050405020304" pitchFamily="18" charset="0"/>
              </a:rPr>
              <a:t> in classroom ,conference , emergency situation or even through virtual platform live asl interpreters play crucial role in making communication accessible.</a:t>
            </a:r>
          </a:p>
          <a:p>
            <a:r>
              <a:rPr lang="en-US" sz="1400" dirty="0">
                <a:solidFill>
                  <a:schemeClr val="tx1"/>
                </a:solidFill>
                <a:latin typeface="Times New Roman" panose="02020603050405020304" pitchFamily="18" charset="0"/>
                <a:cs typeface="Times New Roman" panose="02020603050405020304" pitchFamily="18" charset="0"/>
              </a:rPr>
              <a:t>In live ASL interpretation we majorly focus on the problem related to light , speed  and Accuracy .</a:t>
            </a:r>
          </a:p>
          <a:p>
            <a:r>
              <a:rPr lang="en-US" sz="1400" dirty="0">
                <a:solidFill>
                  <a:schemeClr val="tx1"/>
                </a:solidFill>
                <a:latin typeface="Times New Roman" panose="02020603050405020304" pitchFamily="18" charset="0"/>
                <a:cs typeface="Times New Roman" panose="02020603050405020304" pitchFamily="18" charset="0"/>
              </a:rPr>
              <a:t>Using Frameworks like </a:t>
            </a:r>
            <a:r>
              <a:rPr lang="en-IN" sz="1400" dirty="0">
                <a:solidFill>
                  <a:schemeClr val="tx1"/>
                </a:solidFill>
                <a:latin typeface="Times New Roman" panose="02020603050405020304" pitchFamily="18" charset="0"/>
                <a:cs typeface="Times New Roman" panose="02020603050405020304" pitchFamily="18" charset="0"/>
              </a:rPr>
              <a:t>YOLO (</a:t>
            </a:r>
            <a:r>
              <a:rPr lang="en-IN" sz="1400" dirty="0" err="1">
                <a:solidFill>
                  <a:schemeClr val="tx1"/>
                </a:solidFill>
                <a:latin typeface="Times New Roman" panose="02020603050405020304" pitchFamily="18" charset="0"/>
                <a:cs typeface="Times New Roman" panose="02020603050405020304" pitchFamily="18" charset="0"/>
              </a:rPr>
              <a:t>Darknet</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PyTorch</a:t>
            </a:r>
            <a:r>
              <a:rPr lang="en-IN" sz="1400" dirty="0">
                <a:solidFill>
                  <a:schemeClr val="tx1"/>
                </a:solidFill>
                <a:latin typeface="Times New Roman" panose="02020603050405020304" pitchFamily="18" charset="0"/>
                <a:cs typeface="Times New Roman" panose="02020603050405020304" pitchFamily="18" charset="0"/>
              </a:rPr>
              <a:t>, or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OpenCV</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a:t>
            </a:r>
            <a:r>
              <a:rPr lang="en-IN" sz="1400" dirty="0" err="1">
                <a:solidFill>
                  <a:schemeClr val="tx1"/>
                </a:solidFill>
                <a:latin typeface="Times New Roman" panose="02020603050405020304" pitchFamily="18" charset="0"/>
                <a:cs typeface="Times New Roman" panose="02020603050405020304" pitchFamily="18" charset="0"/>
              </a:rPr>
              <a:t>PyTorch</a:t>
            </a:r>
            <a:r>
              <a:rPr lang="en-IN"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348220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88676" y="347532"/>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sz="1800" dirty="0">
                <a:latin typeface="Times New Roman" panose="02020603050405020304" pitchFamily="18" charset="0"/>
                <a:cs typeface="Times New Roman" panose="02020603050405020304" pitchFamily="18" charset="0"/>
              </a:rPr>
              <a:t>Literature Survey</a:t>
            </a:r>
            <a:endParaRPr sz="1800" dirty="0">
              <a:latin typeface="Times New Roman" panose="02020603050405020304" pitchFamily="18" charset="0"/>
              <a:cs typeface="Times New Roman" panose="02020603050405020304" pitchFamily="18" charset="0"/>
            </a:endParaRPr>
          </a:p>
        </p:txBody>
      </p:sp>
      <p:graphicFrame>
        <p:nvGraphicFramePr>
          <p:cNvPr id="63" name="Google Shape;63;p14"/>
          <p:cNvGraphicFramePr/>
          <p:nvPr>
            <p:extLst>
              <p:ext uri="{D42A27DB-BD31-4B8C-83A1-F6EECF244321}">
                <p14:modId xmlns:p14="http://schemas.microsoft.com/office/powerpoint/2010/main" val="720282675"/>
              </p:ext>
            </p:extLst>
          </p:nvPr>
        </p:nvGraphicFramePr>
        <p:xfrm>
          <a:off x="715130" y="920232"/>
          <a:ext cx="8013812" cy="3517778"/>
        </p:xfrm>
        <a:graphic>
          <a:graphicData uri="http://schemas.openxmlformats.org/drawingml/2006/table">
            <a:tbl>
              <a:tblPr>
                <a:noFill/>
                <a:tableStyleId>{63CFC0D3-82DC-4815-8BB3-234E859C5206}</a:tableStyleId>
              </a:tblPr>
              <a:tblGrid>
                <a:gridCol w="2103962">
                  <a:extLst>
                    <a:ext uri="{9D8B030D-6E8A-4147-A177-3AD203B41FA5}">
                      <a16:colId xmlns:a16="http://schemas.microsoft.com/office/drawing/2014/main" val="20000"/>
                    </a:ext>
                  </a:extLst>
                </a:gridCol>
                <a:gridCol w="1969950">
                  <a:extLst>
                    <a:ext uri="{9D8B030D-6E8A-4147-A177-3AD203B41FA5}">
                      <a16:colId xmlns:a16="http://schemas.microsoft.com/office/drawing/2014/main" val="20001"/>
                    </a:ext>
                  </a:extLst>
                </a:gridCol>
                <a:gridCol w="1969950">
                  <a:extLst>
                    <a:ext uri="{9D8B030D-6E8A-4147-A177-3AD203B41FA5}">
                      <a16:colId xmlns:a16="http://schemas.microsoft.com/office/drawing/2014/main" val="20002"/>
                    </a:ext>
                  </a:extLst>
                </a:gridCol>
                <a:gridCol w="1969950">
                  <a:extLst>
                    <a:ext uri="{9D8B030D-6E8A-4147-A177-3AD203B41FA5}">
                      <a16:colId xmlns:a16="http://schemas.microsoft.com/office/drawing/2014/main" val="20003"/>
                    </a:ext>
                  </a:extLst>
                </a:gridCol>
              </a:tblGrid>
              <a:tr h="408878">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TITLE</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USED TECHNOLOGY</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ADVANTAGES</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DISADVANTAGES</a:t>
                      </a:r>
                    </a:p>
                  </a:txBody>
                  <a:tcPr marL="91425" marR="91425" marT="91425" marB="91425"/>
                </a:tc>
                <a:extLst>
                  <a:ext uri="{0D108BD9-81ED-4DB2-BD59-A6C34878D82A}">
                    <a16:rowId xmlns:a16="http://schemas.microsoft.com/office/drawing/2014/main" val="10000"/>
                  </a:ext>
                </a:extLst>
              </a:tr>
              <a:tr h="731550">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Times New Roman" panose="02020603050405020304" pitchFamily="18" charset="0"/>
                          <a:cs typeface="Times New Roman" panose="02020603050405020304" pitchFamily="18" charset="0"/>
                        </a:rPr>
                        <a:t>PAPER 1:- Sign Language to text and speech conversion</a:t>
                      </a: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Raspberry Pi 3: For processing tasks.</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Neural Networks: For gesture recognition.</a:t>
                      </a:r>
                    </a:p>
                    <a:p>
                      <a:br>
                        <a:rPr lang="en-US" sz="1200" b="0" dirty="0">
                          <a:latin typeface="Times New Roman" panose="02020603050405020304" pitchFamily="18" charset="0"/>
                          <a:cs typeface="Times New Roman" panose="02020603050405020304" pitchFamily="18" charset="0"/>
                        </a:rPr>
                      </a:b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Cost-Effective: Utilizes affordable Raspberry Pi.,</a:t>
                      </a:r>
                    </a:p>
                    <a:p>
                      <a:pPr marL="0"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Fast gesture-to-speech conversion.</a:t>
                      </a:r>
                    </a:p>
                    <a:p>
                      <a:pPr marL="0" marR="0" lvl="0" indent="0" algn="l" rtl="0">
                        <a:lnSpc>
                          <a:spcPct val="100000"/>
                        </a:lnSpc>
                        <a:spcBef>
                          <a:spcPts val="0"/>
                        </a:spcBef>
                        <a:spcAft>
                          <a:spcPts val="0"/>
                        </a:spcAft>
                        <a:buClr>
                          <a:srgbClr val="000000"/>
                        </a:buClr>
                        <a:buSzPts val="1400"/>
                        <a:buFont typeface="Arial"/>
                        <a:buNone/>
                      </a:pP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Recognition: Supports few gestures initially.,</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Lighting Sensitivity: Performance varies with light.</a:t>
                      </a:r>
                    </a:p>
                    <a:p>
                      <a:pPr marL="0" marR="0" lvl="0" indent="0" algn="l" rtl="0">
                        <a:lnSpc>
                          <a:spcPct val="100000"/>
                        </a:lnSpc>
                        <a:spcBef>
                          <a:spcPts val="0"/>
                        </a:spcBef>
                        <a:spcAft>
                          <a:spcPts val="0"/>
                        </a:spcAft>
                        <a:buClr>
                          <a:srgbClr val="000000"/>
                        </a:buClr>
                        <a:buSzPts val="1400"/>
                        <a:buFont typeface="Arial"/>
                        <a:buNone/>
                      </a:pP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40302">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latin typeface="Times New Roman" panose="02020603050405020304" pitchFamily="18" charset="0"/>
                          <a:cs typeface="Times New Roman" panose="02020603050405020304" pitchFamily="18" charset="0"/>
                        </a:rPr>
                        <a:t>PAPER 2:- </a:t>
                      </a:r>
                      <a:r>
                        <a:rPr lang="en-US" sz="1200" u="none" strike="noStrike" cap="none" dirty="0">
                          <a:latin typeface="Times New Roman" panose="02020603050405020304" pitchFamily="18" charset="0"/>
                          <a:cs typeface="Times New Roman" panose="02020603050405020304" pitchFamily="18" charset="0"/>
                        </a:rPr>
                        <a:t>Sign Language to text and speech conversion</a:t>
                      </a: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Employs HSV model for skin detection and PCA for feature extraction.</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Captures gestures using an internal mobile camera.</a:t>
                      </a:r>
                    </a:p>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Other models may lack speed or accuracy.,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affected by camera position and signer proximity.</a:t>
                      </a:r>
                    </a:p>
                    <a:p>
                      <a:br>
                        <a:rPr lang="en-US" sz="1200" dirty="0">
                          <a:latin typeface="Times New Roman" panose="02020603050405020304" pitchFamily="18" charset="0"/>
                          <a:cs typeface="Times New Roman" panose="02020603050405020304" pitchFamily="18" charset="0"/>
                        </a:rPr>
                      </a:b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Utilizes Media Pipe, FRCNN, for gesture recognition.</a:t>
                      </a:r>
                    </a:p>
                    <a:p>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Employs HSV model for skin detection and PCA for feature extraction.</a:t>
                      </a:r>
                    </a:p>
                    <a:p>
                      <a:br>
                        <a:rPr lang="en-IN" sz="1200" dirty="0">
                          <a:latin typeface="Times New Roman" panose="02020603050405020304" pitchFamily="18" charset="0"/>
                          <a:cs typeface="Times New Roman" panose="02020603050405020304" pitchFamily="18" charset="0"/>
                        </a:rPr>
                      </a:b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2845257395"/>
              </p:ext>
            </p:extLst>
          </p:nvPr>
        </p:nvGraphicFramePr>
        <p:xfrm>
          <a:off x="337121" y="310796"/>
          <a:ext cx="8052574" cy="4556760"/>
        </p:xfrm>
        <a:graphic>
          <a:graphicData uri="http://schemas.openxmlformats.org/drawingml/2006/table">
            <a:tbl>
              <a:tblPr firstRow="1" bandRow="1">
                <a:tableStyleId>{63CFC0D3-82DC-4815-8BB3-234E859C5206}</a:tableStyleId>
              </a:tblPr>
              <a:tblGrid>
                <a:gridCol w="199746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90240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solidFill>
                            <a:schemeClr val="tx1"/>
                          </a:solidFill>
                          <a:latin typeface="Times New Roman" panose="02020603050405020304" pitchFamily="18" charset="0"/>
                          <a:cs typeface="Times New Roman" panose="02020603050405020304" pitchFamily="18" charset="0"/>
                        </a:rPr>
                        <a:t>PAPER 3:-</a:t>
                      </a:r>
                      <a:r>
                        <a:rPr lang="en-US" sz="1100" dirty="0">
                          <a:solidFill>
                            <a:schemeClr val="tx1"/>
                          </a:solidFill>
                          <a:latin typeface="Times New Roman" panose="02020603050405020304" pitchFamily="18" charset="0"/>
                          <a:cs typeface="Times New Roman" panose="02020603050405020304" pitchFamily="18" charset="0"/>
                        </a:rPr>
                        <a:t>Sign Language Conversion to Text</a:t>
                      </a:r>
                      <a:endParaRPr lang="en-IN" sz="1100" dirty="0">
                        <a:solidFill>
                          <a:schemeClr val="tx1"/>
                        </a:solidFill>
                        <a:latin typeface="Times New Roman" panose="02020603050405020304" pitchFamily="18" charset="0"/>
                        <a:cs typeface="Times New Roman" panose="02020603050405020304" pitchFamily="18" charset="0"/>
                      </a:endParaRP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Media Pipe for gesture recognition.</a:t>
                      </a:r>
                    </a:p>
                    <a:p>
                      <a:r>
                        <a:rPr lang="en-IN"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techniques for feature extraction.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Real-time translation for instant communication.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with no need for special equipment.</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Performance affected by environment and camera setup.</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Accuracy issues with complex gestures or dialects.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1065136">
                <a:tc>
                  <a:txBody>
                    <a:bodyPr/>
                    <a:lstStyle/>
                    <a:p>
                      <a:r>
                        <a:rPr lang="en-IN" sz="1100" dirty="0">
                          <a:solidFill>
                            <a:schemeClr val="tx1"/>
                          </a:solidFill>
                          <a:latin typeface="Times New Roman" panose="02020603050405020304" pitchFamily="18" charset="0"/>
                          <a:cs typeface="Times New Roman" panose="02020603050405020304" pitchFamily="18" charset="0"/>
                        </a:rPr>
                        <a:t>PAPER 4:-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for gesture recognition.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Open CV for visual processing.</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for gesture recognition.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Open CV for visual processing.</a:t>
                      </a:r>
                    </a:p>
                    <a:p>
                      <a:endParaRPr lang="en-IN" sz="1100" dirty="0">
                        <a:solidFill>
                          <a:schemeClr val="tx1"/>
                        </a:solidFill>
                        <a:latin typeface="Times New Roman" panose="02020603050405020304" pitchFamily="18" charset="0"/>
                        <a:cs typeface="Times New Roman" panose="02020603050405020304" pitchFamily="18" charset="0"/>
                      </a:endParaRP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Promotes inclusivity and reduces isolation.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create dependency on technology.</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Potential accuracy issues in gesture recognition.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r h="1227865">
                <a:tc>
                  <a:txBody>
                    <a:bodyPr/>
                    <a:lstStyle/>
                    <a:p>
                      <a:r>
                        <a:rPr lang="en-IN" sz="1100" dirty="0">
                          <a:solidFill>
                            <a:schemeClr val="tx1"/>
                          </a:solidFill>
                          <a:latin typeface="Times New Roman" panose="02020603050405020304" pitchFamily="18" charset="0"/>
                          <a:cs typeface="Times New Roman" panose="02020603050405020304" pitchFamily="18" charset="0"/>
                        </a:rPr>
                        <a:t>PAPER 5:-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Promotes inclusivity and reduces isolation.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deep learning models like CNN and VGG16.</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Employs image segmentation for gesture recognition.</a:t>
                      </a:r>
                    </a:p>
                    <a:p>
                      <a:br>
                        <a:rPr lang="en-US" sz="1100"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the deaf and hearing communities.</a:t>
                      </a:r>
                      <a:br>
                        <a:rPr lang="en-US" sz="1100" dirty="0">
                          <a:solidFill>
                            <a:schemeClr val="tx1"/>
                          </a:solidFill>
                          <a:latin typeface="Times New Roman" panose="02020603050405020304" pitchFamily="18" charset="0"/>
                          <a:cs typeface="Times New Roman" panose="02020603050405020304" pitchFamily="18" charset="0"/>
                        </a:rPr>
                      </a:b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app design for easy accessibility.</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Requires high-end hardware for optimal performance.</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Complex development process.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Requires high-end hardware for optimal performance.</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Complex development process.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46833"/>
                  </a:ext>
                </a:extLst>
              </a:tr>
              <a:tr h="1230360">
                <a:tc>
                  <a:txBody>
                    <a:bodyPr/>
                    <a:lstStyle/>
                    <a:p>
                      <a:r>
                        <a:rPr lang="en-IN" sz="1100" dirty="0">
                          <a:solidFill>
                            <a:schemeClr val="tx1"/>
                          </a:solidFill>
                          <a:latin typeface="Times New Roman" panose="02020603050405020304" pitchFamily="18" charset="0"/>
                          <a:cs typeface="Times New Roman" panose="02020603050405020304" pitchFamily="18" charset="0"/>
                        </a:rPr>
                        <a:t>PAPER 6:-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Breaking the Silence: An innovative ASL to Text Conversion System Leveraging Computer Vision &amp; Machine Learning for Enhanced Communication</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ResNet-50 for gesture recognition.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Employs OpenCV for computer vision. Built with Python, TensorFlow, and </a:t>
                      </a:r>
                      <a:r>
                        <a:rPr lang="en-US" sz="11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Keras</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endPar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Facilitates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Empowers the deaf community and enhances engagement.</a:t>
                      </a:r>
                    </a:p>
                    <a:p>
                      <a:br>
                        <a:rPr lang="en-US" sz="1100"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Limited coverage of sign language variations.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Performance affected by lighting and camera angles.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8760056"/>
                  </a:ext>
                </a:extLst>
              </a:tr>
            </a:tbl>
          </a:graphicData>
        </a:graphic>
      </p:graphicFrame>
    </p:spTree>
    <p:extLst>
      <p:ext uri="{BB962C8B-B14F-4D97-AF65-F5344CB8AC3E}">
        <p14:creationId xmlns:p14="http://schemas.microsoft.com/office/powerpoint/2010/main" val="55269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2215474772"/>
              </p:ext>
            </p:extLst>
          </p:nvPr>
        </p:nvGraphicFramePr>
        <p:xfrm>
          <a:off x="460915" y="57150"/>
          <a:ext cx="8073484" cy="5326380"/>
        </p:xfrm>
        <a:graphic>
          <a:graphicData uri="http://schemas.openxmlformats.org/drawingml/2006/table">
            <a:tbl>
              <a:tblPr firstRow="1" bandRow="1">
                <a:tableStyleId>{63CFC0D3-82DC-4815-8BB3-234E859C5206}</a:tableStyleId>
              </a:tblPr>
              <a:tblGrid>
                <a:gridCol w="201837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154181">
                <a:tc>
                  <a:txBody>
                    <a:bodyPr/>
                    <a:lstStyle/>
                    <a:p>
                      <a:r>
                        <a:rPr lang="en-IN" sz="1050" dirty="0">
                          <a:solidFill>
                            <a:schemeClr val="tx1"/>
                          </a:solidFill>
                          <a:latin typeface="Times New Roman" panose="02020603050405020304" pitchFamily="18" charset="0"/>
                          <a:cs typeface="Times New Roman" panose="02020603050405020304" pitchFamily="18" charset="0"/>
                        </a:rPr>
                        <a:t>PAPER 7:- </a:t>
                      </a:r>
                      <a:r>
                        <a:rPr lang="en-US" sz="1050" dirty="0">
                          <a:solidFill>
                            <a:schemeClr val="tx1"/>
                          </a:solidFill>
                          <a:latin typeface="Times New Roman" panose="02020603050405020304" pitchFamily="18" charset="0"/>
                          <a:cs typeface="Times New Roman" panose="02020603050405020304" pitchFamily="18" charset="0"/>
                        </a:rPr>
                        <a:t>Real-time Conversion of Sign Language to Text and Speech, and vice-versa</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CNN: Gesture recognition.</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Video enhancement.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NLP &amp; TTS: Converts gestures to text and speech.</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Real-time Communication: Facilitates interaction between Deaf and hearing individuals.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Accessibility: Enhances learning and emergency response for the hearing-impaired.</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Recognition Challenges: Variations in signs and dialects can complicate accuracy.</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Technical Issues: Performance may suffer in poor conditions.</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221384">
                <a:tc>
                  <a:txBody>
                    <a:bodyPr/>
                    <a:lstStyle/>
                    <a:p>
                      <a:r>
                        <a:rPr lang="en-IN" sz="1050" dirty="0">
                          <a:solidFill>
                            <a:schemeClr val="tx1"/>
                          </a:solidFill>
                          <a:latin typeface="Times New Roman" panose="02020603050405020304" pitchFamily="18" charset="0"/>
                          <a:cs typeface="Times New Roman" panose="02020603050405020304" pitchFamily="18" charset="0"/>
                        </a:rPr>
                        <a:t>PAPER 8:- </a:t>
                      </a:r>
                      <a:r>
                        <a:rPr lang="en-US" sz="1050" dirty="0">
                          <a:solidFill>
                            <a:schemeClr val="tx1"/>
                          </a:solidFill>
                          <a:latin typeface="Times New Roman" panose="02020603050405020304" pitchFamily="18" charset="0"/>
                          <a:cs typeface="Times New Roman" panose="02020603050405020304" pitchFamily="18" charset="0"/>
                        </a:rPr>
                        <a:t>Text to Sign Language Conversion by Using Python and Database of Images and Videos</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Encompasses devices like walkers, wheelchairs, and text telephones.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Advanced systems convert sign language into text or speech.</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Bluetooth and GSM for real-time communication.</a:t>
                      </a:r>
                    </a:p>
                    <a:p>
                      <a:endParaRPr lang="en-IN" sz="1050" dirty="0">
                        <a:solidFill>
                          <a:schemeClr val="tx1"/>
                        </a:solidFill>
                        <a:latin typeface="Times New Roman" panose="02020603050405020304" pitchFamily="18" charset="0"/>
                        <a:cs typeface="Times New Roman" panose="02020603050405020304" pitchFamily="18" charset="0"/>
                      </a:endParaRPr>
                    </a:p>
                    <a:p>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for individuals with disabilities, promoting independence.</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Includes diverse devices catering to various needs, from low-tech to high-tech.</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Bridges gaps between deaf individuals and the hearing community.</a:t>
                      </a:r>
                    </a:p>
                    <a:p>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Effectiveness may depend on user familiarity with technology or sign language.</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High costs can limit accessibility for some users.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Learning curves may discourage adoption of new technologies.</a:t>
                      </a:r>
                    </a:p>
                    <a:p>
                      <a:endParaRPr lang="en-IN" sz="105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r h="174549">
                <a:tc>
                  <a:txBody>
                    <a:bodyPr/>
                    <a:lstStyle/>
                    <a:p>
                      <a:r>
                        <a:rPr lang="en-IN" sz="1050" dirty="0">
                          <a:solidFill>
                            <a:schemeClr val="tx1"/>
                          </a:solidFill>
                          <a:latin typeface="Times New Roman" panose="02020603050405020304" pitchFamily="18" charset="0"/>
                          <a:cs typeface="Times New Roman" panose="02020603050405020304" pitchFamily="18" charset="0"/>
                        </a:rPr>
                        <a:t>PAPER 9:- </a:t>
                      </a:r>
                      <a:r>
                        <a:rPr lang="en-US" sz="1050" dirty="0">
                          <a:solidFill>
                            <a:schemeClr val="tx1"/>
                          </a:solidFill>
                          <a:latin typeface="Times New Roman" panose="02020603050405020304" pitchFamily="18" charset="0"/>
                          <a:cs typeface="Times New Roman" panose="02020603050405020304" pitchFamily="18" charset="0"/>
                        </a:rPr>
                        <a:t>Speech/Text to Indian Sign</a:t>
                      </a:r>
                      <a:r>
                        <a:rPr lang="en-US" sz="1050" baseline="0" dirty="0">
                          <a:solidFill>
                            <a:schemeClr val="tx1"/>
                          </a:solidFill>
                          <a:latin typeface="Times New Roman" panose="02020603050405020304" pitchFamily="18" charset="0"/>
                          <a:cs typeface="Times New Roman" panose="02020603050405020304" pitchFamily="18" charset="0"/>
                        </a:rPr>
                        <a:t> </a:t>
                      </a:r>
                      <a:r>
                        <a:rPr lang="en-US" sz="1050" dirty="0">
                          <a:solidFill>
                            <a:schemeClr val="tx1"/>
                          </a:solidFill>
                          <a:latin typeface="Times New Roman" panose="02020603050405020304" pitchFamily="18" charset="0"/>
                          <a:cs typeface="Times New Roman" panose="02020603050405020304" pitchFamily="18" charset="0"/>
                        </a:rPr>
                        <a:t> Language</a:t>
                      </a:r>
                      <a:r>
                        <a:rPr lang="en-US" sz="1050" baseline="0" dirty="0">
                          <a:solidFill>
                            <a:schemeClr val="tx1"/>
                          </a:solidFill>
                          <a:latin typeface="Times New Roman" panose="02020603050405020304" pitchFamily="18" charset="0"/>
                          <a:cs typeface="Times New Roman" panose="02020603050405020304" pitchFamily="18" charset="0"/>
                        </a:rPr>
                        <a:t> </a:t>
                      </a:r>
                      <a:r>
                        <a:rPr lang="en-US" sz="1050" dirty="0">
                          <a:solidFill>
                            <a:schemeClr val="tx1"/>
                          </a:solidFill>
                          <a:latin typeface="Times New Roman" panose="02020603050405020304" pitchFamily="18" charset="0"/>
                          <a:cs typeface="Times New Roman" panose="02020603050405020304" pitchFamily="18" charset="0"/>
                        </a:rPr>
                        <a:t>using Natural Language Processing.</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NLP: Processes speech/text into ISL.</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Machine Learning: Used for tokenization and lemmatization.</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Mobile Frameworks: Developed using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Kivy</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and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KivyMD</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br>
                        <a:rPr lang="en-US" sz="1050" b="0" dirty="0">
                          <a:solidFill>
                            <a:schemeClr val="tx1"/>
                          </a:solidFill>
                          <a:latin typeface="Times New Roman" panose="02020603050405020304" pitchFamily="18" charset="0"/>
                          <a:cs typeface="Times New Roman" panose="02020603050405020304" pitchFamily="18" charset="0"/>
                        </a:rPr>
                      </a:br>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Accessible mobile application promotes inclusivity.</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Dynamic Learning: Can be updated with more vocabulary.</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Limited Vocabulary: Dependent on the database's content.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Contextual Challenges: May struggle with nuanced phrases.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Tech Dependency: Users might rely too much on the app.</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46833"/>
                  </a:ext>
                </a:extLst>
              </a:tr>
              <a:tr h="696642">
                <a:tc>
                  <a:txBody>
                    <a:bodyPr/>
                    <a:lstStyle/>
                    <a:p>
                      <a:r>
                        <a:rPr lang="en-IN" sz="1050" dirty="0">
                          <a:solidFill>
                            <a:schemeClr val="tx1"/>
                          </a:solidFill>
                          <a:latin typeface="Times New Roman" panose="02020603050405020304" pitchFamily="18" charset="0"/>
                          <a:cs typeface="Times New Roman" panose="02020603050405020304" pitchFamily="18" charset="0"/>
                        </a:rPr>
                        <a:t>PAPER 10:- </a:t>
                      </a:r>
                      <a:r>
                        <a:rPr lang="en-US" sz="1050" dirty="0">
                          <a:solidFill>
                            <a:schemeClr val="tx1"/>
                          </a:solidFill>
                          <a:latin typeface="Times New Roman" panose="02020603050405020304" pitchFamily="18" charset="0"/>
                          <a:cs typeface="Times New Roman" panose="02020603050405020304" pitchFamily="18" charset="0"/>
                        </a:rPr>
                        <a:t>Automated Bangla Sign Language Conversion System: Present and Future </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Voice Recognition: Turns speech into text.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Recognition: Detects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BdSL</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signs from images.</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Better Communication: Helps deaf and hearing people connect.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Quick Translation: Translates Bangla to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BdSL</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fast.</a:t>
                      </a: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Small Vocabulary: Understands few words.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No Expressions: Misses facial and two-handed signs.</a:t>
                      </a:r>
                    </a:p>
                    <a:p>
                      <a:endPar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8760056"/>
                  </a:ext>
                </a:extLst>
              </a:tr>
            </a:tbl>
          </a:graphicData>
        </a:graphic>
      </p:graphicFrame>
    </p:spTree>
    <p:extLst>
      <p:ext uri="{BB962C8B-B14F-4D97-AF65-F5344CB8AC3E}">
        <p14:creationId xmlns:p14="http://schemas.microsoft.com/office/powerpoint/2010/main" val="339032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429358221"/>
              </p:ext>
            </p:extLst>
          </p:nvPr>
        </p:nvGraphicFramePr>
        <p:xfrm>
          <a:off x="379140" y="316726"/>
          <a:ext cx="8073484" cy="2529840"/>
        </p:xfrm>
        <a:graphic>
          <a:graphicData uri="http://schemas.openxmlformats.org/drawingml/2006/table">
            <a:tbl>
              <a:tblPr firstRow="1" bandRow="1">
                <a:tableStyleId>{63CFC0D3-82DC-4815-8BB3-234E859C5206}</a:tableStyleId>
              </a:tblPr>
              <a:tblGrid>
                <a:gridCol w="201837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184212">
                <a:tc>
                  <a:txBody>
                    <a:bodyPr/>
                    <a:lstStyle/>
                    <a:p>
                      <a:r>
                        <a:rPr lang="en-IN" sz="1100" dirty="0">
                          <a:latin typeface="Times New Roman" panose="02020603050405020304" pitchFamily="18" charset="0"/>
                          <a:cs typeface="Times New Roman" panose="02020603050405020304" pitchFamily="18" charset="0"/>
                        </a:rPr>
                        <a:t>PAPER 11:- </a:t>
                      </a:r>
                      <a:r>
                        <a:rPr lang="en-US" sz="1100" dirty="0">
                          <a:latin typeface="Times New Roman" panose="02020603050405020304" pitchFamily="18" charset="0"/>
                          <a:cs typeface="Times New Roman" panose="02020603050405020304" pitchFamily="18" charset="0"/>
                        </a:rPr>
                        <a:t>Sign Language Conversion to Text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Media Pipe: For hand tracking.</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RNN: Processes gesture sequences.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LSTM: Improves accuracy in recognition.</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Enhances communication for the deaf.</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gesture recognition.</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User-friendly with single-camera use.</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Requires clear backgrounds.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depends on training data quality.</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Gesture variability can cause errors.</a:t>
                      </a:r>
                    </a:p>
                    <a:p>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370840">
                <a:tc>
                  <a:txBody>
                    <a:bodyPr/>
                    <a:lstStyle/>
                    <a:p>
                      <a:r>
                        <a:rPr lang="en-IN" sz="1100" dirty="0">
                          <a:latin typeface="Times New Roman" panose="02020603050405020304" pitchFamily="18" charset="0"/>
                          <a:cs typeface="Times New Roman" panose="02020603050405020304" pitchFamily="18" charset="0"/>
                        </a:rPr>
                        <a:t>PAPER 12:- </a:t>
                      </a:r>
                      <a:r>
                        <a:rPr lang="en-US" sz="1100" dirty="0">
                          <a:latin typeface="Times New Roman" panose="02020603050405020304" pitchFamily="18" charset="0"/>
                          <a:cs typeface="Times New Roman" panose="02020603050405020304" pitchFamily="18" charset="0"/>
                        </a:rPr>
                        <a:t>American Sign Language To Text Conversion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NLP: Processes language.</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Machine Learning: Enhances translation.</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Mobile Frameworks: Built with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Kivy</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KivyMD</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Translation: Aids communication for the hearing impaired.</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User-Friendly: Accessible mobile app.</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Dynamic Learning: Expandable vocabulary.</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Vocabulary: Affects accuracy.</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Tech Dependency: Issues in low-tech settings.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Accuracy Issues: Speech recognition variability.</a:t>
                      </a:r>
                    </a:p>
                    <a:p>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bl>
          </a:graphicData>
        </a:graphic>
      </p:graphicFrame>
    </p:spTree>
    <p:extLst>
      <p:ext uri="{BB962C8B-B14F-4D97-AF65-F5344CB8AC3E}">
        <p14:creationId xmlns:p14="http://schemas.microsoft.com/office/powerpoint/2010/main" val="360690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Block Diagram of system</a:t>
            </a:r>
            <a:endParaRPr/>
          </a:p>
        </p:txBody>
      </p:sp>
      <p:pic>
        <p:nvPicPr>
          <p:cNvPr id="3" name="Picture 2">
            <a:extLst>
              <a:ext uri="{FF2B5EF4-FFF2-40B4-BE49-F238E27FC236}">
                <a16:creationId xmlns:a16="http://schemas.microsoft.com/office/drawing/2014/main" id="{08CDA04C-C974-913F-4D65-C0BFC87A0F56}"/>
              </a:ext>
            </a:extLst>
          </p:cNvPr>
          <p:cNvPicPr>
            <a:picLocks noChangeAspect="1"/>
          </p:cNvPicPr>
          <p:nvPr/>
        </p:nvPicPr>
        <p:blipFill>
          <a:blip r:embed="rId3"/>
          <a:stretch>
            <a:fillRect/>
          </a:stretch>
        </p:blipFill>
        <p:spPr>
          <a:xfrm>
            <a:off x="1189463" y="1198367"/>
            <a:ext cx="6445405" cy="35001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1617-A644-0776-13AF-AB578A575675}"/>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Research Gap</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B90D22-447A-27D2-DFB0-7D161BF59716}"/>
              </a:ext>
            </a:extLst>
          </p:cNvPr>
          <p:cNvSpPr>
            <a:spLocks noGrp="1"/>
          </p:cNvSpPr>
          <p:nvPr>
            <p:ph type="body" idx="1"/>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The research gap in live ASL interpretation includes areas like the impact of technology on interpreter speed and accuracy, particularly in remote or virtual settings. There is limited exploration of optimal lighting and environmental conditions for enhancing sign visibility. Additionally, the cognitive load and fatigue experienced by interpreters during long sessions need further study. Another gap lies in understanding how interpreters handle regional variations, cultural nuances, and specialized terminology. Research also lacks standardization in interpreter training for different professional contexts, as well as a deeper exploration of the ethical and impartiality challenges interpreters face in sensitive situations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253163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2377</Words>
  <Application>Microsoft Office PowerPoint</Application>
  <PresentationFormat>On-screen Show (16:9)</PresentationFormat>
  <Paragraphs>174</Paragraphs>
  <Slides>14</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Live ASL Interpretation: Bridging the Communication Gap</vt:lpstr>
      <vt:lpstr>ABSTRACT</vt:lpstr>
      <vt:lpstr>INTRODUCTION</vt:lpstr>
      <vt:lpstr>Literature Survey</vt:lpstr>
      <vt:lpstr>PowerPoint Presentation</vt:lpstr>
      <vt:lpstr>PowerPoint Presentation</vt:lpstr>
      <vt:lpstr>PowerPoint Presentation</vt:lpstr>
      <vt:lpstr>Block Diagram of system</vt:lpstr>
      <vt:lpstr>Research Gap</vt:lpstr>
      <vt:lpstr>Hardware/Software Requirements</vt:lpstr>
      <vt:lpstr>Problem Definition`</vt:lpstr>
      <vt:lpstr>Methodology</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ASL Interpretation: Bridging the Communication Gap</dc:title>
  <dc:creator>Rani Rajpurohit</dc:creator>
  <cp:lastModifiedBy>Rani Karansingh Rajpurohit</cp:lastModifiedBy>
  <cp:revision>11</cp:revision>
  <dcterms:modified xsi:type="dcterms:W3CDTF">2025-02-04T06:26:46Z</dcterms:modified>
</cp:coreProperties>
</file>