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9" r:id="rId3"/>
    <p:sldId id="260" r:id="rId4"/>
    <p:sldId id="261" r:id="rId5"/>
    <p:sldId id="262" r:id="rId6"/>
    <p:sldId id="264" r:id="rId7"/>
    <p:sldId id="265" r:id="rId8"/>
    <p:sldId id="273" r:id="rId9"/>
    <p:sldId id="279" r:id="rId10"/>
    <p:sldId id="280" r:id="rId11"/>
    <p:sldId id="281" r:id="rId12"/>
    <p:sldId id="274" r:id="rId13"/>
    <p:sldId id="275" r:id="rId14"/>
    <p:sldId id="276" r:id="rId15"/>
    <p:sldId id="277" r:id="rId16"/>
    <p:sldId id="278" r:id="rId17"/>
    <p:sldId id="266" r:id="rId18"/>
    <p:sldId id="282" r:id="rId19"/>
    <p:sldId id="267" r:id="rId20"/>
    <p:sldId id="283" r:id="rId21"/>
    <p:sldId id="284" r:id="rId22"/>
    <p:sldId id="286" r:id="rId23"/>
    <p:sldId id="268" r:id="rId24"/>
    <p:sldId id="271" r:id="rId25"/>
    <p:sldId id="269"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934C71-B8F8-4736-AE6B-5112874EE230}" type="datetimeFigureOut">
              <a:rPr lang="en-US" smtClean="0"/>
              <a:pPr/>
              <a:t>25/05/2024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D9B22A-04E2-4748-96A4-D1D76462719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11</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12</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13</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14</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15</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16</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17</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18</a:t>
            </a:fld>
            <a:endParaRPr lang="en-US"/>
          </a:p>
        </p:txBody>
      </p:sp>
    </p:spTree>
    <p:extLst>
      <p:ext uri="{BB962C8B-B14F-4D97-AF65-F5344CB8AC3E}">
        <p14:creationId xmlns:p14="http://schemas.microsoft.com/office/powerpoint/2010/main" xmlns="" val="18795467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19</a:t>
            </a:fld>
            <a:endParaRPr lang="en-US"/>
          </a:p>
        </p:txBody>
      </p:sp>
    </p:spTree>
    <p:extLst>
      <p:ext uri="{BB962C8B-B14F-4D97-AF65-F5344CB8AC3E}">
        <p14:creationId xmlns:p14="http://schemas.microsoft.com/office/powerpoint/2010/main" xmlns="" val="1879546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20</a:t>
            </a:fld>
            <a:endParaRPr lang="en-US"/>
          </a:p>
        </p:txBody>
      </p:sp>
    </p:spTree>
    <p:extLst>
      <p:ext uri="{BB962C8B-B14F-4D97-AF65-F5344CB8AC3E}">
        <p14:creationId xmlns:p14="http://schemas.microsoft.com/office/powerpoint/2010/main" xmlns="" val="1879546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3</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21</a:t>
            </a:fld>
            <a:endParaRPr lang="en-US"/>
          </a:p>
        </p:txBody>
      </p:sp>
    </p:spTree>
    <p:extLst>
      <p:ext uri="{BB962C8B-B14F-4D97-AF65-F5344CB8AC3E}">
        <p14:creationId xmlns:p14="http://schemas.microsoft.com/office/powerpoint/2010/main" xmlns="" val="1879546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22</a:t>
            </a:fld>
            <a:endParaRPr lang="en-US"/>
          </a:p>
        </p:txBody>
      </p:sp>
    </p:spTree>
    <p:extLst>
      <p:ext uri="{BB962C8B-B14F-4D97-AF65-F5344CB8AC3E}">
        <p14:creationId xmlns:p14="http://schemas.microsoft.com/office/powerpoint/2010/main" xmlns="" val="18795467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23</a:t>
            </a:fld>
            <a:endParaRPr lang="en-US"/>
          </a:p>
        </p:txBody>
      </p:sp>
    </p:spTree>
    <p:extLst>
      <p:ext uri="{BB962C8B-B14F-4D97-AF65-F5344CB8AC3E}">
        <p14:creationId xmlns:p14="http://schemas.microsoft.com/office/powerpoint/2010/main" xmlns="" val="1997811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24</a:t>
            </a:fld>
            <a:endParaRPr lang="en-US"/>
          </a:p>
        </p:txBody>
      </p:sp>
    </p:spTree>
    <p:extLst>
      <p:ext uri="{BB962C8B-B14F-4D97-AF65-F5344CB8AC3E}">
        <p14:creationId xmlns:p14="http://schemas.microsoft.com/office/powerpoint/2010/main" xmlns="" val="1997811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25</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4</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5</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6</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7</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8</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9</a:t>
            </a:fld>
            <a:endParaRPr lang="en-US"/>
          </a:p>
        </p:txBody>
      </p:sp>
    </p:spTree>
    <p:extLst>
      <p:ext uri="{BB962C8B-B14F-4D97-AF65-F5344CB8AC3E}">
        <p14:creationId xmlns:p14="http://schemas.microsoft.com/office/powerpoint/2010/main" xmlns="" val="316315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10</a:t>
            </a:fld>
            <a:endParaRPr lang="en-US"/>
          </a:p>
        </p:txBody>
      </p:sp>
    </p:spTree>
    <p:extLst>
      <p:ext uri="{BB962C8B-B14F-4D97-AF65-F5344CB8AC3E}">
        <p14:creationId xmlns:p14="http://schemas.microsoft.com/office/powerpoint/2010/main" xmlns="" val="31631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ADDE1B-0E6A-47ED-8191-50A388F3048F}" type="datetimeFigureOut">
              <a:rPr lang="en-US" smtClean="0"/>
              <a:pPr/>
              <a:t>25/05/2024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55EE5-93AA-4201-84CB-D917FE7150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DDE1B-0E6A-47ED-8191-50A388F3048F}" type="datetimeFigureOut">
              <a:rPr lang="en-US" smtClean="0"/>
              <a:pPr/>
              <a:t>25/05/2024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655EE5-93AA-4201-84CB-D917FE7150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072" y="2276871"/>
            <a:ext cx="8295456" cy="3742929"/>
          </a:xfrm>
        </p:spPr>
        <p:txBody>
          <a:bodyPr>
            <a:normAutofit/>
          </a:bodyPr>
          <a:lstStyle/>
          <a:p>
            <a:r>
              <a:rPr lang="en-US" sz="36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Plant Disease Identification</a:t>
            </a:r>
          </a:p>
          <a:p>
            <a:pPr algn="r">
              <a:spcBef>
                <a:spcPts val="0"/>
              </a:spcBef>
            </a:pPr>
            <a:endParaRPr lang="en-US" sz="2000" b="1" dirty="0" smtClean="0">
              <a:solidFill>
                <a:schemeClr val="tx1"/>
              </a:solidFill>
              <a:effectLst>
                <a:outerShdw blurRad="38100" dist="38100" dir="2700000" algn="tl">
                  <a:srgbClr val="000000">
                    <a:alpha val="43137"/>
                  </a:srgbClr>
                </a:outerShdw>
              </a:effectLst>
              <a:latin typeface="Times New Roman" pitchFamily="18" charset="0"/>
              <a:cs typeface="Times New Roman" pitchFamily="18" charset="0"/>
            </a:endParaRPr>
          </a:p>
          <a:p>
            <a:pPr algn="r">
              <a:spcBef>
                <a:spcPts val="0"/>
              </a:spcBef>
            </a:pPr>
            <a:endParaRPr lang="en-US" sz="2000" b="1" dirty="0">
              <a:solidFill>
                <a:schemeClr val="tx1"/>
              </a:solidFill>
              <a:latin typeface="Times New Roman" pitchFamily="18" charset="0"/>
              <a:cs typeface="Times New Roman" pitchFamily="18" charset="0"/>
            </a:endParaRPr>
          </a:p>
          <a:p>
            <a:pPr algn="l">
              <a:spcBef>
                <a:spcPts val="0"/>
              </a:spcBef>
            </a:pPr>
            <a:r>
              <a:rPr lang="en-US" sz="2000" b="1" dirty="0" smtClean="0">
                <a:solidFill>
                  <a:schemeClr val="tx1"/>
                </a:solidFill>
                <a:latin typeface="Times New Roman" pitchFamily="18" charset="0"/>
                <a:cs typeface="Times New Roman" pitchFamily="18" charset="0"/>
              </a:rPr>
              <a:t>Batch Members:                                                                       Guided by,</a:t>
            </a:r>
          </a:p>
          <a:p>
            <a:pPr algn="l">
              <a:spcBef>
                <a:spcPts val="0"/>
              </a:spcBef>
            </a:pPr>
            <a:r>
              <a:rPr lang="en-US" sz="2000" dirty="0" err="1" smtClean="0">
                <a:solidFill>
                  <a:schemeClr val="tx1"/>
                </a:solidFill>
                <a:latin typeface="Times New Roman" pitchFamily="18" charset="0"/>
                <a:cs typeface="Times New Roman" pitchFamily="18" charset="0"/>
              </a:rPr>
              <a:t>Sanjana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Shinde</a:t>
            </a:r>
            <a:r>
              <a:rPr lang="en-US" sz="2000" dirty="0" smtClean="0">
                <a:solidFill>
                  <a:schemeClr val="tx1"/>
                </a:solidFill>
                <a:latin typeface="Times New Roman" pitchFamily="18" charset="0"/>
                <a:cs typeface="Times New Roman" pitchFamily="18" charset="0"/>
              </a:rPr>
              <a:t>             (B39)                                   		Prof. </a:t>
            </a:r>
            <a:r>
              <a:rPr lang="en-US" sz="2000" dirty="0" err="1" smtClean="0">
                <a:solidFill>
                  <a:schemeClr val="tx1"/>
                </a:solidFill>
                <a:latin typeface="Times New Roman" pitchFamily="18" charset="0"/>
                <a:cs typeface="Times New Roman" pitchFamily="18" charset="0"/>
              </a:rPr>
              <a:t>Ashvini</a:t>
            </a:r>
            <a:endParaRPr lang="en-US" sz="2000" dirty="0" smtClean="0">
              <a:solidFill>
                <a:schemeClr val="tx1"/>
              </a:solidFill>
              <a:latin typeface="Times New Roman" pitchFamily="18" charset="0"/>
              <a:cs typeface="Times New Roman" pitchFamily="18" charset="0"/>
            </a:endParaRPr>
          </a:p>
          <a:p>
            <a:pPr algn="l">
              <a:spcBef>
                <a:spcPts val="0"/>
              </a:spcBef>
            </a:pPr>
            <a:r>
              <a:rPr lang="en-US" sz="2000" dirty="0" err="1" smtClean="0">
                <a:solidFill>
                  <a:schemeClr val="tx1"/>
                </a:solidFill>
                <a:latin typeface="Times New Roman" pitchFamily="18" charset="0"/>
                <a:cs typeface="Times New Roman" pitchFamily="18" charset="0"/>
              </a:rPr>
              <a:t>Rani</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Pawar</a:t>
            </a:r>
            <a:r>
              <a:rPr lang="en-US" sz="2000" dirty="0" smtClean="0">
                <a:solidFill>
                  <a:schemeClr val="tx1"/>
                </a:solidFill>
                <a:latin typeface="Times New Roman" pitchFamily="18" charset="0"/>
                <a:cs typeface="Times New Roman" pitchFamily="18" charset="0"/>
              </a:rPr>
              <a:t>                   (B20) 				</a:t>
            </a:r>
            <a:r>
              <a:rPr lang="en-US" sz="2000" dirty="0" err="1" smtClean="0">
                <a:solidFill>
                  <a:schemeClr val="tx1"/>
                </a:solidFill>
                <a:latin typeface="Times New Roman" pitchFamily="18" charset="0"/>
                <a:cs typeface="Times New Roman" pitchFamily="18" charset="0"/>
              </a:rPr>
              <a:t>Bhosale</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Priyanka</a:t>
            </a:r>
            <a:r>
              <a:rPr lang="en-US" sz="2000" dirty="0" smtClean="0">
                <a:solidFill>
                  <a:schemeClr val="tx1"/>
                </a:solidFill>
                <a:latin typeface="Times New Roman" pitchFamily="18" charset="0"/>
                <a:cs typeface="Times New Roman" pitchFamily="18" charset="0"/>
              </a:rPr>
              <a:t> </a:t>
            </a:r>
            <a:r>
              <a:rPr lang="en-US" sz="2000" dirty="0" err="1" smtClean="0">
                <a:solidFill>
                  <a:schemeClr val="tx1"/>
                </a:solidFill>
                <a:latin typeface="Times New Roman" pitchFamily="18" charset="0"/>
                <a:cs typeface="Times New Roman" pitchFamily="18" charset="0"/>
              </a:rPr>
              <a:t>Gosavi</a:t>
            </a:r>
            <a:r>
              <a:rPr lang="en-US" sz="2000" dirty="0" smtClean="0">
                <a:solidFill>
                  <a:schemeClr val="tx1"/>
                </a:solidFill>
                <a:latin typeface="Times New Roman" pitchFamily="18" charset="0"/>
                <a:cs typeface="Times New Roman" pitchFamily="18" charset="0"/>
              </a:rPr>
              <a:t>           (A32)                                                      GSMCOE,</a:t>
            </a:r>
          </a:p>
          <a:p>
            <a:pPr algn="l">
              <a:spcBef>
                <a:spcPts val="0"/>
              </a:spcBef>
            </a:pPr>
            <a:r>
              <a:rPr lang="en-US" sz="2000" dirty="0" smtClean="0">
                <a:solidFill>
                  <a:schemeClr val="tx1"/>
                </a:solidFill>
                <a:latin typeface="Times New Roman" pitchFamily="18" charset="0"/>
                <a:cs typeface="Times New Roman" pitchFamily="18" charset="0"/>
              </a:rPr>
              <a:t>Aryan </a:t>
            </a:r>
            <a:r>
              <a:rPr lang="en-US" sz="2000" dirty="0" err="1" smtClean="0">
                <a:solidFill>
                  <a:schemeClr val="tx1"/>
                </a:solidFill>
                <a:latin typeface="Times New Roman" pitchFamily="18" charset="0"/>
                <a:cs typeface="Times New Roman" pitchFamily="18" charset="0"/>
              </a:rPr>
              <a:t>Pansare</a:t>
            </a:r>
            <a:r>
              <a:rPr lang="en-US" sz="2000" dirty="0" smtClean="0">
                <a:solidFill>
                  <a:schemeClr val="tx1"/>
                </a:solidFill>
                <a:latin typeface="Times New Roman" pitchFamily="18" charset="0"/>
                <a:cs typeface="Times New Roman" pitchFamily="18" charset="0"/>
              </a:rPr>
              <a:t>              (B11</a:t>
            </a:r>
            <a:r>
              <a:rPr lang="en-US" sz="2000" smtClean="0">
                <a:solidFill>
                  <a:schemeClr val="tx1"/>
                </a:solidFill>
                <a:latin typeface="Times New Roman" pitchFamily="18" charset="0"/>
                <a:cs typeface="Times New Roman" pitchFamily="18" charset="0"/>
              </a:rPr>
              <a:t>)                                                       Pune</a:t>
            </a:r>
            <a:endParaRPr lang="en-US" sz="2000" dirty="0" smtClean="0">
              <a:solidFill>
                <a:schemeClr val="tx1"/>
              </a:solidFill>
              <a:latin typeface="Times New Roman" pitchFamily="18" charset="0"/>
              <a:cs typeface="Times New Roman" pitchFamily="18" charset="0"/>
            </a:endParaRPr>
          </a:p>
        </p:txBody>
      </p:sp>
      <p:grpSp>
        <p:nvGrpSpPr>
          <p:cNvPr id="2" name="Group 7"/>
          <p:cNvGrpSpPr/>
          <p:nvPr/>
        </p:nvGrpSpPr>
        <p:grpSpPr>
          <a:xfrm>
            <a:off x="0" y="6019800"/>
            <a:ext cx="9144000" cy="838200"/>
            <a:chOff x="0" y="6019800"/>
            <a:chExt cx="9144000" cy="838200"/>
          </a:xfrm>
        </p:grpSpPr>
        <p:pic>
          <p:nvPicPr>
            <p:cNvPr id="1026" name="Picture 2"/>
            <p:cNvPicPr>
              <a:picLocks noChangeAspect="1" noChangeArrowheads="1"/>
            </p:cNvPicPr>
            <p:nvPr/>
          </p:nvPicPr>
          <p:blipFill>
            <a:blip r:embed="rId2" cstate="print"/>
            <a:srcRect/>
            <a:stretch>
              <a:fillRect/>
            </a:stretch>
          </p:blipFill>
          <p:spPr bwMode="auto">
            <a:xfrm>
              <a:off x="0" y="6019800"/>
              <a:ext cx="4495800" cy="8382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027" name="Picture 3"/>
            <p:cNvPicPr>
              <a:picLocks noChangeAspect="1" noChangeArrowheads="1"/>
            </p:cNvPicPr>
            <p:nvPr/>
          </p:nvPicPr>
          <p:blipFill>
            <a:blip r:embed="rId3" cstate="print"/>
            <a:srcRect/>
            <a:stretch>
              <a:fillRect/>
            </a:stretch>
          </p:blipFill>
          <p:spPr bwMode="auto">
            <a:xfrm>
              <a:off x="4343400" y="6019801"/>
              <a:ext cx="4800600" cy="8381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1" name="Text Placeholder 6"/>
          <p:cNvSpPr txBox="1">
            <a:spLocks/>
          </p:cNvSpPr>
          <p:nvPr/>
        </p:nvSpPr>
        <p:spPr>
          <a:xfrm>
            <a:off x="1115617" y="304800"/>
            <a:ext cx="6915874" cy="1066800"/>
          </a:xfrm>
          <a:prstGeom prst="rect">
            <a:avLst/>
          </a:prstGeom>
        </p:spPr>
        <p:txBody>
          <a:bodyPr vert="horz" lIns="91440" tIns="45720" rIns="91440" bIns="45720" rtlCol="0">
            <a:noAutofit/>
          </a:bodyPr>
          <a:lstStyle/>
          <a:p>
            <a:pPr lvl="0" algn="ctr">
              <a:spcBef>
                <a:spcPct val="20000"/>
              </a:spcBef>
              <a:defRPr/>
            </a:pP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GENBA SOPANRAO MOZE COLLEGE OF ENGINEERING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err="1" smtClean="0">
                <a:ln>
                  <a:noFill/>
                </a:ln>
                <a:uLnTx/>
                <a:uFillTx/>
                <a:latin typeface="Times New Roman" pitchFamily="18" charset="0"/>
                <a:cs typeface="Times New Roman" pitchFamily="18" charset="0"/>
              </a:rPr>
              <a:t>Balewadi,Pune</a:t>
            </a:r>
            <a:r>
              <a:rPr kumimoji="0" lang="en-US" sz="2000" b="1" i="0" u="none" strike="noStrike" kern="1200" cap="none" spc="0" normalizeH="0" baseline="0" noProof="0" dirty="0" smtClean="0">
                <a:ln>
                  <a:noFill/>
                </a:ln>
                <a:uLnTx/>
                <a:uFillTx/>
                <a:latin typeface="Times New Roman" pitchFamily="18" charset="0"/>
                <a:cs typeface="Times New Roman" pitchFamily="18" charset="0"/>
              </a:rPr>
              <a:t> 45</a:t>
            </a:r>
            <a:endParaRPr kumimoji="0" lang="en-US" sz="2000" b="1" i="0" u="none" strike="noStrike" kern="1200" cap="none" spc="0" normalizeH="0" baseline="0" noProof="0" dirty="0">
              <a:ln>
                <a:noFill/>
              </a:ln>
              <a:uLnTx/>
              <a:uFillTx/>
              <a:latin typeface="Times New Roman" pitchFamily="18" charset="0"/>
              <a:cs typeface="Times New Roman" pitchFamily="18" charset="0"/>
            </a:endParaRPr>
          </a:p>
        </p:txBody>
      </p:sp>
      <p:sp>
        <p:nvSpPr>
          <p:cNvPr id="12" name="Text Placeholder 7"/>
          <p:cNvSpPr txBox="1">
            <a:spLocks/>
          </p:cNvSpPr>
          <p:nvPr/>
        </p:nvSpPr>
        <p:spPr>
          <a:xfrm>
            <a:off x="115854" y="1336965"/>
            <a:ext cx="8915400" cy="573522"/>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smtClean="0">
                <a:latin typeface="Times New Roman" pitchFamily="18" charset="0"/>
                <a:cs typeface="Times New Roman" pitchFamily="18" charset="0"/>
              </a:rPr>
              <a:t>Department of Computer Engineering</a:t>
            </a:r>
          </a:p>
          <a:p>
            <a:pPr lvl="0" algn="ctr">
              <a:spcBef>
                <a:spcPct val="20000"/>
              </a:spcBef>
              <a:defRPr/>
            </a:pPr>
            <a:r>
              <a:rPr lang="en-US" sz="24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Second Review</a:t>
            </a: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4" name="image1.png"/>
          <p:cNvPicPr preferRelativeResize="0"/>
          <p:nvPr/>
        </p:nvPicPr>
        <p:blipFill>
          <a:blip r:embed="rId4" cstate="print"/>
          <a:stretch>
            <a:fillRect/>
          </a:stretch>
        </p:blipFill>
        <p:spPr>
          <a:xfrm>
            <a:off x="533400" y="381000"/>
            <a:ext cx="1371600" cy="1143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10</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Entity Relationship Diagram</a:t>
            </a: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6" name="Picture 15" descr="PlantDoc_Examples_modified.png"/>
          <p:cNvPicPr/>
          <p:nvPr/>
        </p:nvPicPr>
        <p:blipFill>
          <a:blip r:embed="rId6" cstate="print"/>
          <a:stretch>
            <a:fillRect/>
          </a:stretch>
        </p:blipFill>
        <p:spPr>
          <a:xfrm>
            <a:off x="1447800" y="1600200"/>
            <a:ext cx="6248400" cy="3962400"/>
          </a:xfrm>
          <a:prstGeom prst="rect">
            <a:avLst/>
          </a:prstGeom>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11</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UML Diagram</a:t>
            </a: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6" name="Picture 15" descr="PlantDoc_Examples_modified.png"/>
          <p:cNvPicPr/>
          <p:nvPr/>
        </p:nvPicPr>
        <p:blipFill>
          <a:blip r:embed="rId6" cstate="print"/>
          <a:stretch>
            <a:fillRect/>
          </a:stretch>
        </p:blipFill>
        <p:spPr>
          <a:xfrm>
            <a:off x="2170134" y="1600200"/>
            <a:ext cx="4803731" cy="3962400"/>
          </a:xfrm>
          <a:prstGeom prst="rect">
            <a:avLst/>
          </a:prstGeom>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Working</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All these five datasets are merged into one folder which will be linked into the python program for training and model creation purpose.</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As per the limit and restrictions of the current system, the datasets named ‘Tomato’, ‘Corn’ and ‘Potato’ have been used to test the program. </a:t>
            </a: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The test images are taken as input from the user after which they are analyzed by converting the images into </a:t>
            </a:r>
            <a:r>
              <a:rPr lang="en-US" sz="2400" dirty="0" err="1" smtClean="0">
                <a:solidFill>
                  <a:schemeClr val="tx1">
                    <a:lumMod val="95000"/>
                    <a:lumOff val="5000"/>
                  </a:schemeClr>
                </a:solidFill>
                <a:latin typeface="Times New Roman" pitchFamily="18" charset="0"/>
                <a:cs typeface="Times New Roman" pitchFamily="18" charset="0"/>
              </a:rPr>
              <a:t>OpenCV</a:t>
            </a:r>
            <a:r>
              <a:rPr lang="en-US" sz="2400" dirty="0" smtClean="0">
                <a:solidFill>
                  <a:schemeClr val="tx1">
                    <a:lumMod val="95000"/>
                    <a:lumOff val="5000"/>
                  </a:schemeClr>
                </a:solidFill>
                <a:latin typeface="Times New Roman" pitchFamily="18" charset="0"/>
                <a:cs typeface="Times New Roman" pitchFamily="18" charset="0"/>
              </a:rPr>
              <a:t> format and making predictions for the same.</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The condition of the plant is then identified and shown at last after performing the required calculations and final touches.</a:t>
            </a: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Diseases</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Scab</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Black Rot</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Cedar Rust</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Powdery Mildew</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Leaf Spot</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Leaf Blight</a:t>
            </a: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987896"/>
          </a:xfrm>
        </p:spPr>
        <p:txBody>
          <a:bodyPr anchor="ctr">
            <a:noAutofit/>
          </a:bodyPr>
          <a:lstStyle/>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Diseases</a:t>
            </a: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3" name="Picture 12" descr="__results___12_0_1.png"/>
          <p:cNvPicPr>
            <a:picLocks noChangeAspect="1"/>
          </p:cNvPicPr>
          <p:nvPr/>
        </p:nvPicPr>
        <p:blipFill>
          <a:blip r:embed="rId6" cstate="print"/>
          <a:stretch>
            <a:fillRect/>
          </a:stretch>
        </p:blipFill>
        <p:spPr>
          <a:xfrm>
            <a:off x="838200" y="1828800"/>
            <a:ext cx="7239000" cy="3663821"/>
          </a:xfrm>
          <a:prstGeom prst="rect">
            <a:avLst/>
          </a:prstGeom>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r>
              <a:rPr lang="en-US" sz="2400" smtClean="0">
                <a:solidFill>
                  <a:schemeClr val="tx1">
                    <a:lumMod val="95000"/>
                    <a:lumOff val="5000"/>
                  </a:schemeClr>
                </a:solidFill>
                <a:latin typeface="Times New Roman" pitchFamily="18" charset="0"/>
                <a:cs typeface="Times New Roman" pitchFamily="18" charset="0"/>
              </a:rPr>
              <a:t>Supplements</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err="1" smtClean="0">
                <a:solidFill>
                  <a:schemeClr val="tx1">
                    <a:lumMod val="95000"/>
                    <a:lumOff val="5000"/>
                  </a:schemeClr>
                </a:solidFill>
                <a:latin typeface="Times New Roman" pitchFamily="18" charset="0"/>
                <a:cs typeface="Times New Roman" pitchFamily="18" charset="0"/>
              </a:rPr>
              <a:t>Katyayani</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Prozol</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Propiconazole</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Magic </a:t>
            </a:r>
            <a:r>
              <a:rPr lang="en-US" sz="2400" dirty="0" err="1" smtClean="0">
                <a:solidFill>
                  <a:schemeClr val="tx1">
                    <a:lumMod val="95000"/>
                    <a:lumOff val="5000"/>
                  </a:schemeClr>
                </a:solidFill>
                <a:latin typeface="Times New Roman" pitchFamily="18" charset="0"/>
                <a:cs typeface="Times New Roman" pitchFamily="18" charset="0"/>
              </a:rPr>
              <a:t>Fungix</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err="1" smtClean="0">
                <a:solidFill>
                  <a:schemeClr val="tx1">
                    <a:lumMod val="95000"/>
                    <a:lumOff val="5000"/>
                  </a:schemeClr>
                </a:solidFill>
                <a:latin typeface="Times New Roman" pitchFamily="18" charset="0"/>
                <a:cs typeface="Times New Roman" pitchFamily="18" charset="0"/>
              </a:rPr>
              <a:t>Omite</a:t>
            </a:r>
            <a:r>
              <a:rPr lang="en-US" sz="2400" dirty="0" smtClean="0">
                <a:solidFill>
                  <a:schemeClr val="tx1">
                    <a:lumMod val="95000"/>
                    <a:lumOff val="5000"/>
                  </a:schemeClr>
                </a:solidFill>
                <a:latin typeface="Times New Roman" pitchFamily="18" charset="0"/>
                <a:cs typeface="Times New Roman" pitchFamily="18" charset="0"/>
              </a:rPr>
              <a:t> Insecticide</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Casa De Amor Organic Potash Fertilizer</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CUREAL Fungicide and Bactericide</a:t>
            </a:r>
          </a:p>
          <a:p>
            <a:pPr marL="480060" lvl="1" indent="-457200">
              <a:lnSpc>
                <a:spcPct val="150000"/>
              </a:lnSpc>
              <a:spcAft>
                <a:spcPts val="600"/>
              </a:spcAft>
              <a:buFont typeface="Wingdings" pitchFamily="2" charset="2"/>
              <a:buChar char="ü"/>
            </a:pPr>
            <a:r>
              <a:rPr lang="en-US" sz="2400" dirty="0" err="1" smtClean="0">
                <a:solidFill>
                  <a:schemeClr val="tx1">
                    <a:lumMod val="95000"/>
                    <a:lumOff val="5000"/>
                  </a:schemeClr>
                </a:solidFill>
                <a:latin typeface="Times New Roman" pitchFamily="18" charset="0"/>
                <a:cs typeface="Times New Roman" pitchFamily="18" charset="0"/>
              </a:rPr>
              <a:t>Antracol</a:t>
            </a:r>
            <a:r>
              <a:rPr lang="en-US" sz="2400" dirty="0" smtClean="0">
                <a:solidFill>
                  <a:schemeClr val="tx1">
                    <a:lumMod val="95000"/>
                    <a:lumOff val="5000"/>
                  </a:schemeClr>
                </a:solidFill>
                <a:latin typeface="Times New Roman" pitchFamily="18" charset="0"/>
                <a:cs typeface="Times New Roman" pitchFamily="18" charset="0"/>
              </a:rPr>
              <a:t> Fungicide</a:t>
            </a: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Algorithm/Techniques/Tools </a:t>
            </a:r>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Used</a:t>
            </a:r>
          </a:p>
        </p:txBody>
      </p:sp>
      <p:sp>
        <p:nvSpPr>
          <p:cNvPr id="15" name="Content Placeholder 9"/>
          <p:cNvSpPr>
            <a:spLocks noGrp="1"/>
          </p:cNvSpPr>
          <p:nvPr>
            <p:ph sz="quarter" idx="1"/>
          </p:nvPr>
        </p:nvSpPr>
        <p:spPr>
          <a:xfrm>
            <a:off x="228600" y="764704"/>
            <a:ext cx="8447856" cy="548369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The CNN algorithm is used to analyze the datasets which are in the form of images.</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Python has been used in the frontend and at the backend.</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The libraries or tools include like </a:t>
            </a:r>
            <a:r>
              <a:rPr lang="en-US" sz="2400" dirty="0" err="1" smtClean="0">
                <a:solidFill>
                  <a:schemeClr val="tx1">
                    <a:lumMod val="95000"/>
                    <a:lumOff val="5000"/>
                  </a:schemeClr>
                </a:solidFill>
                <a:latin typeface="Times New Roman" pitchFamily="18" charset="0"/>
                <a:cs typeface="Times New Roman" pitchFamily="18" charset="0"/>
              </a:rPr>
              <a:t>numpy</a:t>
            </a:r>
            <a:r>
              <a:rPr lang="en-US" sz="2400" dirty="0" smtClean="0">
                <a:solidFill>
                  <a:schemeClr val="tx1">
                    <a:lumMod val="95000"/>
                    <a:lumOff val="5000"/>
                  </a:schemeClr>
                </a:solidFill>
                <a:latin typeface="Times New Roman" pitchFamily="18" charset="0"/>
                <a:cs typeface="Times New Roman" pitchFamily="18" charset="0"/>
              </a:rPr>
              <a:t>, pandas, pillow, </a:t>
            </a:r>
            <a:r>
              <a:rPr lang="en-US" sz="2400" dirty="0" err="1" smtClean="0">
                <a:solidFill>
                  <a:schemeClr val="tx1">
                    <a:lumMod val="95000"/>
                    <a:lumOff val="5000"/>
                  </a:schemeClr>
                </a:solidFill>
                <a:latin typeface="Times New Roman" pitchFamily="18" charset="0"/>
                <a:cs typeface="Times New Roman" pitchFamily="18" charset="0"/>
              </a:rPr>
              <a:t>matplotlib</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streamlit</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opencv</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tensorflow</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keras</a:t>
            </a:r>
            <a:r>
              <a:rPr lang="en-US" sz="2400" dirty="0" smtClean="0">
                <a:solidFill>
                  <a:schemeClr val="tx1">
                    <a:lumMod val="95000"/>
                    <a:lumOff val="5000"/>
                  </a:schemeClr>
                </a:solidFill>
                <a:latin typeface="Times New Roman" pitchFamily="18" charset="0"/>
                <a:cs typeface="Times New Roman" pitchFamily="18" charset="0"/>
              </a:rPr>
              <a:t>.</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Notepad, Command Prompt were used for testing and debugging purposes. </a:t>
            </a: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7736123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Project Plan</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p>
          <a:p>
            <a:pPr marL="480060" lvl="1" indent="-457200">
              <a:lnSpc>
                <a:spcPct val="150000"/>
              </a:lnSpc>
              <a:spcAft>
                <a:spcPts val="600"/>
              </a:spcAft>
              <a:buFont typeface="Wingdings" pitchFamily="2" charset="2"/>
              <a:buChar char="ü"/>
            </a:pPr>
            <a:endParaRPr lang="en-US" sz="2400" dirty="0"/>
          </a:p>
          <a:p>
            <a:pPr marL="480060" lvl="1" indent="-457200">
              <a:lnSpc>
                <a:spcPct val="150000"/>
              </a:lnSpc>
              <a:spcAft>
                <a:spcPts val="600"/>
              </a:spcAft>
              <a:buFont typeface="Wingdings" pitchFamily="2" charset="2"/>
              <a:buChar char="ü"/>
            </a:pPr>
            <a:endParaRPr lang="en-US" sz="2400" dirty="0" smtClean="0"/>
          </a:p>
          <a:p>
            <a:pPr marL="480060" lvl="1" indent="-457200">
              <a:lnSpc>
                <a:spcPct val="150000"/>
              </a:lnSpc>
              <a:spcAft>
                <a:spcPts val="600"/>
              </a:spcAft>
              <a:buFont typeface="Wingdings" pitchFamily="2" charset="2"/>
              <a:buChar char="ü"/>
            </a:pPr>
            <a:r>
              <a:rPr lang="en-US" sz="2400" dirty="0" smtClean="0">
                <a:latin typeface="Times New Roman" pitchFamily="18" charset="0"/>
                <a:cs typeface="Times New Roman" pitchFamily="18" charset="0"/>
              </a:rPr>
              <a:t>Gathering </a:t>
            </a:r>
            <a:r>
              <a:rPr lang="en-US" sz="2400" dirty="0">
                <a:latin typeface="Times New Roman" pitchFamily="18" charset="0"/>
                <a:cs typeface="Times New Roman" pitchFamily="18" charset="0"/>
              </a:rPr>
              <a:t>and downloading datasets onto local disk for offline purpose.</a:t>
            </a:r>
          </a:p>
          <a:p>
            <a:pPr marL="480060" lvl="1" indent="-457200">
              <a:lnSpc>
                <a:spcPct val="150000"/>
              </a:lnSpc>
              <a:spcAft>
                <a:spcPts val="600"/>
              </a:spcAft>
              <a:buFont typeface="Wingdings" pitchFamily="2" charset="2"/>
              <a:buChar char="ü"/>
            </a:pPr>
            <a:r>
              <a:rPr lang="en-US" sz="2400" dirty="0">
                <a:latin typeface="Times New Roman" pitchFamily="18" charset="0"/>
                <a:cs typeface="Times New Roman" pitchFamily="18" charset="0"/>
              </a:rPr>
              <a:t>Merging all the mentioned datasets into one dataset</a:t>
            </a:r>
            <a:r>
              <a:rPr lang="en-US" sz="2400" dirty="0" smtClean="0">
                <a:latin typeface="Times New Roman" pitchFamily="18" charset="0"/>
                <a:cs typeface="Times New Roman" pitchFamily="18" charset="0"/>
              </a:rPr>
              <a:t>.</a:t>
            </a:r>
          </a:p>
          <a:p>
            <a:pPr marL="480060" lvl="1" indent="-457200">
              <a:lnSpc>
                <a:spcPct val="150000"/>
              </a:lnSpc>
              <a:spcAft>
                <a:spcPts val="600"/>
              </a:spcAft>
              <a:buFont typeface="Wingdings" pitchFamily="2" charset="2"/>
              <a:buChar char="ü"/>
            </a:pPr>
            <a:r>
              <a:rPr lang="en-US" sz="2400" dirty="0">
                <a:latin typeface="Times New Roman" pitchFamily="18" charset="0"/>
                <a:cs typeface="Times New Roman" pitchFamily="18" charset="0"/>
              </a:rPr>
              <a:t>Creating a python program to train the dataset and create the model</a:t>
            </a:r>
            <a:r>
              <a:rPr lang="en-US" sz="2400" dirty="0" smtClean="0">
                <a:latin typeface="Times New Roman" pitchFamily="18" charset="0"/>
                <a:cs typeface="Times New Roman" pitchFamily="18" charset="0"/>
              </a:rPr>
              <a:t>.</a:t>
            </a:r>
          </a:p>
          <a:p>
            <a:pPr marL="480060" lvl="1" indent="-457200">
              <a:lnSpc>
                <a:spcPct val="150000"/>
              </a:lnSpc>
              <a:spcAft>
                <a:spcPts val="600"/>
              </a:spcAft>
              <a:buFont typeface="Wingdings" pitchFamily="2" charset="2"/>
              <a:buChar char="ü"/>
            </a:pPr>
            <a:r>
              <a:rPr lang="en-US" sz="2400" dirty="0">
                <a:latin typeface="Times New Roman" pitchFamily="18" charset="0"/>
                <a:cs typeface="Times New Roman" pitchFamily="18" charset="0"/>
              </a:rPr>
              <a:t>Creating a python program which would make use of CNN algorithm to analyze the images.</a:t>
            </a:r>
            <a:endParaRPr lang="en-US" sz="2400" dirty="0" smtClean="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229659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Project Plan</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p>
          <a:p>
            <a:pPr marL="480060" lvl="1" indent="-457200">
              <a:lnSpc>
                <a:spcPct val="150000"/>
              </a:lnSpc>
              <a:spcAft>
                <a:spcPts val="600"/>
              </a:spcAft>
              <a:buFont typeface="Wingdings" pitchFamily="2" charset="2"/>
              <a:buChar char="ü"/>
            </a:pPr>
            <a:endParaRPr lang="en-US" sz="2400" dirty="0"/>
          </a:p>
          <a:p>
            <a:pPr marL="480060" lvl="1" indent="-457200">
              <a:lnSpc>
                <a:spcPct val="150000"/>
              </a:lnSpc>
              <a:spcAft>
                <a:spcPts val="600"/>
              </a:spcAft>
              <a:buFont typeface="Wingdings" pitchFamily="2" charset="2"/>
              <a:buChar char="ü"/>
            </a:pPr>
            <a:endParaRPr lang="en-US" sz="2400" dirty="0" smtClean="0"/>
          </a:p>
          <a:p>
            <a:pPr marL="480060" lvl="1" indent="-457200">
              <a:lnSpc>
                <a:spcPct val="150000"/>
              </a:lnSpc>
              <a:spcAft>
                <a:spcPts val="600"/>
              </a:spcAft>
              <a:buNone/>
            </a:pPr>
            <a:r>
              <a:rPr lang="en-US" sz="2000" dirty="0" smtClean="0">
                <a:latin typeface="Times New Roman" pitchFamily="18" charset="0"/>
                <a:cs typeface="Times New Roman" pitchFamily="18" charset="0"/>
              </a:rPr>
              <a:t>Project Estimates</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The time required to create the first part of the project along with 10 checkpoints.</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The time taken by the second part to finish with 15 checkpoints.</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The time taken to gather and verify the datasets.</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The total estimation of the whole process including merging of datasets, creation of model and the classes.</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The testing phases include trial and errors, modification of code, test cases.</a:t>
            </a:r>
            <a:endParaRPr lang="en-US" sz="2400" dirty="0" smtClean="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2296591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83127"/>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Introduction</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t>The following project analyzes the data of trees and identifies the condition of them using CNN algorithm which is nothing but a deep learning </a:t>
            </a:r>
            <a:r>
              <a:rPr lang="en-US" sz="2400" dirty="0" smtClean="0"/>
              <a:t>algorithm</a:t>
            </a:r>
            <a:r>
              <a:rPr lang="en-US" sz="2400" dirty="0" smtClean="0"/>
              <a:t> </a:t>
            </a:r>
            <a:r>
              <a:rPr lang="en-US" sz="2400" dirty="0" smtClean="0"/>
              <a:t>along with the usage of other tools </a:t>
            </a:r>
            <a:r>
              <a:rPr lang="en-US" sz="2400" dirty="0" smtClean="0"/>
              <a:t>to identify the diseases and showcase the details, preventive measures, supplements for the plants of five datasets.</a:t>
            </a:r>
          </a:p>
          <a:p>
            <a:pPr marL="480060" lvl="1" indent="-457200">
              <a:lnSpc>
                <a:spcPct val="150000"/>
              </a:lnSpc>
              <a:spcAft>
                <a:spcPts val="600"/>
              </a:spcAft>
              <a:buFont typeface="Wingdings" pitchFamily="2" charset="2"/>
              <a:buChar char="ü"/>
            </a:pPr>
            <a:endParaRPr lang="en-US" sz="2400"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sz="2400" b="1" dirty="0" smtClean="0">
              <a:solidFill>
                <a:schemeClr val="accent1">
                  <a:lumMod val="50000"/>
                </a:schemeClr>
              </a:solidFill>
            </a:endParaRPr>
          </a:p>
        </p:txBody>
      </p:sp>
      <p:sp>
        <p:nvSpPr>
          <p:cNvPr id="25" name="Date Placeholder 3"/>
          <p:cNvSpPr>
            <a:spLocks noGrp="1"/>
          </p:cNvSpPr>
          <p:nvPr>
            <p:ph type="dt" sz="half" idx="10"/>
          </p:nvPr>
        </p:nvSpPr>
        <p:spPr>
          <a:xfrm>
            <a:off x="533400" y="6356350"/>
            <a:ext cx="20574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31973445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20</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Project Plan</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p>
          <a:p>
            <a:pPr marL="480060" lvl="1" indent="-457200">
              <a:lnSpc>
                <a:spcPct val="150000"/>
              </a:lnSpc>
              <a:spcAft>
                <a:spcPts val="600"/>
              </a:spcAft>
              <a:buFont typeface="Wingdings" pitchFamily="2" charset="2"/>
              <a:buChar char="ü"/>
            </a:pPr>
            <a:endParaRPr lang="en-US" sz="2400" dirty="0"/>
          </a:p>
          <a:p>
            <a:pPr marL="480060" lvl="1" indent="-457200">
              <a:lnSpc>
                <a:spcPct val="150000"/>
              </a:lnSpc>
              <a:spcAft>
                <a:spcPts val="600"/>
              </a:spcAft>
              <a:buFont typeface="Wingdings" pitchFamily="2" charset="2"/>
              <a:buChar char="ü"/>
            </a:pPr>
            <a:endParaRPr lang="en-US" sz="2400" dirty="0" smtClean="0"/>
          </a:p>
          <a:p>
            <a:pPr marL="480060" lvl="1" indent="-457200">
              <a:lnSpc>
                <a:spcPct val="150000"/>
              </a:lnSpc>
              <a:spcAft>
                <a:spcPts val="600"/>
              </a:spcAft>
              <a:buNone/>
            </a:pPr>
            <a:r>
              <a:rPr lang="en-US" sz="2000" dirty="0" smtClean="0">
                <a:latin typeface="Times New Roman" pitchFamily="18" charset="0"/>
                <a:cs typeface="Times New Roman" pitchFamily="18" charset="0"/>
              </a:rPr>
              <a:t>Risk Management</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Risk of mismatching the supplements with the diseased plants.</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Risk of not showing the predicted image and instead replacing it with one from the internet.</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Risk of not finding any cure or solution.</a:t>
            </a:r>
          </a:p>
          <a:p>
            <a:pPr marL="480060" lvl="1" indent="-457200">
              <a:lnSpc>
                <a:spcPct val="150000"/>
              </a:lnSpc>
              <a:spcAft>
                <a:spcPts val="600"/>
              </a:spcAft>
              <a:buFont typeface="Wingdings" pitchFamily="2" charset="2"/>
              <a:buChar char="ü"/>
            </a:pPr>
            <a:r>
              <a:rPr lang="en-US" sz="2000" dirty="0" smtClean="0">
                <a:solidFill>
                  <a:schemeClr val="tx1">
                    <a:lumMod val="95000"/>
                    <a:lumOff val="5000"/>
                  </a:schemeClr>
                </a:solidFill>
                <a:latin typeface="Times New Roman" pitchFamily="18" charset="0"/>
                <a:cs typeface="Times New Roman" pitchFamily="18" charset="0"/>
              </a:rPr>
              <a:t>Risk of not providing any detailed proof or video with the preventive measures.</a:t>
            </a: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2296591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21</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Project Plan</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000" dirty="0" smtClean="0">
                <a:latin typeface="Times New Roman" pitchFamily="18" charset="0"/>
                <a:cs typeface="Times New Roman" pitchFamily="18" charset="0"/>
              </a:rPr>
              <a:t>Project Timeline</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3" name="Picture 12" descr="timeline_bar_graph_2.png"/>
          <p:cNvPicPr>
            <a:picLocks noChangeAspect="1"/>
          </p:cNvPicPr>
          <p:nvPr/>
        </p:nvPicPr>
        <p:blipFill>
          <a:blip r:embed="rId6" cstate="print"/>
          <a:stretch>
            <a:fillRect/>
          </a:stretch>
        </p:blipFill>
        <p:spPr>
          <a:xfrm>
            <a:off x="1714500" y="1571625"/>
            <a:ext cx="5715000" cy="3714750"/>
          </a:xfrm>
          <a:prstGeom prst="rect">
            <a:avLst/>
          </a:prstGeom>
        </p:spPr>
      </p:pic>
    </p:spTree>
    <p:extLst>
      <p:ext uri="{BB962C8B-B14F-4D97-AF65-F5344CB8AC3E}">
        <p14:creationId xmlns:p14="http://schemas.microsoft.com/office/powerpoint/2010/main" xmlns="" val="22296591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Project Plan</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000" dirty="0" smtClean="0">
                <a:latin typeface="Times New Roman" pitchFamily="18" charset="0"/>
                <a:cs typeface="Times New Roman" pitchFamily="18" charset="0"/>
              </a:rPr>
              <a:t>Test Case Results</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3" name="Picture 12" descr="timeline_bar_graph_2.png"/>
          <p:cNvPicPr>
            <a:picLocks noChangeAspect="1"/>
          </p:cNvPicPr>
          <p:nvPr/>
        </p:nvPicPr>
        <p:blipFill>
          <a:blip r:embed="rId6" cstate="print"/>
          <a:stretch>
            <a:fillRect/>
          </a:stretch>
        </p:blipFill>
        <p:spPr>
          <a:xfrm>
            <a:off x="1945492" y="1571625"/>
            <a:ext cx="5253016" cy="3714750"/>
          </a:xfrm>
          <a:prstGeom prst="rect">
            <a:avLst/>
          </a:prstGeom>
        </p:spPr>
      </p:pic>
    </p:spTree>
    <p:extLst>
      <p:ext uri="{BB962C8B-B14F-4D97-AF65-F5344CB8AC3E}">
        <p14:creationId xmlns:p14="http://schemas.microsoft.com/office/powerpoint/2010/main" xmlns="" val="22296591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References</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err="1" smtClean="0">
                <a:solidFill>
                  <a:schemeClr val="tx1">
                    <a:lumMod val="95000"/>
                    <a:lumOff val="5000"/>
                  </a:schemeClr>
                </a:solidFill>
                <a:latin typeface="Times New Roman" pitchFamily="18" charset="0"/>
                <a:cs typeface="Times New Roman" pitchFamily="18" charset="0"/>
              </a:rPr>
              <a:t>Lili</a:t>
            </a:r>
            <a:r>
              <a:rPr lang="en-US" sz="2400" dirty="0" smtClean="0">
                <a:solidFill>
                  <a:schemeClr val="tx1">
                    <a:lumMod val="95000"/>
                    <a:lumOff val="5000"/>
                  </a:schemeClr>
                </a:solidFill>
                <a:latin typeface="Times New Roman" pitchFamily="18" charset="0"/>
                <a:cs typeface="Times New Roman" pitchFamily="18" charset="0"/>
              </a:rPr>
              <a:t> Li, </a:t>
            </a:r>
            <a:r>
              <a:rPr lang="en-US" sz="2400" dirty="0" err="1" smtClean="0">
                <a:solidFill>
                  <a:schemeClr val="tx1">
                    <a:lumMod val="95000"/>
                    <a:lumOff val="5000"/>
                  </a:schemeClr>
                </a:solidFill>
                <a:latin typeface="Times New Roman" pitchFamily="18" charset="0"/>
                <a:cs typeface="Times New Roman" pitchFamily="18" charset="0"/>
              </a:rPr>
              <a:t>Shujuan</a:t>
            </a:r>
            <a:r>
              <a:rPr lang="en-US" sz="2400" dirty="0" smtClean="0">
                <a:solidFill>
                  <a:schemeClr val="tx1">
                    <a:lumMod val="95000"/>
                    <a:lumOff val="5000"/>
                  </a:schemeClr>
                </a:solidFill>
                <a:latin typeface="Times New Roman" pitchFamily="18" charset="0"/>
                <a:cs typeface="Times New Roman" pitchFamily="18" charset="0"/>
              </a:rPr>
              <a:t> Zhang, Bin Wang, et al. “Plant Disease Detection and Classification by Deep Learning – A Review”, IEEE, vol. 9, </a:t>
            </a:r>
            <a:r>
              <a:rPr lang="en-US" sz="2400" dirty="0" err="1" smtClean="0">
                <a:solidFill>
                  <a:schemeClr val="tx1">
                    <a:lumMod val="95000"/>
                    <a:lumOff val="5000"/>
                  </a:schemeClr>
                </a:solidFill>
                <a:latin typeface="Times New Roman" pitchFamily="18" charset="0"/>
                <a:cs typeface="Times New Roman" pitchFamily="18" charset="0"/>
              </a:rPr>
              <a:t>doi</a:t>
            </a:r>
            <a:r>
              <a:rPr lang="en-US" sz="2400" dirty="0" smtClean="0">
                <a:solidFill>
                  <a:schemeClr val="tx1">
                    <a:lumMod val="95000"/>
                    <a:lumOff val="5000"/>
                  </a:schemeClr>
                </a:solidFill>
                <a:latin typeface="Times New Roman" pitchFamily="18" charset="0"/>
                <a:cs typeface="Times New Roman" pitchFamily="18" charset="0"/>
              </a:rPr>
              <a:t>: 10.1109/ACCESS.2021.3069646, 08.04.2021.</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S. P. </a:t>
            </a:r>
            <a:r>
              <a:rPr lang="en-US" sz="2400" dirty="0" err="1" smtClean="0">
                <a:solidFill>
                  <a:schemeClr val="tx1">
                    <a:lumMod val="95000"/>
                    <a:lumOff val="5000"/>
                  </a:schemeClr>
                </a:solidFill>
                <a:latin typeface="Times New Roman" pitchFamily="18" charset="0"/>
                <a:cs typeface="Times New Roman" pitchFamily="18" charset="0"/>
              </a:rPr>
              <a:t>Mohanty</a:t>
            </a:r>
            <a:r>
              <a:rPr lang="en-US" sz="2400" dirty="0" smtClean="0">
                <a:solidFill>
                  <a:schemeClr val="tx1">
                    <a:lumMod val="95000"/>
                    <a:lumOff val="5000"/>
                  </a:schemeClr>
                </a:solidFill>
                <a:latin typeface="Times New Roman" pitchFamily="18" charset="0"/>
                <a:cs typeface="Times New Roman" pitchFamily="18" charset="0"/>
              </a:rPr>
              <a:t>, D. P. Hughes, and M. </a:t>
            </a:r>
            <a:r>
              <a:rPr lang="en-US" sz="2400" dirty="0" err="1" smtClean="0">
                <a:solidFill>
                  <a:schemeClr val="tx1">
                    <a:lumMod val="95000"/>
                    <a:lumOff val="5000"/>
                  </a:schemeClr>
                </a:solidFill>
                <a:latin typeface="Times New Roman" pitchFamily="18" charset="0"/>
                <a:cs typeface="Times New Roman" pitchFamily="18" charset="0"/>
              </a:rPr>
              <a:t>Salathé</a:t>
            </a:r>
            <a:r>
              <a:rPr lang="en-US" sz="2400" dirty="0" smtClean="0">
                <a:solidFill>
                  <a:schemeClr val="tx1">
                    <a:lumMod val="95000"/>
                    <a:lumOff val="5000"/>
                  </a:schemeClr>
                </a:solidFill>
                <a:latin typeface="Times New Roman" pitchFamily="18" charset="0"/>
                <a:cs typeface="Times New Roman" pitchFamily="18" charset="0"/>
              </a:rPr>
              <a:t>, “Using deep learning for image-based plant disease detection", Frontiers in plant science, vol. 7, </a:t>
            </a:r>
            <a:r>
              <a:rPr lang="en-US" sz="2400" dirty="0" err="1" smtClean="0">
                <a:solidFill>
                  <a:schemeClr val="tx1">
                    <a:lumMod val="95000"/>
                    <a:lumOff val="5000"/>
                  </a:schemeClr>
                </a:solidFill>
                <a:latin typeface="Times New Roman" pitchFamily="18" charset="0"/>
                <a:cs typeface="Times New Roman" pitchFamily="18" charset="0"/>
              </a:rPr>
              <a:t>doi</a:t>
            </a:r>
            <a:r>
              <a:rPr lang="en-US" sz="2400" dirty="0" smtClean="0">
                <a:solidFill>
                  <a:schemeClr val="tx1">
                    <a:lumMod val="95000"/>
                    <a:lumOff val="5000"/>
                  </a:schemeClr>
                </a:solidFill>
                <a:latin typeface="Times New Roman" pitchFamily="18" charset="0"/>
                <a:cs typeface="Times New Roman" pitchFamily="18" charset="0"/>
              </a:rPr>
              <a:t>: 10.3389/fpls.2016.01419, 22.09.2016.</a:t>
            </a: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34391493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References</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40749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err="1" smtClean="0">
                <a:solidFill>
                  <a:schemeClr val="tx1">
                    <a:lumMod val="95000"/>
                    <a:lumOff val="5000"/>
                  </a:schemeClr>
                </a:solidFill>
                <a:latin typeface="Times New Roman" pitchFamily="18" charset="0"/>
                <a:cs typeface="Times New Roman" pitchFamily="18" charset="0"/>
              </a:rPr>
              <a:t>Wasswa</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Shafik</a:t>
            </a:r>
            <a:r>
              <a:rPr lang="en-US" sz="2400" dirty="0" smtClean="0">
                <a:solidFill>
                  <a:schemeClr val="tx1">
                    <a:lumMod val="95000"/>
                    <a:lumOff val="5000"/>
                  </a:schemeClr>
                </a:solidFill>
                <a:latin typeface="Times New Roman" pitchFamily="18" charset="0"/>
                <a:cs typeface="Times New Roman" pitchFamily="18" charset="0"/>
              </a:rPr>
              <a:t>, Ali </a:t>
            </a:r>
            <a:r>
              <a:rPr lang="en-US" sz="2400" dirty="0" err="1" smtClean="0">
                <a:solidFill>
                  <a:schemeClr val="tx1">
                    <a:lumMod val="95000"/>
                    <a:lumOff val="5000"/>
                  </a:schemeClr>
                </a:solidFill>
                <a:latin typeface="Times New Roman" pitchFamily="18" charset="0"/>
                <a:cs typeface="Times New Roman" pitchFamily="18" charset="0"/>
              </a:rPr>
              <a:t>Tufail</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Abdallah</a:t>
            </a:r>
            <a:r>
              <a:rPr lang="en-US" sz="2400" dirty="0" smtClean="0">
                <a:solidFill>
                  <a:schemeClr val="tx1">
                    <a:lumMod val="95000"/>
                    <a:lumOff val="5000"/>
                  </a:schemeClr>
                </a:solidFill>
                <a:latin typeface="Times New Roman" pitchFamily="18" charset="0"/>
                <a:cs typeface="Times New Roman" pitchFamily="18" charset="0"/>
              </a:rPr>
              <a:t> </a:t>
            </a:r>
            <a:r>
              <a:rPr lang="en-US" sz="2400" dirty="0" err="1" smtClean="0">
                <a:solidFill>
                  <a:schemeClr val="tx1">
                    <a:lumMod val="95000"/>
                    <a:lumOff val="5000"/>
                  </a:schemeClr>
                </a:solidFill>
                <a:latin typeface="Times New Roman" pitchFamily="18" charset="0"/>
                <a:cs typeface="Times New Roman" pitchFamily="18" charset="0"/>
              </a:rPr>
              <a:t>Nomoun</a:t>
            </a:r>
            <a:r>
              <a:rPr lang="en-US" sz="2400" dirty="0" smtClean="0">
                <a:solidFill>
                  <a:schemeClr val="tx1">
                    <a:lumMod val="95000"/>
                    <a:lumOff val="5000"/>
                  </a:schemeClr>
                </a:solidFill>
                <a:latin typeface="Times New Roman" pitchFamily="18" charset="0"/>
                <a:cs typeface="Times New Roman" pitchFamily="18" charset="0"/>
              </a:rPr>
              <a:t>, et al “A Systematic Literature Review on Plant Disease Detection: Motivations, Classification Techniques, Datasets, Challenges, and Future Trends”, IEEE, vol. 11, </a:t>
            </a:r>
            <a:r>
              <a:rPr lang="en-US" sz="2400" dirty="0" err="1" smtClean="0">
                <a:solidFill>
                  <a:schemeClr val="tx1">
                    <a:lumMod val="95000"/>
                    <a:lumOff val="5000"/>
                  </a:schemeClr>
                </a:solidFill>
                <a:latin typeface="Times New Roman" pitchFamily="18" charset="0"/>
                <a:cs typeface="Times New Roman" pitchFamily="18" charset="0"/>
              </a:rPr>
              <a:t>doi</a:t>
            </a:r>
            <a:r>
              <a:rPr lang="en-US" sz="2400" dirty="0" smtClean="0">
                <a:solidFill>
                  <a:schemeClr val="tx1">
                    <a:lumMod val="95000"/>
                    <a:lumOff val="5000"/>
                  </a:schemeClr>
                </a:solidFill>
                <a:latin typeface="Times New Roman" pitchFamily="18" charset="0"/>
                <a:cs typeface="Times New Roman" pitchFamily="18" charset="0"/>
              </a:rPr>
              <a:t>: 10.1109/ACCESS.2023.3284760, 09.06.2023.</a:t>
            </a:r>
          </a:p>
          <a:p>
            <a:pPr marL="480060" lvl="1" indent="-457200">
              <a:lnSpc>
                <a:spcPct val="150000"/>
              </a:lnSpc>
              <a:spcAft>
                <a:spcPts val="600"/>
              </a:spcAft>
              <a:buFont typeface="Wingdings" pitchFamily="2" charset="2"/>
              <a:buChar char="ü"/>
            </a:pPr>
            <a:r>
              <a:rPr lang="en-US" sz="2400" dirty="0" err="1" smtClean="0">
                <a:solidFill>
                  <a:schemeClr val="tx1">
                    <a:lumMod val="95000"/>
                    <a:lumOff val="5000"/>
                  </a:schemeClr>
                </a:solidFill>
                <a:latin typeface="Times New Roman" pitchFamily="18" charset="0"/>
                <a:cs typeface="Times New Roman" pitchFamily="18" charset="0"/>
              </a:rPr>
              <a:t>Simonyan</a:t>
            </a:r>
            <a:r>
              <a:rPr lang="en-US" sz="2400" dirty="0" smtClean="0">
                <a:solidFill>
                  <a:schemeClr val="tx1">
                    <a:lumMod val="95000"/>
                    <a:lumOff val="5000"/>
                  </a:schemeClr>
                </a:solidFill>
                <a:latin typeface="Times New Roman" pitchFamily="18" charset="0"/>
                <a:cs typeface="Times New Roman" pitchFamily="18" charset="0"/>
              </a:rPr>
              <a:t> K, </a:t>
            </a:r>
            <a:r>
              <a:rPr lang="en-US" sz="2400" dirty="0" err="1" smtClean="0">
                <a:solidFill>
                  <a:schemeClr val="tx1">
                    <a:lumMod val="95000"/>
                    <a:lumOff val="5000"/>
                  </a:schemeClr>
                </a:solidFill>
                <a:latin typeface="Times New Roman" pitchFamily="18" charset="0"/>
                <a:cs typeface="Times New Roman" pitchFamily="18" charset="0"/>
              </a:rPr>
              <a:t>Vedaldi</a:t>
            </a:r>
            <a:r>
              <a:rPr lang="en-US" sz="2400" dirty="0" smtClean="0">
                <a:solidFill>
                  <a:schemeClr val="tx1">
                    <a:lumMod val="95000"/>
                    <a:lumOff val="5000"/>
                  </a:schemeClr>
                </a:solidFill>
                <a:latin typeface="Times New Roman" pitchFamily="18" charset="0"/>
                <a:cs typeface="Times New Roman" pitchFamily="18" charset="0"/>
              </a:rPr>
              <a:t> A, </a:t>
            </a:r>
            <a:r>
              <a:rPr lang="en-US" sz="2400" dirty="0" err="1" smtClean="0">
                <a:solidFill>
                  <a:schemeClr val="tx1">
                    <a:lumMod val="95000"/>
                    <a:lumOff val="5000"/>
                  </a:schemeClr>
                </a:solidFill>
                <a:latin typeface="Times New Roman" pitchFamily="18" charset="0"/>
                <a:cs typeface="Times New Roman" pitchFamily="18" charset="0"/>
              </a:rPr>
              <a:t>Zisserman</a:t>
            </a:r>
            <a:r>
              <a:rPr lang="en-US" sz="2400" dirty="0" smtClean="0">
                <a:solidFill>
                  <a:schemeClr val="tx1">
                    <a:lumMod val="95000"/>
                    <a:lumOff val="5000"/>
                  </a:schemeClr>
                </a:solidFill>
                <a:latin typeface="Times New Roman" pitchFamily="18" charset="0"/>
                <a:cs typeface="Times New Roman" pitchFamily="18" charset="0"/>
              </a:rPr>
              <a:t> A, “Deep inside </a:t>
            </a:r>
            <a:r>
              <a:rPr lang="en-US" sz="2400" dirty="0" err="1" smtClean="0">
                <a:solidFill>
                  <a:schemeClr val="tx1">
                    <a:lumMod val="95000"/>
                    <a:lumOff val="5000"/>
                  </a:schemeClr>
                </a:solidFill>
                <a:latin typeface="Times New Roman" pitchFamily="18" charset="0"/>
                <a:cs typeface="Times New Roman" pitchFamily="18" charset="0"/>
              </a:rPr>
              <a:t>convolutional</a:t>
            </a:r>
            <a:r>
              <a:rPr lang="en-US" sz="2400" dirty="0" smtClean="0">
                <a:solidFill>
                  <a:schemeClr val="tx1">
                    <a:lumMod val="95000"/>
                    <a:lumOff val="5000"/>
                  </a:schemeClr>
                </a:solidFill>
                <a:latin typeface="Times New Roman" pitchFamily="18" charset="0"/>
                <a:cs typeface="Times New Roman" pitchFamily="18" charset="0"/>
              </a:rPr>
              <a:t> networks: </a:t>
            </a:r>
            <a:r>
              <a:rPr lang="en-US" sz="2400" dirty="0" err="1" smtClean="0">
                <a:solidFill>
                  <a:schemeClr val="tx1">
                    <a:lumMod val="95000"/>
                    <a:lumOff val="5000"/>
                  </a:schemeClr>
                </a:solidFill>
                <a:latin typeface="Times New Roman" pitchFamily="18" charset="0"/>
                <a:cs typeface="Times New Roman" pitchFamily="18" charset="0"/>
              </a:rPr>
              <a:t>visualising</a:t>
            </a:r>
            <a:r>
              <a:rPr lang="en-US" sz="2400" dirty="0" smtClean="0">
                <a:solidFill>
                  <a:schemeClr val="tx1">
                    <a:lumMod val="95000"/>
                    <a:lumOff val="5000"/>
                  </a:schemeClr>
                </a:solidFill>
                <a:latin typeface="Times New Roman" pitchFamily="18" charset="0"/>
                <a:cs typeface="Times New Roman" pitchFamily="18" charset="0"/>
              </a:rPr>
              <a:t> image classification models and saliency maps”, </a:t>
            </a:r>
            <a:r>
              <a:rPr lang="en-US" sz="2400" dirty="0" err="1" smtClean="0">
                <a:solidFill>
                  <a:schemeClr val="tx1">
                    <a:lumMod val="95000"/>
                    <a:lumOff val="5000"/>
                  </a:schemeClr>
                </a:solidFill>
                <a:latin typeface="Times New Roman" pitchFamily="18" charset="0"/>
                <a:cs typeface="Times New Roman" pitchFamily="18" charset="0"/>
              </a:rPr>
              <a:t>arxiv</a:t>
            </a:r>
            <a:r>
              <a:rPr lang="en-US" sz="2400" dirty="0" smtClean="0">
                <a:solidFill>
                  <a:schemeClr val="tx1">
                    <a:lumMod val="95000"/>
                    <a:lumOff val="5000"/>
                  </a:schemeClr>
                </a:solidFill>
                <a:latin typeface="Times New Roman" pitchFamily="18" charset="0"/>
                <a:cs typeface="Times New Roman" pitchFamily="18" charset="0"/>
              </a:rPr>
              <a:t> preprint, arXiv:1312.6034, 2013.12.20.</a:t>
            </a:r>
            <a:endParaRPr lang="en-US" sz="2400" dirty="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762000" y="6356350"/>
            <a:ext cx="18288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34391493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25" name="Date Placeholder 3"/>
          <p:cNvSpPr>
            <a:spLocks noGrp="1"/>
          </p:cNvSpPr>
          <p:nvPr>
            <p:ph type="dt" sz="half" idx="10"/>
          </p:nvPr>
        </p:nvSpPr>
        <p:spPr>
          <a:xfrm>
            <a:off x="685800" y="6356350"/>
            <a:ext cx="19050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25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idx="4294967295"/>
          </p:nvPr>
        </p:nvSpPr>
        <p:spPr>
          <a:xfrm>
            <a:off x="450273" y="2996952"/>
            <a:ext cx="8229600" cy="1143000"/>
          </a:xfrm>
        </p:spPr>
        <p:txBody>
          <a:bodyPr>
            <a:noAutofit/>
          </a:bodyPr>
          <a:lstStyle/>
          <a:p>
            <a:pPr lvl="1" algn="ctr" rtl="0">
              <a:spcBef>
                <a:spcPct val="0"/>
              </a:spcBef>
            </a:pPr>
            <a:r>
              <a:rPr lang="en-US" sz="7200" b="1" dirty="0" smtClean="0">
                <a:solidFill>
                  <a:schemeClr val="tx1">
                    <a:lumMod val="95000"/>
                    <a:lumOff val="5000"/>
                  </a:schemeClr>
                </a:solidFill>
                <a:latin typeface="Algerian" pitchFamily="82" charset="0"/>
                <a:cs typeface="Arial" panose="020B0604020202020204" pitchFamily="34" charset="0"/>
              </a:rPr>
              <a:t>THANK YOU</a:t>
            </a:r>
            <a:r>
              <a:rPr lang="en-US" sz="7200" b="1" dirty="0" smtClean="0">
                <a:solidFill>
                  <a:schemeClr val="accent1">
                    <a:lumMod val="50000"/>
                  </a:schemeClr>
                </a:solidFill>
                <a:latin typeface="Algerian" pitchFamily="82" charset="0"/>
                <a:cs typeface="Arial" panose="020B0604020202020204" pitchFamily="34" charset="0"/>
              </a:rPr>
              <a:t/>
            </a:r>
            <a:br>
              <a:rPr lang="en-US" sz="7200" b="1" dirty="0" smtClean="0">
                <a:solidFill>
                  <a:schemeClr val="accent1">
                    <a:lumMod val="50000"/>
                  </a:schemeClr>
                </a:solidFill>
                <a:latin typeface="Algerian" pitchFamily="82" charset="0"/>
                <a:cs typeface="Arial" panose="020B0604020202020204" pitchFamily="34" charset="0"/>
              </a:rPr>
            </a:br>
            <a:endParaRPr lang="en-IN" sz="7200" dirty="0">
              <a:latin typeface="Algerian" pitchFamily="82" charset="0"/>
            </a:endParaRPr>
          </a:p>
        </p:txBody>
      </p:sp>
      <p:pic>
        <p:nvPicPr>
          <p:cNvPr id="12" name="Picture 11" descr="Picture1.png"/>
          <p:cNvPicPr>
            <a:picLocks noChangeAspect="1"/>
          </p:cNvPicPr>
          <p:nvPr/>
        </p:nvPicPr>
        <p:blipFill>
          <a:blip r:embed="rId5" cstate="print"/>
          <a:stretch>
            <a:fillRect/>
          </a:stretch>
        </p:blipFill>
        <p:spPr>
          <a:xfrm>
            <a:off x="0" y="6324600"/>
            <a:ext cx="533400" cy="533400"/>
          </a:xfrm>
          <a:prstGeom prst="rect">
            <a:avLst/>
          </a:prstGeom>
        </p:spPr>
      </p:pic>
      <p:pic>
        <p:nvPicPr>
          <p:cNvPr id="13" name="image1.png"/>
          <p:cNvPicPr preferRelativeResize="0"/>
          <p:nvPr/>
        </p:nvPicPr>
        <p:blipFill>
          <a:blip r:embed="rId6"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170313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83127"/>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356350"/>
            <a:ext cx="19050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708974087"/>
              </p:ext>
            </p:extLst>
          </p:nvPr>
        </p:nvGraphicFramePr>
        <p:xfrm>
          <a:off x="183573" y="980728"/>
          <a:ext cx="8748464" cy="5640234"/>
        </p:xfrm>
        <a:graphic>
          <a:graphicData uri="http://schemas.openxmlformats.org/drawingml/2006/table">
            <a:tbl>
              <a:tblPr firstRow="1" bandRow="1">
                <a:tableStyleId>{5940675A-B579-460E-94D1-54222C63F5DA}</a:tableStyleId>
              </a:tblPr>
              <a:tblGrid>
                <a:gridCol w="2609191"/>
                <a:gridCol w="4087553"/>
                <a:gridCol w="2051720"/>
              </a:tblGrid>
              <a:tr h="1263283">
                <a:tc>
                  <a:txBody>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Title</a:t>
                      </a:r>
                      <a:r>
                        <a:rPr lang="en-IN" sz="2000" b="1" baseline="0" dirty="0" smtClean="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smtClean="0">
                        <a:latin typeface="Times New Roman" pitchFamily="18" charset="0"/>
                        <a:cs typeface="Times New Roman" pitchFamily="18" charset="0"/>
                      </a:endParaRPr>
                    </a:p>
                    <a:p>
                      <a:pPr algn="ctr"/>
                      <a:r>
                        <a:rPr lang="en-IN" sz="2000" b="1" dirty="0" smtClean="0">
                          <a:latin typeface="Times New Roman" pitchFamily="18" charset="0"/>
                          <a:cs typeface="Times New Roman" pitchFamily="18" charset="0"/>
                        </a:rPr>
                        <a:t>Description</a:t>
                      </a:r>
                      <a:endParaRPr lang="en-IN" sz="2000" b="1" dirty="0">
                        <a:latin typeface="Times New Roman" pitchFamily="18" charset="0"/>
                        <a:cs typeface="Times New Roman" pitchFamily="18" charset="0"/>
                      </a:endParaRPr>
                    </a:p>
                  </a:txBody>
                  <a:tcPr/>
                </a:tc>
                <a:tc>
                  <a:txBody>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Publication details</a:t>
                      </a:r>
                      <a:endParaRPr lang="en-IN" sz="2000" b="1" dirty="0">
                        <a:latin typeface="Times New Roman" pitchFamily="18" charset="0"/>
                        <a:cs typeface="Times New Roman" pitchFamily="18" charset="0"/>
                      </a:endParaRPr>
                    </a:p>
                  </a:txBody>
                  <a:tcPr/>
                </a:tc>
              </a:tr>
              <a:tr h="1816631">
                <a:tc>
                  <a:txBody>
                    <a:bodyPr/>
                    <a:lstStyle/>
                    <a:p>
                      <a:endParaRPr lang="en-IN"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Plant Disease Detection and Classification by Deep Learning – A Review</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It provides </a:t>
                      </a:r>
                      <a:r>
                        <a:rPr lang="en-US" dirty="0" smtClean="0">
                          <a:latin typeface="Times New Roman" pitchFamily="18" charset="0"/>
                          <a:cs typeface="Times New Roman" pitchFamily="18" charset="0"/>
                        </a:rPr>
                        <a:t>the research progress of deep learning technology in the field of crop leaf disease identification in recent years</a:t>
                      </a:r>
                      <a:r>
                        <a:rPr lang="en-US" baseline="0" dirty="0" smtClean="0">
                          <a:latin typeface="Times New Roman" pitchFamily="18" charset="0"/>
                          <a:cs typeface="Times New Roman" pitchFamily="18" charset="0"/>
                        </a:rPr>
                        <a:t> including current trends and challenges.</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smtClean="0">
                          <a:latin typeface="Times New Roman" pitchFamily="18" charset="0"/>
                          <a:cs typeface="Times New Roman" pitchFamily="18" charset="0"/>
                        </a:rPr>
                        <a:t>Lili</a:t>
                      </a:r>
                      <a:r>
                        <a:rPr lang="en-IN" dirty="0" smtClean="0">
                          <a:latin typeface="Times New Roman" pitchFamily="18" charset="0"/>
                          <a:cs typeface="Times New Roman" pitchFamily="18" charset="0"/>
                        </a:rPr>
                        <a:t> Li, </a:t>
                      </a:r>
                      <a:r>
                        <a:rPr lang="en-IN" dirty="0" err="1" smtClean="0">
                          <a:latin typeface="Times New Roman" pitchFamily="18" charset="0"/>
                          <a:cs typeface="Times New Roman" pitchFamily="18" charset="0"/>
                        </a:rPr>
                        <a:t>Shujuan</a:t>
                      </a:r>
                      <a:r>
                        <a:rPr lang="en-IN" dirty="0" smtClean="0">
                          <a:latin typeface="Times New Roman" pitchFamily="18" charset="0"/>
                          <a:cs typeface="Times New Roman" pitchFamily="18" charset="0"/>
                        </a:rPr>
                        <a:t> Zhang, Bin Wang, et al.</a:t>
                      </a:r>
                      <a:r>
                        <a:rPr lang="en-IN" baseline="0" dirty="0" smtClean="0">
                          <a:latin typeface="Times New Roman" pitchFamily="18" charset="0"/>
                          <a:cs typeface="Times New Roman" pitchFamily="18" charset="0"/>
                        </a:rPr>
                        <a:t> Vol. 9, 2169-3536, 2021</a:t>
                      </a:r>
                      <a:endParaRPr lang="en-IN" dirty="0">
                        <a:latin typeface="Times New Roman" pitchFamily="18" charset="0"/>
                        <a:cs typeface="Times New Roman" pitchFamily="18" charset="0"/>
                      </a:endParaRPr>
                    </a:p>
                  </a:txBody>
                  <a:tcPr/>
                </a:tc>
              </a:tr>
              <a:tr h="1816631">
                <a:tc>
                  <a:txBody>
                    <a:bodyPr/>
                    <a:lstStyle/>
                    <a:p>
                      <a:endParaRPr lang="en-IN"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Using deep learning for image-based plant disease detection</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This research focuses on public dataset of many images of diseased and healthy plant leaves collected under controlled conditions where the trained model achieves an accuracy of 99.35% on a held-out test set, demonstrating the feasibility of this approach.</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itchFamily="18" charset="0"/>
                        <a:cs typeface="Times New Roman"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S. P. </a:t>
                      </a:r>
                      <a:r>
                        <a:rPr lang="en-US" dirty="0" err="1" smtClean="0">
                          <a:latin typeface="Times New Roman" pitchFamily="18" charset="0"/>
                          <a:cs typeface="Times New Roman" pitchFamily="18" charset="0"/>
                        </a:rPr>
                        <a:t>Mohanty</a:t>
                      </a:r>
                      <a:r>
                        <a:rPr lang="en-US" dirty="0" smtClean="0">
                          <a:latin typeface="Times New Roman" pitchFamily="18" charset="0"/>
                          <a:cs typeface="Times New Roman" pitchFamily="18" charset="0"/>
                        </a:rPr>
                        <a:t>, D. P. Hughes, and M. </a:t>
                      </a:r>
                      <a:r>
                        <a:rPr lang="en-US" dirty="0" err="1" smtClean="0">
                          <a:latin typeface="Times New Roman" pitchFamily="18" charset="0"/>
                          <a:cs typeface="Times New Roman" pitchFamily="18" charset="0"/>
                        </a:rPr>
                        <a:t>Salathé</a:t>
                      </a:r>
                      <a:r>
                        <a:rPr lang="en-US"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Vol.</a:t>
                      </a:r>
                      <a:r>
                        <a:rPr lang="en-IN" baseline="0" dirty="0" smtClean="0">
                          <a:latin typeface="Times New Roman" pitchFamily="18" charset="0"/>
                          <a:cs typeface="Times New Roman" pitchFamily="18" charset="0"/>
                        </a:rPr>
                        <a:t> 7, 2016</a:t>
                      </a:r>
                      <a:endParaRPr lang="en-IN" dirty="0" smtClean="0">
                        <a:latin typeface="Times New Roman" pitchFamily="18" charset="0"/>
                        <a:cs typeface="Times New Roman" pitchFamily="18" charset="0"/>
                      </a:endParaRPr>
                    </a:p>
                    <a:p>
                      <a:endParaRPr lang="en-IN" dirty="0"/>
                    </a:p>
                  </a:txBody>
                  <a:tcPr/>
                </a:tc>
              </a:tr>
            </a:tbl>
          </a:graphicData>
        </a:graphic>
      </p:graphicFrame>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107760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83127"/>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Literature Survey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22860" lvl="1" indent="0">
              <a:lnSpc>
                <a:spcPct val="150000"/>
              </a:lnSpc>
              <a:spcAft>
                <a:spcPts val="600"/>
              </a:spcAft>
              <a:buNone/>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356350"/>
            <a:ext cx="19050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22870017"/>
              </p:ext>
            </p:extLst>
          </p:nvPr>
        </p:nvGraphicFramePr>
        <p:xfrm>
          <a:off x="395536" y="980728"/>
          <a:ext cx="8208912" cy="5138021"/>
        </p:xfrm>
        <a:graphic>
          <a:graphicData uri="http://schemas.openxmlformats.org/drawingml/2006/table">
            <a:tbl>
              <a:tblPr firstRow="1" bandRow="1">
                <a:tableStyleId>{5940675A-B579-460E-94D1-54222C63F5DA}</a:tableStyleId>
              </a:tblPr>
              <a:tblGrid>
                <a:gridCol w="2448272"/>
                <a:gridCol w="4032448"/>
                <a:gridCol w="1728192"/>
              </a:tblGrid>
              <a:tr h="1114661">
                <a:tc>
                  <a:txBody>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Title</a:t>
                      </a:r>
                      <a:r>
                        <a:rPr lang="en-IN" sz="2000" b="1" baseline="0" dirty="0" smtClean="0">
                          <a:latin typeface="Times New Roman" pitchFamily="18" charset="0"/>
                          <a:cs typeface="Times New Roman" pitchFamily="18" charset="0"/>
                        </a:rPr>
                        <a:t> of The paper</a:t>
                      </a:r>
                      <a:endParaRPr lang="en-IN" sz="2000" b="1" dirty="0">
                        <a:latin typeface="Times New Roman" pitchFamily="18" charset="0"/>
                        <a:cs typeface="Times New Roman" pitchFamily="18" charset="0"/>
                      </a:endParaRPr>
                    </a:p>
                  </a:txBody>
                  <a:tcPr/>
                </a:tc>
                <a:tc>
                  <a:txBody>
                    <a:bodyPr/>
                    <a:lstStyle/>
                    <a:p>
                      <a:endParaRPr lang="en-IN" sz="2000" b="1" dirty="0" smtClean="0">
                        <a:latin typeface="Times New Roman" pitchFamily="18" charset="0"/>
                        <a:cs typeface="Times New Roman" pitchFamily="18" charset="0"/>
                      </a:endParaRPr>
                    </a:p>
                    <a:p>
                      <a:pPr algn="ctr"/>
                      <a:r>
                        <a:rPr lang="en-IN" sz="2000" b="1" dirty="0" smtClean="0">
                          <a:latin typeface="Times New Roman" pitchFamily="18" charset="0"/>
                          <a:cs typeface="Times New Roman" pitchFamily="18" charset="0"/>
                        </a:rPr>
                        <a:t>Description</a:t>
                      </a:r>
                      <a:endParaRPr lang="en-IN" sz="2000" b="1" dirty="0">
                        <a:latin typeface="Times New Roman" pitchFamily="18" charset="0"/>
                        <a:cs typeface="Times New Roman" pitchFamily="18" charset="0"/>
                      </a:endParaRPr>
                    </a:p>
                  </a:txBody>
                  <a:tcPr/>
                </a:tc>
                <a:tc>
                  <a:txBody>
                    <a:bodyPr/>
                    <a:lstStyle/>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Publication details</a:t>
                      </a:r>
                      <a:endParaRPr lang="en-IN" sz="2000" b="1" dirty="0">
                        <a:latin typeface="Times New Roman" pitchFamily="18" charset="0"/>
                        <a:cs typeface="Times New Roman" pitchFamily="18" charset="0"/>
                      </a:endParaRPr>
                    </a:p>
                  </a:txBody>
                  <a:tcPr/>
                </a:tc>
              </a:tr>
              <a:tr h="16029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itchFamily="18" charset="0"/>
                          <a:cs typeface="Times New Roman" pitchFamily="18" charset="0"/>
                        </a:rPr>
                        <a:t>A Systematic Literature Review on Plant Disease Detection: Motivations, Classification Techniques, Datasets, Challenges, and Future Trends</a:t>
                      </a:r>
                      <a:endParaRPr lang="en-IN"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Their study is based on the importance of comprehensive screening process which contains test results of several crops, including grapes, rice, apples, cucumbers, maize, tomatoes, wheat, and potatoes mainly on the </a:t>
                      </a:r>
                      <a:r>
                        <a:rPr lang="en-US" dirty="0" err="1" smtClean="0">
                          <a:latin typeface="Times New Roman" pitchFamily="18" charset="0"/>
                          <a:cs typeface="Times New Roman" pitchFamily="18" charset="0"/>
                        </a:rPr>
                        <a:t>hyperspectral</a:t>
                      </a:r>
                      <a:r>
                        <a:rPr lang="en-US" dirty="0" smtClean="0">
                          <a:latin typeface="Times New Roman" pitchFamily="18" charset="0"/>
                          <a:cs typeface="Times New Roman" pitchFamily="18" charset="0"/>
                        </a:rPr>
                        <a:t> imagery and vision-centered approaches.</a:t>
                      </a:r>
                    </a:p>
                  </a:txBody>
                  <a:tcPr/>
                </a:tc>
                <a:tc>
                  <a:txBody>
                    <a:bodyPr/>
                    <a:lstStyle/>
                    <a:p>
                      <a:r>
                        <a:rPr lang="en-US" sz="1800" dirty="0" err="1" smtClean="0">
                          <a:solidFill>
                            <a:schemeClr val="tx1">
                              <a:lumMod val="95000"/>
                              <a:lumOff val="5000"/>
                            </a:schemeClr>
                          </a:solidFill>
                          <a:latin typeface="Times New Roman" pitchFamily="18" charset="0"/>
                          <a:cs typeface="Times New Roman" pitchFamily="18" charset="0"/>
                        </a:rPr>
                        <a:t>Wasswa</a:t>
                      </a:r>
                      <a:r>
                        <a:rPr lang="en-US" sz="1800" dirty="0" smtClean="0">
                          <a:solidFill>
                            <a:schemeClr val="tx1">
                              <a:lumMod val="95000"/>
                              <a:lumOff val="5000"/>
                            </a:schemeClr>
                          </a:solidFill>
                          <a:latin typeface="Times New Roman" pitchFamily="18" charset="0"/>
                          <a:cs typeface="Times New Roman" pitchFamily="18" charset="0"/>
                        </a:rPr>
                        <a:t> </a:t>
                      </a:r>
                      <a:r>
                        <a:rPr lang="en-US" sz="1800" dirty="0" err="1" smtClean="0">
                          <a:solidFill>
                            <a:schemeClr val="tx1">
                              <a:lumMod val="95000"/>
                              <a:lumOff val="5000"/>
                            </a:schemeClr>
                          </a:solidFill>
                          <a:latin typeface="Times New Roman" pitchFamily="18" charset="0"/>
                          <a:cs typeface="Times New Roman" pitchFamily="18" charset="0"/>
                        </a:rPr>
                        <a:t>Shafik</a:t>
                      </a:r>
                      <a:r>
                        <a:rPr lang="en-US" sz="1800" dirty="0" smtClean="0">
                          <a:solidFill>
                            <a:schemeClr val="tx1">
                              <a:lumMod val="95000"/>
                              <a:lumOff val="5000"/>
                            </a:schemeClr>
                          </a:solidFill>
                          <a:latin typeface="Times New Roman" pitchFamily="18" charset="0"/>
                          <a:cs typeface="Times New Roman" pitchFamily="18" charset="0"/>
                        </a:rPr>
                        <a:t>, Ali </a:t>
                      </a:r>
                      <a:r>
                        <a:rPr lang="en-US" sz="1800" dirty="0" err="1" smtClean="0">
                          <a:solidFill>
                            <a:schemeClr val="tx1">
                              <a:lumMod val="95000"/>
                              <a:lumOff val="5000"/>
                            </a:schemeClr>
                          </a:solidFill>
                          <a:latin typeface="Times New Roman" pitchFamily="18" charset="0"/>
                          <a:cs typeface="Times New Roman" pitchFamily="18" charset="0"/>
                        </a:rPr>
                        <a:t>Tufail</a:t>
                      </a:r>
                      <a:r>
                        <a:rPr lang="en-US" sz="1800" dirty="0" smtClean="0">
                          <a:solidFill>
                            <a:schemeClr val="tx1">
                              <a:lumMod val="95000"/>
                              <a:lumOff val="5000"/>
                            </a:schemeClr>
                          </a:solidFill>
                          <a:latin typeface="Times New Roman" pitchFamily="18" charset="0"/>
                          <a:cs typeface="Times New Roman" pitchFamily="18" charset="0"/>
                        </a:rPr>
                        <a:t>, </a:t>
                      </a:r>
                      <a:r>
                        <a:rPr lang="en-US" sz="1800" dirty="0" err="1" smtClean="0">
                          <a:solidFill>
                            <a:schemeClr val="tx1">
                              <a:lumMod val="95000"/>
                              <a:lumOff val="5000"/>
                            </a:schemeClr>
                          </a:solidFill>
                          <a:latin typeface="Times New Roman" pitchFamily="18" charset="0"/>
                          <a:cs typeface="Times New Roman" pitchFamily="18" charset="0"/>
                        </a:rPr>
                        <a:t>Abdallah</a:t>
                      </a:r>
                      <a:r>
                        <a:rPr lang="en-US" sz="1800" dirty="0" smtClean="0">
                          <a:solidFill>
                            <a:schemeClr val="tx1">
                              <a:lumMod val="95000"/>
                              <a:lumOff val="5000"/>
                            </a:schemeClr>
                          </a:solidFill>
                          <a:latin typeface="Times New Roman" pitchFamily="18" charset="0"/>
                          <a:cs typeface="Times New Roman" pitchFamily="18" charset="0"/>
                        </a:rPr>
                        <a:t> </a:t>
                      </a:r>
                      <a:r>
                        <a:rPr lang="en-US" sz="1800" dirty="0" err="1" smtClean="0">
                          <a:solidFill>
                            <a:schemeClr val="tx1">
                              <a:lumMod val="95000"/>
                              <a:lumOff val="5000"/>
                            </a:schemeClr>
                          </a:solidFill>
                          <a:latin typeface="Times New Roman" pitchFamily="18" charset="0"/>
                          <a:cs typeface="Times New Roman" pitchFamily="18" charset="0"/>
                        </a:rPr>
                        <a:t>Nomoun</a:t>
                      </a:r>
                      <a:r>
                        <a:rPr lang="en-US" sz="1800" dirty="0" smtClean="0">
                          <a:solidFill>
                            <a:schemeClr val="tx1">
                              <a:lumMod val="95000"/>
                              <a:lumOff val="5000"/>
                            </a:schemeClr>
                          </a:solidFill>
                          <a:latin typeface="Times New Roman" pitchFamily="18" charset="0"/>
                          <a:cs typeface="Times New Roman" pitchFamily="18" charset="0"/>
                        </a:rPr>
                        <a:t>, et al,</a:t>
                      </a:r>
                      <a:r>
                        <a:rPr lang="en-US" sz="1800" baseline="0" dirty="0" smtClean="0">
                          <a:solidFill>
                            <a:schemeClr val="tx1">
                              <a:lumMod val="95000"/>
                              <a:lumOff val="5000"/>
                            </a:schemeClr>
                          </a:solidFill>
                          <a:latin typeface="Times New Roman" pitchFamily="18" charset="0"/>
                          <a:cs typeface="Times New Roman" pitchFamily="18" charset="0"/>
                        </a:rPr>
                        <a:t> Vol. 9</a:t>
                      </a:r>
                      <a:r>
                        <a:rPr lang="en-IN" baseline="0" dirty="0" smtClean="0">
                          <a:latin typeface="Times New Roman" pitchFamily="18" charset="0"/>
                          <a:cs typeface="Times New Roman" pitchFamily="18" charset="0"/>
                        </a:rPr>
                        <a:t>, 2169-3536, 2023</a:t>
                      </a:r>
                      <a:endParaRPr lang="en-IN" dirty="0">
                        <a:latin typeface="Times New Roman" pitchFamily="18" charset="0"/>
                        <a:cs typeface="Times New Roman" pitchFamily="18" charset="0"/>
                      </a:endParaRPr>
                    </a:p>
                  </a:txBody>
                  <a:tcPr/>
                </a:tc>
              </a:tr>
              <a:tr h="1602909">
                <a:tc>
                  <a:txBody>
                    <a:bodyPr/>
                    <a:lstStyle/>
                    <a:p>
                      <a:r>
                        <a:rPr lang="en-US" dirty="0" smtClean="0">
                          <a:latin typeface="Times New Roman" pitchFamily="18" charset="0"/>
                          <a:cs typeface="Times New Roman" pitchFamily="18" charset="0"/>
                        </a:rPr>
                        <a:t>Deep inside </a:t>
                      </a:r>
                      <a:r>
                        <a:rPr lang="en-US" dirty="0" err="1" smtClean="0">
                          <a:latin typeface="Times New Roman" pitchFamily="18" charset="0"/>
                          <a:cs typeface="Times New Roman" pitchFamily="18" charset="0"/>
                        </a:rPr>
                        <a:t>convolutional</a:t>
                      </a:r>
                      <a:r>
                        <a:rPr lang="en-US" dirty="0" smtClean="0">
                          <a:latin typeface="Times New Roman" pitchFamily="18" charset="0"/>
                          <a:cs typeface="Times New Roman" pitchFamily="18" charset="0"/>
                        </a:rPr>
                        <a:t> networks: </a:t>
                      </a:r>
                      <a:r>
                        <a:rPr lang="en-US" dirty="0" err="1" smtClean="0">
                          <a:latin typeface="Times New Roman" pitchFamily="18" charset="0"/>
                          <a:cs typeface="Times New Roman" pitchFamily="18" charset="0"/>
                        </a:rPr>
                        <a:t>visualising</a:t>
                      </a:r>
                      <a:r>
                        <a:rPr lang="en-US" dirty="0" smtClean="0">
                          <a:latin typeface="Times New Roman" pitchFamily="18" charset="0"/>
                          <a:cs typeface="Times New Roman" pitchFamily="18" charset="0"/>
                        </a:rPr>
                        <a:t> image classification models and saliency maps</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This paper addresses the </a:t>
                      </a:r>
                      <a:r>
                        <a:rPr lang="en-US" dirty="0" err="1" smtClean="0">
                          <a:latin typeface="Times New Roman" pitchFamily="18" charset="0"/>
                          <a:cs typeface="Times New Roman" pitchFamily="18" charset="0"/>
                        </a:rPr>
                        <a:t>visualisation</a:t>
                      </a:r>
                      <a:r>
                        <a:rPr lang="en-US" dirty="0" smtClean="0">
                          <a:latin typeface="Times New Roman" pitchFamily="18" charset="0"/>
                          <a:cs typeface="Times New Roman" pitchFamily="18" charset="0"/>
                        </a:rPr>
                        <a:t> of image classification models, learnt using CNN which are based on computing the gradient of the class score with respect to the input image.</a:t>
                      </a:r>
                      <a:endParaRPr lang="en-US"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smtClean="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it-IT" dirty="0" smtClean="0">
                          <a:latin typeface="Times New Roman" pitchFamily="18" charset="0"/>
                          <a:cs typeface="Times New Roman" pitchFamily="18" charset="0"/>
                        </a:rPr>
                        <a:t>Simonyan K, Vedaldi A, Zisserman A, 2013</a:t>
                      </a:r>
                      <a:endParaRPr lang="en-IN" dirty="0" smtClean="0">
                        <a:latin typeface="Times New Roman" pitchFamily="18" charset="0"/>
                        <a:cs typeface="Times New Roman" pitchFamily="18" charset="0"/>
                      </a:endParaRPr>
                    </a:p>
                  </a:txBody>
                  <a:tcPr/>
                </a:tc>
              </a:tr>
            </a:tbl>
          </a:graphicData>
        </a:graphic>
      </p:graphicFrame>
      <p:pic>
        <p:nvPicPr>
          <p:cNvPr id="12"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5061790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83127"/>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Aim &amp; Objective</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25" name="Date Placeholder 3"/>
          <p:cNvSpPr>
            <a:spLocks noGrp="1"/>
          </p:cNvSpPr>
          <p:nvPr>
            <p:ph type="dt" sz="half" idx="10"/>
          </p:nvPr>
        </p:nvSpPr>
        <p:spPr>
          <a:xfrm>
            <a:off x="685800" y="6356350"/>
            <a:ext cx="19050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sp>
        <p:nvSpPr>
          <p:cNvPr id="12" name="Content Placeholder 9"/>
          <p:cNvSpPr>
            <a:spLocks noGrp="1"/>
          </p:cNvSpPr>
          <p:nvPr>
            <p:ph sz="quarter" idx="1"/>
          </p:nvPr>
        </p:nvSpPr>
        <p:spPr>
          <a:xfrm>
            <a:off x="275796" y="980728"/>
            <a:ext cx="8616683" cy="4968552"/>
          </a:xfrm>
        </p:spPr>
        <p:txBody>
          <a:bodyPr anchor="ctr">
            <a:noAutofit/>
          </a:bodyPr>
          <a:lstStyle/>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Plant Disease Identification</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To </a:t>
            </a:r>
            <a:r>
              <a:rPr lang="en-US" sz="2400" dirty="0" smtClean="0">
                <a:solidFill>
                  <a:schemeClr val="tx1">
                    <a:lumMod val="95000"/>
                    <a:lumOff val="5000"/>
                  </a:schemeClr>
                </a:solidFill>
                <a:latin typeface="Times New Roman" pitchFamily="18" charset="0"/>
                <a:cs typeface="Times New Roman" pitchFamily="18" charset="0"/>
              </a:rPr>
              <a:t>train the datasets and create a model for the same</a:t>
            </a:r>
            <a:r>
              <a:rPr lang="en-US" sz="2400" dirty="0" smtClean="0">
                <a:solidFill>
                  <a:schemeClr val="tx1">
                    <a:lumMod val="95000"/>
                    <a:lumOff val="5000"/>
                  </a:schemeClr>
                </a:solidFill>
                <a:latin typeface="Times New Roman" pitchFamily="18" charset="0"/>
                <a:cs typeface="Times New Roman" pitchFamily="18" charset="0"/>
              </a:rPr>
              <a:t>.</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To implement web technologies in the frontend for the ‘Plant Disease Identification’ portal.</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Including other datasets along with previous ones.</a:t>
            </a: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Showcasing predicted image, safety measures and exact or alternative fertilizer/supplement </a:t>
            </a:r>
            <a:r>
              <a:rPr lang="en-US" sz="2400" dirty="0" err="1" smtClean="0">
                <a:solidFill>
                  <a:schemeClr val="tx1">
                    <a:lumMod val="95000"/>
                    <a:lumOff val="5000"/>
                  </a:schemeClr>
                </a:solidFill>
                <a:latin typeface="Times New Roman" pitchFamily="18" charset="0"/>
                <a:cs typeface="Times New Roman" pitchFamily="18" charset="0"/>
              </a:rPr>
              <a:t>w.r.t</a:t>
            </a:r>
            <a:r>
              <a:rPr lang="en-US" sz="2400" dirty="0" smtClean="0">
                <a:solidFill>
                  <a:schemeClr val="tx1">
                    <a:lumMod val="95000"/>
                    <a:lumOff val="5000"/>
                  </a:schemeClr>
                </a:solidFill>
                <a:latin typeface="Times New Roman" pitchFamily="18" charset="0"/>
                <a:cs typeface="Times New Roman" pitchFamily="18" charset="0"/>
              </a:rPr>
              <a:t> the condition of the plant</a:t>
            </a:r>
            <a:r>
              <a:rPr lang="en-US" sz="2400" dirty="0" smtClean="0">
                <a:solidFill>
                  <a:schemeClr val="tx1">
                    <a:lumMod val="95000"/>
                    <a:lumOff val="5000"/>
                  </a:schemeClr>
                </a:solidFill>
                <a:latin typeface="Times New Roman" pitchFamily="18" charset="0"/>
                <a:cs typeface="Times New Roman" pitchFamily="18" charset="0"/>
              </a:rPr>
              <a:t>.</a:t>
            </a:r>
            <a:endParaRPr lang="en-US"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pic>
        <p:nvPicPr>
          <p:cNvPr id="13"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425874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Proposed System</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The proposed system not only supports five datasets but also supports images outside the datasets.</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It uses many tools to produce effective and robust results which are enough to satisfy the needs.</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It also predicts and forecasts the cure for the disease followed by its solution.</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It has separate technologies used at the frontend and backend to provide better user experience.</a:t>
            </a:r>
            <a:endParaRPr lang="en-US" sz="2400" dirty="0">
              <a:solidFill>
                <a:schemeClr val="accent1">
                  <a:lumMod val="50000"/>
                </a:schemeClr>
              </a:solidFill>
              <a:latin typeface="Arial" panose="020B0604020202020204" pitchFamily="34" charset="0"/>
              <a:cs typeface="Arial" panose="020B0604020202020204" pitchFamily="34"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356350"/>
            <a:ext cx="1905000" cy="365125"/>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3" name="image1.png"/>
          <p:cNvPicPr preferRelativeResize="0"/>
          <p:nvPr/>
        </p:nvPicPr>
        <p:blipFill>
          <a:blip r:embed="rId5" cstate="print"/>
          <a:stretch>
            <a:fillRect/>
          </a:stretch>
        </p:blipFill>
        <p:spPr>
          <a:xfrm>
            <a:off x="0" y="6324600"/>
            <a:ext cx="609600" cy="533400"/>
          </a:xfrm>
          <a:prstGeom prst="rect">
            <a:avLst/>
          </a:prstGeom>
          <a:noFill/>
        </p:spPr>
      </p:pic>
    </p:spTree>
    <p:extLst>
      <p:ext uri="{BB962C8B-B14F-4D97-AF65-F5344CB8AC3E}">
        <p14:creationId xmlns:p14="http://schemas.microsoft.com/office/powerpoint/2010/main" xmlns="" val="2611338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Dataset</a:t>
            </a:r>
          </a:p>
          <a:p>
            <a:pPr marL="480060" lvl="1" indent="-457200">
              <a:lnSpc>
                <a:spcPct val="150000"/>
              </a:lnSpc>
              <a:spcAft>
                <a:spcPts val="600"/>
              </a:spcAft>
              <a:buFont typeface="Wingdings" pitchFamily="2" charset="2"/>
              <a:buChar char="ü"/>
            </a:pPr>
            <a:r>
              <a:rPr lang="en-US" sz="2400" dirty="0" smtClean="0">
                <a:solidFill>
                  <a:schemeClr val="tx1">
                    <a:lumMod val="95000"/>
                    <a:lumOff val="5000"/>
                  </a:schemeClr>
                </a:solidFill>
                <a:latin typeface="Times New Roman" pitchFamily="18" charset="0"/>
                <a:cs typeface="Times New Roman" pitchFamily="18" charset="0"/>
              </a:rPr>
              <a:t>The following datasets will be used as samples of plants instead of actual plants -</a:t>
            </a:r>
          </a:p>
          <a:p>
            <a:pPr marL="22860" lvl="1" indent="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3" name="Picture 12" descr="1.PNG"/>
          <p:cNvPicPr>
            <a:picLocks noChangeAspect="1"/>
          </p:cNvPicPr>
          <p:nvPr/>
        </p:nvPicPr>
        <p:blipFill>
          <a:blip r:embed="rId6" cstate="print"/>
          <a:stretch>
            <a:fillRect/>
          </a:stretch>
        </p:blipFill>
        <p:spPr>
          <a:xfrm>
            <a:off x="3124201" y="2647358"/>
            <a:ext cx="2616708" cy="3296242"/>
          </a:xfrm>
          <a:prstGeom prst="rect">
            <a:avLst/>
          </a:prstGeom>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Blueprint model of Raw Data</a:t>
            </a: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6" name="Picture 15" descr="PlantDoc_Examples_modified.png"/>
          <p:cNvPicPr/>
          <p:nvPr/>
        </p:nvPicPr>
        <p:blipFill>
          <a:blip r:embed="rId6" cstate="print"/>
          <a:stretch>
            <a:fillRect/>
          </a:stretch>
        </p:blipFill>
        <p:spPr>
          <a:xfrm>
            <a:off x="381000" y="1295400"/>
            <a:ext cx="3581400" cy="4876800"/>
          </a:xfrm>
          <a:prstGeom prst="rect">
            <a:avLst/>
          </a:prstGeom>
        </p:spPr>
      </p:pic>
      <p:pic>
        <p:nvPicPr>
          <p:cNvPr id="13" name="Picture 12" descr="PlantDoc_Examples_modified.png"/>
          <p:cNvPicPr/>
          <p:nvPr/>
        </p:nvPicPr>
        <p:blipFill>
          <a:blip r:embed="rId7" cstate="print"/>
          <a:stretch>
            <a:fillRect/>
          </a:stretch>
        </p:blipFill>
        <p:spPr>
          <a:xfrm>
            <a:off x="4191000" y="2133600"/>
            <a:ext cx="4419600" cy="2448084"/>
          </a:xfrm>
          <a:prstGeom prst="rect">
            <a:avLst/>
          </a:prstGeom>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smtClean="0">
                <a:solidFill>
                  <a:schemeClr val="bg1"/>
                </a:solidFill>
                <a:latin typeface="Times New Roman" pitchFamily="18" charset="0"/>
                <a:cs typeface="Times New Roman" pitchFamily="18" charset="0"/>
              </a:rPr>
              <a:t>Dept of COMP</a:t>
            </a:r>
            <a:endParaRPr lang="en-US" sz="2000" b="1" dirty="0">
              <a:solidFill>
                <a:schemeClr val="bg1"/>
              </a:solidFill>
              <a:latin typeface="Times New Roman" pitchFamily="18" charset="0"/>
              <a:cs typeface="Times New Roman" pitchFamily="18" charset="0"/>
            </a:endParaRPr>
          </a:p>
        </p:txBody>
      </p:sp>
      <p:sp>
        <p:nvSpPr>
          <p:cNvPr id="14" name="Title 8"/>
          <p:cNvSpPr>
            <a:spLocks noGrp="1"/>
          </p:cNvSpPr>
          <p:nvPr>
            <p:ph type="title"/>
          </p:nvPr>
        </p:nvSpPr>
        <p:spPr>
          <a:xfrm>
            <a:off x="288582" y="33148"/>
            <a:ext cx="8855418" cy="715962"/>
          </a:xfrm>
        </p:spPr>
        <p:txBody>
          <a:bodyPr>
            <a:normAutofit/>
          </a:bodyPr>
          <a:lstStyle/>
          <a:p>
            <a:r>
              <a:rPr lang="en-US" sz="3600" b="1" dirty="0" smtClean="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Methodology</a:t>
            </a:r>
            <a:endPar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endParaRPr>
          </a:p>
        </p:txBody>
      </p:sp>
      <p:sp>
        <p:nvSpPr>
          <p:cNvPr id="15" name="Content Placeholder 9"/>
          <p:cNvSpPr>
            <a:spLocks noGrp="1"/>
          </p:cNvSpPr>
          <p:nvPr>
            <p:ph sz="quarter" idx="1"/>
          </p:nvPr>
        </p:nvSpPr>
        <p:spPr>
          <a:xfrm>
            <a:off x="228600" y="764704"/>
            <a:ext cx="8447856" cy="5184576"/>
          </a:xfrm>
        </p:spPr>
        <p:txBody>
          <a:bodyPr anchor="ctr">
            <a:noAutofit/>
          </a:bodyPr>
          <a:lstStyle/>
          <a:p>
            <a:pPr marL="480060" lvl="1" indent="-457200">
              <a:lnSpc>
                <a:spcPct val="150000"/>
              </a:lnSpc>
              <a:spcAft>
                <a:spcPts val="600"/>
              </a:spcAft>
              <a:buNone/>
            </a:pPr>
            <a:r>
              <a:rPr lang="en-US" sz="2400" dirty="0" smtClean="0">
                <a:solidFill>
                  <a:schemeClr val="tx1">
                    <a:lumMod val="95000"/>
                    <a:lumOff val="5000"/>
                  </a:schemeClr>
                </a:solidFill>
                <a:latin typeface="Times New Roman" pitchFamily="18" charset="0"/>
                <a:cs typeface="Times New Roman" pitchFamily="18" charset="0"/>
              </a:rPr>
              <a:t>DFD Level 2 diagram</a:t>
            </a: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None/>
            </a:pPr>
            <a:endParaRPr lang="en-US" sz="2400" dirty="0">
              <a:solidFill>
                <a:schemeClr val="tx1">
                  <a:lumMod val="95000"/>
                  <a:lumOff val="5000"/>
                </a:schemeClr>
              </a:solidFill>
              <a:latin typeface="Times New Roman" pitchFamily="18" charset="0"/>
              <a:cs typeface="Times New Roman" pitchFamily="18" charset="0"/>
            </a:endParaRPr>
          </a:p>
          <a:p>
            <a:pPr marL="22860" lvl="1" indent="0">
              <a:lnSpc>
                <a:spcPct val="150000"/>
              </a:lnSpc>
              <a:spcAft>
                <a:spcPts val="600"/>
              </a:spcAft>
              <a:buNone/>
            </a:pPr>
            <a:endParaRPr lang="en-US" sz="2400" dirty="0" smtClean="0">
              <a:solidFill>
                <a:schemeClr val="tx1">
                  <a:lumMod val="95000"/>
                  <a:lumOff val="5000"/>
                </a:schemeClr>
              </a:solidFill>
              <a:latin typeface="Times New Roman" pitchFamily="18" charset="0"/>
              <a:cs typeface="Times New Roman" pitchFamily="18" charset="0"/>
            </a:endParaRPr>
          </a:p>
          <a:p>
            <a:pPr marL="480060" lvl="1" indent="-457200">
              <a:lnSpc>
                <a:spcPct val="150000"/>
              </a:lnSpc>
              <a:spcAft>
                <a:spcPts val="600"/>
              </a:spcAft>
              <a:buFont typeface="Wingdings" pitchFamily="2" charset="2"/>
              <a:buChar char="ü"/>
            </a:pPr>
            <a:endParaRPr lang="en-US" b="1" dirty="0" smtClean="0">
              <a:solidFill>
                <a:schemeClr val="accent1">
                  <a:lumMod val="50000"/>
                </a:schemeClr>
              </a:solidFill>
              <a:latin typeface="Arial" panose="020B0604020202020204" pitchFamily="34" charset="0"/>
              <a:cs typeface="Arial" panose="020B0604020202020204" pitchFamily="34" charset="0"/>
            </a:endParaRPr>
          </a:p>
          <a:p>
            <a:pPr marL="22860" lvl="1" indent="0" algn="just">
              <a:lnSpc>
                <a:spcPct val="150000"/>
              </a:lnSpc>
              <a:spcAft>
                <a:spcPts val="600"/>
              </a:spcAft>
              <a:buNone/>
            </a:pPr>
            <a:endParaRPr lang="en-US" b="1" dirty="0" smtClean="0">
              <a:solidFill>
                <a:schemeClr val="accent1">
                  <a:lumMod val="50000"/>
                </a:schemeClr>
              </a:solidFill>
            </a:endParaRPr>
          </a:p>
        </p:txBody>
      </p:sp>
      <p:sp>
        <p:nvSpPr>
          <p:cNvPr id="25" name="Date Placeholder 3"/>
          <p:cNvSpPr>
            <a:spLocks noGrp="1"/>
          </p:cNvSpPr>
          <p:nvPr>
            <p:ph type="dt" sz="half" idx="10"/>
          </p:nvPr>
        </p:nvSpPr>
        <p:spPr>
          <a:xfrm>
            <a:off x="685800" y="6400801"/>
            <a:ext cx="1981200" cy="457200"/>
          </a:xfrm>
        </p:spPr>
        <p:txBody>
          <a:bodyPr/>
          <a:lstStyle/>
          <a:p>
            <a:fld id="{4F077031-E201-4299-BAD6-4C5C28FCBD20}" type="datetime1">
              <a:rPr lang="en-US" sz="1600" b="1" smtClean="0">
                <a:solidFill>
                  <a:schemeClr val="bg1"/>
                </a:solidFill>
                <a:latin typeface="Times New Roman" pitchFamily="18" charset="0"/>
                <a:cs typeface="Times New Roman" pitchFamily="18" charset="0"/>
              </a:rPr>
              <a:pPr/>
              <a:t>25/05/2024</a:t>
            </a:fld>
            <a:endParaRPr lang="en-US" b="1" dirty="0">
              <a:solidFill>
                <a:schemeClr val="bg1"/>
              </a:solidFill>
              <a:latin typeface="Times New Roman" pitchFamily="18" charset="0"/>
              <a:cs typeface="Times New Roman" pitchFamily="18" charset="0"/>
            </a:endParaRPr>
          </a:p>
        </p:txBody>
      </p:sp>
      <p:pic>
        <p:nvPicPr>
          <p:cNvPr id="12" name="image1.png"/>
          <p:cNvPicPr preferRelativeResize="0"/>
          <p:nvPr/>
        </p:nvPicPr>
        <p:blipFill>
          <a:blip r:embed="rId5" cstate="print"/>
          <a:stretch>
            <a:fillRect/>
          </a:stretch>
        </p:blipFill>
        <p:spPr>
          <a:xfrm>
            <a:off x="0" y="6324600"/>
            <a:ext cx="609600" cy="533400"/>
          </a:xfrm>
          <a:prstGeom prst="rect">
            <a:avLst/>
          </a:prstGeom>
          <a:noFill/>
        </p:spPr>
      </p:pic>
      <p:pic>
        <p:nvPicPr>
          <p:cNvPr id="16" name="Picture 15" descr="PlantDoc_Examples_modified.png"/>
          <p:cNvPicPr/>
          <p:nvPr/>
        </p:nvPicPr>
        <p:blipFill>
          <a:blip r:embed="rId6" cstate="print"/>
          <a:stretch>
            <a:fillRect/>
          </a:stretch>
        </p:blipFill>
        <p:spPr>
          <a:xfrm>
            <a:off x="1600200" y="1295400"/>
            <a:ext cx="5867400" cy="4724400"/>
          </a:xfrm>
          <a:prstGeom prst="rect">
            <a:avLst/>
          </a:prstGeom>
        </p:spPr>
      </p:pic>
    </p:spTree>
    <p:extLst>
      <p:ext uri="{BB962C8B-B14F-4D97-AF65-F5344CB8AC3E}">
        <p14:creationId xmlns:p14="http://schemas.microsoft.com/office/powerpoint/2010/main" xmlns="" val="25696547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1232</Words>
  <Application>Microsoft Office PowerPoint</Application>
  <PresentationFormat>On-screen Show (4:3)</PresentationFormat>
  <Paragraphs>290</Paragraphs>
  <Slides>25</Slides>
  <Notes>24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Slide 1</vt:lpstr>
      <vt:lpstr>Introduction</vt:lpstr>
      <vt:lpstr>Literature Survey</vt:lpstr>
      <vt:lpstr>Literature Survey</vt:lpstr>
      <vt:lpstr>Aim &amp; Objective</vt:lpstr>
      <vt:lpstr>Proposed System</vt:lpstr>
      <vt:lpstr>Methodology</vt:lpstr>
      <vt:lpstr>Methodology</vt:lpstr>
      <vt:lpstr>Methodology</vt:lpstr>
      <vt:lpstr>Methodology</vt:lpstr>
      <vt:lpstr>Methodology</vt:lpstr>
      <vt:lpstr>Methodology</vt:lpstr>
      <vt:lpstr>Methodology</vt:lpstr>
      <vt:lpstr>Methodology</vt:lpstr>
      <vt:lpstr>Methodology</vt:lpstr>
      <vt:lpstr>Methodology</vt:lpstr>
      <vt:lpstr>Algorithm/Techniques/Tools Used</vt:lpstr>
      <vt:lpstr>Project Plan</vt:lpstr>
      <vt:lpstr>Project Plan</vt:lpstr>
      <vt:lpstr>Project Plan</vt:lpstr>
      <vt:lpstr>Project Plan</vt:lpstr>
      <vt:lpstr>Project Plan</vt:lpstr>
      <vt:lpstr>References</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Pratik</dc:creator>
  <cp:lastModifiedBy>Pratik</cp:lastModifiedBy>
  <cp:revision>81</cp:revision>
  <dcterms:created xsi:type="dcterms:W3CDTF">2023-09-29T18:13:37Z</dcterms:created>
  <dcterms:modified xsi:type="dcterms:W3CDTF">2024-05-25T17:08:28Z</dcterms:modified>
</cp:coreProperties>
</file>