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70" d="100"/>
          <a:sy n="70" d="100"/>
        </p:scale>
        <p:origin x="-720"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22233CA-2282-49EE-9E2D-C0A7FD032D92}" type="datetimeFigureOut">
              <a:rPr lang="en-US" smtClean="0"/>
              <a:pPr/>
              <a:t>4/4/2024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B896EBE-C180-4AEA-BC07-36810E942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764" y="1357298"/>
            <a:ext cx="3371508"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smtClean="0">
                <a:latin typeface="Trebuchet MS"/>
                <a:cs typeface="Trebuchet MS"/>
              </a:rPr>
              <a:t> </a:t>
            </a:r>
            <a:endParaRPr sz="3600">
              <a:latin typeface="Trebuchet MS"/>
              <a:cs typeface="Trebuchet MS"/>
            </a:endParaRPr>
          </a:p>
        </p:txBody>
      </p:sp>
      <p:pic>
        <p:nvPicPr>
          <p:cNvPr id="3" name="object 3"/>
          <p:cNvPicPr/>
          <p:nvPr/>
        </p:nvPicPr>
        <p:blipFill>
          <a:blip r:embed="rId3" cstate="print"/>
          <a:stretch>
            <a:fillRect/>
          </a:stretch>
        </p:blipFill>
        <p:spPr>
          <a:xfrm>
            <a:off x="1667079" y="6467855"/>
            <a:ext cx="76186" cy="177461"/>
          </a:xfrm>
          <a:prstGeom prst="rect">
            <a:avLst/>
          </a:prstGeom>
        </p:spPr>
      </p:pic>
      <p:sp>
        <p:nvSpPr>
          <p:cNvPr id="4" name="object 4"/>
          <p:cNvSpPr txBox="1">
            <a:spLocks noGrp="1"/>
          </p:cNvSpPr>
          <p:nvPr>
            <p:ph type="body" idx="1"/>
          </p:nvPr>
        </p:nvSpPr>
        <p:spPr>
          <a:xfrm>
            <a:off x="0" y="0"/>
            <a:ext cx="7858180" cy="443070"/>
          </a:xfrm>
          <a:prstGeom prst="rect">
            <a:avLst/>
          </a:prstGeom>
        </p:spPr>
        <p:txBody>
          <a:bodyPr vert="horz" wrap="square" lIns="0" tIns="12065" rIns="0" bIns="0" rtlCol="0">
            <a:spAutoFit/>
          </a:bodyPr>
          <a:lstStyle/>
          <a:p>
            <a:pPr marL="469900" lvl="1" algn="ctr">
              <a:spcBef>
                <a:spcPts val="95"/>
              </a:spcBef>
            </a:pPr>
            <a:endParaRPr lang="en-IN" sz="2800" spc="-10" dirty="0" smtClean="0">
              <a:solidFill>
                <a:schemeClr val="tx1"/>
              </a:solidFill>
              <a:latin typeface="Bell MT" pitchFamily="18" charset="0"/>
            </a:endParaRP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1</a:t>
            </a:fld>
            <a:endParaRPr spc="-50" dirty="0"/>
          </a:p>
        </p:txBody>
      </p:sp>
      <p:sp>
        <p:nvSpPr>
          <p:cNvPr id="9" name="Rectangle 8"/>
          <p:cNvSpPr/>
          <p:nvPr/>
        </p:nvSpPr>
        <p:spPr>
          <a:xfrm>
            <a:off x="3048000" y="2545425"/>
            <a:ext cx="6096000" cy="1213153"/>
          </a:xfrm>
          <a:prstGeom prst="rect">
            <a:avLst/>
          </a:prstGeom>
        </p:spPr>
        <p:txBody>
          <a:bodyPr>
            <a:spAutoFit/>
          </a:bodyPr>
          <a:lstStyle/>
          <a:p>
            <a:pPr marL="469900" lvl="1" algn="l">
              <a:spcBef>
                <a:spcPts val="95"/>
              </a:spcBef>
            </a:pPr>
            <a:r>
              <a:rPr lang="en-IN" sz="3600" b="1" spc="-10" dirty="0" smtClean="0">
                <a:solidFill>
                  <a:schemeClr val="tx1"/>
                </a:solidFill>
                <a:latin typeface="Bell MT" pitchFamily="18" charset="0"/>
              </a:rPr>
              <a:t>                 RANI M.</a:t>
            </a:r>
          </a:p>
          <a:p>
            <a:pPr marL="469900" lvl="1" algn="l">
              <a:spcBef>
                <a:spcPts val="95"/>
              </a:spcBef>
            </a:pPr>
            <a:r>
              <a:rPr lang="en-IN" sz="3600" spc="-10" dirty="0" smtClean="0">
                <a:solidFill>
                  <a:schemeClr val="tx1"/>
                </a:solidFill>
                <a:latin typeface="+mn-lt"/>
              </a:rPr>
              <a:t>              </a:t>
            </a:r>
            <a:r>
              <a:rPr lang="en-IN" sz="2400" b="1" spc="-10" dirty="0" smtClean="0">
                <a:solidFill>
                  <a:schemeClr val="tx1"/>
                </a:solidFill>
                <a:latin typeface="Bell MT" pitchFamily="18" charset="0"/>
              </a:rPr>
              <a:t> </a:t>
            </a:r>
            <a:r>
              <a:rPr lang="en-IN" sz="3600" b="1" spc="-10" dirty="0" smtClean="0">
                <a:solidFill>
                  <a:schemeClr val="tx1"/>
                </a:solidFill>
                <a:latin typeface="Bell MT" pitchFamily="18" charset="0"/>
              </a:rPr>
              <a:t>                    </a:t>
            </a:r>
            <a:r>
              <a:rPr lang="en-IN" sz="3600" spc="-10" dirty="0" smtClean="0">
                <a:solidFill>
                  <a:schemeClr val="tx1"/>
                </a:solidFill>
              </a:rPr>
              <a:t> </a:t>
            </a:r>
          </a:p>
        </p:txBody>
      </p:sp>
      <p:sp>
        <p:nvSpPr>
          <p:cNvPr id="11" name="Rectangle 10"/>
          <p:cNvSpPr/>
          <p:nvPr/>
        </p:nvSpPr>
        <p:spPr>
          <a:xfrm>
            <a:off x="2524100" y="3786190"/>
            <a:ext cx="9903673" cy="461665"/>
          </a:xfrm>
          <a:prstGeom prst="rect">
            <a:avLst/>
          </a:prstGeom>
        </p:spPr>
        <p:txBody>
          <a:bodyPr wrap="none">
            <a:spAutoFit/>
          </a:bodyPr>
          <a:lstStyle/>
          <a:p>
            <a:r>
              <a:rPr lang="en-IN" spc="-10" dirty="0" smtClean="0">
                <a:solidFill>
                  <a:schemeClr val="tx1"/>
                </a:solidFill>
              </a:rPr>
              <a:t>             </a:t>
            </a:r>
            <a:r>
              <a:rPr lang="en-IN" sz="2400" spc="-10" dirty="0" smtClean="0">
                <a:solidFill>
                  <a:schemeClr val="tx1"/>
                </a:solidFill>
                <a:latin typeface="Bell MT" pitchFamily="18" charset="0"/>
              </a:rPr>
              <a:t>BE COMPUTER </a:t>
            </a:r>
            <a:r>
              <a:rPr lang="en-IN" sz="2400" spc="-10" dirty="0" smtClean="0">
                <a:solidFill>
                  <a:schemeClr val="tx1"/>
                </a:solidFill>
                <a:latin typeface="Bookman Old Style" pitchFamily="18" charset="0"/>
              </a:rPr>
              <a:t>SCIENCE</a:t>
            </a:r>
            <a:r>
              <a:rPr lang="en-IN" sz="2400" spc="-10" dirty="0" smtClean="0">
                <a:solidFill>
                  <a:schemeClr val="tx1"/>
                </a:solidFill>
                <a:latin typeface="Bell MT" pitchFamily="18" charset="0"/>
              </a:rPr>
              <a:t> AND ENGINEERING </a:t>
            </a:r>
            <a:r>
              <a:rPr lang="en-IN" sz="2400" b="1" spc="-10" dirty="0" smtClean="0">
                <a:solidFill>
                  <a:schemeClr val="tx1"/>
                </a:solidFill>
                <a:latin typeface="Bell MT" pitchFamily="18" charset="0"/>
              </a:rPr>
              <a:t>                         </a:t>
            </a:r>
            <a:r>
              <a:rPr lang="en-IN" sz="2400" spc="-10" dirty="0" smtClean="0">
                <a:solidFill>
                  <a:schemeClr val="tx1"/>
                </a:solidFill>
                <a:latin typeface="Bell MT" pitchFamily="18" charset="0"/>
              </a:rPr>
              <a:t> </a:t>
            </a:r>
            <a:endParaRPr lang="en-US" dirty="0">
              <a:latin typeface="Bell MT" pitchFamily="18" charset="0"/>
            </a:endParaRPr>
          </a:p>
        </p:txBody>
      </p:sp>
      <p:sp>
        <p:nvSpPr>
          <p:cNvPr id="12" name="Rectangle 11"/>
          <p:cNvSpPr/>
          <p:nvPr/>
        </p:nvSpPr>
        <p:spPr>
          <a:xfrm>
            <a:off x="3095604" y="4286256"/>
            <a:ext cx="7286676" cy="707886"/>
          </a:xfrm>
          <a:prstGeom prst="rect">
            <a:avLst/>
          </a:prstGeom>
        </p:spPr>
        <p:txBody>
          <a:bodyPr wrap="square">
            <a:spAutoFit/>
          </a:bodyPr>
          <a:lstStyle/>
          <a:p>
            <a:pPr algn="ctr"/>
            <a:r>
              <a:rPr lang="en-IN" sz="2000" spc="-10" dirty="0" smtClean="0">
                <a:solidFill>
                  <a:schemeClr val="tx1"/>
                </a:solidFill>
                <a:latin typeface="Bell MT" pitchFamily="18" charset="0"/>
              </a:rPr>
              <a:t>SIR ISSAC NEWTON COLLEGE OF ENGINEERING </a:t>
            </a:r>
          </a:p>
          <a:p>
            <a:pPr algn="ctr"/>
            <a:r>
              <a:rPr lang="en-IN" sz="2000" spc="-10" smtClean="0">
                <a:solidFill>
                  <a:schemeClr val="tx1"/>
                </a:solidFill>
                <a:latin typeface="Bell MT" pitchFamily="18" charset="0"/>
              </a:rPr>
              <a:t>AND </a:t>
            </a:r>
            <a:r>
              <a:rPr lang="en-IN" sz="2000" spc="-10" smtClean="0">
                <a:solidFill>
                  <a:schemeClr val="tx1"/>
                </a:solidFill>
                <a:latin typeface="Bell MT" pitchFamily="18" charset="0"/>
              </a:rPr>
              <a:t>TECHNOLOGY </a:t>
            </a:r>
            <a:r>
              <a:rPr lang="en-IN" sz="2000" b="1" spc="-10" smtClean="0">
                <a:solidFill>
                  <a:schemeClr val="tx1"/>
                </a:solidFill>
                <a:latin typeface="Bell MT" pitchFamily="18" charset="0"/>
              </a:rPr>
              <a:t>  </a:t>
            </a:r>
            <a:r>
              <a:rPr lang="en-IN" b="1" spc="-10" smtClean="0">
                <a:solidFill>
                  <a:schemeClr val="tx1"/>
                </a:solidFill>
                <a:latin typeface="Bell MT" pitchFamily="18" charset="0"/>
              </a:rPr>
              <a:t>                        </a:t>
            </a:r>
            <a:r>
              <a:rPr lang="en-IN" spc="-10" smtClean="0">
                <a:solidFill>
                  <a:schemeClr val="tx1"/>
                </a:solidFill>
                <a:latin typeface="Bell MT" pitchFamily="18" charset="0"/>
              </a:rPr>
              <a:t> </a:t>
            </a:r>
            <a:endParaRPr lang="en-US" dirty="0">
              <a:latin typeface="Bell MT" pitchFamily="18" charset="0"/>
            </a:endParaRPr>
          </a:p>
        </p:txBody>
      </p:sp>
      <p:sp>
        <p:nvSpPr>
          <p:cNvPr id="10" name="Rectangle 9"/>
          <p:cNvSpPr/>
          <p:nvPr/>
        </p:nvSpPr>
        <p:spPr>
          <a:xfrm>
            <a:off x="5595934" y="3143248"/>
            <a:ext cx="1881284" cy="400110"/>
          </a:xfrm>
          <a:prstGeom prst="rect">
            <a:avLst/>
          </a:prstGeom>
        </p:spPr>
        <p:txBody>
          <a:bodyPr wrap="none">
            <a:spAutoFit/>
          </a:bodyPr>
          <a:lstStyle/>
          <a:p>
            <a:r>
              <a:rPr lang="en-IN" sz="2000" spc="-10" dirty="0" smtClean="0">
                <a:solidFill>
                  <a:schemeClr val="tx1"/>
                </a:solidFill>
              </a:rPr>
              <a:t>821721104046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38084" y="214290"/>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10</a:t>
            </a:fld>
            <a:endParaRPr spc="-25" dirty="0"/>
          </a:p>
        </p:txBody>
      </p:sp>
      <p:sp>
        <p:nvSpPr>
          <p:cNvPr id="12" name="Rectangle 11"/>
          <p:cNvSpPr/>
          <p:nvPr/>
        </p:nvSpPr>
        <p:spPr>
          <a:xfrm>
            <a:off x="380960" y="1000108"/>
            <a:ext cx="6096000" cy="707886"/>
          </a:xfrm>
          <a:prstGeom prst="rect">
            <a:avLst/>
          </a:prstGeom>
        </p:spPr>
        <p:txBody>
          <a:bodyPr>
            <a:spAutoFit/>
          </a:bodyPr>
          <a:lstStyle/>
          <a:p>
            <a:r>
              <a:rPr lang="en-US" sz="2000" dirty="0" smtClean="0">
                <a:latin typeface="Trebuchet MS" pitchFamily="34" charset="0"/>
              </a:rPr>
              <a:t>RAIN PREDICTION USING ANN  </a:t>
            </a:r>
            <a:r>
              <a:rPr lang="en-US" sz="2000" dirty="0">
                <a:latin typeface="Trebuchet MS" pitchFamily="34" charset="0"/>
              </a:rPr>
              <a:t/>
            </a:r>
            <a:br>
              <a:rPr lang="en-US" sz="2000" dirty="0">
                <a:latin typeface="Trebuchet MS" pitchFamily="34" charset="0"/>
              </a:rPr>
            </a:br>
            <a:endParaRPr lang="en-US" sz="2000" dirty="0">
              <a:latin typeface="Trebuchet MS" pitchFamily="34" charset="0"/>
            </a:endParaRPr>
          </a:p>
        </p:txBody>
      </p:sp>
      <p:pic>
        <p:nvPicPr>
          <p:cNvPr id="11" name="Picture 10" descr="rain prediction data set.png"/>
          <p:cNvPicPr>
            <a:picLocks noChangeAspect="1"/>
          </p:cNvPicPr>
          <p:nvPr/>
        </p:nvPicPr>
        <p:blipFill>
          <a:blip r:embed="rId3"/>
          <a:stretch>
            <a:fillRect/>
          </a:stretch>
        </p:blipFill>
        <p:spPr>
          <a:xfrm>
            <a:off x="523836" y="1571612"/>
            <a:ext cx="7500990" cy="46470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5" name="object 1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rot="10800000" flipV="1">
            <a:off x="952464" y="500042"/>
            <a:ext cx="10001320" cy="750847"/>
          </a:xfrm>
          <a:prstGeom prst="rect">
            <a:avLst/>
          </a:prstGeom>
        </p:spPr>
        <p:txBody>
          <a:bodyPr vert="horz" wrap="square" lIns="0" tIns="12065" rIns="0" bIns="0" rtlCol="0">
            <a:spAutoFit/>
          </a:bodyPr>
          <a:lstStyle/>
          <a:p>
            <a:pPr marL="12700" marR="5080" algn="ctr">
              <a:lnSpc>
                <a:spcPct val="100000"/>
              </a:lnSpc>
              <a:spcBef>
                <a:spcPts val="95"/>
              </a:spcBef>
            </a:pPr>
            <a:r>
              <a:rPr lang="en-US" dirty="0" smtClean="0">
                <a:latin typeface="Trebuchet MS" pitchFamily="34" charset="0"/>
              </a:rPr>
              <a:t>RAIN PREDICTION(ANN)</a:t>
            </a:r>
            <a:endParaRPr dirty="0">
              <a:latin typeface="Trebuchet MS" pitchFamily="34" charset="0"/>
            </a:endParaRP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2</a:t>
            </a:fld>
            <a:endParaRPr spc="-50" dirty="0"/>
          </a:p>
        </p:txBody>
      </p:sp>
      <p:pic>
        <p:nvPicPr>
          <p:cNvPr id="10" name="Picture 9" descr="rain prediction.jpg"/>
          <p:cNvPicPr>
            <a:picLocks noChangeAspect="1"/>
          </p:cNvPicPr>
          <p:nvPr/>
        </p:nvPicPr>
        <p:blipFill>
          <a:blip r:embed="rId2"/>
          <a:stretch>
            <a:fillRect/>
          </a:stretch>
        </p:blipFill>
        <p:spPr>
          <a:xfrm>
            <a:off x="3381356" y="1857364"/>
            <a:ext cx="5143536" cy="351506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3"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4" cstate="print"/>
            <a:stretch>
              <a:fillRect/>
            </a:stretch>
          </p:blipFill>
          <p:spPr>
            <a:xfrm>
              <a:off x="466344" y="6409944"/>
              <a:ext cx="3706367" cy="295656"/>
            </a:xfrm>
            <a:prstGeom prst="rect">
              <a:avLst/>
            </a:prstGeom>
          </p:spPr>
        </p:pic>
        <p:pic>
          <p:nvPicPr>
            <p:cNvPr id="19" name="object 19"/>
            <p:cNvPicPr/>
            <p:nvPr/>
          </p:nvPicPr>
          <p:blipFill>
            <a:blip r:embed="rId5"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368046"/>
            <a:ext cx="9736455" cy="812017"/>
          </a:xfrm>
          <a:prstGeom prst="rect">
            <a:avLst/>
          </a:prstGeom>
        </p:spPr>
        <p:txBody>
          <a:bodyPr vert="horz" wrap="square" lIns="0" tIns="72644" rIns="0" bIns="0" rtlCol="0">
            <a:spAutoFit/>
          </a:bodyPr>
          <a:lstStyle/>
          <a:p>
            <a:pPr marL="193675">
              <a:lnSpc>
                <a:spcPct val="100000"/>
              </a:lnSpc>
              <a:spcBef>
                <a:spcPts val="100"/>
              </a:spcBef>
            </a:pPr>
            <a:r>
              <a:rPr spc="-10" dirty="0">
                <a:latin typeface="+mn-lt"/>
              </a:rPr>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3</a:t>
            </a:fld>
            <a:endParaRPr spc="-50" dirty="0"/>
          </a:p>
        </p:txBody>
      </p:sp>
      <p:sp>
        <p:nvSpPr>
          <p:cNvPr id="23" name="Rectangle 22"/>
          <p:cNvSpPr/>
          <p:nvPr/>
        </p:nvSpPr>
        <p:spPr>
          <a:xfrm>
            <a:off x="1952596" y="1928802"/>
            <a:ext cx="8072494" cy="3785652"/>
          </a:xfrm>
          <a:prstGeom prst="rect">
            <a:avLst/>
          </a:prstGeom>
        </p:spPr>
        <p:txBody>
          <a:bodyPr wrap="square">
            <a:spAutoFit/>
          </a:bodyPr>
          <a:lstStyle/>
          <a:p>
            <a:endParaRPr lang="en-US" sz="2000" dirty="0">
              <a:latin typeface="Bell MT" pitchFamily="18" charset="0"/>
            </a:endParaRPr>
          </a:p>
          <a:p>
            <a:endParaRPr lang="en-US" sz="2000" dirty="0" smtClean="0">
              <a:latin typeface="Bell MT" pitchFamily="18" charset="0"/>
            </a:endParaRPr>
          </a:p>
          <a:p>
            <a:endParaRPr lang="en-US" sz="2000" dirty="0" smtClean="0">
              <a:latin typeface="Bell MT" pitchFamily="18" charset="0"/>
            </a:endParaRP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1</a:t>
            </a:r>
            <a:r>
              <a:rPr lang="en-US" sz="2000" dirty="0" smtClean="0">
                <a:latin typeface="Bell MT" pitchFamily="18" charset="0"/>
                <a:cs typeface="Arial" pitchFamily="34" charset="0"/>
              </a:rPr>
              <a:t>. Data Collection : Gather meteorological data.</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2</a:t>
            </a:r>
            <a:r>
              <a:rPr lang="en-US" sz="2000" dirty="0" smtClean="0">
                <a:latin typeface="Bell MT" pitchFamily="18" charset="0"/>
                <a:cs typeface="Arial" pitchFamily="34" charset="0"/>
              </a:rPr>
              <a:t>. Feature Selection : Identify relevant features.</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3</a:t>
            </a:r>
            <a:r>
              <a:rPr lang="en-US" sz="2000" dirty="0" smtClean="0">
                <a:latin typeface="Bell MT" pitchFamily="18" charset="0"/>
                <a:cs typeface="Arial" pitchFamily="34" charset="0"/>
              </a:rPr>
              <a:t>. Model Selection : Pick suitable algorithm.</a:t>
            </a:r>
          </a:p>
          <a:p>
            <a:pPr marL="342814" indent="-342814" algn="l"/>
            <a:r>
              <a:rPr lang="en-US" sz="2000" dirty="0">
                <a:latin typeface="Bell MT" pitchFamily="18" charset="0"/>
                <a:cs typeface="Arial" pitchFamily="34" charset="0"/>
              </a:rPr>
              <a:t> </a:t>
            </a:r>
            <a:r>
              <a:rPr lang="en-US" sz="2000" dirty="0" smtClean="0">
                <a:latin typeface="+mn-lt"/>
                <a:cs typeface="Arial" pitchFamily="34" charset="0"/>
              </a:rPr>
              <a:t>4</a:t>
            </a:r>
            <a:r>
              <a:rPr lang="en-US" sz="2000" dirty="0" smtClean="0">
                <a:latin typeface="Bell MT" pitchFamily="18" charset="0"/>
                <a:cs typeface="Arial" pitchFamily="34" charset="0"/>
              </a:rPr>
              <a:t>. Training : Train the selected model on the data. </a:t>
            </a:r>
          </a:p>
          <a:p>
            <a:pPr marL="342814" indent="-342814" algn="l"/>
            <a:r>
              <a:rPr lang="en-US" sz="2000" dirty="0" smtClean="0">
                <a:latin typeface="Bell MT" pitchFamily="18" charset="0"/>
                <a:cs typeface="Arial" pitchFamily="34" charset="0"/>
              </a:rPr>
              <a:t> </a:t>
            </a:r>
            <a:r>
              <a:rPr lang="en-US" sz="2000" dirty="0">
                <a:latin typeface="+mn-lt"/>
                <a:cs typeface="Arial" pitchFamily="34" charset="0"/>
              </a:rPr>
              <a:t>5</a:t>
            </a:r>
            <a:r>
              <a:rPr lang="en-US" sz="2000" dirty="0" smtClean="0">
                <a:latin typeface="Bell MT" pitchFamily="18" charset="0"/>
                <a:cs typeface="Arial" pitchFamily="34" charset="0"/>
              </a:rPr>
              <a:t>. Evaluation : Evaluate the model performance. </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6</a:t>
            </a:r>
            <a:r>
              <a:rPr lang="en-US" sz="2000" dirty="0" smtClean="0">
                <a:latin typeface="Bell MT" pitchFamily="18" charset="0"/>
                <a:cs typeface="Arial" pitchFamily="34" charset="0"/>
              </a:rPr>
              <a:t>. Prediction : Apply the trained model. </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7</a:t>
            </a:r>
            <a:r>
              <a:rPr lang="en-US" sz="2000" dirty="0" smtClean="0">
                <a:latin typeface="Bell MT" pitchFamily="18" charset="0"/>
                <a:cs typeface="Arial" pitchFamily="34" charset="0"/>
              </a:rPr>
              <a:t>. Validation : Validate on new data.</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8</a:t>
            </a:r>
            <a:r>
              <a:rPr lang="en-US" sz="2000" dirty="0" smtClean="0">
                <a:latin typeface="Bell MT" pitchFamily="18" charset="0"/>
                <a:cs typeface="Arial" pitchFamily="34" charset="0"/>
              </a:rPr>
              <a:t>. Deployment : Integrate into practice.</a:t>
            </a:r>
          </a:p>
          <a:p>
            <a:pPr marL="342814" indent="-342814" algn="l"/>
            <a:r>
              <a:rPr lang="en-US" sz="2000" dirty="0" smtClean="0">
                <a:latin typeface="Bell MT" pitchFamily="18" charset="0"/>
                <a:cs typeface="Arial" pitchFamily="34" charset="0"/>
              </a:rPr>
              <a:t> </a:t>
            </a:r>
            <a:r>
              <a:rPr lang="en-US" sz="2000" dirty="0" smtClean="0">
                <a:latin typeface="+mn-lt"/>
                <a:cs typeface="Arial" pitchFamily="34" charset="0"/>
              </a:rPr>
              <a:t>9</a:t>
            </a:r>
            <a:r>
              <a:rPr lang="en-US" sz="2000" dirty="0" smtClean="0">
                <a:latin typeface="Bell MT" pitchFamily="18" charset="0"/>
                <a:cs typeface="Arial" pitchFamily="34" charset="0"/>
              </a:rPr>
              <a:t>. Monitoring : Monitor the model’s performance over time</a:t>
            </a:r>
            <a:r>
              <a:rPr lang="en-US" sz="2000" dirty="0" smtClean="0">
                <a:latin typeface="Bell MT" pitchFamily="18" charset="0"/>
              </a:rPr>
              <a:t>.</a:t>
            </a:r>
          </a:p>
        </p:txBody>
      </p:sp>
      <p:sp>
        <p:nvSpPr>
          <p:cNvPr id="24" name="Rectangle 23"/>
          <p:cNvSpPr/>
          <p:nvPr/>
        </p:nvSpPr>
        <p:spPr>
          <a:xfrm>
            <a:off x="666712" y="1285860"/>
            <a:ext cx="9215502" cy="1384995"/>
          </a:xfrm>
          <a:prstGeom prst="rect">
            <a:avLst/>
          </a:prstGeom>
        </p:spPr>
        <p:txBody>
          <a:bodyPr wrap="square">
            <a:spAutoFit/>
          </a:bodyPr>
          <a:lstStyle/>
          <a:p>
            <a:pPr marL="342814" indent="-342814"/>
            <a:r>
              <a:rPr lang="en-US" sz="2000" dirty="0" smtClean="0">
                <a:latin typeface="Bell MT" pitchFamily="18" charset="0"/>
                <a:cs typeface="Arial" pitchFamily="34" charset="0"/>
              </a:rPr>
              <a:t>The agenda of rain prediction typically involve using various meteorological  </a:t>
            </a:r>
          </a:p>
          <a:p>
            <a:pPr marL="342814" indent="-342814"/>
            <a:r>
              <a:rPr lang="en-US" sz="2000" dirty="0" smtClean="0">
                <a:latin typeface="Bell MT" pitchFamily="18" charset="0"/>
                <a:cs typeface="Arial" pitchFamily="34" charset="0"/>
              </a:rPr>
              <a:t>data and Models to forecast the likelihood, intensity, and timing of rainfall in </a:t>
            </a:r>
          </a:p>
          <a:p>
            <a:pPr marL="342814" indent="-342814"/>
            <a:r>
              <a:rPr lang="en-US" sz="2000" dirty="0" smtClean="0">
                <a:latin typeface="Bell MT" pitchFamily="18" charset="0"/>
                <a:cs typeface="Arial" pitchFamily="34" charset="0"/>
              </a:rPr>
              <a:t>a particular area.</a:t>
            </a:r>
            <a:endParaRPr lang="en-US" sz="2400" dirty="0" smtClean="0">
              <a:latin typeface="Bell MT" pitchFamily="18" charset="0"/>
            </a:endParaRPr>
          </a:p>
          <a:p>
            <a:r>
              <a:rPr lang="en-US" sz="2400" dirty="0" smtClean="0">
                <a:latin typeface="Bell MT" pitchFamily="18" charset="0"/>
              </a:rPr>
              <a:t> </a:t>
            </a:r>
          </a:p>
        </p:txBody>
      </p:sp>
      <p:sp>
        <p:nvSpPr>
          <p:cNvPr id="25" name="Rectangle 24"/>
          <p:cNvSpPr/>
          <p:nvPr/>
        </p:nvSpPr>
        <p:spPr>
          <a:xfrm>
            <a:off x="3048000" y="1720840"/>
            <a:ext cx="6096000" cy="369332"/>
          </a:xfrm>
          <a:prstGeom prst="rect">
            <a:avLst/>
          </a:prstGeom>
        </p:spPr>
        <p:txBody>
          <a:bodyPr>
            <a:spAutoFit/>
          </a:bodyPr>
          <a:lstStyle/>
          <a:p>
            <a:pPr marL="342814" indent="-342814" algn="l"/>
            <a:r>
              <a:rPr lang="en-US" dirty="0" smtClean="0">
                <a:latin typeface="Bell MT" pitchFamily="18" charset="0"/>
                <a:cs typeface="Arial" pitchFamily="34" charset="0"/>
              </a:rPr>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523836" y="285728"/>
            <a:ext cx="7572428"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4</a:t>
            </a:fld>
            <a:endParaRPr spc="-50" dirty="0"/>
          </a:p>
        </p:txBody>
      </p:sp>
      <p:sp>
        <p:nvSpPr>
          <p:cNvPr id="12" name="TextBox 11">
            <a:extLst>
              <a:ext uri="{FF2B5EF4-FFF2-40B4-BE49-F238E27FC236}">
                <a16:creationId xmlns="" xmlns:a16="http://schemas.microsoft.com/office/drawing/2014/main" id="{80569F5F-BAE0-4C70-7DEC-FCF2A1A68D93}"/>
              </a:ext>
            </a:extLst>
          </p:cNvPr>
          <p:cNvSpPr txBox="1"/>
          <p:nvPr/>
        </p:nvSpPr>
        <p:spPr>
          <a:xfrm>
            <a:off x="1028865" y="1572838"/>
            <a:ext cx="6281763" cy="369332"/>
          </a:xfrm>
          <a:prstGeom prst="rect">
            <a:avLst/>
          </a:prstGeom>
          <a:noFill/>
        </p:spPr>
        <p:txBody>
          <a:bodyPr wrap="square">
            <a:spAutoFit/>
          </a:bodyPr>
          <a:lstStyle/>
          <a:p>
            <a:r>
              <a:rPr lang="en-IN" dirty="0">
                <a:solidFill>
                  <a:schemeClr val="tx2">
                    <a:lumMod val="60000"/>
                    <a:lumOff val="40000"/>
                  </a:schemeClr>
                </a:solidFill>
              </a:rPr>
              <a:t>      </a:t>
            </a:r>
            <a:endParaRPr lang="en-US" dirty="0">
              <a:solidFill>
                <a:schemeClr val="tx2">
                  <a:lumMod val="60000"/>
                  <a:lumOff val="40000"/>
                </a:schemeClr>
              </a:solidFill>
            </a:endParaRPr>
          </a:p>
        </p:txBody>
      </p:sp>
      <p:sp>
        <p:nvSpPr>
          <p:cNvPr id="13" name="Rectangle 12"/>
          <p:cNvSpPr/>
          <p:nvPr/>
        </p:nvSpPr>
        <p:spPr>
          <a:xfrm>
            <a:off x="595274" y="1214422"/>
            <a:ext cx="8715436" cy="707886"/>
          </a:xfrm>
          <a:prstGeom prst="rect">
            <a:avLst/>
          </a:prstGeom>
        </p:spPr>
        <p:txBody>
          <a:bodyPr wrap="square">
            <a:spAutoFit/>
          </a:bodyPr>
          <a:lstStyle/>
          <a:p>
            <a:endParaRPr lang="en-US" sz="2000" dirty="0">
              <a:latin typeface="Bell MT" pitchFamily="18" charset="0"/>
            </a:endParaRPr>
          </a:p>
          <a:p>
            <a:endParaRPr lang="en-US" sz="2000" dirty="0">
              <a:latin typeface="Bell MT" pitchFamily="18" charset="0"/>
            </a:endParaRPr>
          </a:p>
        </p:txBody>
      </p:sp>
      <p:sp>
        <p:nvSpPr>
          <p:cNvPr id="18" name="Rectangle 17"/>
          <p:cNvSpPr/>
          <p:nvPr/>
        </p:nvSpPr>
        <p:spPr>
          <a:xfrm>
            <a:off x="400800" y="1181434"/>
            <a:ext cx="8214586" cy="984859"/>
          </a:xfrm>
          <a:prstGeom prst="rect">
            <a:avLst/>
          </a:prstGeom>
        </p:spPr>
        <p:txBody>
          <a:bodyPr wrap="square" lIns="91417" tIns="45707" rIns="91417" bIns="45707">
            <a:spAutoFit/>
          </a:bodyPr>
          <a:lstStyle/>
          <a:p>
            <a:r>
              <a:rPr lang="en-US" sz="2000" dirty="0" smtClean="0">
                <a:latin typeface="Bell MT" pitchFamily="18" charset="0"/>
              </a:rPr>
              <a:t>. </a:t>
            </a:r>
            <a:endParaRPr lang="en-US" sz="2000" dirty="0">
              <a:latin typeface="Bell MT" pitchFamily="18" charset="0"/>
            </a:endParaRPr>
          </a:p>
          <a:p>
            <a:endParaRPr lang="en-US" sz="2000" dirty="0">
              <a:latin typeface="Bell MT" pitchFamily="18" charset="0"/>
            </a:endParaRPr>
          </a:p>
          <a:p>
            <a:endParaRPr lang="en-US" dirty="0">
              <a:latin typeface="Bell MT" pitchFamily="18" charset="0"/>
            </a:endParaRPr>
          </a:p>
        </p:txBody>
      </p:sp>
      <p:sp>
        <p:nvSpPr>
          <p:cNvPr id="19" name="Rectangle 18"/>
          <p:cNvSpPr/>
          <p:nvPr/>
        </p:nvSpPr>
        <p:spPr>
          <a:xfrm>
            <a:off x="400800" y="1181434"/>
            <a:ext cx="8981348" cy="3139295"/>
          </a:xfrm>
          <a:prstGeom prst="rect">
            <a:avLst/>
          </a:prstGeom>
        </p:spPr>
        <p:txBody>
          <a:bodyPr wrap="square" lIns="91417" tIns="45707" rIns="91417" bIns="45707">
            <a:spAutoFit/>
          </a:bodyPr>
          <a:lstStyle/>
          <a:p>
            <a:r>
              <a:rPr lang="en-US" sz="2000" dirty="0">
                <a:latin typeface="Bell MT" pitchFamily="18" charset="0"/>
              </a:rPr>
              <a:t>Despite advancements in Artificial Neural Networks (ANN), accurately predicting rainfall remains a complex and challenging task. ANN-based rain prediction models often struggle with issues such as </a:t>
            </a:r>
            <a:r>
              <a:rPr lang="en-US" sz="2000" dirty="0" err="1">
                <a:latin typeface="Bell MT" pitchFamily="18" charset="0"/>
              </a:rPr>
              <a:t>overfitting</a:t>
            </a:r>
            <a:r>
              <a:rPr lang="en-US" sz="2000" dirty="0">
                <a:latin typeface="Bell MT" pitchFamily="18" charset="0"/>
              </a:rPr>
              <a:t>, limited generalization to diverse weather conditions, and difficulty in capturing the intricate spatial and temporal patterns of rainfall. </a:t>
            </a:r>
            <a:endParaRPr lang="en-US" sz="2000" dirty="0" smtClean="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dirty="0">
              <a:latin typeface="Bell MT" pitchFamily="18" charset="0"/>
            </a:endParaRPr>
          </a:p>
        </p:txBody>
      </p:sp>
      <p:sp>
        <p:nvSpPr>
          <p:cNvPr id="20" name="Rectangle 19"/>
          <p:cNvSpPr/>
          <p:nvPr/>
        </p:nvSpPr>
        <p:spPr>
          <a:xfrm>
            <a:off x="380960" y="3000372"/>
            <a:ext cx="7429552" cy="3170072"/>
          </a:xfrm>
          <a:prstGeom prst="rect">
            <a:avLst/>
          </a:prstGeom>
        </p:spPr>
        <p:txBody>
          <a:bodyPr wrap="square" lIns="91417" tIns="45707" rIns="91417" bIns="45707">
            <a:spAutoFit/>
          </a:bodyPr>
          <a:lstStyle/>
          <a:p>
            <a:r>
              <a:rPr lang="en-US" sz="2000" dirty="0">
                <a:latin typeface="Bell MT" pitchFamily="18" charset="0"/>
              </a:rPr>
              <a:t>Therefore, there is a need to develop innovative techniques that enhance the performance and reliability of ANN-based rain prediction systems. This includes exploring novel network architectures, incorporating additional environmental variables, optimizing </a:t>
            </a:r>
            <a:r>
              <a:rPr lang="en-US" sz="2000" dirty="0" err="1">
                <a:latin typeface="Bell MT" pitchFamily="18" charset="0"/>
              </a:rPr>
              <a:t>hyperparameters</a:t>
            </a:r>
            <a:r>
              <a:rPr lang="en-US" sz="2000" dirty="0">
                <a:latin typeface="Bell MT" pitchFamily="18" charset="0"/>
              </a:rPr>
              <a:t>, and integrating real-time data sources to improve forecasting accuracy and resilience in the face of evolving weather patterns. Addressing these challenges will facilitate the development of more robust and adaptive ANN models, providing stakeholders with timely and actionable insights to mitigate risks and enhance preparedness for rain-related events.</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666712" y="357166"/>
            <a:ext cx="714380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5</a:t>
            </a:fld>
            <a:endParaRPr spc="-50" dirty="0"/>
          </a:p>
        </p:txBody>
      </p:sp>
      <p:sp>
        <p:nvSpPr>
          <p:cNvPr id="12" name="TextBox 11">
            <a:extLst>
              <a:ext uri="{FF2B5EF4-FFF2-40B4-BE49-F238E27FC236}">
                <a16:creationId xmlns="" xmlns:a16="http://schemas.microsoft.com/office/drawing/2014/main" id="{EDEEE418-5A3D-6964-3131-905A0BB5ED8D}"/>
              </a:ext>
            </a:extLst>
          </p:cNvPr>
          <p:cNvSpPr txBox="1"/>
          <p:nvPr/>
        </p:nvSpPr>
        <p:spPr>
          <a:xfrm>
            <a:off x="595274" y="1285860"/>
            <a:ext cx="8227879" cy="5293757"/>
          </a:xfrm>
          <a:prstGeom prst="rect">
            <a:avLst/>
          </a:prstGeom>
          <a:noFill/>
        </p:spPr>
        <p:txBody>
          <a:bodyPr wrap="square">
            <a:spAutoFit/>
          </a:bodyPr>
          <a:lstStyle/>
          <a:p>
            <a:r>
              <a:rPr lang="en-IN" sz="2000" dirty="0" smtClean="0">
                <a:solidFill>
                  <a:schemeClr val="tx1"/>
                </a:solidFill>
                <a:latin typeface="Bell MT" pitchFamily="18" charset="0"/>
              </a:rPr>
              <a:t>Title:</a:t>
            </a:r>
            <a:r>
              <a:rPr lang="en-IN" sz="2000" b="1" dirty="0" smtClean="0">
                <a:solidFill>
                  <a:schemeClr val="tx1"/>
                </a:solidFill>
                <a:latin typeface="Bell MT" pitchFamily="18" charset="0"/>
              </a:rPr>
              <a:t> Rain Prediction System</a:t>
            </a:r>
          </a:p>
          <a:p>
            <a:endParaRPr lang="en-IN" sz="2000" b="1" dirty="0" smtClean="0">
              <a:solidFill>
                <a:schemeClr val="tx1"/>
              </a:solidFill>
              <a:latin typeface="Bell MT" pitchFamily="18" charset="0"/>
            </a:endParaRPr>
          </a:p>
          <a:p>
            <a:r>
              <a:rPr lang="en-US" sz="2000" dirty="0" smtClean="0">
                <a:latin typeface="Bell MT" pitchFamily="18" charset="0"/>
              </a:rPr>
              <a:t>Objective: The aim of this project is to develop a predictive model using artificial neural networks to forecast rainfall. This can have various applications in agriculture, disaster management, and urban planning.</a:t>
            </a:r>
          </a:p>
          <a:p>
            <a:endParaRPr lang="en-US" sz="2000" dirty="0">
              <a:latin typeface="Bell MT" pitchFamily="18" charset="0"/>
            </a:endParaRPr>
          </a:p>
          <a:p>
            <a:r>
              <a:rPr lang="en-US" sz="2000" dirty="0" smtClean="0">
                <a:latin typeface="Bell MT" pitchFamily="18" charset="0"/>
              </a:rPr>
              <a:t>The objective of rain prediction using Artificial Neural Networks (ANN) is to develop a model that can accurately forecast rainfall based on historical weather data and other relevant variables. By training an ANN with past weather patterns and associated rainfall, the model can learn to recognize patterns and make predictions about future rainfall events. This can be valuable for various applications such as agriculture, water resource management, and disaster preparedness.</a:t>
            </a:r>
          </a:p>
          <a:p>
            <a:endParaRPr lang="en-IN" sz="2000" b="1" dirty="0" smtClean="0">
              <a:solidFill>
                <a:schemeClr val="tx1"/>
              </a:solidFill>
              <a:latin typeface="Bell MT" pitchFamily="18" charset="0"/>
            </a:endParaRPr>
          </a:p>
          <a:p>
            <a:r>
              <a:rPr lang="en-IN" sz="2000" dirty="0" smtClean="0">
                <a:solidFill>
                  <a:schemeClr val="tx1"/>
                </a:solidFill>
                <a:latin typeface="Bell MT" pitchFamily="18" charset="0"/>
              </a:rPr>
              <a:t> </a:t>
            </a:r>
          </a:p>
          <a:p>
            <a:r>
              <a:rPr lang="en-IN" b="1" dirty="0" smtClean="0">
                <a:solidFill>
                  <a:schemeClr val="tx1"/>
                </a:solidFill>
                <a:latin typeface="Bell MT" pitchFamily="18" charset="0"/>
              </a:rPr>
              <a:t>               </a:t>
            </a:r>
          </a:p>
          <a:p>
            <a:r>
              <a:rPr lang="en-IN" sz="2000" dirty="0" smtClean="0">
                <a:solidFill>
                  <a:schemeClr val="tx1"/>
                </a:solidFill>
                <a:latin typeface="Bell MT" pitchFamily="18" charset="0"/>
              </a:rPr>
              <a:t>   </a:t>
            </a:r>
            <a:endParaRPr lang="en-US" sz="24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6</a:t>
            </a:fld>
            <a:endParaRPr spc="-50" dirty="0"/>
          </a:p>
        </p:txBody>
      </p:sp>
      <p:sp>
        <p:nvSpPr>
          <p:cNvPr id="10" name="TextBox 9">
            <a:extLst>
              <a:ext uri="{FF2B5EF4-FFF2-40B4-BE49-F238E27FC236}">
                <a16:creationId xmlns="" xmlns:a16="http://schemas.microsoft.com/office/drawing/2014/main" id="{FC4EE039-0177-82C9-8BB1-9BB07A3A4BB7}"/>
              </a:ext>
            </a:extLst>
          </p:cNvPr>
          <p:cNvSpPr txBox="1"/>
          <p:nvPr/>
        </p:nvSpPr>
        <p:spPr>
          <a:xfrm>
            <a:off x="380960" y="1214422"/>
            <a:ext cx="8905131" cy="6555641"/>
          </a:xfrm>
          <a:prstGeom prst="rect">
            <a:avLst/>
          </a:prstGeom>
          <a:noFill/>
        </p:spPr>
        <p:txBody>
          <a:bodyPr wrap="square">
            <a:spAutoFit/>
          </a:bodyPr>
          <a:lstStyle/>
          <a:p>
            <a:r>
              <a:rPr lang="en-US" sz="2000" dirty="0" smtClean="0">
                <a:latin typeface="Bell MT" pitchFamily="18" charset="0"/>
              </a:rPr>
              <a:t>The end users in rain prediction using artificial neural networks (ANN) could include various stakeholders such as farmers, city planners, disaster management authorities, and even individuals planning outdoor activities. These end users rely on accurate rain predictions to make informed decisions regarding agricultural practices, urban infrastructure management, emergency preparedness, and personal plans.</a:t>
            </a:r>
          </a:p>
          <a:p>
            <a:endParaRPr lang="en-US" sz="2000" dirty="0" smtClean="0">
              <a:latin typeface="Bell MT" pitchFamily="18" charset="0"/>
            </a:endParaRPr>
          </a:p>
          <a:p>
            <a:r>
              <a:rPr lang="en-US" sz="2000" dirty="0" smtClean="0">
                <a:latin typeface="Bell MT" pitchFamily="18" charset="0"/>
              </a:rPr>
              <a:t>In rain prediction using artificial neural networks (ANN), the end users could be various entities depending on the application. They could use rain prediction to plan their agricultural activities, such as planting and harvesting crops. And the predictions is used to plan for water storage, distribution, and flood </a:t>
            </a:r>
            <a:r>
              <a:rPr lang="en-US" sz="2000" dirty="0" err="1" smtClean="0">
                <a:latin typeface="Bell MT" pitchFamily="18" charset="0"/>
              </a:rPr>
              <a:t>management.The</a:t>
            </a:r>
            <a:r>
              <a:rPr lang="en-US" sz="2000" dirty="0" smtClean="0">
                <a:latin typeface="Bell MT" pitchFamily="18" charset="0"/>
              </a:rPr>
              <a:t> Urban planners used to design infrastructure and drainage systems that can handle varying precipitation levels. Individuals may use rain predictions to plan outdoor activities, travel, or simply to know whether to carry an umbrella.</a:t>
            </a: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solidFill>
                <a:schemeClr val="tx2">
                  <a:lumMod val="60000"/>
                  <a:lumOff val="40000"/>
                </a:schemeClr>
              </a:solidFill>
              <a:latin typeface="Bell MT" pitchFamily="18" charset="0"/>
            </a:endParaRPr>
          </a:p>
          <a:p>
            <a:endParaRPr lang="en-US" sz="20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452398" y="0"/>
            <a:ext cx="11501518" cy="1048184"/>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a:t>ITS</a:t>
            </a:r>
            <a:r>
              <a:rPr sz="3600" spc="-15"/>
              <a:t> </a:t>
            </a:r>
            <a:r>
              <a:rPr sz="3600" spc="-30" smtClean="0"/>
              <a:t>VALUE</a:t>
            </a:r>
            <a:r>
              <a:rPr lang="en-US" sz="3600" spc="-120" dirty="0" smtClean="0"/>
              <a:t> </a:t>
            </a:r>
            <a:r>
              <a:rPr sz="3600" spc="-10" smtClean="0"/>
              <a:t>PROPOSITION</a:t>
            </a:r>
            <a:endParaRPr sz="360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7</a:t>
            </a:fld>
            <a:endParaRPr spc="-50" dirty="0"/>
          </a:p>
        </p:txBody>
      </p:sp>
      <p:sp>
        <p:nvSpPr>
          <p:cNvPr id="10" name="Rectangle 9"/>
          <p:cNvSpPr/>
          <p:nvPr/>
        </p:nvSpPr>
        <p:spPr>
          <a:xfrm>
            <a:off x="2881290" y="1285860"/>
            <a:ext cx="6977090" cy="6524863"/>
          </a:xfrm>
          <a:prstGeom prst="rect">
            <a:avLst/>
          </a:prstGeom>
        </p:spPr>
        <p:txBody>
          <a:bodyPr wrap="square">
            <a:spAutoFit/>
          </a:bodyPr>
          <a:lstStyle/>
          <a:p>
            <a:r>
              <a:rPr lang="en-US" sz="2000" b="1" dirty="0" smtClean="0">
                <a:latin typeface="Bell MT" pitchFamily="18" charset="0"/>
              </a:rPr>
              <a:t>Solution: </a:t>
            </a:r>
            <a:r>
              <a:rPr lang="en-US" sz="2000" dirty="0" smtClean="0">
                <a:latin typeface="Bell MT" pitchFamily="18" charset="0"/>
              </a:rPr>
              <a:t>Rain prediction involves using various methods, such as statistical models, machine learning algorithms, or numerical weather prediction models, to forecast the likelihood and intensity of rain in a specific location over a certain period. </a:t>
            </a:r>
          </a:p>
          <a:p>
            <a:endParaRPr lang="en-US" sz="2000" dirty="0">
              <a:latin typeface="Bell MT" pitchFamily="18" charset="0"/>
            </a:endParaRPr>
          </a:p>
          <a:p>
            <a:r>
              <a:rPr lang="en-US" sz="2000" b="1" dirty="0" smtClean="0">
                <a:latin typeface="Bell MT" pitchFamily="18" charset="0"/>
              </a:rPr>
              <a:t>Value Proposition: </a:t>
            </a:r>
            <a:r>
              <a:rPr lang="en-US" sz="2000" dirty="0" smtClean="0">
                <a:latin typeface="Bell MT" pitchFamily="18" charset="0"/>
              </a:rPr>
              <a:t>The value proposition of rain prediction lies in its ability to provide critical information for a variety of sectors and activities. By accurately forecasting rain, businesses, farmers, and individuals can make informed decisions to mitigate risks and optimize operations. </a:t>
            </a:r>
          </a:p>
          <a:p>
            <a:endParaRPr lang="en-US" sz="2000" dirty="0">
              <a:latin typeface="Bell MT" pitchFamily="18" charset="0"/>
            </a:endParaRPr>
          </a:p>
          <a:p>
            <a:r>
              <a:rPr lang="en-US" sz="2000" dirty="0" smtClean="0">
                <a:latin typeface="Bell MT" pitchFamily="18" charset="0"/>
              </a:rPr>
              <a:t>For agriculture, rain prediction helps farmers plan irrigation, planting, and harvesting schedules, maximizing crop yields and reducing water usage. In transportation, it allows for better planning of routes and schedules to avoid disruptions caused by rain-related hazards like floods and accidents. </a:t>
            </a:r>
            <a:endParaRPr lang="en-US" sz="2000" b="1" dirty="0" smtClean="0">
              <a:latin typeface="Bell MT" pitchFamily="18" charset="0"/>
            </a:endParaRPr>
          </a:p>
          <a:p>
            <a:endParaRPr lang="en-US" sz="2000" dirty="0" smtClean="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10294340" y="5362954"/>
            <a:ext cx="627965" cy="5334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10538103" y="5896355"/>
            <a:ext cx="384202" cy="177692"/>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xfrm>
            <a:off x="523836" y="142852"/>
            <a:ext cx="9736455" cy="1771268"/>
          </a:xfrm>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2" name="TextBox 11">
            <a:extLst>
              <a:ext uri="{FF2B5EF4-FFF2-40B4-BE49-F238E27FC236}">
                <a16:creationId xmlns="" xmlns:a16="http://schemas.microsoft.com/office/drawing/2014/main" id="{AFADF2DB-0EAF-51C4-6A60-E66DF552B1FC}"/>
              </a:ext>
            </a:extLst>
          </p:cNvPr>
          <p:cNvSpPr txBox="1"/>
          <p:nvPr/>
        </p:nvSpPr>
        <p:spPr>
          <a:xfrm>
            <a:off x="2569937" y="4596075"/>
            <a:ext cx="7052125" cy="369332"/>
          </a:xfrm>
          <a:prstGeom prst="rect">
            <a:avLst/>
          </a:prstGeom>
          <a:noFill/>
        </p:spPr>
        <p:txBody>
          <a:bodyPr wrap="square">
            <a:spAutoFit/>
          </a:bodyPr>
          <a:lstStyle/>
          <a:p>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13" name="TextBox 12">
            <a:extLst>
              <a:ext uri="{FF2B5EF4-FFF2-40B4-BE49-F238E27FC236}">
                <a16:creationId xmlns="" xmlns:a16="http://schemas.microsoft.com/office/drawing/2014/main" id="{2F32C32F-BDCA-FE1E-C0EB-FC5393953CAC}"/>
              </a:ext>
            </a:extLst>
          </p:cNvPr>
          <p:cNvSpPr txBox="1"/>
          <p:nvPr/>
        </p:nvSpPr>
        <p:spPr>
          <a:xfrm>
            <a:off x="2633604" y="1463291"/>
            <a:ext cx="6412144" cy="369332"/>
          </a:xfrm>
          <a:prstGeom prst="rect">
            <a:avLst/>
          </a:prstGeom>
          <a:noFill/>
        </p:spPr>
        <p:txBody>
          <a:bodyPr wrap="square" rtlCol="0">
            <a:spAutoFit/>
          </a:bodyPr>
          <a:lstStyle/>
          <a:p>
            <a:pPr algn="l"/>
            <a:r>
              <a:rPr lang="en-US" dirty="0" smtClean="0">
                <a:solidFill>
                  <a:schemeClr val="tx2">
                    <a:lumMod val="60000"/>
                    <a:lumOff val="40000"/>
                  </a:schemeClr>
                </a:solidFill>
              </a:rPr>
              <a:t>.</a:t>
            </a:r>
            <a:endParaRPr lang="en-US" dirty="0"/>
          </a:p>
        </p:txBody>
      </p:sp>
      <p:sp>
        <p:nvSpPr>
          <p:cNvPr id="11" name="Rectangle 10"/>
          <p:cNvSpPr/>
          <p:nvPr/>
        </p:nvSpPr>
        <p:spPr>
          <a:xfrm>
            <a:off x="809588" y="1142984"/>
            <a:ext cx="9072626" cy="2246769"/>
          </a:xfrm>
          <a:prstGeom prst="rect">
            <a:avLst/>
          </a:prstGeom>
        </p:spPr>
        <p:txBody>
          <a:bodyPr wrap="square">
            <a:spAutoFit/>
          </a:bodyPr>
          <a:lstStyle/>
          <a:p>
            <a:r>
              <a:rPr lang="en-US" sz="2000" dirty="0" smtClean="0">
                <a:latin typeface="Bell MT" pitchFamily="18" charset="0"/>
              </a:rPr>
              <a:t>Predicting rain, the "wow" factor often comes from the accuracy and reliability of the prediction. Advanced algorithms and models, such as machine learning and artificial intelligence, can analyze vast amounts of data to make highly accurate forecasts, sometimes even with lead times of several days. Additionally, innovative approaches, like integrating satellite imagery, weather station data, and historical patterns, can further enhance prediction capabilities, leading to more precise and timely warnings of impending rain events.  </a:t>
            </a:r>
            <a:endParaRPr lang="en-US" sz="2000" dirty="0">
              <a:latin typeface="Bell MT" pitchFamily="18" charset="0"/>
            </a:endParaRPr>
          </a:p>
        </p:txBody>
      </p:sp>
      <p:sp>
        <p:nvSpPr>
          <p:cNvPr id="14" name="Rectangle 13"/>
          <p:cNvSpPr/>
          <p:nvPr/>
        </p:nvSpPr>
        <p:spPr>
          <a:xfrm>
            <a:off x="2738414" y="3714752"/>
            <a:ext cx="6096000" cy="2246769"/>
          </a:xfrm>
          <a:prstGeom prst="rect">
            <a:avLst/>
          </a:prstGeom>
        </p:spPr>
        <p:txBody>
          <a:bodyPr>
            <a:spAutoFit/>
          </a:bodyPr>
          <a:lstStyle/>
          <a:p>
            <a:r>
              <a:rPr lang="en-US" sz="2000" dirty="0" smtClean="0">
                <a:latin typeface="Bell MT" pitchFamily="18" charset="0"/>
              </a:rPr>
              <a:t>Our solution’s wow for rain prediction often involves the use of cutting-edge technology like advanced machine learning algorithms and artificial intelligence, combined with a comprehensive data analysis approach that incorporates various sources such as satellite imagery, weather station data, and historical patterns. </a:t>
            </a:r>
          </a:p>
          <a:p>
            <a:r>
              <a:rPr lang="en-US" sz="2000" dirty="0" smtClean="0">
                <a:latin typeface="Bell MT" pitchFamily="18" charset="0"/>
              </a:rPr>
              <a:t>   </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9</a:t>
            </a:fld>
            <a:endParaRPr spc="-25" dirty="0"/>
          </a:p>
        </p:txBody>
      </p:sp>
      <p:sp>
        <p:nvSpPr>
          <p:cNvPr id="3" name="object 3"/>
          <p:cNvSpPr txBox="1">
            <a:spLocks noGrp="1"/>
          </p:cNvSpPr>
          <p:nvPr>
            <p:ph type="ctrTitle"/>
          </p:nvPr>
        </p:nvSpPr>
        <p:spPr>
          <a:xfrm>
            <a:off x="739240" y="273811"/>
            <a:ext cx="6642643" cy="756919"/>
          </a:xfrm>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10" name="TextBox 9">
            <a:extLst>
              <a:ext uri="{FF2B5EF4-FFF2-40B4-BE49-F238E27FC236}">
                <a16:creationId xmlns="" xmlns:a16="http://schemas.microsoft.com/office/drawing/2014/main" id="{C958F695-515B-7BD3-9567-5F75E72F0483}"/>
              </a:ext>
            </a:extLst>
          </p:cNvPr>
          <p:cNvSpPr txBox="1"/>
          <p:nvPr/>
        </p:nvSpPr>
        <p:spPr>
          <a:xfrm>
            <a:off x="739241" y="3517269"/>
            <a:ext cx="9374412" cy="369332"/>
          </a:xfrm>
          <a:prstGeom prst="rect">
            <a:avLst/>
          </a:prstGeom>
          <a:noFill/>
        </p:spPr>
        <p:txBody>
          <a:bodyPr wrap="square">
            <a:spAutoFit/>
          </a:bodyPr>
          <a:lstStyle/>
          <a:p>
            <a:r>
              <a:rPr lang="en-US" dirty="0" smtClean="0"/>
              <a:t>.</a:t>
            </a:r>
            <a:endParaRPr lang="en-US" dirty="0"/>
          </a:p>
        </p:txBody>
      </p:sp>
      <p:sp>
        <p:nvSpPr>
          <p:cNvPr id="12" name="TextBox 11">
            <a:extLst>
              <a:ext uri="{FF2B5EF4-FFF2-40B4-BE49-F238E27FC236}">
                <a16:creationId xmlns="" xmlns:a16="http://schemas.microsoft.com/office/drawing/2014/main" id="{4308D304-A06F-AED7-BEDA-7765BE17180B}"/>
              </a:ext>
            </a:extLst>
          </p:cNvPr>
          <p:cNvSpPr txBox="1"/>
          <p:nvPr/>
        </p:nvSpPr>
        <p:spPr>
          <a:xfrm rot="10800000" flipV="1">
            <a:off x="889263" y="5158656"/>
            <a:ext cx="7453404" cy="369332"/>
          </a:xfrm>
          <a:prstGeom prst="rect">
            <a:avLst/>
          </a:prstGeom>
          <a:noFill/>
        </p:spPr>
        <p:txBody>
          <a:bodyPr wrap="square">
            <a:spAutoFit/>
          </a:bodyPr>
          <a:lstStyle/>
          <a:p>
            <a:r>
              <a:rPr lang="en-IN" dirty="0"/>
              <a:t>         </a:t>
            </a:r>
            <a:endParaRPr lang="en-US" dirty="0">
              <a:solidFill>
                <a:schemeClr val="tx2">
                  <a:lumMod val="60000"/>
                  <a:lumOff val="40000"/>
                </a:schemeClr>
              </a:solidFill>
            </a:endParaRPr>
          </a:p>
        </p:txBody>
      </p:sp>
      <p:sp>
        <p:nvSpPr>
          <p:cNvPr id="2" name="TextBox 1">
            <a:extLst>
              <a:ext uri="{FF2B5EF4-FFF2-40B4-BE49-F238E27FC236}">
                <a16:creationId xmlns="" xmlns:a16="http://schemas.microsoft.com/office/drawing/2014/main" id="{3084B84A-460E-48A3-0526-CD188B4349FA}"/>
              </a:ext>
            </a:extLst>
          </p:cNvPr>
          <p:cNvSpPr txBox="1"/>
          <p:nvPr/>
        </p:nvSpPr>
        <p:spPr>
          <a:xfrm>
            <a:off x="5187088" y="4052779"/>
            <a:ext cx="1828800" cy="1828800"/>
          </a:xfrm>
          <a:prstGeom prst="rect">
            <a:avLst/>
          </a:prstGeom>
          <a:noFill/>
        </p:spPr>
        <p:txBody>
          <a:bodyPr wrap="square" rtlCol="0">
            <a:spAutoFit/>
          </a:bodyPr>
          <a:lstStyle/>
          <a:p>
            <a:pPr algn="l"/>
            <a:endParaRPr lang="en-US" dirty="0"/>
          </a:p>
        </p:txBody>
      </p:sp>
      <p:sp>
        <p:nvSpPr>
          <p:cNvPr id="9" name="Rectangle 8"/>
          <p:cNvSpPr/>
          <p:nvPr/>
        </p:nvSpPr>
        <p:spPr>
          <a:xfrm>
            <a:off x="738150" y="1357298"/>
            <a:ext cx="8786874" cy="6247864"/>
          </a:xfrm>
          <a:prstGeom prst="rect">
            <a:avLst/>
          </a:prstGeom>
        </p:spPr>
        <p:txBody>
          <a:bodyPr wrap="square">
            <a:spAutoFit/>
          </a:bodyPr>
          <a:lstStyle/>
          <a:p>
            <a:r>
              <a:rPr lang="en-US" sz="2000" dirty="0" smtClean="0">
                <a:latin typeface="Bell MT" pitchFamily="18" charset="0"/>
              </a:rPr>
              <a:t>Modeling rain prediction involves using statistical or machine learning techniques to forecast the occurrence, intensity, and duration of rainfall. It typically includes analyzing various meteorological data such as temperature, humidity, wind speed, and atmospheric pressure. </a:t>
            </a:r>
          </a:p>
          <a:p>
            <a:endParaRPr lang="en-US" sz="2000" dirty="0">
              <a:latin typeface="Bell MT" pitchFamily="18" charset="0"/>
            </a:endParaRPr>
          </a:p>
          <a:p>
            <a:r>
              <a:rPr lang="en-US" sz="2000" dirty="0" smtClean="0">
                <a:latin typeface="Bell MT" pitchFamily="18" charset="0"/>
              </a:rPr>
              <a:t>Machine learning algorithms, such as regression, decision trees, random forests, and neural networks, are commonly used for rain prediction modeling. These models are trained on historical weather data and may also incorporate real-time data from weather stations or satellite imagery to improve accuracy. Evaluating the performance of these models involves metrics like accuracy, precision, recall, and F1-score. Continuous refinement and validation of models are essential for reliable rain prediction.</a:t>
            </a:r>
          </a:p>
          <a:p>
            <a:endParaRPr lang="en-US" sz="2000" dirty="0" smtClean="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a:latin typeface="Bell MT" pitchFamily="18" charset="0"/>
            </a:endParaRPr>
          </a:p>
          <a:p>
            <a:r>
              <a:rPr lang="en-US" sz="2000" dirty="0"/>
              <a:t/>
            </a:r>
            <a:br>
              <a:rPr lang="en-US" sz="2000" dirty="0"/>
            </a:br>
            <a:endParaRPr lang="en-US" sz="2000" dirty="0">
              <a:latin typeface="Bell MT" pitchFamily="18" charset="0"/>
            </a:endParaRPr>
          </a:p>
        </p:txBody>
      </p:sp>
      <p:sp>
        <p:nvSpPr>
          <p:cNvPr id="8" name="Rectangle 7"/>
          <p:cNvSpPr/>
          <p:nvPr/>
        </p:nvSpPr>
        <p:spPr>
          <a:xfrm>
            <a:off x="3048000" y="2690336"/>
            <a:ext cx="6096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1012</Words>
  <Application>Microsoft Office PowerPoint</Application>
  <PresentationFormat>Custom</PresentationFormat>
  <Paragraphs>97</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RAIN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Hp</dc:creator>
  <cp:lastModifiedBy>Hp</cp:lastModifiedBy>
  <cp:revision>47</cp:revision>
  <dcterms:created xsi:type="dcterms:W3CDTF">2024-03-29T08:43:39Z</dcterms:created>
  <dcterms:modified xsi:type="dcterms:W3CDTF">2024-04-04T07:26:24Z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