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60" r:id="rId6"/>
    <p:sldId id="279" r:id="rId7"/>
    <p:sldId id="262" r:id="rId8"/>
    <p:sldId id="276" r:id="rId9"/>
    <p:sldId id="277" r:id="rId10"/>
    <p:sldId id="278" r:id="rId11"/>
    <p:sldId id="273" r:id="rId12"/>
    <p:sldId id="274" r:id="rId13"/>
    <p:sldId id="264" r:id="rId14"/>
    <p:sldId id="280" r:id="rId15"/>
    <p:sldId id="268" r:id="rId16"/>
    <p:sldId id="269" r:id="rId17"/>
    <p:sldId id="272" r:id="rId18"/>
    <p:sldId id="275" r:id="rId19"/>
    <p:sldId id="270" r:id="rId20"/>
    <p:sldId id="271" r:id="rId21"/>
    <p:sldId id="265" r:id="rId22"/>
    <p:sldId id="26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B101E2-6C0E-494E-AD9A-0D59160988AB}" v="34" dt="2025-04-07T18:32:00.8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0" d="100"/>
          <a:sy n="90" d="100"/>
        </p:scale>
        <p:origin x="35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FDCEE9-6F85-4F41-AB73-301EC0F0B3F5}" type="datetimeFigureOut">
              <a:rPr lang="en-US" smtClean="0"/>
              <a:t>4/9/2025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9C85EA-CF58-4D31-80F5-DC4F405A0C9E}" type="slidenum">
              <a:rPr lang="en-US" smtClean="0"/>
              <a:t>‹#›</a:t>
            </a:fld>
            <a:endParaRPr lang="en-US"/>
          </a:p>
        </p:txBody>
      </p:sp>
    </p:spTree>
    <p:extLst>
      <p:ext uri="{BB962C8B-B14F-4D97-AF65-F5344CB8AC3E}">
        <p14:creationId xmlns:p14="http://schemas.microsoft.com/office/powerpoint/2010/main" val="7329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9C85EA-CF58-4D31-80F5-DC4F405A0C9E}" type="slidenum">
              <a:rPr lang="en-US" smtClean="0"/>
              <a:t>3</a:t>
            </a:fld>
            <a:endParaRPr lang="en-US"/>
          </a:p>
        </p:txBody>
      </p:sp>
    </p:spTree>
    <p:extLst>
      <p:ext uri="{BB962C8B-B14F-4D97-AF65-F5344CB8AC3E}">
        <p14:creationId xmlns:p14="http://schemas.microsoft.com/office/powerpoint/2010/main" val="2470024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B885C-9B1A-0C85-35F0-A470C0B2FD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9E49FEF-6308-6ADA-BF5E-525BD2D9AF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97FD42-BB77-987E-FD04-1D1D02DE17DC}"/>
              </a:ext>
            </a:extLst>
          </p:cNvPr>
          <p:cNvSpPr>
            <a:spLocks noGrp="1"/>
          </p:cNvSpPr>
          <p:nvPr>
            <p:ph type="dt" sz="half" idx="10"/>
          </p:nvPr>
        </p:nvSpPr>
        <p:spPr/>
        <p:txBody>
          <a:bodyPr/>
          <a:lstStyle/>
          <a:p>
            <a:fld id="{4C84BEC2-10F2-4FFE-9652-ABA349A3E9EC}" type="datetimeFigureOut">
              <a:rPr lang="en-US" smtClean="0"/>
              <a:t>4/9/2025</a:t>
            </a:fld>
            <a:endParaRPr lang="en-US"/>
          </a:p>
        </p:txBody>
      </p:sp>
      <p:sp>
        <p:nvSpPr>
          <p:cNvPr id="5" name="Footer Placeholder 4">
            <a:extLst>
              <a:ext uri="{FF2B5EF4-FFF2-40B4-BE49-F238E27FC236}">
                <a16:creationId xmlns:a16="http://schemas.microsoft.com/office/drawing/2014/main" id="{3F79011B-5F71-4D68-233B-F9BEBDD6A7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30C1F8-7FF2-3A04-116D-2D0329C4648C}"/>
              </a:ext>
            </a:extLst>
          </p:cNvPr>
          <p:cNvSpPr>
            <a:spLocks noGrp="1"/>
          </p:cNvSpPr>
          <p:nvPr>
            <p:ph type="sldNum" sz="quarter" idx="12"/>
          </p:nvPr>
        </p:nvSpPr>
        <p:spPr/>
        <p:txBody>
          <a:bodyPr/>
          <a:lstStyle/>
          <a:p>
            <a:fld id="{C8B3EB34-AEBF-4F86-BF9F-A6927A689E79}" type="slidenum">
              <a:rPr lang="en-US" smtClean="0"/>
              <a:t>‹#›</a:t>
            </a:fld>
            <a:endParaRPr lang="en-US"/>
          </a:p>
        </p:txBody>
      </p:sp>
    </p:spTree>
    <p:extLst>
      <p:ext uri="{BB962C8B-B14F-4D97-AF65-F5344CB8AC3E}">
        <p14:creationId xmlns:p14="http://schemas.microsoft.com/office/powerpoint/2010/main" val="447284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F0475-9E25-7D65-E0F7-09C517623B7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AFDD49-E4CD-B69F-D4C1-881C5CDEAE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EAA52D-265C-DD4E-754A-2E8AD73CFA42}"/>
              </a:ext>
            </a:extLst>
          </p:cNvPr>
          <p:cNvSpPr>
            <a:spLocks noGrp="1"/>
          </p:cNvSpPr>
          <p:nvPr>
            <p:ph type="dt" sz="half" idx="10"/>
          </p:nvPr>
        </p:nvSpPr>
        <p:spPr/>
        <p:txBody>
          <a:bodyPr/>
          <a:lstStyle/>
          <a:p>
            <a:fld id="{4C84BEC2-10F2-4FFE-9652-ABA349A3E9EC}" type="datetimeFigureOut">
              <a:rPr lang="en-US" smtClean="0"/>
              <a:t>4/9/2025</a:t>
            </a:fld>
            <a:endParaRPr lang="en-US"/>
          </a:p>
        </p:txBody>
      </p:sp>
      <p:sp>
        <p:nvSpPr>
          <p:cNvPr id="5" name="Footer Placeholder 4">
            <a:extLst>
              <a:ext uri="{FF2B5EF4-FFF2-40B4-BE49-F238E27FC236}">
                <a16:creationId xmlns:a16="http://schemas.microsoft.com/office/drawing/2014/main" id="{8FB227EA-C805-8A0E-3FA9-8FD8BD331E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86C92B-1421-B5A3-AE72-7668B240D0D0}"/>
              </a:ext>
            </a:extLst>
          </p:cNvPr>
          <p:cNvSpPr>
            <a:spLocks noGrp="1"/>
          </p:cNvSpPr>
          <p:nvPr>
            <p:ph type="sldNum" sz="quarter" idx="12"/>
          </p:nvPr>
        </p:nvSpPr>
        <p:spPr/>
        <p:txBody>
          <a:bodyPr/>
          <a:lstStyle/>
          <a:p>
            <a:fld id="{C8B3EB34-AEBF-4F86-BF9F-A6927A689E79}" type="slidenum">
              <a:rPr lang="en-US" smtClean="0"/>
              <a:t>‹#›</a:t>
            </a:fld>
            <a:endParaRPr lang="en-US"/>
          </a:p>
        </p:txBody>
      </p:sp>
    </p:spTree>
    <p:extLst>
      <p:ext uri="{BB962C8B-B14F-4D97-AF65-F5344CB8AC3E}">
        <p14:creationId xmlns:p14="http://schemas.microsoft.com/office/powerpoint/2010/main" val="1608208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6BD635-00DF-E6E7-C4C0-AF3F66AB62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CE6158-5764-85D0-7353-247CA3879F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7CDE4A-11E2-79F5-611C-0B59253A5A48}"/>
              </a:ext>
            </a:extLst>
          </p:cNvPr>
          <p:cNvSpPr>
            <a:spLocks noGrp="1"/>
          </p:cNvSpPr>
          <p:nvPr>
            <p:ph type="dt" sz="half" idx="10"/>
          </p:nvPr>
        </p:nvSpPr>
        <p:spPr/>
        <p:txBody>
          <a:bodyPr/>
          <a:lstStyle/>
          <a:p>
            <a:fld id="{4C84BEC2-10F2-4FFE-9652-ABA349A3E9EC}" type="datetimeFigureOut">
              <a:rPr lang="en-US" smtClean="0"/>
              <a:t>4/9/2025</a:t>
            </a:fld>
            <a:endParaRPr lang="en-US"/>
          </a:p>
        </p:txBody>
      </p:sp>
      <p:sp>
        <p:nvSpPr>
          <p:cNvPr id="5" name="Footer Placeholder 4">
            <a:extLst>
              <a:ext uri="{FF2B5EF4-FFF2-40B4-BE49-F238E27FC236}">
                <a16:creationId xmlns:a16="http://schemas.microsoft.com/office/drawing/2014/main" id="{33224B23-E177-4597-D095-E10E35955C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03356D-2DCA-E38D-DCD0-32FE299EC98E}"/>
              </a:ext>
            </a:extLst>
          </p:cNvPr>
          <p:cNvSpPr>
            <a:spLocks noGrp="1"/>
          </p:cNvSpPr>
          <p:nvPr>
            <p:ph type="sldNum" sz="quarter" idx="12"/>
          </p:nvPr>
        </p:nvSpPr>
        <p:spPr/>
        <p:txBody>
          <a:bodyPr/>
          <a:lstStyle/>
          <a:p>
            <a:fld id="{C8B3EB34-AEBF-4F86-BF9F-A6927A689E79}" type="slidenum">
              <a:rPr lang="en-US" smtClean="0"/>
              <a:t>‹#›</a:t>
            </a:fld>
            <a:endParaRPr lang="en-US"/>
          </a:p>
        </p:txBody>
      </p:sp>
    </p:spTree>
    <p:extLst>
      <p:ext uri="{BB962C8B-B14F-4D97-AF65-F5344CB8AC3E}">
        <p14:creationId xmlns:p14="http://schemas.microsoft.com/office/powerpoint/2010/main" val="2085065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02A95-2113-0C52-B91F-7B4328102E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2685-0512-8FFB-1004-9494A89978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F56CFF-F19F-55C6-5512-0F436400D285}"/>
              </a:ext>
            </a:extLst>
          </p:cNvPr>
          <p:cNvSpPr>
            <a:spLocks noGrp="1"/>
          </p:cNvSpPr>
          <p:nvPr>
            <p:ph type="dt" sz="half" idx="10"/>
          </p:nvPr>
        </p:nvSpPr>
        <p:spPr/>
        <p:txBody>
          <a:bodyPr/>
          <a:lstStyle/>
          <a:p>
            <a:fld id="{4C84BEC2-10F2-4FFE-9652-ABA349A3E9EC}" type="datetimeFigureOut">
              <a:rPr lang="en-US" smtClean="0"/>
              <a:t>4/9/2025</a:t>
            </a:fld>
            <a:endParaRPr lang="en-US"/>
          </a:p>
        </p:txBody>
      </p:sp>
      <p:sp>
        <p:nvSpPr>
          <p:cNvPr id="5" name="Footer Placeholder 4">
            <a:extLst>
              <a:ext uri="{FF2B5EF4-FFF2-40B4-BE49-F238E27FC236}">
                <a16:creationId xmlns:a16="http://schemas.microsoft.com/office/drawing/2014/main" id="{F9E5A057-69B1-BDE0-9B70-FAFA4B95BE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21B839-65C8-36E5-F69A-881B23323498}"/>
              </a:ext>
            </a:extLst>
          </p:cNvPr>
          <p:cNvSpPr>
            <a:spLocks noGrp="1"/>
          </p:cNvSpPr>
          <p:nvPr>
            <p:ph type="sldNum" sz="quarter" idx="12"/>
          </p:nvPr>
        </p:nvSpPr>
        <p:spPr/>
        <p:txBody>
          <a:bodyPr/>
          <a:lstStyle/>
          <a:p>
            <a:fld id="{C8B3EB34-AEBF-4F86-BF9F-A6927A689E79}" type="slidenum">
              <a:rPr lang="en-US" smtClean="0"/>
              <a:t>‹#›</a:t>
            </a:fld>
            <a:endParaRPr lang="en-US"/>
          </a:p>
        </p:txBody>
      </p:sp>
    </p:spTree>
    <p:extLst>
      <p:ext uri="{BB962C8B-B14F-4D97-AF65-F5344CB8AC3E}">
        <p14:creationId xmlns:p14="http://schemas.microsoft.com/office/powerpoint/2010/main" val="958124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36542-C115-9A5F-6B54-EBD288A3B1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70FF0C8-DF7B-F577-46A2-B16F6F1ADF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96DB3E-D215-D0A4-968F-02927B812B3A}"/>
              </a:ext>
            </a:extLst>
          </p:cNvPr>
          <p:cNvSpPr>
            <a:spLocks noGrp="1"/>
          </p:cNvSpPr>
          <p:nvPr>
            <p:ph type="dt" sz="half" idx="10"/>
          </p:nvPr>
        </p:nvSpPr>
        <p:spPr/>
        <p:txBody>
          <a:bodyPr/>
          <a:lstStyle/>
          <a:p>
            <a:fld id="{4C84BEC2-10F2-4FFE-9652-ABA349A3E9EC}" type="datetimeFigureOut">
              <a:rPr lang="en-US" smtClean="0"/>
              <a:t>4/9/2025</a:t>
            </a:fld>
            <a:endParaRPr lang="en-US"/>
          </a:p>
        </p:txBody>
      </p:sp>
      <p:sp>
        <p:nvSpPr>
          <p:cNvPr id="5" name="Footer Placeholder 4">
            <a:extLst>
              <a:ext uri="{FF2B5EF4-FFF2-40B4-BE49-F238E27FC236}">
                <a16:creationId xmlns:a16="http://schemas.microsoft.com/office/drawing/2014/main" id="{7F0BAF47-4C94-BD88-D6B0-C9CB6C6205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A1C88E-7238-689E-25F1-B9F46DE9C73C}"/>
              </a:ext>
            </a:extLst>
          </p:cNvPr>
          <p:cNvSpPr>
            <a:spLocks noGrp="1"/>
          </p:cNvSpPr>
          <p:nvPr>
            <p:ph type="sldNum" sz="quarter" idx="12"/>
          </p:nvPr>
        </p:nvSpPr>
        <p:spPr/>
        <p:txBody>
          <a:bodyPr/>
          <a:lstStyle/>
          <a:p>
            <a:fld id="{C8B3EB34-AEBF-4F86-BF9F-A6927A689E79}" type="slidenum">
              <a:rPr lang="en-US" smtClean="0"/>
              <a:t>‹#›</a:t>
            </a:fld>
            <a:endParaRPr lang="en-US"/>
          </a:p>
        </p:txBody>
      </p:sp>
    </p:spTree>
    <p:extLst>
      <p:ext uri="{BB962C8B-B14F-4D97-AF65-F5344CB8AC3E}">
        <p14:creationId xmlns:p14="http://schemas.microsoft.com/office/powerpoint/2010/main" val="4293777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1A614-CEAE-8E19-3036-444D81FAE4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65BAF7-2A6F-1D49-BF74-9D7BB18818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4667FEB-B697-B010-8FAE-BCDD439337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4F158A4-2C58-F658-1F3D-B3CAF6C00DB5}"/>
              </a:ext>
            </a:extLst>
          </p:cNvPr>
          <p:cNvSpPr>
            <a:spLocks noGrp="1"/>
          </p:cNvSpPr>
          <p:nvPr>
            <p:ph type="dt" sz="half" idx="10"/>
          </p:nvPr>
        </p:nvSpPr>
        <p:spPr/>
        <p:txBody>
          <a:bodyPr/>
          <a:lstStyle/>
          <a:p>
            <a:fld id="{4C84BEC2-10F2-4FFE-9652-ABA349A3E9EC}" type="datetimeFigureOut">
              <a:rPr lang="en-US" smtClean="0"/>
              <a:t>4/9/2025</a:t>
            </a:fld>
            <a:endParaRPr lang="en-US"/>
          </a:p>
        </p:txBody>
      </p:sp>
      <p:sp>
        <p:nvSpPr>
          <p:cNvPr id="6" name="Footer Placeholder 5">
            <a:extLst>
              <a:ext uri="{FF2B5EF4-FFF2-40B4-BE49-F238E27FC236}">
                <a16:creationId xmlns:a16="http://schemas.microsoft.com/office/drawing/2014/main" id="{6FA4F6DC-E3DC-7EA6-1ED5-8E1E16DAF8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CA649D-3FA3-746C-08A1-00D8A7B462BC}"/>
              </a:ext>
            </a:extLst>
          </p:cNvPr>
          <p:cNvSpPr>
            <a:spLocks noGrp="1"/>
          </p:cNvSpPr>
          <p:nvPr>
            <p:ph type="sldNum" sz="quarter" idx="12"/>
          </p:nvPr>
        </p:nvSpPr>
        <p:spPr/>
        <p:txBody>
          <a:bodyPr/>
          <a:lstStyle/>
          <a:p>
            <a:fld id="{C8B3EB34-AEBF-4F86-BF9F-A6927A689E79}" type="slidenum">
              <a:rPr lang="en-US" smtClean="0"/>
              <a:t>‹#›</a:t>
            </a:fld>
            <a:endParaRPr lang="en-US"/>
          </a:p>
        </p:txBody>
      </p:sp>
    </p:spTree>
    <p:extLst>
      <p:ext uri="{BB962C8B-B14F-4D97-AF65-F5344CB8AC3E}">
        <p14:creationId xmlns:p14="http://schemas.microsoft.com/office/powerpoint/2010/main" val="2374046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F88DF-7FA0-2BF0-7D8D-73C0DDC1EE6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F80595E-2505-95A2-7E60-1B7A249079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7E813C-547A-7CF7-780A-E1F6EF5FC6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B2ADE3-7442-8B7C-8F4B-7F0F69FA25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402D61-3F18-C75C-90E7-FBF4257868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AF07CB-714C-1363-A07D-98D78B30637A}"/>
              </a:ext>
            </a:extLst>
          </p:cNvPr>
          <p:cNvSpPr>
            <a:spLocks noGrp="1"/>
          </p:cNvSpPr>
          <p:nvPr>
            <p:ph type="dt" sz="half" idx="10"/>
          </p:nvPr>
        </p:nvSpPr>
        <p:spPr/>
        <p:txBody>
          <a:bodyPr/>
          <a:lstStyle/>
          <a:p>
            <a:fld id="{4C84BEC2-10F2-4FFE-9652-ABA349A3E9EC}" type="datetimeFigureOut">
              <a:rPr lang="en-US" smtClean="0"/>
              <a:t>4/9/2025</a:t>
            </a:fld>
            <a:endParaRPr lang="en-US"/>
          </a:p>
        </p:txBody>
      </p:sp>
      <p:sp>
        <p:nvSpPr>
          <p:cNvPr id="8" name="Footer Placeholder 7">
            <a:extLst>
              <a:ext uri="{FF2B5EF4-FFF2-40B4-BE49-F238E27FC236}">
                <a16:creationId xmlns:a16="http://schemas.microsoft.com/office/drawing/2014/main" id="{2B510376-D3FC-D3C2-B42A-B267C9411D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C5805F4-28B6-F80A-3525-10C1F33ADD7C}"/>
              </a:ext>
            </a:extLst>
          </p:cNvPr>
          <p:cNvSpPr>
            <a:spLocks noGrp="1"/>
          </p:cNvSpPr>
          <p:nvPr>
            <p:ph type="sldNum" sz="quarter" idx="12"/>
          </p:nvPr>
        </p:nvSpPr>
        <p:spPr/>
        <p:txBody>
          <a:bodyPr/>
          <a:lstStyle/>
          <a:p>
            <a:fld id="{C8B3EB34-AEBF-4F86-BF9F-A6927A689E79}" type="slidenum">
              <a:rPr lang="en-US" smtClean="0"/>
              <a:t>‹#›</a:t>
            </a:fld>
            <a:endParaRPr lang="en-US"/>
          </a:p>
        </p:txBody>
      </p:sp>
    </p:spTree>
    <p:extLst>
      <p:ext uri="{BB962C8B-B14F-4D97-AF65-F5344CB8AC3E}">
        <p14:creationId xmlns:p14="http://schemas.microsoft.com/office/powerpoint/2010/main" val="3271017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ACA91-EAC2-D35B-9848-21E7E317796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50610B7-3023-8827-AFDA-F8FCE2E68962}"/>
              </a:ext>
            </a:extLst>
          </p:cNvPr>
          <p:cNvSpPr>
            <a:spLocks noGrp="1"/>
          </p:cNvSpPr>
          <p:nvPr>
            <p:ph type="dt" sz="half" idx="10"/>
          </p:nvPr>
        </p:nvSpPr>
        <p:spPr/>
        <p:txBody>
          <a:bodyPr/>
          <a:lstStyle/>
          <a:p>
            <a:fld id="{4C84BEC2-10F2-4FFE-9652-ABA349A3E9EC}" type="datetimeFigureOut">
              <a:rPr lang="en-US" smtClean="0"/>
              <a:t>4/9/2025</a:t>
            </a:fld>
            <a:endParaRPr lang="en-US"/>
          </a:p>
        </p:txBody>
      </p:sp>
      <p:sp>
        <p:nvSpPr>
          <p:cNvPr id="4" name="Footer Placeholder 3">
            <a:extLst>
              <a:ext uri="{FF2B5EF4-FFF2-40B4-BE49-F238E27FC236}">
                <a16:creationId xmlns:a16="http://schemas.microsoft.com/office/drawing/2014/main" id="{C5DE1D62-7B50-9645-8CA9-02543F62EDC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642D02-6260-9DDC-29F6-CFDF1F3E81E0}"/>
              </a:ext>
            </a:extLst>
          </p:cNvPr>
          <p:cNvSpPr>
            <a:spLocks noGrp="1"/>
          </p:cNvSpPr>
          <p:nvPr>
            <p:ph type="sldNum" sz="quarter" idx="12"/>
          </p:nvPr>
        </p:nvSpPr>
        <p:spPr/>
        <p:txBody>
          <a:bodyPr/>
          <a:lstStyle/>
          <a:p>
            <a:fld id="{C8B3EB34-AEBF-4F86-BF9F-A6927A689E79}" type="slidenum">
              <a:rPr lang="en-US" smtClean="0"/>
              <a:t>‹#›</a:t>
            </a:fld>
            <a:endParaRPr lang="en-US"/>
          </a:p>
        </p:txBody>
      </p:sp>
    </p:spTree>
    <p:extLst>
      <p:ext uri="{BB962C8B-B14F-4D97-AF65-F5344CB8AC3E}">
        <p14:creationId xmlns:p14="http://schemas.microsoft.com/office/powerpoint/2010/main" val="2767112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4AF141-49A3-6F75-3CA7-4D57D2E97DEB}"/>
              </a:ext>
            </a:extLst>
          </p:cNvPr>
          <p:cNvSpPr>
            <a:spLocks noGrp="1"/>
          </p:cNvSpPr>
          <p:nvPr>
            <p:ph type="dt" sz="half" idx="10"/>
          </p:nvPr>
        </p:nvSpPr>
        <p:spPr/>
        <p:txBody>
          <a:bodyPr/>
          <a:lstStyle/>
          <a:p>
            <a:fld id="{4C84BEC2-10F2-4FFE-9652-ABA349A3E9EC}" type="datetimeFigureOut">
              <a:rPr lang="en-US" smtClean="0"/>
              <a:t>4/9/2025</a:t>
            </a:fld>
            <a:endParaRPr lang="en-US"/>
          </a:p>
        </p:txBody>
      </p:sp>
      <p:sp>
        <p:nvSpPr>
          <p:cNvPr id="3" name="Footer Placeholder 2">
            <a:extLst>
              <a:ext uri="{FF2B5EF4-FFF2-40B4-BE49-F238E27FC236}">
                <a16:creationId xmlns:a16="http://schemas.microsoft.com/office/drawing/2014/main" id="{3DD34B9D-491C-989A-04B6-9C274EC906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E1B741-147D-9431-6FBC-05FD42E6048C}"/>
              </a:ext>
            </a:extLst>
          </p:cNvPr>
          <p:cNvSpPr>
            <a:spLocks noGrp="1"/>
          </p:cNvSpPr>
          <p:nvPr>
            <p:ph type="sldNum" sz="quarter" idx="12"/>
          </p:nvPr>
        </p:nvSpPr>
        <p:spPr/>
        <p:txBody>
          <a:bodyPr/>
          <a:lstStyle/>
          <a:p>
            <a:fld id="{C8B3EB34-AEBF-4F86-BF9F-A6927A689E79}" type="slidenum">
              <a:rPr lang="en-US" smtClean="0"/>
              <a:t>‹#›</a:t>
            </a:fld>
            <a:endParaRPr lang="en-US"/>
          </a:p>
        </p:txBody>
      </p:sp>
    </p:spTree>
    <p:extLst>
      <p:ext uri="{BB962C8B-B14F-4D97-AF65-F5344CB8AC3E}">
        <p14:creationId xmlns:p14="http://schemas.microsoft.com/office/powerpoint/2010/main" val="2116843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5052E-2299-0AB5-276C-AB679D2149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23FB4F3-4339-B3ED-1814-E4DDA7CB8E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AFE980-B64A-211E-0EFA-5783B1D789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CBD455-B51F-F191-D56A-B5C5ADF98BDD}"/>
              </a:ext>
            </a:extLst>
          </p:cNvPr>
          <p:cNvSpPr>
            <a:spLocks noGrp="1"/>
          </p:cNvSpPr>
          <p:nvPr>
            <p:ph type="dt" sz="half" idx="10"/>
          </p:nvPr>
        </p:nvSpPr>
        <p:spPr/>
        <p:txBody>
          <a:bodyPr/>
          <a:lstStyle/>
          <a:p>
            <a:fld id="{4C84BEC2-10F2-4FFE-9652-ABA349A3E9EC}" type="datetimeFigureOut">
              <a:rPr lang="en-US" smtClean="0"/>
              <a:t>4/9/2025</a:t>
            </a:fld>
            <a:endParaRPr lang="en-US"/>
          </a:p>
        </p:txBody>
      </p:sp>
      <p:sp>
        <p:nvSpPr>
          <p:cNvPr id="6" name="Footer Placeholder 5">
            <a:extLst>
              <a:ext uri="{FF2B5EF4-FFF2-40B4-BE49-F238E27FC236}">
                <a16:creationId xmlns:a16="http://schemas.microsoft.com/office/drawing/2014/main" id="{1286B758-8826-20FA-2CA7-BA197F4B29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B49B54-72E6-E2DA-B269-FD11E0331885}"/>
              </a:ext>
            </a:extLst>
          </p:cNvPr>
          <p:cNvSpPr>
            <a:spLocks noGrp="1"/>
          </p:cNvSpPr>
          <p:nvPr>
            <p:ph type="sldNum" sz="quarter" idx="12"/>
          </p:nvPr>
        </p:nvSpPr>
        <p:spPr/>
        <p:txBody>
          <a:bodyPr/>
          <a:lstStyle/>
          <a:p>
            <a:fld id="{C8B3EB34-AEBF-4F86-BF9F-A6927A689E79}" type="slidenum">
              <a:rPr lang="en-US" smtClean="0"/>
              <a:t>‹#›</a:t>
            </a:fld>
            <a:endParaRPr lang="en-US"/>
          </a:p>
        </p:txBody>
      </p:sp>
    </p:spTree>
    <p:extLst>
      <p:ext uri="{BB962C8B-B14F-4D97-AF65-F5344CB8AC3E}">
        <p14:creationId xmlns:p14="http://schemas.microsoft.com/office/powerpoint/2010/main" val="1044557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A5ED4-E9EF-69FF-F879-18E805C3C7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0F65C6E-9724-1AB9-67DB-D9EFD6A3FC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50A584-E3A3-6F4E-EFB7-BA306FA4C9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BD0B86-4551-F01D-649B-0BE03990958E}"/>
              </a:ext>
            </a:extLst>
          </p:cNvPr>
          <p:cNvSpPr>
            <a:spLocks noGrp="1"/>
          </p:cNvSpPr>
          <p:nvPr>
            <p:ph type="dt" sz="half" idx="10"/>
          </p:nvPr>
        </p:nvSpPr>
        <p:spPr/>
        <p:txBody>
          <a:bodyPr/>
          <a:lstStyle/>
          <a:p>
            <a:fld id="{4C84BEC2-10F2-4FFE-9652-ABA349A3E9EC}" type="datetimeFigureOut">
              <a:rPr lang="en-US" smtClean="0"/>
              <a:t>4/9/2025</a:t>
            </a:fld>
            <a:endParaRPr lang="en-US"/>
          </a:p>
        </p:txBody>
      </p:sp>
      <p:sp>
        <p:nvSpPr>
          <p:cNvPr id="6" name="Footer Placeholder 5">
            <a:extLst>
              <a:ext uri="{FF2B5EF4-FFF2-40B4-BE49-F238E27FC236}">
                <a16:creationId xmlns:a16="http://schemas.microsoft.com/office/drawing/2014/main" id="{72ED3EAF-0BDD-F9C8-77F6-76ADA697CF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52B082-485C-6F85-795D-ED7A3359F71A}"/>
              </a:ext>
            </a:extLst>
          </p:cNvPr>
          <p:cNvSpPr>
            <a:spLocks noGrp="1"/>
          </p:cNvSpPr>
          <p:nvPr>
            <p:ph type="sldNum" sz="quarter" idx="12"/>
          </p:nvPr>
        </p:nvSpPr>
        <p:spPr/>
        <p:txBody>
          <a:bodyPr/>
          <a:lstStyle/>
          <a:p>
            <a:fld id="{C8B3EB34-AEBF-4F86-BF9F-A6927A689E79}" type="slidenum">
              <a:rPr lang="en-US" smtClean="0"/>
              <a:t>‹#›</a:t>
            </a:fld>
            <a:endParaRPr lang="en-US"/>
          </a:p>
        </p:txBody>
      </p:sp>
    </p:spTree>
    <p:extLst>
      <p:ext uri="{BB962C8B-B14F-4D97-AF65-F5344CB8AC3E}">
        <p14:creationId xmlns:p14="http://schemas.microsoft.com/office/powerpoint/2010/main" val="3085558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05C2DC-054B-5F8D-116F-B9A85B1068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44C239-D46E-23B2-EB59-E8CC864C40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321FCF-1A91-1F7D-7EA6-80E47D64CA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84BEC2-10F2-4FFE-9652-ABA349A3E9EC}" type="datetimeFigureOut">
              <a:rPr lang="en-US" smtClean="0"/>
              <a:t>4/9/2025</a:t>
            </a:fld>
            <a:endParaRPr lang="en-US"/>
          </a:p>
        </p:txBody>
      </p:sp>
      <p:sp>
        <p:nvSpPr>
          <p:cNvPr id="5" name="Footer Placeholder 4">
            <a:extLst>
              <a:ext uri="{FF2B5EF4-FFF2-40B4-BE49-F238E27FC236}">
                <a16:creationId xmlns:a16="http://schemas.microsoft.com/office/drawing/2014/main" id="{49281D02-2220-6E11-6748-E0FE369334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F82D42-AD5B-2223-EFA4-E778B02643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B3EB34-AEBF-4F86-BF9F-A6927A689E79}" type="slidenum">
              <a:rPr lang="en-US" smtClean="0"/>
              <a:t>‹#›</a:t>
            </a:fld>
            <a:endParaRPr lang="en-US"/>
          </a:p>
        </p:txBody>
      </p:sp>
    </p:spTree>
    <p:extLst>
      <p:ext uri="{BB962C8B-B14F-4D97-AF65-F5344CB8AC3E}">
        <p14:creationId xmlns:p14="http://schemas.microsoft.com/office/powerpoint/2010/main" val="3880141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1">
            <a:extLst>
              <a:ext uri="{FF2B5EF4-FFF2-40B4-BE49-F238E27FC236}">
                <a16:creationId xmlns:a16="http://schemas.microsoft.com/office/drawing/2014/main" id="{B3B39D78-962A-40BD-A140-45AC22225A7F}"/>
              </a:ext>
            </a:extLst>
          </p:cNvPr>
          <p:cNvSpPr txBox="1"/>
          <p:nvPr/>
        </p:nvSpPr>
        <p:spPr>
          <a:xfrm>
            <a:off x="2755206" y="407568"/>
            <a:ext cx="6681573" cy="523220"/>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800" b="1" dirty="0">
                <a:solidFill>
                  <a:schemeClr val="accent2"/>
                </a:solidFill>
                <a:latin typeface="Times New Roman" panose="02020603050405020304" pitchFamily="18" charset="0"/>
                <a:cs typeface="Times New Roman" panose="02020603050405020304" pitchFamily="18" charset="0"/>
              </a:rPr>
              <a:t>MCA Major Project Mid Term Evaluation</a:t>
            </a:r>
            <a:endParaRPr lang="en-IN" sz="2800" b="1" dirty="0">
              <a:solidFill>
                <a:schemeClr val="accent2"/>
              </a:solidFill>
              <a:latin typeface="Times New Roman" panose="02020603050405020304" pitchFamily="18" charset="0"/>
              <a:cs typeface="Times New Roman" panose="02020603050405020304" pitchFamily="18" charset="0"/>
            </a:endParaRPr>
          </a:p>
        </p:txBody>
      </p:sp>
      <p:sp>
        <p:nvSpPr>
          <p:cNvPr id="6" name="TextBox 22">
            <a:extLst>
              <a:ext uri="{FF2B5EF4-FFF2-40B4-BE49-F238E27FC236}">
                <a16:creationId xmlns:a16="http://schemas.microsoft.com/office/drawing/2014/main" id="{94E9B825-9D5B-42B0-91D4-4CD2F94B3E9F}"/>
              </a:ext>
            </a:extLst>
          </p:cNvPr>
          <p:cNvSpPr txBox="1"/>
          <p:nvPr/>
        </p:nvSpPr>
        <p:spPr>
          <a:xfrm>
            <a:off x="762000" y="1367309"/>
            <a:ext cx="10498667" cy="83099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800" dirty="0">
                <a:latin typeface="Times New Roman" panose="02020603050405020304" pitchFamily="18" charset="0"/>
                <a:cs typeface="Times New Roman" panose="02020603050405020304" pitchFamily="18" charset="0"/>
              </a:rPr>
              <a:t>      </a:t>
            </a:r>
            <a:r>
              <a:rPr lang="en-US" sz="4800" dirty="0" err="1">
                <a:latin typeface="Times New Roman" panose="02020603050405020304" pitchFamily="18" charset="0"/>
                <a:cs typeface="Times New Roman" panose="02020603050405020304" pitchFamily="18" charset="0"/>
              </a:rPr>
              <a:t>BookEasy</a:t>
            </a:r>
            <a:r>
              <a:rPr lang="en-US" sz="4800" dirty="0">
                <a:latin typeface="Times New Roman" panose="02020603050405020304" pitchFamily="18" charset="0"/>
                <a:cs typeface="Times New Roman" panose="02020603050405020304" pitchFamily="18" charset="0"/>
              </a:rPr>
              <a:t> (Ticket booking system)</a:t>
            </a:r>
            <a:endParaRPr lang="en-IN" sz="4800" dirty="0">
              <a:latin typeface="Times New Roman" panose="02020603050405020304" pitchFamily="18" charset="0"/>
              <a:cs typeface="Times New Roman" panose="02020603050405020304" pitchFamily="18" charset="0"/>
            </a:endParaRPr>
          </a:p>
        </p:txBody>
      </p:sp>
      <p:sp>
        <p:nvSpPr>
          <p:cNvPr id="7" name="TextBox 24">
            <a:extLst>
              <a:ext uri="{FF2B5EF4-FFF2-40B4-BE49-F238E27FC236}">
                <a16:creationId xmlns:a16="http://schemas.microsoft.com/office/drawing/2014/main" id="{FF0DF445-1012-42A1-8AF0-1E35E1ADD624}"/>
              </a:ext>
            </a:extLst>
          </p:cNvPr>
          <p:cNvSpPr txBox="1"/>
          <p:nvPr/>
        </p:nvSpPr>
        <p:spPr>
          <a:xfrm>
            <a:off x="4996110" y="4507512"/>
            <a:ext cx="2199769" cy="1261884"/>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600" dirty="0">
                <a:latin typeface="Times New Roman" panose="02020603050405020304" pitchFamily="18" charset="0"/>
                <a:cs typeface="Times New Roman" panose="02020603050405020304" pitchFamily="18" charset="0"/>
              </a:rPr>
              <a:t>By</a:t>
            </a:r>
            <a:endParaRPr lang="en-US"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 Rani Kumari</a:t>
            </a:r>
          </a:p>
          <a:p>
            <a:pPr algn="ctr"/>
            <a:r>
              <a:rPr lang="en-US" sz="2000" dirty="0">
                <a:latin typeface="Times New Roman" panose="02020603050405020304" pitchFamily="18" charset="0"/>
                <a:cs typeface="Times New Roman" panose="02020603050405020304" pitchFamily="18" charset="0"/>
              </a:rPr>
              <a:t>23FS20MCA00116</a:t>
            </a:r>
          </a:p>
          <a:p>
            <a:pPr algn="ctr"/>
            <a:r>
              <a:rPr lang="en-US" sz="2000" dirty="0">
                <a:latin typeface="Times New Roman" panose="02020603050405020304" pitchFamily="18" charset="0"/>
                <a:cs typeface="Times New Roman" panose="02020603050405020304" pitchFamily="18" charset="0"/>
              </a:rPr>
              <a:t>2023-25</a:t>
            </a:r>
            <a:endParaRPr lang="en-IN" sz="3600" dirty="0">
              <a:latin typeface="Times New Roman" panose="02020603050405020304" pitchFamily="18" charset="0"/>
              <a:cs typeface="Times New Roman" panose="02020603050405020304" pitchFamily="18" charset="0"/>
            </a:endParaRPr>
          </a:p>
        </p:txBody>
      </p:sp>
      <p:sp>
        <p:nvSpPr>
          <p:cNvPr id="8" name="TextBox 25">
            <a:extLst>
              <a:ext uri="{FF2B5EF4-FFF2-40B4-BE49-F238E27FC236}">
                <a16:creationId xmlns:a16="http://schemas.microsoft.com/office/drawing/2014/main" id="{999D1AB1-7FAA-41CD-B3E8-21A94B6D0BD4}"/>
              </a:ext>
            </a:extLst>
          </p:cNvPr>
          <p:cNvSpPr txBox="1"/>
          <p:nvPr/>
        </p:nvSpPr>
        <p:spPr>
          <a:xfrm>
            <a:off x="3996957" y="2463148"/>
            <a:ext cx="4198072" cy="1504836"/>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600" dirty="0">
                <a:latin typeface="Times New Roman" panose="02020603050405020304" pitchFamily="18" charset="0"/>
                <a:cs typeface="Times New Roman" panose="02020603050405020304" pitchFamily="18" charset="0"/>
              </a:rPr>
              <a:t>Under the guidance of</a:t>
            </a:r>
          </a:p>
          <a:p>
            <a:pPr algn="ctr"/>
            <a:r>
              <a:rPr lang="en-US" sz="2000" dirty="0">
                <a:latin typeface="Times New Roman" panose="02020603050405020304" pitchFamily="18" charset="0"/>
                <a:cs typeface="Times New Roman" panose="02020603050405020304" pitchFamily="18" charset="0"/>
              </a:rPr>
              <a:t>Dr Arpana </a:t>
            </a:r>
            <a:r>
              <a:rPr lang="en-US" sz="2000" dirty="0" err="1">
                <a:latin typeface="Times New Roman" panose="02020603050405020304" pitchFamily="18" charset="0"/>
                <a:cs typeface="Times New Roman" panose="02020603050405020304" pitchFamily="18" charset="0"/>
              </a:rPr>
              <a:t>Sinhal</a:t>
            </a:r>
            <a:endParaRPr lang="en-US" sz="1600" dirty="0">
              <a:latin typeface="Times New Roman" panose="02020603050405020304" pitchFamily="18" charset="0"/>
              <a:cs typeface="Times New Roman" panose="02020603050405020304" pitchFamily="18" charset="0"/>
            </a:endParaRPr>
          </a:p>
          <a:p>
            <a:pPr algn="ctr"/>
            <a:r>
              <a:rPr lang="en-US" sz="1600" dirty="0">
                <a:latin typeface="Times New Roman" panose="02020603050405020304" pitchFamily="18" charset="0"/>
                <a:cs typeface="Times New Roman" panose="02020603050405020304" pitchFamily="18" charset="0"/>
              </a:rPr>
              <a:t>Department of Computer Applications</a:t>
            </a:r>
          </a:p>
          <a:p>
            <a:pPr marL="0" marR="0" algn="ctr">
              <a:lnSpc>
                <a:spcPct val="107000"/>
              </a:lnSpc>
              <a:spcAft>
                <a:spcPts val="800"/>
              </a:spcAft>
            </a:pPr>
            <a:r>
              <a:rPr lang="en-US" sz="1600" dirty="0">
                <a:latin typeface="Times New Roman" panose="02020603050405020304" pitchFamily="18" charset="0"/>
                <a:cs typeface="Times New Roman" panose="02020603050405020304" pitchFamily="18" charset="0"/>
              </a:rPr>
              <a:t>Faculty of Science, Technology and Architecture</a:t>
            </a:r>
          </a:p>
          <a:p>
            <a:pPr algn="ctr"/>
            <a:r>
              <a:rPr lang="en-US" sz="1600" dirty="0">
                <a:latin typeface="Times New Roman" panose="02020603050405020304" pitchFamily="18" charset="0"/>
                <a:cs typeface="Times New Roman" panose="02020603050405020304" pitchFamily="18" charset="0"/>
              </a:rPr>
              <a:t>Manipal University Jaipur</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9849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FA581-FA0C-0BDB-9C86-7CD324068E10}"/>
              </a:ext>
            </a:extLst>
          </p:cNvPr>
          <p:cNvSpPr>
            <a:spLocks noGrp="1"/>
          </p:cNvSpPr>
          <p:nvPr>
            <p:ph type="title"/>
          </p:nvPr>
        </p:nvSpPr>
        <p:spPr>
          <a:xfrm>
            <a:off x="389466" y="254000"/>
            <a:ext cx="10515600" cy="719668"/>
          </a:xfrm>
        </p:spPr>
        <p:txBody>
          <a:bodyPr>
            <a:normAutofit/>
          </a:bodyPr>
          <a:lstStyle/>
          <a:p>
            <a:r>
              <a:rPr lang="en-US" sz="2800" b="1" dirty="0">
                <a:solidFill>
                  <a:schemeClr val="accent2"/>
                </a:solidFill>
              </a:rPr>
              <a:t>4. Software Requirement Specification (SRS)</a:t>
            </a:r>
            <a:endParaRPr lang="en-US" sz="2800" dirty="0"/>
          </a:p>
        </p:txBody>
      </p:sp>
      <p:sp>
        <p:nvSpPr>
          <p:cNvPr id="3" name="Content Placeholder 2">
            <a:extLst>
              <a:ext uri="{FF2B5EF4-FFF2-40B4-BE49-F238E27FC236}">
                <a16:creationId xmlns:a16="http://schemas.microsoft.com/office/drawing/2014/main" id="{8E796F5B-A417-BB2C-658F-07AE22604DD2}"/>
              </a:ext>
            </a:extLst>
          </p:cNvPr>
          <p:cNvSpPr>
            <a:spLocks noGrp="1"/>
          </p:cNvSpPr>
          <p:nvPr>
            <p:ph idx="1"/>
          </p:nvPr>
        </p:nvSpPr>
        <p:spPr>
          <a:xfrm>
            <a:off x="516467" y="973668"/>
            <a:ext cx="10837333" cy="5203295"/>
          </a:xfrm>
        </p:spPr>
        <p:txBody>
          <a:bodyPr>
            <a:normAutofit/>
          </a:bodyPr>
          <a:lstStyle/>
          <a:p>
            <a:pPr>
              <a:buNone/>
            </a:pPr>
            <a:r>
              <a:rPr lang="en-US" sz="1800" b="1" dirty="0"/>
              <a:t>4. External Interface Requirements</a:t>
            </a:r>
          </a:p>
          <a:p>
            <a:pPr>
              <a:buNone/>
            </a:pPr>
            <a:r>
              <a:rPr lang="en-US" sz="1800" b="1" dirty="0"/>
              <a:t>4.1 User Interfaces</a:t>
            </a:r>
          </a:p>
          <a:p>
            <a:pPr>
              <a:buFont typeface="Arial" panose="020B0604020202020204" pitchFamily="34" charset="0"/>
              <a:buChar char="•"/>
            </a:pPr>
            <a:r>
              <a:rPr lang="en-US" sz="1800" dirty="0"/>
              <a:t>Simple and clean UI with intuitive navigation</a:t>
            </a:r>
          </a:p>
          <a:p>
            <a:pPr>
              <a:buFont typeface="Arial" panose="020B0604020202020204" pitchFamily="34" charset="0"/>
              <a:buChar char="•"/>
            </a:pPr>
            <a:r>
              <a:rPr lang="en-US" sz="1800" dirty="0"/>
              <a:t>Booking calendar and seat selection interfaces</a:t>
            </a:r>
          </a:p>
          <a:p>
            <a:pPr>
              <a:buFont typeface="Arial" panose="020B0604020202020204" pitchFamily="34" charset="0"/>
              <a:buChar char="•"/>
            </a:pPr>
            <a:r>
              <a:rPr lang="en-US" sz="1800" dirty="0"/>
              <a:t>Live availability and pricing display</a:t>
            </a:r>
          </a:p>
          <a:p>
            <a:pPr>
              <a:buNone/>
            </a:pPr>
            <a:r>
              <a:rPr lang="en-US" sz="1800" b="1" dirty="0"/>
              <a:t>4.2 Hardware Interfaces</a:t>
            </a:r>
          </a:p>
          <a:p>
            <a:pPr>
              <a:buFont typeface="Arial" panose="020B0604020202020204" pitchFamily="34" charset="0"/>
              <a:buChar char="•"/>
            </a:pPr>
            <a:r>
              <a:rPr lang="en-US" sz="1800" dirty="0"/>
              <a:t>Hosted on cloud servers (AWS/Azure)</a:t>
            </a:r>
          </a:p>
          <a:p>
            <a:pPr>
              <a:buFont typeface="Arial" panose="020B0604020202020204" pitchFamily="34" charset="0"/>
              <a:buChar char="•"/>
            </a:pPr>
            <a:r>
              <a:rPr lang="en-US" sz="1800" dirty="0"/>
              <a:t>Supports mobile and desktop browsers</a:t>
            </a:r>
          </a:p>
          <a:p>
            <a:pPr>
              <a:buNone/>
            </a:pPr>
            <a:r>
              <a:rPr lang="en-US" sz="1800" b="1" dirty="0"/>
              <a:t>4.3 Software Interfaces</a:t>
            </a:r>
          </a:p>
          <a:p>
            <a:pPr>
              <a:buFont typeface="Arial" panose="020B0604020202020204" pitchFamily="34" charset="0"/>
              <a:buChar char="•"/>
            </a:pPr>
            <a:r>
              <a:rPr lang="en-US" sz="1800" dirty="0"/>
              <a:t>Payment Gateway APIs (</a:t>
            </a:r>
            <a:r>
              <a:rPr lang="en-US" sz="1800" dirty="0" err="1"/>
              <a:t>Razorpay</a:t>
            </a:r>
            <a:r>
              <a:rPr lang="en-US" sz="1800" dirty="0"/>
              <a:t>, PayPal)</a:t>
            </a:r>
          </a:p>
          <a:p>
            <a:pPr>
              <a:buFont typeface="Arial" panose="020B0604020202020204" pitchFamily="34" charset="0"/>
              <a:buChar char="•"/>
            </a:pPr>
            <a:r>
              <a:rPr lang="en-US" sz="1800" dirty="0"/>
              <a:t>SMS/Email Notification APIs</a:t>
            </a:r>
          </a:p>
          <a:p>
            <a:pPr>
              <a:buFont typeface="Arial" panose="020B0604020202020204" pitchFamily="34" charset="0"/>
              <a:buChar char="•"/>
            </a:pPr>
            <a:r>
              <a:rPr lang="en-US" sz="1800" dirty="0"/>
              <a:t>External APIs for schedules (e.g., train/flight)</a:t>
            </a:r>
          </a:p>
          <a:p>
            <a:endParaRPr lang="en-US" dirty="0"/>
          </a:p>
        </p:txBody>
      </p:sp>
    </p:spTree>
    <p:extLst>
      <p:ext uri="{BB962C8B-B14F-4D97-AF65-F5344CB8AC3E}">
        <p14:creationId xmlns:p14="http://schemas.microsoft.com/office/powerpoint/2010/main" val="1112030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E98FC-1111-274F-3647-5A667ED0A0BC}"/>
              </a:ext>
            </a:extLst>
          </p:cNvPr>
          <p:cNvSpPr>
            <a:spLocks noGrp="1"/>
          </p:cNvSpPr>
          <p:nvPr>
            <p:ph type="title"/>
          </p:nvPr>
        </p:nvSpPr>
        <p:spPr>
          <a:xfrm>
            <a:off x="516467" y="211668"/>
            <a:ext cx="9707726" cy="660400"/>
          </a:xfrm>
        </p:spPr>
        <p:txBody>
          <a:bodyPr>
            <a:noAutofit/>
          </a:bodyPr>
          <a:lstStyle/>
          <a:p>
            <a:r>
              <a:rPr lang="en-US" sz="2800" b="1" dirty="0">
                <a:solidFill>
                  <a:schemeClr val="accent2"/>
                </a:solidFill>
              </a:rPr>
              <a:t>5. Data Flow Diagram (DFD)</a:t>
            </a:r>
            <a:br>
              <a:rPr lang="en-US" sz="2800" b="1" dirty="0">
                <a:solidFill>
                  <a:schemeClr val="accent2"/>
                </a:solidFill>
              </a:rPr>
            </a:br>
            <a:endParaRPr lang="en-US" sz="2800" u="sng" dirty="0">
              <a:solidFill>
                <a:schemeClr val="accent2"/>
              </a:solidFill>
            </a:endParaRPr>
          </a:p>
        </p:txBody>
      </p:sp>
      <p:sp>
        <p:nvSpPr>
          <p:cNvPr id="3" name="Content Placeholder 2">
            <a:extLst>
              <a:ext uri="{FF2B5EF4-FFF2-40B4-BE49-F238E27FC236}">
                <a16:creationId xmlns:a16="http://schemas.microsoft.com/office/drawing/2014/main" id="{6527FF52-3E46-E9A6-DC67-42817AAE66A7}"/>
              </a:ext>
            </a:extLst>
          </p:cNvPr>
          <p:cNvSpPr>
            <a:spLocks noGrp="1"/>
          </p:cNvSpPr>
          <p:nvPr>
            <p:ph idx="1"/>
          </p:nvPr>
        </p:nvSpPr>
        <p:spPr>
          <a:xfrm>
            <a:off x="838200" y="956733"/>
            <a:ext cx="10515600" cy="5220230"/>
          </a:xfrm>
        </p:spPr>
        <p:txBody>
          <a:bodyPr/>
          <a:lstStyle/>
          <a:p>
            <a:endParaRPr lang="en-US" dirty="0"/>
          </a:p>
          <a:p>
            <a:endParaRPr lang="en-US" dirty="0"/>
          </a:p>
          <a:p>
            <a:endParaRPr lang="en-US" dirty="0"/>
          </a:p>
          <a:p>
            <a:endParaRPr lang="en-US" dirty="0"/>
          </a:p>
          <a:p>
            <a:endParaRPr lang="en-US" dirty="0"/>
          </a:p>
          <a:p>
            <a:endParaRPr lang="en-US" dirty="0"/>
          </a:p>
          <a:p>
            <a:endParaRPr lang="en-US" dirty="0"/>
          </a:p>
        </p:txBody>
      </p:sp>
      <p:pic>
        <p:nvPicPr>
          <p:cNvPr id="6" name="Picture 5">
            <a:extLst>
              <a:ext uri="{FF2B5EF4-FFF2-40B4-BE49-F238E27FC236}">
                <a16:creationId xmlns:a16="http://schemas.microsoft.com/office/drawing/2014/main" id="{DCF59768-1488-4119-CAE9-CF7CD1A7F194}"/>
              </a:ext>
            </a:extLst>
          </p:cNvPr>
          <p:cNvPicPr>
            <a:picLocks noChangeAspect="1"/>
          </p:cNvPicPr>
          <p:nvPr/>
        </p:nvPicPr>
        <p:blipFill>
          <a:blip r:embed="rId2"/>
          <a:stretch>
            <a:fillRect/>
          </a:stretch>
        </p:blipFill>
        <p:spPr>
          <a:xfrm>
            <a:off x="1719420" y="1574800"/>
            <a:ext cx="9261847" cy="4893732"/>
          </a:xfrm>
          <a:prstGeom prst="rect">
            <a:avLst/>
          </a:prstGeom>
        </p:spPr>
      </p:pic>
      <p:sp>
        <p:nvSpPr>
          <p:cNvPr id="9" name="TextBox 8">
            <a:extLst>
              <a:ext uri="{FF2B5EF4-FFF2-40B4-BE49-F238E27FC236}">
                <a16:creationId xmlns:a16="http://schemas.microsoft.com/office/drawing/2014/main" id="{0DECE6B1-E3B0-5856-4A35-2010BB4C45E0}"/>
              </a:ext>
            </a:extLst>
          </p:cNvPr>
          <p:cNvSpPr txBox="1"/>
          <p:nvPr/>
        </p:nvSpPr>
        <p:spPr>
          <a:xfrm>
            <a:off x="838199" y="1007301"/>
            <a:ext cx="2582333" cy="461665"/>
          </a:xfrm>
          <a:prstGeom prst="rect">
            <a:avLst/>
          </a:prstGeom>
          <a:noFill/>
        </p:spPr>
        <p:txBody>
          <a:bodyPr wrap="square" rtlCol="0">
            <a:spAutoFit/>
          </a:bodyPr>
          <a:lstStyle/>
          <a:p>
            <a:r>
              <a:rPr lang="en-US" sz="2400" b="1" dirty="0">
                <a:solidFill>
                  <a:schemeClr val="accent2"/>
                </a:solidFill>
              </a:rPr>
              <a:t>0 Level Diagram </a:t>
            </a:r>
            <a:endParaRPr lang="en-US" sz="2400" dirty="0">
              <a:solidFill>
                <a:schemeClr val="accent2"/>
              </a:solidFill>
            </a:endParaRPr>
          </a:p>
        </p:txBody>
      </p:sp>
    </p:spTree>
    <p:extLst>
      <p:ext uri="{BB962C8B-B14F-4D97-AF65-F5344CB8AC3E}">
        <p14:creationId xmlns:p14="http://schemas.microsoft.com/office/powerpoint/2010/main" val="586266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7CF9E-96C2-00A5-673F-A31902C4D521}"/>
              </a:ext>
            </a:extLst>
          </p:cNvPr>
          <p:cNvSpPr>
            <a:spLocks noGrp="1"/>
          </p:cNvSpPr>
          <p:nvPr>
            <p:ph type="title"/>
          </p:nvPr>
        </p:nvSpPr>
        <p:spPr>
          <a:xfrm>
            <a:off x="423333" y="194733"/>
            <a:ext cx="10930467" cy="821267"/>
          </a:xfrm>
        </p:spPr>
        <p:txBody>
          <a:bodyPr>
            <a:noAutofit/>
          </a:bodyPr>
          <a:lstStyle/>
          <a:p>
            <a:r>
              <a:rPr lang="en-US" sz="2800" b="1" dirty="0">
                <a:solidFill>
                  <a:schemeClr val="accent2"/>
                </a:solidFill>
              </a:rPr>
              <a:t>5. Data Flow Diagram (DFD)</a:t>
            </a:r>
            <a:br>
              <a:rPr lang="en-US" sz="2800" b="1" u="sng" dirty="0">
                <a:solidFill>
                  <a:schemeClr val="accent2"/>
                </a:solidFill>
                <a:latin typeface="+mn-lt"/>
              </a:rPr>
            </a:br>
            <a:endParaRPr lang="en-US" sz="2800" b="1" u="sng" dirty="0">
              <a:solidFill>
                <a:schemeClr val="accent2"/>
              </a:solidFill>
              <a:latin typeface="+mn-lt"/>
            </a:endParaRPr>
          </a:p>
        </p:txBody>
      </p:sp>
      <p:pic>
        <p:nvPicPr>
          <p:cNvPr id="5" name="Picture 4">
            <a:extLst>
              <a:ext uri="{FF2B5EF4-FFF2-40B4-BE49-F238E27FC236}">
                <a16:creationId xmlns:a16="http://schemas.microsoft.com/office/drawing/2014/main" id="{DCC0E291-1471-3E9E-85A9-94308BFD0C25}"/>
              </a:ext>
            </a:extLst>
          </p:cNvPr>
          <p:cNvPicPr>
            <a:picLocks noChangeAspect="1"/>
          </p:cNvPicPr>
          <p:nvPr/>
        </p:nvPicPr>
        <p:blipFill>
          <a:blip r:embed="rId2"/>
          <a:stretch>
            <a:fillRect/>
          </a:stretch>
        </p:blipFill>
        <p:spPr>
          <a:xfrm>
            <a:off x="838200" y="806810"/>
            <a:ext cx="9143999" cy="5983454"/>
          </a:xfrm>
          <a:prstGeom prst="rect">
            <a:avLst/>
          </a:prstGeom>
        </p:spPr>
      </p:pic>
      <p:sp>
        <p:nvSpPr>
          <p:cNvPr id="7" name="TextBox 6">
            <a:extLst>
              <a:ext uri="{FF2B5EF4-FFF2-40B4-BE49-F238E27FC236}">
                <a16:creationId xmlns:a16="http://schemas.microsoft.com/office/drawing/2014/main" id="{D8F3A32C-ED91-2532-4864-3A838C5F2FC9}"/>
              </a:ext>
            </a:extLst>
          </p:cNvPr>
          <p:cNvSpPr txBox="1"/>
          <p:nvPr/>
        </p:nvSpPr>
        <p:spPr>
          <a:xfrm>
            <a:off x="838200" y="815945"/>
            <a:ext cx="2379133" cy="461665"/>
          </a:xfrm>
          <a:prstGeom prst="rect">
            <a:avLst/>
          </a:prstGeom>
          <a:noFill/>
        </p:spPr>
        <p:txBody>
          <a:bodyPr wrap="square" rtlCol="0">
            <a:spAutoFit/>
          </a:bodyPr>
          <a:lstStyle/>
          <a:p>
            <a:r>
              <a:rPr lang="en-US" sz="2400" b="1" dirty="0">
                <a:solidFill>
                  <a:schemeClr val="accent2"/>
                </a:solidFill>
              </a:rPr>
              <a:t>1 Level Diagram </a:t>
            </a:r>
            <a:endParaRPr lang="en-US" sz="2400" dirty="0">
              <a:solidFill>
                <a:schemeClr val="accent2"/>
              </a:solidFill>
            </a:endParaRPr>
          </a:p>
        </p:txBody>
      </p:sp>
    </p:spTree>
    <p:extLst>
      <p:ext uri="{BB962C8B-B14F-4D97-AF65-F5344CB8AC3E}">
        <p14:creationId xmlns:p14="http://schemas.microsoft.com/office/powerpoint/2010/main" val="3799861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2ABA0-8E31-9C42-8203-9124636656DF}"/>
              </a:ext>
            </a:extLst>
          </p:cNvPr>
          <p:cNvSpPr>
            <a:spLocks noGrp="1"/>
          </p:cNvSpPr>
          <p:nvPr>
            <p:ph type="ctrTitle"/>
          </p:nvPr>
        </p:nvSpPr>
        <p:spPr>
          <a:xfrm>
            <a:off x="270934" y="127000"/>
            <a:ext cx="9364133" cy="448733"/>
          </a:xfrm>
        </p:spPr>
        <p:txBody>
          <a:bodyPr>
            <a:noAutofit/>
          </a:bodyPr>
          <a:lstStyle/>
          <a:p>
            <a:pPr algn="l"/>
            <a:r>
              <a:rPr lang="en-US" sz="2800" b="1" dirty="0">
                <a:solidFill>
                  <a:schemeClr val="accent2"/>
                </a:solidFill>
              </a:rPr>
              <a:t>6. Output</a:t>
            </a:r>
          </a:p>
        </p:txBody>
      </p:sp>
      <p:sp>
        <p:nvSpPr>
          <p:cNvPr id="3" name="Subtitle 2">
            <a:extLst>
              <a:ext uri="{FF2B5EF4-FFF2-40B4-BE49-F238E27FC236}">
                <a16:creationId xmlns:a16="http://schemas.microsoft.com/office/drawing/2014/main" id="{EE2E3298-5DF5-89DC-1DAE-487E0FAA0257}"/>
              </a:ext>
            </a:extLst>
          </p:cNvPr>
          <p:cNvSpPr>
            <a:spLocks noGrp="1"/>
          </p:cNvSpPr>
          <p:nvPr>
            <p:ph type="subTitle" idx="1"/>
          </p:nvPr>
        </p:nvSpPr>
        <p:spPr>
          <a:xfrm>
            <a:off x="364067" y="643467"/>
            <a:ext cx="11531600" cy="6087533"/>
          </a:xfrm>
        </p:spPr>
        <p:txBody>
          <a:bodyPr>
            <a:normAutofit/>
          </a:bodyPr>
          <a:lstStyle/>
          <a:p>
            <a:pPr algn="l">
              <a:buNone/>
            </a:pPr>
            <a:r>
              <a:rPr lang="en-US" sz="1800" b="1" dirty="0"/>
              <a:t> 1. E-Ticket / Booking Confirmation</a:t>
            </a:r>
          </a:p>
          <a:p>
            <a:pPr algn="l">
              <a:buFont typeface="Arial" panose="020B0604020202020204" pitchFamily="34" charset="0"/>
              <a:buChar char="•"/>
            </a:pPr>
            <a:r>
              <a:rPr lang="en-US" sz="1800" dirty="0"/>
              <a:t>Displays ticket details after successful booking.</a:t>
            </a:r>
          </a:p>
          <a:p>
            <a:pPr algn="l">
              <a:buFont typeface="Arial" panose="020B0604020202020204" pitchFamily="34" charset="0"/>
              <a:buChar char="•"/>
            </a:pPr>
            <a:r>
              <a:rPr lang="en-US" sz="1800" dirty="0"/>
              <a:t>Includes: Ticket ID, user name, travel/event details, seat/room info, amount paid, date &amp; time.</a:t>
            </a:r>
          </a:p>
          <a:p>
            <a:pPr algn="l">
              <a:buFont typeface="Arial" panose="020B0604020202020204" pitchFamily="34" charset="0"/>
              <a:buChar char="•"/>
            </a:pPr>
            <a:r>
              <a:rPr lang="en-US" sz="1800" dirty="0"/>
              <a:t>Can be downloaded or emailed as a PDF or QR code.</a:t>
            </a:r>
          </a:p>
          <a:p>
            <a:pPr algn="l">
              <a:buNone/>
            </a:pPr>
            <a:r>
              <a:rPr lang="en-US" sz="1800" b="1" dirty="0"/>
              <a:t> 2. Booking History Page</a:t>
            </a:r>
          </a:p>
          <a:p>
            <a:pPr algn="l">
              <a:buFont typeface="Arial" panose="020B0604020202020204" pitchFamily="34" charset="0"/>
              <a:buChar char="•"/>
            </a:pPr>
            <a:r>
              <a:rPr lang="en-US" sz="1800" dirty="0"/>
              <a:t>List of all past and upcoming bookings for the user.</a:t>
            </a:r>
          </a:p>
          <a:p>
            <a:pPr algn="l">
              <a:buFont typeface="Arial" panose="020B0604020202020204" pitchFamily="34" charset="0"/>
              <a:buChar char="•"/>
            </a:pPr>
            <a:r>
              <a:rPr lang="en-US" sz="1800" dirty="0"/>
              <a:t>Filterable by type: Bus, Train, Flight, Movie, Concert, Dining, Hotel.</a:t>
            </a:r>
          </a:p>
          <a:p>
            <a:pPr algn="l">
              <a:buFont typeface="Arial" panose="020B0604020202020204" pitchFamily="34" charset="0"/>
              <a:buChar char="•"/>
            </a:pPr>
            <a:r>
              <a:rPr lang="en-US" sz="1800" dirty="0"/>
              <a:t>Includes options for "Cancel", "Reschedule", or "Download Ticket".</a:t>
            </a:r>
          </a:p>
          <a:p>
            <a:pPr algn="l">
              <a:buNone/>
            </a:pPr>
            <a:r>
              <a:rPr lang="en-US" sz="1800" b="1" dirty="0"/>
              <a:t> 3. Payment Status</a:t>
            </a:r>
          </a:p>
          <a:p>
            <a:pPr algn="l">
              <a:buFont typeface="Arial" panose="020B0604020202020204" pitchFamily="34" charset="0"/>
              <a:buChar char="•"/>
            </a:pPr>
            <a:r>
              <a:rPr lang="en-US" sz="1800" dirty="0"/>
              <a:t>Shows confirmation of payment success or failure.</a:t>
            </a:r>
          </a:p>
          <a:p>
            <a:pPr algn="l">
              <a:buFont typeface="Arial" panose="020B0604020202020204" pitchFamily="34" charset="0"/>
              <a:buChar char="•"/>
            </a:pPr>
            <a:r>
              <a:rPr lang="en-US" sz="1800" dirty="0"/>
              <a:t>Includes transaction ID, amount, and payment method.</a:t>
            </a:r>
          </a:p>
          <a:p>
            <a:pPr algn="l">
              <a:buFont typeface="Arial" panose="020B0604020202020204" pitchFamily="34" charset="0"/>
              <a:buChar char="•"/>
            </a:pPr>
            <a:r>
              <a:rPr lang="en-US" sz="1800" dirty="0"/>
              <a:t>Automatically updates the ticket booking status.</a:t>
            </a:r>
          </a:p>
          <a:p>
            <a:pPr algn="l"/>
            <a:endParaRPr lang="en-US" dirty="0"/>
          </a:p>
        </p:txBody>
      </p:sp>
    </p:spTree>
    <p:extLst>
      <p:ext uri="{BB962C8B-B14F-4D97-AF65-F5344CB8AC3E}">
        <p14:creationId xmlns:p14="http://schemas.microsoft.com/office/powerpoint/2010/main" val="3322337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43478-8B51-831C-002C-954E9EE87188}"/>
              </a:ext>
            </a:extLst>
          </p:cNvPr>
          <p:cNvSpPr>
            <a:spLocks noGrp="1"/>
          </p:cNvSpPr>
          <p:nvPr>
            <p:ph type="title"/>
          </p:nvPr>
        </p:nvSpPr>
        <p:spPr>
          <a:xfrm>
            <a:off x="211667" y="144993"/>
            <a:ext cx="10515600" cy="617008"/>
          </a:xfrm>
        </p:spPr>
        <p:txBody>
          <a:bodyPr>
            <a:normAutofit/>
          </a:bodyPr>
          <a:lstStyle/>
          <a:p>
            <a:r>
              <a:rPr lang="en-US" sz="2800" b="1" dirty="0">
                <a:solidFill>
                  <a:schemeClr val="accent2"/>
                </a:solidFill>
              </a:rPr>
              <a:t>6. Output</a:t>
            </a:r>
            <a:endParaRPr lang="en-US" sz="2800" dirty="0"/>
          </a:p>
        </p:txBody>
      </p:sp>
      <p:sp>
        <p:nvSpPr>
          <p:cNvPr id="3" name="Content Placeholder 2">
            <a:extLst>
              <a:ext uri="{FF2B5EF4-FFF2-40B4-BE49-F238E27FC236}">
                <a16:creationId xmlns:a16="http://schemas.microsoft.com/office/drawing/2014/main" id="{6EB0771A-B1AC-509D-ABD8-9B8904BDDF9E}"/>
              </a:ext>
            </a:extLst>
          </p:cNvPr>
          <p:cNvSpPr>
            <a:spLocks noGrp="1"/>
          </p:cNvSpPr>
          <p:nvPr>
            <p:ph idx="1"/>
          </p:nvPr>
        </p:nvSpPr>
        <p:spPr>
          <a:xfrm>
            <a:off x="347133" y="762001"/>
            <a:ext cx="11006667" cy="5414962"/>
          </a:xfrm>
        </p:spPr>
        <p:txBody>
          <a:bodyPr>
            <a:normAutofit/>
          </a:bodyPr>
          <a:lstStyle/>
          <a:p>
            <a:pPr algn="l">
              <a:buNone/>
            </a:pPr>
            <a:r>
              <a:rPr lang="en-US" sz="1800" b="1" dirty="0"/>
              <a:t> 4. Admin Dashboard Reports</a:t>
            </a:r>
          </a:p>
          <a:p>
            <a:pPr algn="l">
              <a:buFont typeface="Arial" panose="020B0604020202020204" pitchFamily="34" charset="0"/>
              <a:buChar char="•"/>
            </a:pPr>
            <a:r>
              <a:rPr lang="en-US" sz="1800" dirty="0"/>
              <a:t>Daily/weekly/monthly reports of:</a:t>
            </a:r>
          </a:p>
          <a:p>
            <a:pPr marL="742950" lvl="1" indent="-285750" algn="l">
              <a:buFont typeface="Arial" panose="020B0604020202020204" pitchFamily="34" charset="0"/>
              <a:buChar char="•"/>
            </a:pPr>
            <a:r>
              <a:rPr lang="en-US" sz="1800" dirty="0"/>
              <a:t>Total bookings</a:t>
            </a:r>
          </a:p>
          <a:p>
            <a:pPr marL="742950" lvl="1" indent="-285750" algn="l">
              <a:buFont typeface="Arial" panose="020B0604020202020204" pitchFamily="34" charset="0"/>
              <a:buChar char="•"/>
            </a:pPr>
            <a:r>
              <a:rPr lang="en-US" sz="1800" dirty="0"/>
              <a:t>Revenue generated</a:t>
            </a:r>
          </a:p>
          <a:p>
            <a:pPr marL="742950" lvl="1" indent="-285750" algn="l">
              <a:buFont typeface="Arial" panose="020B0604020202020204" pitchFamily="34" charset="0"/>
              <a:buChar char="•"/>
            </a:pPr>
            <a:r>
              <a:rPr lang="en-US" sz="1800" dirty="0"/>
              <a:t>Cancellations</a:t>
            </a:r>
          </a:p>
          <a:p>
            <a:pPr marL="742950" lvl="1" indent="-285750" algn="l">
              <a:buFont typeface="Arial" panose="020B0604020202020204" pitchFamily="34" charset="0"/>
              <a:buChar char="•"/>
            </a:pPr>
            <a:r>
              <a:rPr lang="en-US" sz="1800" dirty="0"/>
              <a:t>Most popular booking types</a:t>
            </a:r>
          </a:p>
          <a:p>
            <a:pPr algn="l">
              <a:buFont typeface="Arial" panose="020B0604020202020204" pitchFamily="34" charset="0"/>
              <a:buChar char="•"/>
            </a:pPr>
            <a:r>
              <a:rPr lang="en-US" sz="1800" dirty="0"/>
              <a:t>Graphical view (bar/pie charts) for better analytics.</a:t>
            </a:r>
          </a:p>
          <a:p>
            <a:pPr algn="l">
              <a:buNone/>
            </a:pPr>
            <a:r>
              <a:rPr lang="en-US" sz="1800" b="1" dirty="0"/>
              <a:t> 5. Notification Output</a:t>
            </a:r>
          </a:p>
          <a:p>
            <a:pPr algn="l">
              <a:buFont typeface="Arial" panose="020B0604020202020204" pitchFamily="34" charset="0"/>
              <a:buChar char="•"/>
            </a:pPr>
            <a:r>
              <a:rPr lang="en-US" sz="1800" dirty="0"/>
              <a:t>On-screen confirmation messages.</a:t>
            </a:r>
          </a:p>
          <a:p>
            <a:pPr algn="l">
              <a:buFont typeface="Arial" panose="020B0604020202020204" pitchFamily="34" charset="0"/>
              <a:buChar char="•"/>
            </a:pPr>
            <a:r>
              <a:rPr lang="en-US" sz="1800" dirty="0"/>
              <a:t>Email/SMS alerts for booking, cancellation, refund, or reminders.</a:t>
            </a:r>
          </a:p>
          <a:p>
            <a:pPr algn="l">
              <a:buNone/>
            </a:pPr>
            <a:r>
              <a:rPr lang="en-US" sz="1800" b="1"/>
              <a:t> </a:t>
            </a:r>
            <a:r>
              <a:rPr lang="en-US" sz="1800" b="1" dirty="0"/>
              <a:t>6. Invoice Generation</a:t>
            </a:r>
          </a:p>
          <a:p>
            <a:pPr algn="l">
              <a:buFont typeface="Arial" panose="020B0604020202020204" pitchFamily="34" charset="0"/>
              <a:buChar char="•"/>
            </a:pPr>
            <a:r>
              <a:rPr lang="en-US" sz="1800" dirty="0"/>
              <a:t>For bookings requiring receipts (flights, hotels, etc.)</a:t>
            </a:r>
          </a:p>
          <a:p>
            <a:pPr algn="l">
              <a:buFont typeface="Arial" panose="020B0604020202020204" pitchFamily="34" charset="0"/>
              <a:buChar char="•"/>
            </a:pPr>
            <a:r>
              <a:rPr lang="en-US" sz="1800" dirty="0"/>
              <a:t>Includes company logo, tax breakdown, and invoice number.</a:t>
            </a:r>
          </a:p>
          <a:p>
            <a:endParaRPr lang="en-US" dirty="0"/>
          </a:p>
        </p:txBody>
      </p:sp>
    </p:spTree>
    <p:extLst>
      <p:ext uri="{BB962C8B-B14F-4D97-AF65-F5344CB8AC3E}">
        <p14:creationId xmlns:p14="http://schemas.microsoft.com/office/powerpoint/2010/main" val="2879670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5994BDC-F18D-65B2-71FA-52229F0AB8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3063" y="493398"/>
            <a:ext cx="11590337" cy="6105623"/>
          </a:xfrm>
        </p:spPr>
      </p:pic>
    </p:spTree>
    <p:extLst>
      <p:ext uri="{BB962C8B-B14F-4D97-AF65-F5344CB8AC3E}">
        <p14:creationId xmlns:p14="http://schemas.microsoft.com/office/powerpoint/2010/main" val="3352230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697FEAC-DE48-83F8-3B79-18C97F45E3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063" y="259225"/>
            <a:ext cx="11641137" cy="6303038"/>
          </a:xfrm>
        </p:spPr>
      </p:pic>
    </p:spTree>
    <p:extLst>
      <p:ext uri="{BB962C8B-B14F-4D97-AF65-F5344CB8AC3E}">
        <p14:creationId xmlns:p14="http://schemas.microsoft.com/office/powerpoint/2010/main" val="2034560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4BAFEA1-3D30-81E7-F560-E9E1A9A1A0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000" y="232375"/>
            <a:ext cx="11734800" cy="6339275"/>
          </a:xfrm>
        </p:spPr>
      </p:pic>
    </p:spTree>
    <p:extLst>
      <p:ext uri="{BB962C8B-B14F-4D97-AF65-F5344CB8AC3E}">
        <p14:creationId xmlns:p14="http://schemas.microsoft.com/office/powerpoint/2010/main" val="5044495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6243CA9-D3C8-13B5-EAB7-0E9F17739E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098867" cy="6858000"/>
          </a:xfrm>
        </p:spPr>
      </p:pic>
    </p:spTree>
    <p:extLst>
      <p:ext uri="{BB962C8B-B14F-4D97-AF65-F5344CB8AC3E}">
        <p14:creationId xmlns:p14="http://schemas.microsoft.com/office/powerpoint/2010/main" val="3830798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DC2BE18-083B-E855-6F66-6ECC836809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538" y="234238"/>
            <a:ext cx="11642725" cy="6376824"/>
          </a:xfrm>
        </p:spPr>
      </p:pic>
    </p:spTree>
    <p:extLst>
      <p:ext uri="{BB962C8B-B14F-4D97-AF65-F5344CB8AC3E}">
        <p14:creationId xmlns:p14="http://schemas.microsoft.com/office/powerpoint/2010/main" val="2047115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D94E1-094A-17FA-C385-B8BE56A378B2}"/>
              </a:ext>
            </a:extLst>
          </p:cNvPr>
          <p:cNvSpPr>
            <a:spLocks noGrp="1"/>
          </p:cNvSpPr>
          <p:nvPr>
            <p:ph type="title"/>
          </p:nvPr>
        </p:nvSpPr>
        <p:spPr>
          <a:xfrm>
            <a:off x="838200" y="145254"/>
            <a:ext cx="10515600" cy="1325563"/>
          </a:xfrm>
        </p:spPr>
        <p:txBody>
          <a:bodyPr/>
          <a:lstStyle/>
          <a:p>
            <a:r>
              <a:rPr lang="en-US" dirty="0">
                <a:solidFill>
                  <a:schemeClr val="accent2">
                    <a:lumMod val="75000"/>
                  </a:schemeClr>
                </a:solidFill>
              </a:rPr>
              <a:t>Outlines</a:t>
            </a:r>
          </a:p>
        </p:txBody>
      </p:sp>
      <p:sp>
        <p:nvSpPr>
          <p:cNvPr id="3" name="Content Placeholder 2">
            <a:extLst>
              <a:ext uri="{FF2B5EF4-FFF2-40B4-BE49-F238E27FC236}">
                <a16:creationId xmlns:a16="http://schemas.microsoft.com/office/drawing/2014/main" id="{9365A577-3C56-794F-8C6D-9273849B9A72}"/>
              </a:ext>
            </a:extLst>
          </p:cNvPr>
          <p:cNvSpPr>
            <a:spLocks noGrp="1"/>
          </p:cNvSpPr>
          <p:nvPr>
            <p:ph idx="1"/>
          </p:nvPr>
        </p:nvSpPr>
        <p:spPr>
          <a:xfrm>
            <a:off x="838200" y="1613959"/>
            <a:ext cx="10515600" cy="4351338"/>
          </a:xfrm>
        </p:spPr>
        <p:txBody>
          <a:bodyPr/>
          <a:lstStyle/>
          <a:p>
            <a:pPr marL="514350" indent="-514350">
              <a:buFont typeface="+mj-lt"/>
              <a:buAutoNum type="arabicPeriod"/>
            </a:pPr>
            <a:r>
              <a:rPr lang="en-US" dirty="0"/>
              <a:t>Introduction</a:t>
            </a:r>
          </a:p>
          <a:p>
            <a:pPr marL="514350" indent="-514350">
              <a:buFont typeface="+mj-lt"/>
              <a:buAutoNum type="arabicPeriod"/>
            </a:pPr>
            <a:r>
              <a:rPr lang="en-US" dirty="0"/>
              <a:t>Motivation</a:t>
            </a:r>
          </a:p>
          <a:p>
            <a:pPr marL="514350" indent="-514350">
              <a:buFont typeface="+mj-lt"/>
              <a:buAutoNum type="arabicPeriod"/>
            </a:pPr>
            <a:r>
              <a:rPr lang="en-US" dirty="0"/>
              <a:t>Process model</a:t>
            </a:r>
          </a:p>
          <a:p>
            <a:pPr marL="514350" indent="-514350">
              <a:buFont typeface="+mj-lt"/>
              <a:buAutoNum type="arabicPeriod"/>
            </a:pPr>
            <a:r>
              <a:rPr lang="en-US" dirty="0"/>
              <a:t>Software requirement specification</a:t>
            </a:r>
          </a:p>
          <a:p>
            <a:pPr marL="514350" indent="-514350">
              <a:buFont typeface="+mj-lt"/>
              <a:buAutoNum type="arabicPeriod"/>
            </a:pPr>
            <a:r>
              <a:rPr lang="en-US" dirty="0"/>
              <a:t>Data flow diagram</a:t>
            </a:r>
          </a:p>
          <a:p>
            <a:pPr marL="514350" indent="-514350">
              <a:buFont typeface="+mj-lt"/>
              <a:buAutoNum type="arabicPeriod"/>
            </a:pPr>
            <a:r>
              <a:rPr lang="en-US" dirty="0"/>
              <a:t>Output</a:t>
            </a:r>
          </a:p>
          <a:p>
            <a:pPr marL="514350" indent="-514350">
              <a:buFont typeface="+mj-lt"/>
              <a:buAutoNum type="arabicPeriod"/>
            </a:pPr>
            <a:r>
              <a:rPr lang="en-US" dirty="0"/>
              <a:t>Conclusion</a:t>
            </a:r>
          </a:p>
          <a:p>
            <a:pPr marL="514350" indent="-514350">
              <a:buFont typeface="+mj-lt"/>
              <a:buAutoNum type="arabicPeriod"/>
            </a:pPr>
            <a:r>
              <a:rPr lang="en-US" dirty="0"/>
              <a:t>Future scope</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2086097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8D1ED664-486D-7DE3-C5B9-5E04696422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1914" y="233363"/>
            <a:ext cx="11656110" cy="6403975"/>
          </a:xfrm>
        </p:spPr>
      </p:pic>
    </p:spTree>
    <p:extLst>
      <p:ext uri="{BB962C8B-B14F-4D97-AF65-F5344CB8AC3E}">
        <p14:creationId xmlns:p14="http://schemas.microsoft.com/office/powerpoint/2010/main" val="31632415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C39A4-D73F-2871-10FB-53BD693770AF}"/>
              </a:ext>
            </a:extLst>
          </p:cNvPr>
          <p:cNvSpPr>
            <a:spLocks noGrp="1"/>
          </p:cNvSpPr>
          <p:nvPr>
            <p:ph type="title"/>
          </p:nvPr>
        </p:nvSpPr>
        <p:spPr>
          <a:xfrm>
            <a:off x="414866" y="118534"/>
            <a:ext cx="10752667" cy="651934"/>
          </a:xfrm>
        </p:spPr>
        <p:txBody>
          <a:bodyPr>
            <a:normAutofit fontScale="90000"/>
          </a:bodyPr>
          <a:lstStyle/>
          <a:p>
            <a:br>
              <a:rPr lang="en-US" sz="2700" b="1" dirty="0">
                <a:solidFill>
                  <a:schemeClr val="accent2"/>
                </a:solidFill>
              </a:rPr>
            </a:br>
            <a:br>
              <a:rPr lang="en-US" sz="2700" b="1" dirty="0">
                <a:solidFill>
                  <a:schemeClr val="accent2"/>
                </a:solidFill>
              </a:rPr>
            </a:br>
            <a:r>
              <a:rPr lang="en-US" sz="3100" b="1" dirty="0">
                <a:solidFill>
                  <a:schemeClr val="accent2"/>
                </a:solidFill>
              </a:rPr>
              <a:t>7. Conclusion</a:t>
            </a:r>
            <a:br>
              <a:rPr lang="en-US" b="1" dirty="0"/>
            </a:br>
            <a:endParaRPr lang="en-US" dirty="0"/>
          </a:p>
        </p:txBody>
      </p:sp>
      <p:sp>
        <p:nvSpPr>
          <p:cNvPr id="3" name="Content Placeholder 2">
            <a:extLst>
              <a:ext uri="{FF2B5EF4-FFF2-40B4-BE49-F238E27FC236}">
                <a16:creationId xmlns:a16="http://schemas.microsoft.com/office/drawing/2014/main" id="{9776BD85-6194-A880-F60F-84492056EC9A}"/>
              </a:ext>
            </a:extLst>
          </p:cNvPr>
          <p:cNvSpPr>
            <a:spLocks noGrp="1"/>
          </p:cNvSpPr>
          <p:nvPr>
            <p:ph idx="1"/>
          </p:nvPr>
        </p:nvSpPr>
        <p:spPr>
          <a:xfrm>
            <a:off x="414866" y="916252"/>
            <a:ext cx="11497734" cy="5823214"/>
          </a:xfrm>
        </p:spPr>
        <p:txBody>
          <a:bodyPr/>
          <a:lstStyle/>
          <a:p>
            <a:pPr algn="just"/>
            <a:r>
              <a:rPr lang="en-US" sz="1800" dirty="0"/>
              <a:t>The Online Ticket Booking System provides a </a:t>
            </a:r>
            <a:r>
              <a:rPr lang="en-US" sz="1800" b="1" dirty="0"/>
              <a:t>centralized and efficient platform</a:t>
            </a:r>
            <a:r>
              <a:rPr lang="en-US" sz="1800" dirty="0"/>
              <a:t> for users to book various services such as bus, train, flight, hotel, dining, movies, and concerts from the comfort of their home. By digitizing the traditional booking process, the system offers a </a:t>
            </a:r>
            <a:r>
              <a:rPr lang="en-US" sz="1800" b="1" dirty="0"/>
              <a:t>user-friendly interface</a:t>
            </a:r>
            <a:r>
              <a:rPr lang="en-US" sz="1800" dirty="0"/>
              <a:t>, </a:t>
            </a:r>
            <a:r>
              <a:rPr lang="en-US" sz="1800" b="1" dirty="0"/>
              <a:t>real-time availability</a:t>
            </a:r>
            <a:r>
              <a:rPr lang="en-US" sz="1800" dirty="0"/>
              <a:t>, </a:t>
            </a:r>
            <a:r>
              <a:rPr lang="en-US" sz="1800" b="1" dirty="0"/>
              <a:t>secure payments</a:t>
            </a:r>
            <a:r>
              <a:rPr lang="en-US" sz="1800" dirty="0"/>
              <a:t>, and </a:t>
            </a:r>
            <a:r>
              <a:rPr lang="en-US" sz="1800" b="1" dirty="0"/>
              <a:t>automated ticket generation</a:t>
            </a:r>
            <a:r>
              <a:rPr lang="en-US" sz="1800" dirty="0"/>
              <a:t>.</a:t>
            </a:r>
          </a:p>
          <a:p>
            <a:pPr algn="just"/>
            <a:r>
              <a:rPr lang="en-US" sz="1800" dirty="0"/>
              <a:t>This project not only simplifies the customer experience but also enables </a:t>
            </a:r>
            <a:r>
              <a:rPr lang="en-US" sz="1800" b="1" dirty="0"/>
              <a:t>service providers</a:t>
            </a:r>
            <a:r>
              <a:rPr lang="en-US" sz="1800" dirty="0"/>
              <a:t> to manage their schedules, pricing, and bookings more effectively. Through the use of modern development models like the </a:t>
            </a:r>
            <a:r>
              <a:rPr lang="en-US" sz="1800" b="1" dirty="0"/>
              <a:t>Incremental Model</a:t>
            </a:r>
            <a:r>
              <a:rPr lang="en-US" sz="1800" dirty="0"/>
              <a:t>, the system can be built and improved progressively, ensuring stability and flexibility.</a:t>
            </a:r>
          </a:p>
          <a:p>
            <a:pPr algn="just">
              <a:buFont typeface="Arial" panose="020B0604020202020204" pitchFamily="34" charset="0"/>
              <a:buChar char="•"/>
            </a:pPr>
            <a:r>
              <a:rPr lang="en-US" sz="1800" dirty="0"/>
              <a:t>The </a:t>
            </a:r>
            <a:r>
              <a:rPr lang="en-US" sz="1800" b="1" dirty="0"/>
              <a:t>Incremental Model</a:t>
            </a:r>
            <a:r>
              <a:rPr lang="en-US" sz="1800" dirty="0"/>
              <a:t> ensures continuous system improvements.</a:t>
            </a:r>
          </a:p>
          <a:p>
            <a:pPr algn="just">
              <a:buFont typeface="Arial" panose="020B0604020202020204" pitchFamily="34" charset="0"/>
              <a:buChar char="•"/>
            </a:pPr>
            <a:r>
              <a:rPr lang="en-US" sz="1800" dirty="0"/>
              <a:t>Reduces </a:t>
            </a:r>
            <a:r>
              <a:rPr lang="en-US" sz="1800" b="1" dirty="0"/>
              <a:t>risk of failures</a:t>
            </a:r>
            <a:r>
              <a:rPr lang="en-US" sz="1800" dirty="0"/>
              <a:t> by delivering features in phases.</a:t>
            </a:r>
          </a:p>
          <a:p>
            <a:pPr algn="just">
              <a:buFont typeface="Arial" panose="020B0604020202020204" pitchFamily="34" charset="0"/>
              <a:buChar char="•"/>
            </a:pPr>
            <a:r>
              <a:rPr lang="en-US" sz="1800" dirty="0"/>
              <a:t>Provides a </a:t>
            </a:r>
            <a:r>
              <a:rPr lang="en-US" sz="1800" b="1" dirty="0"/>
              <a:t>seamless ticket booking experience</a:t>
            </a:r>
            <a:r>
              <a:rPr lang="en-US" sz="1800" dirty="0"/>
              <a:t> with secure transactions.</a:t>
            </a:r>
          </a:p>
          <a:p>
            <a:pPr marL="0" indent="0" algn="just">
              <a:buNone/>
            </a:pPr>
            <a:endParaRPr lang="en-US" sz="1800" dirty="0"/>
          </a:p>
          <a:p>
            <a:endParaRPr lang="en-US" dirty="0"/>
          </a:p>
        </p:txBody>
      </p:sp>
    </p:spTree>
    <p:extLst>
      <p:ext uri="{BB962C8B-B14F-4D97-AF65-F5344CB8AC3E}">
        <p14:creationId xmlns:p14="http://schemas.microsoft.com/office/powerpoint/2010/main" val="1387995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4136C-71E2-408E-DC29-FD98DEA18C86}"/>
              </a:ext>
            </a:extLst>
          </p:cNvPr>
          <p:cNvSpPr>
            <a:spLocks noGrp="1"/>
          </p:cNvSpPr>
          <p:nvPr>
            <p:ph type="title"/>
          </p:nvPr>
        </p:nvSpPr>
        <p:spPr>
          <a:xfrm>
            <a:off x="448733" y="118533"/>
            <a:ext cx="10515600" cy="660400"/>
          </a:xfrm>
        </p:spPr>
        <p:txBody>
          <a:bodyPr>
            <a:normAutofit/>
          </a:bodyPr>
          <a:lstStyle/>
          <a:p>
            <a:r>
              <a:rPr lang="en-US" sz="2800" b="1" dirty="0">
                <a:solidFill>
                  <a:schemeClr val="accent2"/>
                </a:solidFill>
              </a:rPr>
              <a:t>8. Future Scope</a:t>
            </a:r>
          </a:p>
        </p:txBody>
      </p:sp>
      <p:sp>
        <p:nvSpPr>
          <p:cNvPr id="3" name="Content Placeholder 2">
            <a:extLst>
              <a:ext uri="{FF2B5EF4-FFF2-40B4-BE49-F238E27FC236}">
                <a16:creationId xmlns:a16="http://schemas.microsoft.com/office/drawing/2014/main" id="{3510CF06-C3BD-B1F5-2FA0-910C6A13D7E0}"/>
              </a:ext>
            </a:extLst>
          </p:cNvPr>
          <p:cNvSpPr>
            <a:spLocks noGrp="1"/>
          </p:cNvSpPr>
          <p:nvPr>
            <p:ph idx="1"/>
          </p:nvPr>
        </p:nvSpPr>
        <p:spPr>
          <a:xfrm>
            <a:off x="575733" y="863599"/>
            <a:ext cx="10778068" cy="5875867"/>
          </a:xfrm>
        </p:spPr>
        <p:txBody>
          <a:bodyPr>
            <a:normAutofit/>
          </a:bodyPr>
          <a:lstStyle/>
          <a:p>
            <a:pPr>
              <a:buNone/>
            </a:pPr>
            <a:r>
              <a:rPr lang="en-US" sz="1800" b="1" dirty="0"/>
              <a:t>1. AI &amp; Personalization</a:t>
            </a:r>
          </a:p>
          <a:p>
            <a:pPr>
              <a:buFont typeface="Arial" panose="020B0604020202020204" pitchFamily="34" charset="0"/>
              <a:buChar char="•"/>
            </a:pPr>
            <a:r>
              <a:rPr lang="en-US" sz="1800" b="1" dirty="0"/>
              <a:t>Smart Recommendations</a:t>
            </a:r>
            <a:r>
              <a:rPr lang="en-US" sz="1800" dirty="0"/>
              <a:t> based on user behavior, travel history, and preferences.</a:t>
            </a:r>
          </a:p>
          <a:p>
            <a:pPr>
              <a:buFont typeface="Arial" panose="020B0604020202020204" pitchFamily="34" charset="0"/>
              <a:buChar char="•"/>
            </a:pPr>
            <a:r>
              <a:rPr lang="en-US" sz="1800" b="1" dirty="0"/>
              <a:t>AI-based dynamic pricing</a:t>
            </a:r>
            <a:r>
              <a:rPr lang="en-US" sz="1800" dirty="0"/>
              <a:t> for predicting the best time to book.</a:t>
            </a:r>
          </a:p>
          <a:p>
            <a:pPr>
              <a:buFont typeface="Arial" panose="020B0604020202020204" pitchFamily="34" charset="0"/>
              <a:buChar char="•"/>
            </a:pPr>
            <a:r>
              <a:rPr lang="en-US" sz="1800" b="1" dirty="0"/>
              <a:t>Chatbots</a:t>
            </a:r>
            <a:r>
              <a:rPr lang="en-US" sz="1800" dirty="0"/>
              <a:t> for 24/7 customer service and booking assistance.</a:t>
            </a:r>
          </a:p>
          <a:p>
            <a:pPr>
              <a:buNone/>
            </a:pPr>
            <a:r>
              <a:rPr lang="en-US" sz="1800" b="1" dirty="0"/>
              <a:t>2. Global &amp; Multi-Language Support</a:t>
            </a:r>
          </a:p>
          <a:p>
            <a:pPr>
              <a:buFont typeface="Arial" panose="020B0604020202020204" pitchFamily="34" charset="0"/>
              <a:buChar char="•"/>
            </a:pPr>
            <a:r>
              <a:rPr lang="en-US" sz="1800" dirty="0"/>
              <a:t>Expansion to </a:t>
            </a:r>
            <a:r>
              <a:rPr lang="en-US" sz="1800" b="1" dirty="0"/>
              <a:t>international bookings</a:t>
            </a:r>
            <a:r>
              <a:rPr lang="en-US" sz="1800" dirty="0"/>
              <a:t>.</a:t>
            </a:r>
          </a:p>
          <a:p>
            <a:pPr>
              <a:buFont typeface="Arial" panose="020B0604020202020204" pitchFamily="34" charset="0"/>
              <a:buChar char="•"/>
            </a:pPr>
            <a:r>
              <a:rPr lang="en-US" sz="1800" dirty="0"/>
              <a:t>Support for </a:t>
            </a:r>
            <a:r>
              <a:rPr lang="en-US" sz="1800" b="1" dirty="0"/>
              <a:t>multi-language and multi-currency</a:t>
            </a:r>
            <a:r>
              <a:rPr lang="en-US" sz="1800" dirty="0"/>
              <a:t> transactions.</a:t>
            </a:r>
          </a:p>
          <a:p>
            <a:pPr>
              <a:buFont typeface="Arial" panose="020B0604020202020204" pitchFamily="34" charset="0"/>
              <a:buChar char="•"/>
            </a:pPr>
            <a:r>
              <a:rPr lang="en-US" sz="1800" b="1" dirty="0"/>
              <a:t>Geo-localized content</a:t>
            </a:r>
            <a:r>
              <a:rPr lang="en-US" sz="1800" dirty="0"/>
              <a:t> and offers for better user experience.</a:t>
            </a:r>
          </a:p>
          <a:p>
            <a:pPr>
              <a:buNone/>
            </a:pPr>
            <a:r>
              <a:rPr lang="en-US" sz="1800" b="1" dirty="0"/>
              <a:t>3. Emergency &amp; Health Integration</a:t>
            </a:r>
          </a:p>
          <a:p>
            <a:pPr>
              <a:buFont typeface="Arial" panose="020B0604020202020204" pitchFamily="34" charset="0"/>
              <a:buChar char="•"/>
            </a:pPr>
            <a:r>
              <a:rPr lang="en-US" sz="1800" b="1" dirty="0"/>
              <a:t>Real-time health/safety alerts</a:t>
            </a:r>
            <a:r>
              <a:rPr lang="en-US" sz="1800" dirty="0"/>
              <a:t> for destinations.</a:t>
            </a:r>
          </a:p>
          <a:p>
            <a:pPr>
              <a:buFont typeface="Arial" panose="020B0604020202020204" pitchFamily="34" charset="0"/>
              <a:buChar char="•"/>
            </a:pPr>
            <a:r>
              <a:rPr lang="en-US" sz="1800" dirty="0"/>
              <a:t>Travel insurance, refund automation during emergencies or cancellations.</a:t>
            </a:r>
          </a:p>
          <a:p>
            <a:pPr>
              <a:buNone/>
            </a:pPr>
            <a:r>
              <a:rPr lang="en-US" sz="1800" b="1" dirty="0"/>
              <a:t>4. Subscription Models &amp; Memberships</a:t>
            </a:r>
          </a:p>
          <a:p>
            <a:pPr>
              <a:buFont typeface="Arial" panose="020B0604020202020204" pitchFamily="34" charset="0"/>
              <a:buChar char="•"/>
            </a:pPr>
            <a:r>
              <a:rPr lang="en-US" sz="1800" dirty="0"/>
              <a:t>Premium users get </a:t>
            </a:r>
            <a:r>
              <a:rPr lang="en-US" sz="1800" b="1" dirty="0"/>
              <a:t>early access</a:t>
            </a:r>
            <a:r>
              <a:rPr lang="en-US" sz="1800" dirty="0"/>
              <a:t>, </a:t>
            </a:r>
            <a:r>
              <a:rPr lang="en-US" sz="1800" b="1" dirty="0"/>
              <a:t>discounts</a:t>
            </a:r>
            <a:r>
              <a:rPr lang="en-US" sz="1800" dirty="0"/>
              <a:t>, or </a:t>
            </a:r>
            <a:r>
              <a:rPr lang="en-US" sz="1800" b="1" dirty="0"/>
              <a:t>exclusive offers</a:t>
            </a:r>
            <a:r>
              <a:rPr lang="en-US" sz="1800" dirty="0"/>
              <a:t>.</a:t>
            </a:r>
          </a:p>
          <a:p>
            <a:pPr>
              <a:buFont typeface="Arial" panose="020B0604020202020204" pitchFamily="34" charset="0"/>
              <a:buChar char="•"/>
            </a:pPr>
            <a:r>
              <a:rPr lang="en-US" sz="1800" dirty="0"/>
              <a:t>Monthly/yearly travel passes or dine-out plans.</a:t>
            </a:r>
          </a:p>
          <a:p>
            <a:endParaRPr lang="en-US" dirty="0"/>
          </a:p>
        </p:txBody>
      </p:sp>
    </p:spTree>
    <p:extLst>
      <p:ext uri="{BB962C8B-B14F-4D97-AF65-F5344CB8AC3E}">
        <p14:creationId xmlns:p14="http://schemas.microsoft.com/office/powerpoint/2010/main" val="1916323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BC374-D034-27D5-7B2C-3B0C3DFFD949}"/>
              </a:ext>
            </a:extLst>
          </p:cNvPr>
          <p:cNvSpPr>
            <a:spLocks noGrp="1"/>
          </p:cNvSpPr>
          <p:nvPr>
            <p:ph type="ctrTitle"/>
          </p:nvPr>
        </p:nvSpPr>
        <p:spPr>
          <a:xfrm>
            <a:off x="220133" y="143933"/>
            <a:ext cx="10210801" cy="694267"/>
          </a:xfrm>
        </p:spPr>
        <p:txBody>
          <a:bodyPr>
            <a:normAutofit/>
          </a:bodyPr>
          <a:lstStyle/>
          <a:p>
            <a:pPr algn="l"/>
            <a:r>
              <a:rPr lang="en-US" sz="2800" b="1" dirty="0">
                <a:solidFill>
                  <a:schemeClr val="accent2"/>
                </a:solidFill>
              </a:rPr>
              <a:t>1. Introduction</a:t>
            </a:r>
          </a:p>
        </p:txBody>
      </p:sp>
      <p:sp>
        <p:nvSpPr>
          <p:cNvPr id="5" name="Subtitle 4">
            <a:extLst>
              <a:ext uri="{FF2B5EF4-FFF2-40B4-BE49-F238E27FC236}">
                <a16:creationId xmlns:a16="http://schemas.microsoft.com/office/drawing/2014/main" id="{B7B86A36-E701-B083-3CA4-EFBFBFCAD2BF}"/>
              </a:ext>
            </a:extLst>
          </p:cNvPr>
          <p:cNvSpPr>
            <a:spLocks noGrp="1"/>
          </p:cNvSpPr>
          <p:nvPr>
            <p:ph type="subTitle" idx="1"/>
          </p:nvPr>
        </p:nvSpPr>
        <p:spPr>
          <a:xfrm>
            <a:off x="372533" y="965201"/>
            <a:ext cx="10295467" cy="5283200"/>
          </a:xfrm>
        </p:spPr>
        <p:txBody>
          <a:bodyPr>
            <a:normAutofit/>
          </a:bodyPr>
          <a:lstStyle/>
          <a:p>
            <a:pPr marL="342900" indent="-342900" algn="just">
              <a:buFont typeface="Arial" panose="020B0604020202020204" pitchFamily="34" charset="0"/>
              <a:buChar char="•"/>
            </a:pPr>
            <a:r>
              <a:rPr lang="en-US" sz="1800" dirty="0"/>
              <a:t>The </a:t>
            </a:r>
            <a:r>
              <a:rPr lang="en-US" sz="1800" b="1" dirty="0"/>
              <a:t>Online Ticket Booking System</a:t>
            </a:r>
            <a:r>
              <a:rPr lang="en-US" sz="1800" dirty="0"/>
              <a:t> is a web-based platform that allows users to book tickets for various services such as movies, flights, buses, trains, concert etc.</a:t>
            </a:r>
          </a:p>
          <a:p>
            <a:pPr marL="342900" indent="-342900" algn="just">
              <a:buFont typeface="Arial" panose="020B0604020202020204" pitchFamily="34" charset="0"/>
              <a:buChar char="•"/>
            </a:pPr>
            <a:r>
              <a:rPr lang="en-US" sz="1800" dirty="0"/>
              <a:t>It eliminates the need for physical queues, making the booking process convenient and efficient.</a:t>
            </a:r>
          </a:p>
          <a:p>
            <a:pPr marL="342900" indent="-342900" algn="just">
              <a:buFont typeface="Arial" panose="020B0604020202020204" pitchFamily="34" charset="0"/>
              <a:buChar char="•"/>
            </a:pPr>
            <a:r>
              <a:rPr lang="en-US" sz="1800" dirty="0"/>
              <a:t>The system integrates secure payment gateways and real-time seat availability to enhance user experience.</a:t>
            </a:r>
          </a:p>
          <a:p>
            <a:pPr marL="342900" indent="-342900" algn="just">
              <a:buFont typeface="Arial" panose="020B0604020202020204" pitchFamily="34" charset="0"/>
              <a:buChar char="•"/>
            </a:pPr>
            <a:r>
              <a:rPr lang="en-US" sz="1800" dirty="0"/>
              <a:t>The Online Ticket Booking System is a web-based platform designed to simplify the process of booking tickets for various services like movies, flights, buses, trains, and events. By eliminating the need for physical queues, it offers a more convenient and efficient booking experience. The system features secure payment gateways and real-time seat availability to ensure smooth and hassle-free transactions.</a:t>
            </a:r>
          </a:p>
        </p:txBody>
      </p:sp>
    </p:spTree>
    <p:extLst>
      <p:ext uri="{BB962C8B-B14F-4D97-AF65-F5344CB8AC3E}">
        <p14:creationId xmlns:p14="http://schemas.microsoft.com/office/powerpoint/2010/main" val="2077727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FA921-B26F-F9E5-886B-0FC0A4C5C034}"/>
              </a:ext>
            </a:extLst>
          </p:cNvPr>
          <p:cNvSpPr>
            <a:spLocks noGrp="1"/>
          </p:cNvSpPr>
          <p:nvPr>
            <p:ph type="title"/>
          </p:nvPr>
        </p:nvSpPr>
        <p:spPr>
          <a:xfrm>
            <a:off x="440267" y="229659"/>
            <a:ext cx="10515600" cy="710142"/>
          </a:xfrm>
        </p:spPr>
        <p:txBody>
          <a:bodyPr>
            <a:normAutofit/>
          </a:bodyPr>
          <a:lstStyle/>
          <a:p>
            <a:r>
              <a:rPr lang="en-US" sz="2800" b="1" dirty="0">
                <a:solidFill>
                  <a:schemeClr val="accent2"/>
                </a:solidFill>
              </a:rPr>
              <a:t>2. Motivation</a:t>
            </a:r>
          </a:p>
        </p:txBody>
      </p:sp>
      <p:sp>
        <p:nvSpPr>
          <p:cNvPr id="3" name="Content Placeholder 2">
            <a:extLst>
              <a:ext uri="{FF2B5EF4-FFF2-40B4-BE49-F238E27FC236}">
                <a16:creationId xmlns:a16="http://schemas.microsoft.com/office/drawing/2014/main" id="{70EE66A1-934D-7D87-DA71-906D22243C9F}"/>
              </a:ext>
            </a:extLst>
          </p:cNvPr>
          <p:cNvSpPr>
            <a:spLocks noGrp="1"/>
          </p:cNvSpPr>
          <p:nvPr>
            <p:ph idx="1"/>
          </p:nvPr>
        </p:nvSpPr>
        <p:spPr>
          <a:xfrm>
            <a:off x="440267" y="939801"/>
            <a:ext cx="11480800" cy="5757332"/>
          </a:xfrm>
        </p:spPr>
        <p:txBody>
          <a:bodyPr>
            <a:normAutofit/>
          </a:bodyPr>
          <a:lstStyle/>
          <a:p>
            <a:pPr algn="just">
              <a:buNone/>
            </a:pPr>
            <a:r>
              <a:rPr lang="en-US" sz="1800" dirty="0"/>
              <a:t>In today’s fast-paced digital world, convenience, speed, and accessibility are top priorities for users when it comes to planning travel or entertainment. Traditional methods of booking tickets—be it for buses, trains, flights, movies, concerts, or dining—often involve long queues, manual errors, limited access, and inefficient time management.</a:t>
            </a:r>
          </a:p>
          <a:p>
            <a:pPr algn="just">
              <a:buNone/>
            </a:pPr>
            <a:r>
              <a:rPr lang="en-US" sz="1800" dirty="0"/>
              <a:t>The motivation behind developing an </a:t>
            </a:r>
            <a:r>
              <a:rPr lang="en-US" sz="1800" b="1" dirty="0"/>
              <a:t>Online Ticket Booking System</a:t>
            </a:r>
            <a:r>
              <a:rPr lang="en-US" sz="1800" dirty="0"/>
              <a:t> is to provide a </a:t>
            </a:r>
            <a:r>
              <a:rPr lang="en-US" sz="1800" b="1" dirty="0"/>
              <a:t>unified digital platform</a:t>
            </a:r>
            <a:r>
              <a:rPr lang="en-US" sz="1800" dirty="0"/>
              <a:t> where users can easily </a:t>
            </a:r>
            <a:r>
              <a:rPr lang="en-US" sz="1800" b="1" dirty="0"/>
              <a:t>search, compare, reserve, and purchase tickets</a:t>
            </a:r>
            <a:r>
              <a:rPr lang="en-US" sz="1800" dirty="0"/>
              <a:t> across multiple categories—</a:t>
            </a:r>
            <a:r>
              <a:rPr lang="en-US" sz="1800" b="1" dirty="0"/>
              <a:t>anytime, anywhere</a:t>
            </a:r>
            <a:r>
              <a:rPr lang="en-US" sz="1800" dirty="0"/>
              <a:t>. By automating the booking process and integrating multiple service providers into one centralized system, the project aims to:</a:t>
            </a:r>
          </a:p>
          <a:p>
            <a:pPr algn="just">
              <a:buFont typeface="Arial" panose="020B0604020202020204" pitchFamily="34" charset="0"/>
              <a:buChar char="•"/>
            </a:pPr>
            <a:r>
              <a:rPr lang="en-US" sz="1800" dirty="0"/>
              <a:t>Eliminate long wait times and manual processing</a:t>
            </a:r>
          </a:p>
          <a:p>
            <a:pPr algn="just">
              <a:buFont typeface="Arial" panose="020B0604020202020204" pitchFamily="34" charset="0"/>
              <a:buChar char="•"/>
            </a:pPr>
            <a:r>
              <a:rPr lang="en-US" sz="1800" dirty="0"/>
              <a:t>Enable secure and real-time bookings</a:t>
            </a:r>
          </a:p>
          <a:p>
            <a:pPr algn="just">
              <a:buFont typeface="Arial" panose="020B0604020202020204" pitchFamily="34" charset="0"/>
              <a:buChar char="•"/>
            </a:pPr>
            <a:r>
              <a:rPr lang="en-US" sz="1800" dirty="0"/>
              <a:t>Improve user experience with personalized and dynamic content</a:t>
            </a:r>
          </a:p>
          <a:p>
            <a:pPr algn="just">
              <a:buFont typeface="Arial" panose="020B0604020202020204" pitchFamily="34" charset="0"/>
              <a:buChar char="•"/>
            </a:pPr>
            <a:r>
              <a:rPr lang="en-US" sz="1800" dirty="0"/>
              <a:t>Reduce operational costs and workload for service providers</a:t>
            </a:r>
          </a:p>
          <a:p>
            <a:pPr algn="just">
              <a:buFont typeface="Arial" panose="020B0604020202020204" pitchFamily="34" charset="0"/>
              <a:buChar char="•"/>
            </a:pPr>
            <a:r>
              <a:rPr lang="en-US" sz="1800" dirty="0"/>
              <a:t>Support future scalability and integration with third-party APIs (e.g., Google Maps, UPI/PayPal, etc.)</a:t>
            </a:r>
          </a:p>
        </p:txBody>
      </p:sp>
    </p:spTree>
    <p:extLst>
      <p:ext uri="{BB962C8B-B14F-4D97-AF65-F5344CB8AC3E}">
        <p14:creationId xmlns:p14="http://schemas.microsoft.com/office/powerpoint/2010/main" val="1231622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451BA-D524-8EC9-8D2F-5F3D8956184E}"/>
              </a:ext>
            </a:extLst>
          </p:cNvPr>
          <p:cNvSpPr>
            <a:spLocks noGrp="1"/>
          </p:cNvSpPr>
          <p:nvPr>
            <p:ph type="title"/>
          </p:nvPr>
        </p:nvSpPr>
        <p:spPr>
          <a:xfrm>
            <a:off x="296334" y="127001"/>
            <a:ext cx="10761134" cy="507999"/>
          </a:xfrm>
        </p:spPr>
        <p:txBody>
          <a:bodyPr>
            <a:normAutofit/>
          </a:bodyPr>
          <a:lstStyle/>
          <a:p>
            <a:r>
              <a:rPr lang="en-US" sz="2800" b="1" dirty="0">
                <a:solidFill>
                  <a:schemeClr val="accent2"/>
                </a:solidFill>
              </a:rPr>
              <a:t>3. Process Model: Incremental Model</a:t>
            </a:r>
          </a:p>
        </p:txBody>
      </p:sp>
      <p:sp>
        <p:nvSpPr>
          <p:cNvPr id="3" name="Content Placeholder 2">
            <a:extLst>
              <a:ext uri="{FF2B5EF4-FFF2-40B4-BE49-F238E27FC236}">
                <a16:creationId xmlns:a16="http://schemas.microsoft.com/office/drawing/2014/main" id="{BE4DCB3E-F0F1-9ED1-A6CA-FC8EAA64C460}"/>
              </a:ext>
            </a:extLst>
          </p:cNvPr>
          <p:cNvSpPr>
            <a:spLocks noGrp="1"/>
          </p:cNvSpPr>
          <p:nvPr>
            <p:ph idx="1"/>
          </p:nvPr>
        </p:nvSpPr>
        <p:spPr>
          <a:xfrm>
            <a:off x="296333" y="635000"/>
            <a:ext cx="11573933" cy="6095999"/>
          </a:xfrm>
        </p:spPr>
        <p:txBody>
          <a:bodyPr>
            <a:normAutofit fontScale="92500" lnSpcReduction="20000"/>
          </a:bodyPr>
          <a:lstStyle/>
          <a:p>
            <a:pPr>
              <a:buNone/>
            </a:pPr>
            <a:r>
              <a:rPr lang="en-US" sz="1900" b="1" dirty="0"/>
              <a:t>Why Use the Incremental Model?</a:t>
            </a:r>
          </a:p>
          <a:p>
            <a:pPr>
              <a:buFont typeface="Arial" panose="020B0604020202020204" pitchFamily="34" charset="0"/>
              <a:buChar char="•"/>
            </a:pPr>
            <a:r>
              <a:rPr lang="en-US" sz="1900" dirty="0"/>
              <a:t>Divides the system into smaller, manageable </a:t>
            </a:r>
            <a:r>
              <a:rPr lang="en-US" sz="1900" b="1" dirty="0"/>
              <a:t>increments</a:t>
            </a:r>
            <a:r>
              <a:rPr lang="en-US" sz="1900" dirty="0"/>
              <a:t> (or modules).</a:t>
            </a:r>
          </a:p>
          <a:p>
            <a:pPr>
              <a:buFont typeface="Arial" panose="020B0604020202020204" pitchFamily="34" charset="0"/>
              <a:buChar char="•"/>
            </a:pPr>
            <a:r>
              <a:rPr lang="en-US" sz="1900" dirty="0"/>
              <a:t>Each increment delivers </a:t>
            </a:r>
            <a:r>
              <a:rPr lang="en-US" sz="1900" b="1" dirty="0"/>
              <a:t>a working version</a:t>
            </a:r>
            <a:r>
              <a:rPr lang="en-US" sz="1900" dirty="0"/>
              <a:t> of the system.</a:t>
            </a:r>
          </a:p>
          <a:p>
            <a:pPr>
              <a:buFont typeface="Arial" panose="020B0604020202020204" pitchFamily="34" charset="0"/>
              <a:buChar char="•"/>
            </a:pPr>
            <a:r>
              <a:rPr lang="en-US" sz="1900" b="1" dirty="0"/>
              <a:t>Feedback-based improvements</a:t>
            </a:r>
            <a:r>
              <a:rPr lang="en-US" sz="1900" dirty="0"/>
              <a:t> are possible before the next release.</a:t>
            </a:r>
          </a:p>
          <a:p>
            <a:pPr>
              <a:buNone/>
            </a:pPr>
            <a:r>
              <a:rPr lang="en-US" sz="1900" b="1" dirty="0"/>
              <a:t>Phases of Incremental Model:</a:t>
            </a:r>
          </a:p>
          <a:p>
            <a:pPr>
              <a:buFont typeface="+mj-lt"/>
              <a:buAutoNum type="arabicPeriod"/>
            </a:pPr>
            <a:r>
              <a:rPr lang="en-US" sz="1900" b="1" dirty="0"/>
              <a:t>Increment 1 – User Authentication &amp; Profile Management</a:t>
            </a:r>
            <a:endParaRPr lang="en-US" sz="1900" dirty="0"/>
          </a:p>
          <a:p>
            <a:pPr marL="742950" lvl="1" indent="-285750">
              <a:buFont typeface="+mj-lt"/>
              <a:buAutoNum type="arabicPeriod"/>
            </a:pPr>
            <a:r>
              <a:rPr lang="en-US" sz="1900" dirty="0"/>
              <a:t>User Registration/Login</a:t>
            </a:r>
          </a:p>
          <a:p>
            <a:pPr marL="742950" lvl="1" indent="-285750">
              <a:buFont typeface="+mj-lt"/>
              <a:buAutoNum type="arabicPeriod"/>
            </a:pPr>
            <a:r>
              <a:rPr lang="en-US" sz="1900" dirty="0"/>
              <a:t>Role-based access (User/Admin)</a:t>
            </a:r>
          </a:p>
          <a:p>
            <a:pPr>
              <a:buFont typeface="+mj-lt"/>
              <a:buAutoNum type="arabicPeriod"/>
            </a:pPr>
            <a:r>
              <a:rPr lang="en-US" sz="1900" b="1" dirty="0"/>
              <a:t>Increment 2 – Ticket Search &amp; Selection</a:t>
            </a:r>
            <a:endParaRPr lang="en-US" sz="1900" dirty="0"/>
          </a:p>
          <a:p>
            <a:pPr marL="742950" lvl="1" indent="-285750">
              <a:buFont typeface="+mj-lt"/>
              <a:buAutoNum type="arabicPeriod"/>
            </a:pPr>
            <a:r>
              <a:rPr lang="en-US" sz="1900" dirty="0"/>
              <a:t>Browse events, movies, or travel options</a:t>
            </a:r>
          </a:p>
          <a:p>
            <a:pPr marL="742950" lvl="1" indent="-285750">
              <a:buFont typeface="+mj-lt"/>
              <a:buAutoNum type="arabicPeriod"/>
            </a:pPr>
            <a:r>
              <a:rPr lang="en-US" sz="1900" dirty="0"/>
              <a:t>Filter and sort based on price, availability, and category</a:t>
            </a:r>
          </a:p>
          <a:p>
            <a:pPr>
              <a:buFont typeface="+mj-lt"/>
              <a:buAutoNum type="arabicPeriod"/>
            </a:pPr>
            <a:r>
              <a:rPr lang="en-US" sz="1900" b="1" dirty="0"/>
              <a:t>Increment 3 – Booking &amp; Payment</a:t>
            </a:r>
            <a:endParaRPr lang="en-US" sz="1900" dirty="0"/>
          </a:p>
          <a:p>
            <a:pPr marL="742950" lvl="1" indent="-285750">
              <a:buFont typeface="+mj-lt"/>
              <a:buAutoNum type="arabicPeriod"/>
            </a:pPr>
            <a:r>
              <a:rPr lang="en-US" sz="1900" dirty="0"/>
              <a:t>Seat selection and reservation</a:t>
            </a:r>
          </a:p>
          <a:p>
            <a:pPr marL="742950" lvl="1" indent="-285750">
              <a:buFont typeface="+mj-lt"/>
              <a:buAutoNum type="arabicPeriod"/>
            </a:pPr>
            <a:r>
              <a:rPr lang="en-US" sz="1900" dirty="0"/>
              <a:t>Secure online payment integration</a:t>
            </a:r>
          </a:p>
          <a:p>
            <a:pPr>
              <a:buFont typeface="+mj-lt"/>
              <a:buAutoNum type="arabicPeriod"/>
            </a:pPr>
            <a:r>
              <a:rPr lang="en-US" sz="1900" b="1" dirty="0"/>
              <a:t>Increment 4 – Notifications &amp; Ticket Management</a:t>
            </a:r>
            <a:endParaRPr lang="en-US" sz="1900" dirty="0"/>
          </a:p>
          <a:p>
            <a:pPr marL="742950" lvl="1" indent="-285750">
              <a:buFont typeface="+mj-lt"/>
              <a:buAutoNum type="arabicPeriod"/>
            </a:pPr>
            <a:r>
              <a:rPr lang="en-US" sz="1900" dirty="0"/>
              <a:t>Email/SMS confirmations</a:t>
            </a:r>
          </a:p>
          <a:p>
            <a:pPr marL="742950" lvl="1" indent="-285750">
              <a:buFont typeface="+mj-lt"/>
              <a:buAutoNum type="arabicPeriod"/>
            </a:pPr>
            <a:r>
              <a:rPr lang="en-US" sz="1900" dirty="0"/>
              <a:t>Ticket cancellation and refund processing</a:t>
            </a:r>
          </a:p>
          <a:p>
            <a:pPr>
              <a:buFont typeface="+mj-lt"/>
              <a:buAutoNum type="arabicPeriod"/>
            </a:pPr>
            <a:r>
              <a:rPr lang="en-US" sz="1900" b="1" dirty="0"/>
              <a:t>Increment 5 – Reports &amp; Admin Panel</a:t>
            </a:r>
            <a:endParaRPr lang="en-US" sz="1900" dirty="0"/>
          </a:p>
          <a:p>
            <a:pPr marL="742950" lvl="1" indent="-285750">
              <a:buFont typeface="+mj-lt"/>
              <a:buAutoNum type="arabicPeriod"/>
            </a:pPr>
            <a:r>
              <a:rPr lang="en-US" sz="1900" dirty="0"/>
              <a:t>User activity tracking</a:t>
            </a:r>
          </a:p>
          <a:p>
            <a:pPr marL="742950" lvl="1" indent="-285750">
              <a:buFont typeface="+mj-lt"/>
              <a:buAutoNum type="arabicPeriod"/>
            </a:pPr>
            <a:r>
              <a:rPr lang="en-US" sz="1900" dirty="0"/>
              <a:t>Sales and revenue reports</a:t>
            </a:r>
          </a:p>
          <a:p>
            <a:r>
              <a:rPr lang="en-US" sz="1900" dirty="0"/>
              <a:t>Each phase builds upon the previous one, ensuring a fully functional system by the end.</a:t>
            </a:r>
          </a:p>
          <a:p>
            <a:pPr marL="457200" lvl="1" indent="0">
              <a:buNone/>
            </a:pPr>
            <a:endParaRPr lang="en-US" sz="1900" dirty="0"/>
          </a:p>
          <a:p>
            <a:endParaRPr lang="en-US" dirty="0"/>
          </a:p>
        </p:txBody>
      </p:sp>
    </p:spTree>
    <p:extLst>
      <p:ext uri="{BB962C8B-B14F-4D97-AF65-F5344CB8AC3E}">
        <p14:creationId xmlns:p14="http://schemas.microsoft.com/office/powerpoint/2010/main" val="3640705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CB84BD5-DAF5-AB43-84B3-1C76DF5AF81E}"/>
              </a:ext>
            </a:extLst>
          </p:cNvPr>
          <p:cNvPicPr>
            <a:picLocks noGrp="1" noChangeAspect="1"/>
          </p:cNvPicPr>
          <p:nvPr>
            <p:ph idx="1"/>
          </p:nvPr>
        </p:nvPicPr>
        <p:blipFill>
          <a:blip r:embed="rId2"/>
          <a:stretch>
            <a:fillRect/>
          </a:stretch>
        </p:blipFill>
        <p:spPr>
          <a:xfrm>
            <a:off x="1710267" y="431800"/>
            <a:ext cx="8424333" cy="5745163"/>
          </a:xfrm>
        </p:spPr>
      </p:pic>
    </p:spTree>
    <p:extLst>
      <p:ext uri="{BB962C8B-B14F-4D97-AF65-F5344CB8AC3E}">
        <p14:creationId xmlns:p14="http://schemas.microsoft.com/office/powerpoint/2010/main" val="2064882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F7036-C38D-E4C4-E524-58258B724304}"/>
              </a:ext>
            </a:extLst>
          </p:cNvPr>
          <p:cNvSpPr>
            <a:spLocks noGrp="1"/>
          </p:cNvSpPr>
          <p:nvPr>
            <p:ph type="title"/>
          </p:nvPr>
        </p:nvSpPr>
        <p:spPr>
          <a:xfrm>
            <a:off x="516466" y="172720"/>
            <a:ext cx="10515600" cy="623147"/>
          </a:xfrm>
        </p:spPr>
        <p:txBody>
          <a:bodyPr>
            <a:normAutofit/>
          </a:bodyPr>
          <a:lstStyle/>
          <a:p>
            <a:r>
              <a:rPr lang="en-US" sz="2800" b="1" dirty="0">
                <a:solidFill>
                  <a:schemeClr val="accent2"/>
                </a:solidFill>
              </a:rPr>
              <a:t>4. Software Requirement Specification (SRS)</a:t>
            </a:r>
          </a:p>
        </p:txBody>
      </p:sp>
      <p:sp>
        <p:nvSpPr>
          <p:cNvPr id="3" name="Content Placeholder 2">
            <a:extLst>
              <a:ext uri="{FF2B5EF4-FFF2-40B4-BE49-F238E27FC236}">
                <a16:creationId xmlns:a16="http://schemas.microsoft.com/office/drawing/2014/main" id="{726038B4-CD10-F758-72C4-6B512C07BBAB}"/>
              </a:ext>
            </a:extLst>
          </p:cNvPr>
          <p:cNvSpPr>
            <a:spLocks noGrp="1"/>
          </p:cNvSpPr>
          <p:nvPr>
            <p:ph idx="1"/>
          </p:nvPr>
        </p:nvSpPr>
        <p:spPr>
          <a:xfrm>
            <a:off x="516466" y="955675"/>
            <a:ext cx="10837334" cy="5729605"/>
          </a:xfrm>
        </p:spPr>
        <p:txBody>
          <a:bodyPr>
            <a:normAutofit fontScale="92500" lnSpcReduction="10000"/>
          </a:bodyPr>
          <a:lstStyle/>
          <a:p>
            <a:pPr>
              <a:buNone/>
            </a:pPr>
            <a:r>
              <a:rPr lang="en-US" sz="1900" b="1" dirty="0"/>
              <a:t>1. Introduction</a:t>
            </a:r>
          </a:p>
          <a:p>
            <a:pPr>
              <a:buNone/>
            </a:pPr>
            <a:r>
              <a:rPr lang="en-US" sz="1900" b="1" dirty="0"/>
              <a:t>1.1 Purpose</a:t>
            </a:r>
          </a:p>
          <a:p>
            <a:r>
              <a:rPr lang="en-US" sz="1900" dirty="0"/>
              <a:t>This document provides a detailed description of the requirements for the Online Ticket Booking System. It will facilitate users to search, book, view, and manage various tickets online.</a:t>
            </a:r>
          </a:p>
          <a:p>
            <a:pPr>
              <a:buNone/>
            </a:pPr>
            <a:r>
              <a:rPr lang="en-US" sz="1900" b="1" dirty="0"/>
              <a:t>1.2 Scope</a:t>
            </a:r>
          </a:p>
          <a:p>
            <a:pPr>
              <a:buNone/>
            </a:pPr>
            <a:r>
              <a:rPr lang="en-US" sz="1900" dirty="0"/>
              <a:t>This system allows users to book:</a:t>
            </a:r>
          </a:p>
          <a:p>
            <a:pPr>
              <a:buFont typeface="Arial" panose="020B0604020202020204" pitchFamily="34" charset="0"/>
              <a:buChar char="•"/>
            </a:pPr>
            <a:r>
              <a:rPr lang="en-US" sz="1900" dirty="0"/>
              <a:t>Transportation (Bus, Train, Flight)</a:t>
            </a:r>
          </a:p>
          <a:p>
            <a:pPr>
              <a:buFont typeface="Arial" panose="020B0604020202020204" pitchFamily="34" charset="0"/>
              <a:buChar char="•"/>
            </a:pPr>
            <a:r>
              <a:rPr lang="en-US" sz="1900" dirty="0"/>
              <a:t>Hotels</a:t>
            </a:r>
          </a:p>
          <a:p>
            <a:pPr>
              <a:buFont typeface="Arial" panose="020B0604020202020204" pitchFamily="34" charset="0"/>
              <a:buChar char="•"/>
            </a:pPr>
            <a:r>
              <a:rPr lang="en-US" sz="1900" dirty="0"/>
              <a:t>Entertainment (Concert, Theatre, Movies)</a:t>
            </a:r>
          </a:p>
          <a:p>
            <a:pPr>
              <a:buFont typeface="Arial" panose="020B0604020202020204" pitchFamily="34" charset="0"/>
              <a:buChar char="•"/>
            </a:pPr>
            <a:r>
              <a:rPr lang="en-US" sz="1900" dirty="0"/>
              <a:t>Dining (Table reservations, Food events)</a:t>
            </a:r>
          </a:p>
          <a:p>
            <a:pPr>
              <a:buNone/>
            </a:pPr>
            <a:r>
              <a:rPr lang="en-US" sz="1900" dirty="0"/>
              <a:t>The system will handle real-time availability, booking, cancellation, payments, and notifications.</a:t>
            </a:r>
          </a:p>
          <a:p>
            <a:pPr>
              <a:buNone/>
            </a:pPr>
            <a:r>
              <a:rPr lang="en-US" sz="1900" b="1" dirty="0"/>
              <a:t>1.3 Definitions, Acronyms, Abbreviations</a:t>
            </a:r>
          </a:p>
          <a:p>
            <a:pPr>
              <a:buFont typeface="Arial" panose="020B0604020202020204" pitchFamily="34" charset="0"/>
              <a:buChar char="•"/>
            </a:pPr>
            <a:r>
              <a:rPr lang="en-US" sz="1900" b="1" dirty="0"/>
              <a:t>SRS</a:t>
            </a:r>
            <a:r>
              <a:rPr lang="en-US" sz="1900" dirty="0"/>
              <a:t>: Software Requirement Specification</a:t>
            </a:r>
          </a:p>
          <a:p>
            <a:pPr>
              <a:buFont typeface="Arial" panose="020B0604020202020204" pitchFamily="34" charset="0"/>
              <a:buChar char="•"/>
            </a:pPr>
            <a:r>
              <a:rPr lang="en-US" sz="1900" b="1" dirty="0"/>
              <a:t>OTP</a:t>
            </a:r>
            <a:r>
              <a:rPr lang="en-US" sz="1900" dirty="0"/>
              <a:t>: One-Time Password</a:t>
            </a:r>
          </a:p>
          <a:p>
            <a:pPr>
              <a:buFont typeface="Arial" panose="020B0604020202020204" pitchFamily="34" charset="0"/>
              <a:buChar char="•"/>
            </a:pPr>
            <a:r>
              <a:rPr lang="en-US" sz="1900" b="1" dirty="0"/>
              <a:t>API</a:t>
            </a:r>
            <a:r>
              <a:rPr lang="en-US" sz="1900" dirty="0"/>
              <a:t>: Application Programming Interface</a:t>
            </a:r>
          </a:p>
          <a:p>
            <a:pPr>
              <a:buFont typeface="Arial" panose="020B0604020202020204" pitchFamily="34" charset="0"/>
              <a:buChar char="•"/>
            </a:pPr>
            <a:r>
              <a:rPr lang="en-US" sz="1900" b="1" dirty="0"/>
              <a:t>UI</a:t>
            </a:r>
            <a:r>
              <a:rPr lang="en-US" sz="1900" dirty="0"/>
              <a:t>: User Interface</a:t>
            </a:r>
          </a:p>
          <a:p>
            <a:endParaRPr lang="en-US" dirty="0"/>
          </a:p>
        </p:txBody>
      </p:sp>
    </p:spTree>
    <p:extLst>
      <p:ext uri="{BB962C8B-B14F-4D97-AF65-F5344CB8AC3E}">
        <p14:creationId xmlns:p14="http://schemas.microsoft.com/office/powerpoint/2010/main" val="825050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7B911-45D3-B972-837F-B2AA8928953A}"/>
              </a:ext>
            </a:extLst>
          </p:cNvPr>
          <p:cNvSpPr>
            <a:spLocks noGrp="1"/>
          </p:cNvSpPr>
          <p:nvPr>
            <p:ph type="title"/>
          </p:nvPr>
        </p:nvSpPr>
        <p:spPr>
          <a:xfrm>
            <a:off x="237067" y="228602"/>
            <a:ext cx="11116733" cy="465666"/>
          </a:xfrm>
        </p:spPr>
        <p:txBody>
          <a:bodyPr>
            <a:noAutofit/>
          </a:bodyPr>
          <a:lstStyle/>
          <a:p>
            <a:r>
              <a:rPr lang="en-US" sz="2800" b="1" dirty="0">
                <a:solidFill>
                  <a:schemeClr val="accent2"/>
                </a:solidFill>
              </a:rPr>
              <a:t>4. Software Requirement Specification (SRS)</a:t>
            </a:r>
            <a:endParaRPr lang="en-US" sz="2800" dirty="0"/>
          </a:p>
        </p:txBody>
      </p:sp>
      <p:sp>
        <p:nvSpPr>
          <p:cNvPr id="3" name="Content Placeholder 2">
            <a:extLst>
              <a:ext uri="{FF2B5EF4-FFF2-40B4-BE49-F238E27FC236}">
                <a16:creationId xmlns:a16="http://schemas.microsoft.com/office/drawing/2014/main" id="{AE36D8DA-CAFE-111A-E16B-4B45A8E68F4E}"/>
              </a:ext>
            </a:extLst>
          </p:cNvPr>
          <p:cNvSpPr>
            <a:spLocks noGrp="1"/>
          </p:cNvSpPr>
          <p:nvPr>
            <p:ph idx="1"/>
          </p:nvPr>
        </p:nvSpPr>
        <p:spPr>
          <a:xfrm>
            <a:off x="372533" y="812800"/>
            <a:ext cx="11379200" cy="5952067"/>
          </a:xfrm>
        </p:spPr>
        <p:txBody>
          <a:bodyPr>
            <a:normAutofit fontScale="62500" lnSpcReduction="20000"/>
          </a:bodyPr>
          <a:lstStyle/>
          <a:p>
            <a:pPr>
              <a:buNone/>
            </a:pPr>
            <a:r>
              <a:rPr lang="en-US" sz="2900" b="1" dirty="0"/>
              <a:t>2. Overall Description</a:t>
            </a:r>
          </a:p>
          <a:p>
            <a:pPr>
              <a:buNone/>
            </a:pPr>
            <a:r>
              <a:rPr lang="en-US" sz="2900" b="1" dirty="0"/>
              <a:t>2.1 Product Perspective</a:t>
            </a:r>
          </a:p>
          <a:p>
            <a:pPr>
              <a:buNone/>
            </a:pPr>
            <a:r>
              <a:rPr lang="en-US" sz="2900" dirty="0"/>
              <a:t>The system is an integrated web and mobile platform with the following modules:</a:t>
            </a:r>
          </a:p>
          <a:p>
            <a:pPr>
              <a:buFont typeface="Arial" panose="020B0604020202020204" pitchFamily="34" charset="0"/>
              <a:buChar char="•"/>
            </a:pPr>
            <a:r>
              <a:rPr lang="en-US" sz="2900" dirty="0"/>
              <a:t>User Module</a:t>
            </a:r>
          </a:p>
          <a:p>
            <a:pPr>
              <a:buFont typeface="Arial" panose="020B0604020202020204" pitchFamily="34" charset="0"/>
              <a:buChar char="•"/>
            </a:pPr>
            <a:r>
              <a:rPr lang="en-US" sz="2900" dirty="0"/>
              <a:t>Booking Engine</a:t>
            </a:r>
          </a:p>
          <a:p>
            <a:pPr>
              <a:buFont typeface="Arial" panose="020B0604020202020204" pitchFamily="34" charset="0"/>
              <a:buChar char="•"/>
            </a:pPr>
            <a:r>
              <a:rPr lang="en-US" sz="2900" dirty="0"/>
              <a:t>Payment Gateway</a:t>
            </a:r>
          </a:p>
          <a:p>
            <a:pPr>
              <a:buFont typeface="Arial" panose="020B0604020202020204" pitchFamily="34" charset="0"/>
              <a:buChar char="•"/>
            </a:pPr>
            <a:r>
              <a:rPr lang="en-US" sz="2900" dirty="0"/>
              <a:t>Admin Dashboard</a:t>
            </a:r>
          </a:p>
          <a:p>
            <a:pPr>
              <a:buFont typeface="Arial" panose="020B0604020202020204" pitchFamily="34" charset="0"/>
              <a:buChar char="•"/>
            </a:pPr>
            <a:r>
              <a:rPr lang="en-US" sz="2900" dirty="0"/>
              <a:t>Service Provider Module</a:t>
            </a:r>
          </a:p>
          <a:p>
            <a:pPr>
              <a:buNone/>
            </a:pPr>
            <a:r>
              <a:rPr lang="en-US" sz="2900" b="1" dirty="0"/>
              <a:t>2.2 User Characteristics</a:t>
            </a:r>
          </a:p>
          <a:p>
            <a:pPr>
              <a:buFont typeface="Arial" panose="020B0604020202020204" pitchFamily="34" charset="0"/>
              <a:buChar char="•"/>
            </a:pPr>
            <a:r>
              <a:rPr lang="en-US" sz="2900" b="1" dirty="0"/>
              <a:t>Regular Users</a:t>
            </a:r>
            <a:r>
              <a:rPr lang="en-US" sz="2900" dirty="0"/>
              <a:t>: Search and book tickets.</a:t>
            </a:r>
          </a:p>
          <a:p>
            <a:pPr>
              <a:buFont typeface="Arial" panose="020B0604020202020204" pitchFamily="34" charset="0"/>
              <a:buChar char="•"/>
            </a:pPr>
            <a:r>
              <a:rPr lang="en-US" sz="2900" b="1" dirty="0"/>
              <a:t>Admin Users</a:t>
            </a:r>
            <a:r>
              <a:rPr lang="en-US" sz="2900" dirty="0"/>
              <a:t>: Manage schedules, pricing, reports.</a:t>
            </a:r>
          </a:p>
          <a:p>
            <a:pPr>
              <a:buFont typeface="Arial" panose="020B0604020202020204" pitchFamily="34" charset="0"/>
              <a:buChar char="•"/>
            </a:pPr>
            <a:r>
              <a:rPr lang="en-US" sz="2900" b="1" dirty="0"/>
              <a:t>Service Providers</a:t>
            </a:r>
            <a:r>
              <a:rPr lang="en-US" sz="2900" dirty="0"/>
              <a:t>: Update availability and offerings.</a:t>
            </a:r>
          </a:p>
          <a:p>
            <a:pPr>
              <a:buNone/>
            </a:pPr>
            <a:r>
              <a:rPr lang="en-US" sz="2900" b="1" dirty="0"/>
              <a:t>2.3 Constraints</a:t>
            </a:r>
          </a:p>
          <a:p>
            <a:pPr>
              <a:buFont typeface="Arial" panose="020B0604020202020204" pitchFamily="34" charset="0"/>
              <a:buChar char="•"/>
            </a:pPr>
            <a:r>
              <a:rPr lang="en-US" sz="2900" dirty="0"/>
              <a:t>Must be available 24/7</a:t>
            </a:r>
          </a:p>
          <a:p>
            <a:pPr>
              <a:buFont typeface="Arial" panose="020B0604020202020204" pitchFamily="34" charset="0"/>
              <a:buChar char="•"/>
            </a:pPr>
            <a:r>
              <a:rPr lang="en-US" sz="2900" dirty="0"/>
              <a:t>Must support at least 1000 concurrent users</a:t>
            </a:r>
          </a:p>
          <a:p>
            <a:pPr>
              <a:buNone/>
            </a:pPr>
            <a:r>
              <a:rPr lang="en-US" sz="2900" b="1" dirty="0"/>
              <a:t>2.4 Assumptions &amp; Dependencies</a:t>
            </a:r>
          </a:p>
          <a:p>
            <a:pPr>
              <a:buFont typeface="Arial" panose="020B0604020202020204" pitchFamily="34" charset="0"/>
              <a:buChar char="•"/>
            </a:pPr>
            <a:r>
              <a:rPr lang="en-US" sz="2900" dirty="0"/>
              <a:t>Stable internet connection required</a:t>
            </a:r>
          </a:p>
          <a:p>
            <a:pPr>
              <a:buFont typeface="Arial" panose="020B0604020202020204" pitchFamily="34" charset="0"/>
              <a:buChar char="•"/>
            </a:pPr>
            <a:r>
              <a:rPr lang="en-US" sz="2900" dirty="0"/>
              <a:t>Depends on third-party APIs for schedules and payments</a:t>
            </a:r>
          </a:p>
          <a:p>
            <a:endParaRPr lang="en-US" dirty="0"/>
          </a:p>
        </p:txBody>
      </p:sp>
    </p:spTree>
    <p:extLst>
      <p:ext uri="{BB962C8B-B14F-4D97-AF65-F5344CB8AC3E}">
        <p14:creationId xmlns:p14="http://schemas.microsoft.com/office/powerpoint/2010/main" val="165749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1EC63-6CD0-F041-5BDB-9A08E0E01535}"/>
              </a:ext>
            </a:extLst>
          </p:cNvPr>
          <p:cNvSpPr>
            <a:spLocks noGrp="1"/>
          </p:cNvSpPr>
          <p:nvPr>
            <p:ph type="title"/>
          </p:nvPr>
        </p:nvSpPr>
        <p:spPr>
          <a:xfrm>
            <a:off x="347133" y="321734"/>
            <a:ext cx="10998200" cy="550333"/>
          </a:xfrm>
        </p:spPr>
        <p:txBody>
          <a:bodyPr>
            <a:normAutofit/>
          </a:bodyPr>
          <a:lstStyle/>
          <a:p>
            <a:r>
              <a:rPr lang="en-US" sz="2800" b="1" dirty="0">
                <a:solidFill>
                  <a:schemeClr val="accent2"/>
                </a:solidFill>
              </a:rPr>
              <a:t>4. Software Requirement Specification (SRS)</a:t>
            </a:r>
            <a:endParaRPr lang="en-US" sz="2800" dirty="0"/>
          </a:p>
        </p:txBody>
      </p:sp>
      <p:sp>
        <p:nvSpPr>
          <p:cNvPr id="3" name="Content Placeholder 2">
            <a:extLst>
              <a:ext uri="{FF2B5EF4-FFF2-40B4-BE49-F238E27FC236}">
                <a16:creationId xmlns:a16="http://schemas.microsoft.com/office/drawing/2014/main" id="{C62BAEAE-D421-ACE5-831A-6989B936414A}"/>
              </a:ext>
            </a:extLst>
          </p:cNvPr>
          <p:cNvSpPr>
            <a:spLocks noGrp="1"/>
          </p:cNvSpPr>
          <p:nvPr>
            <p:ph idx="1"/>
          </p:nvPr>
        </p:nvSpPr>
        <p:spPr>
          <a:xfrm>
            <a:off x="499533" y="1100667"/>
            <a:ext cx="11523133" cy="5321830"/>
          </a:xfrm>
        </p:spPr>
        <p:txBody>
          <a:bodyPr>
            <a:normAutofit/>
          </a:bodyPr>
          <a:lstStyle/>
          <a:p>
            <a:pPr>
              <a:buNone/>
            </a:pPr>
            <a:r>
              <a:rPr lang="en-US" sz="1800" b="1" dirty="0"/>
              <a:t>Functional Requirements:</a:t>
            </a:r>
          </a:p>
          <a:p>
            <a:pPr>
              <a:buFont typeface="Arial" panose="020B0604020202020204" pitchFamily="34" charset="0"/>
              <a:buChar char="•"/>
            </a:pPr>
            <a:r>
              <a:rPr lang="en-US" sz="1800" b="1" dirty="0"/>
              <a:t>User Management:</a:t>
            </a:r>
            <a:r>
              <a:rPr lang="en-US" sz="1800" dirty="0"/>
              <a:t> Login, Registration, Profile Editing</a:t>
            </a:r>
          </a:p>
          <a:p>
            <a:pPr>
              <a:buFont typeface="Arial" panose="020B0604020202020204" pitchFamily="34" charset="0"/>
              <a:buChar char="•"/>
            </a:pPr>
            <a:r>
              <a:rPr lang="en-US" sz="1800" b="1" dirty="0"/>
              <a:t>Ticket Booking:</a:t>
            </a:r>
            <a:r>
              <a:rPr lang="en-US" sz="1800" dirty="0"/>
              <a:t> Search, Select, and Book Tickets</a:t>
            </a:r>
          </a:p>
          <a:p>
            <a:pPr>
              <a:buFont typeface="Arial" panose="020B0604020202020204" pitchFamily="34" charset="0"/>
              <a:buChar char="•"/>
            </a:pPr>
            <a:r>
              <a:rPr lang="en-US" sz="1800" b="1" dirty="0"/>
              <a:t>Payment Integration:</a:t>
            </a:r>
            <a:r>
              <a:rPr lang="en-US" sz="1800" dirty="0"/>
              <a:t> Secure Payment Processing</a:t>
            </a:r>
          </a:p>
          <a:p>
            <a:pPr>
              <a:buFont typeface="Arial" panose="020B0604020202020204" pitchFamily="34" charset="0"/>
              <a:buChar char="•"/>
            </a:pPr>
            <a:r>
              <a:rPr lang="en-US" sz="1800" b="1" dirty="0"/>
              <a:t>Notifications:</a:t>
            </a:r>
            <a:r>
              <a:rPr lang="en-US" sz="1800" dirty="0"/>
              <a:t> Booking Confirmation &amp; Reminders</a:t>
            </a:r>
          </a:p>
          <a:p>
            <a:pPr>
              <a:buFont typeface="Arial" panose="020B0604020202020204" pitchFamily="34" charset="0"/>
              <a:buChar char="•"/>
            </a:pPr>
            <a:r>
              <a:rPr lang="en-US" sz="1800" b="1" dirty="0"/>
              <a:t>Admin Dashboard:</a:t>
            </a:r>
            <a:r>
              <a:rPr lang="en-US" sz="1800" dirty="0"/>
              <a:t> Manage Users &amp; Transactions</a:t>
            </a:r>
          </a:p>
          <a:p>
            <a:pPr>
              <a:buNone/>
            </a:pPr>
            <a:r>
              <a:rPr lang="en-US" sz="1800" b="1" dirty="0"/>
              <a:t>Non-Functional Requirements:</a:t>
            </a:r>
          </a:p>
          <a:p>
            <a:pPr>
              <a:buFont typeface="Arial" panose="020B0604020202020204" pitchFamily="34" charset="0"/>
              <a:buChar char="•"/>
            </a:pPr>
            <a:r>
              <a:rPr lang="en-US" sz="1800" b="1" dirty="0"/>
              <a:t>Scalability:</a:t>
            </a:r>
            <a:r>
              <a:rPr lang="en-US" sz="1800" dirty="0"/>
              <a:t> Handles multiple users simultaneously</a:t>
            </a:r>
          </a:p>
          <a:p>
            <a:pPr>
              <a:buFont typeface="Arial" panose="020B0604020202020204" pitchFamily="34" charset="0"/>
              <a:buChar char="•"/>
            </a:pPr>
            <a:r>
              <a:rPr lang="en-US" sz="1800" b="1" dirty="0"/>
              <a:t>Security:</a:t>
            </a:r>
            <a:r>
              <a:rPr lang="en-US" sz="1800" dirty="0"/>
              <a:t> Data encryption, Secure Payment Gateways</a:t>
            </a:r>
          </a:p>
          <a:p>
            <a:pPr>
              <a:buFont typeface="Arial" panose="020B0604020202020204" pitchFamily="34" charset="0"/>
              <a:buChar char="•"/>
            </a:pPr>
            <a:r>
              <a:rPr lang="en-US" sz="1800" b="1" dirty="0"/>
              <a:t>Performance:</a:t>
            </a:r>
            <a:r>
              <a:rPr lang="en-US" sz="1800" dirty="0"/>
              <a:t> Fast response time and database optimization</a:t>
            </a:r>
          </a:p>
          <a:p>
            <a:pPr>
              <a:buFont typeface="Arial" panose="020B0604020202020204" pitchFamily="34" charset="0"/>
              <a:buChar char="•"/>
            </a:pPr>
            <a:r>
              <a:rPr lang="en-US" sz="1800" b="1" dirty="0"/>
              <a:t>Usability:</a:t>
            </a:r>
            <a:r>
              <a:rPr lang="en-US" sz="1800" dirty="0"/>
              <a:t> User-friendly UI/UX design</a:t>
            </a:r>
          </a:p>
          <a:p>
            <a:endParaRPr lang="en-US" dirty="0"/>
          </a:p>
          <a:p>
            <a:endParaRPr lang="en-US" dirty="0"/>
          </a:p>
        </p:txBody>
      </p:sp>
    </p:spTree>
    <p:extLst>
      <p:ext uri="{BB962C8B-B14F-4D97-AF65-F5344CB8AC3E}">
        <p14:creationId xmlns:p14="http://schemas.microsoft.com/office/powerpoint/2010/main" val="20143559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475</TotalTime>
  <Words>1411</Words>
  <Application>Microsoft Office PowerPoint</Application>
  <PresentationFormat>Widescreen</PresentationFormat>
  <Paragraphs>174</Paragraphs>
  <Slides>22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Times New Roman</vt:lpstr>
      <vt:lpstr>Office Theme</vt:lpstr>
      <vt:lpstr>PowerPoint Presentation</vt:lpstr>
      <vt:lpstr>Outlines</vt:lpstr>
      <vt:lpstr>1. Introduction</vt:lpstr>
      <vt:lpstr>2. Motivation</vt:lpstr>
      <vt:lpstr>3. Process Model: Incremental Model</vt:lpstr>
      <vt:lpstr>PowerPoint Presentation</vt:lpstr>
      <vt:lpstr>4. Software Requirement Specification (SRS)</vt:lpstr>
      <vt:lpstr>4. Software Requirement Specification (SRS)</vt:lpstr>
      <vt:lpstr>4. Software Requirement Specification (SRS)</vt:lpstr>
      <vt:lpstr>4. Software Requirement Specification (SRS)</vt:lpstr>
      <vt:lpstr>5. Data Flow Diagram (DFD) </vt:lpstr>
      <vt:lpstr>5. Data Flow Diagram (DFD) </vt:lpstr>
      <vt:lpstr>6. Output</vt:lpstr>
      <vt:lpstr>6. Output</vt:lpstr>
      <vt:lpstr>PowerPoint Presentation</vt:lpstr>
      <vt:lpstr>PowerPoint Presentation</vt:lpstr>
      <vt:lpstr>PowerPoint Presentation</vt:lpstr>
      <vt:lpstr>PowerPoint Presentation</vt:lpstr>
      <vt:lpstr>PowerPoint Presentation</vt:lpstr>
      <vt:lpstr>PowerPoint Presentation</vt:lpstr>
      <vt:lpstr>  7. Conclusion </vt:lpstr>
      <vt:lpstr>8. Future 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Sanyukta 03</dc:creator>
  <cp:lastModifiedBy>Sanyukta 03</cp:lastModifiedBy>
  <cp:revision>3</cp:revision>
  <dcterms:created xsi:type="dcterms:W3CDTF">2025-03-26T16:32:57Z</dcterms:created>
  <dcterms:modified xsi:type="dcterms:W3CDTF">2025-04-09T05:35:58Z</dcterms:modified>
</cp:coreProperties>
</file>