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311" r:id="rId17"/>
    <p:sldId id="308" r:id="rId18"/>
    <p:sldId id="309" r:id="rId19"/>
    <p:sldId id="310" r:id="rId20"/>
    <p:sldId id="270" r:id="rId21"/>
    <p:sldId id="271" r:id="rId22"/>
    <p:sldId id="27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6" r:id="rId37"/>
    <p:sldId id="288" r:id="rId38"/>
    <p:sldId id="289" r:id="rId39"/>
    <p:sldId id="290" r:id="rId40"/>
    <p:sldId id="291" r:id="rId41"/>
    <p:sldId id="292" r:id="rId42"/>
    <p:sldId id="293" r:id="rId43"/>
    <p:sldId id="294" r:id="rId44"/>
    <p:sldId id="295" r:id="rId45"/>
    <p:sldId id="296" r:id="rId46"/>
    <p:sldId id="297" r:id="rId47"/>
    <p:sldId id="300" r:id="rId48"/>
    <p:sldId id="299" r:id="rId49"/>
    <p:sldId id="298" r:id="rId50"/>
    <p:sldId id="273" r:id="rId51"/>
    <p:sldId id="305" r:id="rId52"/>
    <p:sldId id="306" r:id="rId53"/>
    <p:sldId id="307" r:id="rId54"/>
    <p:sldId id="30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69" d="100"/>
          <a:sy n="69"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5320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3E728-1399-4684-96FC-1411C66C20F4}"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21782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94193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712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383219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2914725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907781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41082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85247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379625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2369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E3E728-1399-4684-96FC-1411C66C20F4}"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202670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E3E728-1399-4684-96FC-1411C66C20F4}" type="datetimeFigureOut">
              <a:rPr lang="en-IN" smtClean="0"/>
              <a:t>13-02-2021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265433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53359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145253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AE3E728-1399-4684-96FC-1411C66C20F4}" type="datetimeFigureOut">
              <a:rPr lang="en-IN" smtClean="0"/>
              <a:t>13-02-2021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425100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3E728-1399-4684-96FC-1411C66C20F4}"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724AA-A4DA-42E6-82B4-EC97280B1ECC}" type="slidenum">
              <a:rPr lang="en-IN" smtClean="0"/>
              <a:t>‹#›</a:t>
            </a:fld>
            <a:endParaRPr lang="en-IN"/>
          </a:p>
        </p:txBody>
      </p:sp>
    </p:spTree>
    <p:extLst>
      <p:ext uri="{BB962C8B-B14F-4D97-AF65-F5344CB8AC3E}">
        <p14:creationId xmlns:p14="http://schemas.microsoft.com/office/powerpoint/2010/main" val="418311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3E728-1399-4684-96FC-1411C66C20F4}" type="datetimeFigureOut">
              <a:rPr lang="en-IN" smtClean="0"/>
              <a:t>13-02-2021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D724AA-A4DA-42E6-82B4-EC97280B1ECC}" type="slidenum">
              <a:rPr lang="en-IN" smtClean="0"/>
              <a:t>‹#›</a:t>
            </a:fld>
            <a:endParaRPr lang="en-IN"/>
          </a:p>
        </p:txBody>
      </p:sp>
    </p:spTree>
    <p:extLst>
      <p:ext uri="{BB962C8B-B14F-4D97-AF65-F5344CB8AC3E}">
        <p14:creationId xmlns:p14="http://schemas.microsoft.com/office/powerpoint/2010/main" val="946375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Numpy</a:t>
            </a:r>
            <a:endParaRPr lang="en-IN" dirty="0"/>
          </a:p>
        </p:txBody>
      </p:sp>
      <p:sp>
        <p:nvSpPr>
          <p:cNvPr id="3" name="Subtitle 2"/>
          <p:cNvSpPr>
            <a:spLocks noGrp="1"/>
          </p:cNvSpPr>
          <p:nvPr>
            <p:ph type="subTitle" idx="1"/>
          </p:nvPr>
        </p:nvSpPr>
        <p:spPr/>
        <p:txBody>
          <a:bodyPr/>
          <a:lstStyle/>
          <a:p>
            <a:r>
              <a:rPr lang="en-IN" dirty="0" smtClean="0"/>
              <a:t>Multidimensional array</a:t>
            </a:r>
            <a:endParaRPr lang="en-IN" dirty="0"/>
          </a:p>
        </p:txBody>
      </p:sp>
    </p:spTree>
    <p:extLst>
      <p:ext uri="{BB962C8B-B14F-4D97-AF65-F5344CB8AC3E}">
        <p14:creationId xmlns:p14="http://schemas.microsoft.com/office/powerpoint/2010/main" val="158882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 </a:t>
            </a:r>
            <a:r>
              <a:rPr lang="en-IN" dirty="0" err="1" smtClean="0"/>
              <a:t>numpy</a:t>
            </a:r>
            <a:r>
              <a:rPr lang="en-IN" dirty="0" smtClean="0"/>
              <a:t> as np</a:t>
            </a:r>
            <a:br>
              <a:rPr lang="en-IN" dirty="0" smtClean="0"/>
            </a:br>
            <a:endParaRPr lang="en-IN" dirty="0"/>
          </a:p>
        </p:txBody>
      </p:sp>
      <p:sp>
        <p:nvSpPr>
          <p:cNvPr id="3" name="Content Placeholder 2"/>
          <p:cNvSpPr>
            <a:spLocks noGrp="1"/>
          </p:cNvSpPr>
          <p:nvPr>
            <p:ph idx="1"/>
          </p:nvPr>
        </p:nvSpPr>
        <p:spPr/>
        <p:txBody>
          <a:bodyPr/>
          <a:lstStyle/>
          <a:p>
            <a:r>
              <a:rPr lang="en-IN" dirty="0" smtClean="0"/>
              <a:t># using array-scalar type </a:t>
            </a:r>
          </a:p>
          <a:p>
            <a:pPr marL="0" indent="0">
              <a:buNone/>
            </a:pPr>
            <a:r>
              <a:rPr lang="en-IN" dirty="0" smtClean="0"/>
              <a:t>import </a:t>
            </a:r>
            <a:r>
              <a:rPr lang="en-IN" dirty="0" err="1" smtClean="0"/>
              <a:t>numpy</a:t>
            </a:r>
            <a:r>
              <a:rPr lang="en-IN" dirty="0" smtClean="0"/>
              <a:t> as np </a:t>
            </a:r>
          </a:p>
          <a:p>
            <a:pPr marL="0" indent="0">
              <a:buNone/>
            </a:pPr>
            <a:r>
              <a:rPr lang="en-IN" dirty="0" err="1" smtClean="0"/>
              <a:t>dt</a:t>
            </a:r>
            <a:r>
              <a:rPr lang="en-IN" dirty="0" smtClean="0"/>
              <a:t> = </a:t>
            </a:r>
            <a:r>
              <a:rPr lang="en-IN" dirty="0" err="1" smtClean="0"/>
              <a:t>np.dtype</a:t>
            </a:r>
            <a:r>
              <a:rPr lang="en-IN" dirty="0" smtClean="0"/>
              <a:t>(np.int32) </a:t>
            </a:r>
          </a:p>
          <a:p>
            <a:pPr marL="0" indent="0">
              <a:buNone/>
            </a:pPr>
            <a:r>
              <a:rPr lang="en-IN" dirty="0" smtClean="0"/>
              <a:t>print </a:t>
            </a:r>
            <a:r>
              <a:rPr lang="en-IN" dirty="0" err="1" smtClean="0"/>
              <a:t>dt</a:t>
            </a:r>
            <a:endParaRPr lang="en-IN" dirty="0" smtClean="0"/>
          </a:p>
          <a:p>
            <a:endParaRPr lang="en-IN" dirty="0" smtClean="0"/>
          </a:p>
          <a:p>
            <a:endParaRPr lang="en-IN" dirty="0"/>
          </a:p>
        </p:txBody>
      </p:sp>
    </p:spTree>
    <p:extLst>
      <p:ext uri="{BB962C8B-B14F-4D97-AF65-F5344CB8AC3E}">
        <p14:creationId xmlns:p14="http://schemas.microsoft.com/office/powerpoint/2010/main" val="49059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ndarray.shape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This </a:t>
            </a:r>
            <a:r>
              <a:rPr lang="en-IN" dirty="0"/>
              <a:t>array attribute returns a tuple consisting of array dimensions. It can also be used to resize the array.</a:t>
            </a:r>
          </a:p>
          <a:p>
            <a:pPr marL="0" indent="0">
              <a:buNone/>
            </a:pPr>
            <a:endParaRPr lang="en-IN" dirty="0" smtClean="0"/>
          </a:p>
          <a:p>
            <a:pPr marL="0" indent="0">
              <a:buNone/>
            </a:pPr>
            <a:r>
              <a:rPr lang="en-IN" dirty="0" smtClean="0"/>
              <a:t>import </a:t>
            </a:r>
            <a:r>
              <a:rPr lang="en-IN" dirty="0" err="1" smtClean="0"/>
              <a:t>numpy</a:t>
            </a:r>
            <a:r>
              <a:rPr lang="en-IN" dirty="0" smtClean="0"/>
              <a:t> as np </a:t>
            </a:r>
          </a:p>
          <a:p>
            <a:pPr marL="0" indent="0">
              <a:buNone/>
            </a:pPr>
            <a:r>
              <a:rPr lang="en-IN" dirty="0" smtClean="0"/>
              <a:t>B=</a:t>
            </a:r>
            <a:r>
              <a:rPr lang="en-IN" dirty="0" err="1" smtClean="0"/>
              <a:t>np.array</a:t>
            </a:r>
            <a:r>
              <a:rPr lang="en-IN" dirty="0" smtClean="0"/>
              <a:t>([])      c=</a:t>
            </a:r>
            <a:r>
              <a:rPr lang="en-IN" dirty="0" err="1" smtClean="0"/>
              <a:t>np.array</a:t>
            </a:r>
            <a:r>
              <a:rPr lang="en-IN" dirty="0" smtClean="0"/>
              <a:t>([[1,2],[3,4]]])     </a:t>
            </a:r>
          </a:p>
          <a:p>
            <a:pPr marL="0" indent="0">
              <a:buNone/>
            </a:pPr>
            <a:r>
              <a:rPr lang="en-IN" dirty="0" smtClean="0"/>
              <a:t>a = </a:t>
            </a:r>
            <a:r>
              <a:rPr lang="en-IN" dirty="0" err="1" smtClean="0"/>
              <a:t>np.array</a:t>
            </a:r>
            <a:r>
              <a:rPr lang="en-IN" dirty="0" smtClean="0"/>
              <a:t>([[1,2,3],[4,5,6]]) </a:t>
            </a:r>
          </a:p>
          <a:p>
            <a:pPr marL="0" indent="0">
              <a:buNone/>
            </a:pPr>
            <a:r>
              <a:rPr lang="en-IN" dirty="0" smtClean="0"/>
              <a:t>print </a:t>
            </a:r>
            <a:r>
              <a:rPr lang="en-IN" dirty="0" err="1" smtClean="0"/>
              <a:t>a.shape</a:t>
            </a:r>
            <a:endParaRPr lang="en-IN" dirty="0" smtClean="0"/>
          </a:p>
          <a:p>
            <a:endParaRPr lang="en-IN" dirty="0"/>
          </a:p>
          <a:p>
            <a:r>
              <a:rPr lang="en-IN" dirty="0" smtClean="0"/>
              <a:t>The output is as follows −</a:t>
            </a:r>
          </a:p>
          <a:p>
            <a:endParaRPr lang="en-IN" dirty="0" smtClean="0"/>
          </a:p>
          <a:p>
            <a:r>
              <a:rPr lang="en-IN" dirty="0" smtClean="0"/>
              <a:t>(2, 3)</a:t>
            </a:r>
            <a:endParaRPr lang="en-IN" dirty="0"/>
          </a:p>
        </p:txBody>
      </p:sp>
    </p:spTree>
    <p:extLst>
      <p:ext uri="{BB962C8B-B14F-4D97-AF65-F5344CB8AC3E}">
        <p14:creationId xmlns:p14="http://schemas.microsoft.com/office/powerpoint/2010/main" val="125540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NumPy</a:t>
            </a:r>
            <a:r>
              <a:rPr lang="en-IN" dirty="0"/>
              <a:t> also provides a reshape function to resize an array.</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import </a:t>
            </a:r>
            <a:r>
              <a:rPr lang="en-IN" dirty="0" err="1" smtClean="0"/>
              <a:t>numpy</a:t>
            </a:r>
            <a:r>
              <a:rPr lang="en-IN" dirty="0" smtClean="0"/>
              <a:t> as np </a:t>
            </a:r>
          </a:p>
          <a:p>
            <a:pPr marL="0" indent="0">
              <a:buNone/>
            </a:pPr>
            <a:r>
              <a:rPr lang="en-IN" dirty="0" smtClean="0"/>
              <a:t>a = </a:t>
            </a:r>
            <a:r>
              <a:rPr lang="en-IN" dirty="0" err="1" smtClean="0"/>
              <a:t>np.array</a:t>
            </a:r>
            <a:r>
              <a:rPr lang="en-IN" dirty="0" smtClean="0"/>
              <a:t>([[1,2,3],[4,5,6]]) </a:t>
            </a:r>
          </a:p>
          <a:p>
            <a:pPr marL="0" indent="0">
              <a:buNone/>
            </a:pPr>
            <a:r>
              <a:rPr lang="en-IN" dirty="0" smtClean="0"/>
              <a:t>b = </a:t>
            </a:r>
            <a:r>
              <a:rPr lang="en-IN" dirty="0" err="1" smtClean="0"/>
              <a:t>a.reshape</a:t>
            </a:r>
            <a:r>
              <a:rPr lang="en-IN" dirty="0" smtClean="0"/>
              <a:t>(3,2) </a:t>
            </a:r>
          </a:p>
          <a:p>
            <a:pPr marL="0" indent="0">
              <a:buNone/>
            </a:pPr>
            <a:r>
              <a:rPr lang="en-IN" dirty="0" smtClean="0"/>
              <a:t>print b</a:t>
            </a:r>
          </a:p>
          <a:p>
            <a:r>
              <a:rPr lang="en-IN" dirty="0" smtClean="0"/>
              <a:t>The output is as follows −</a:t>
            </a:r>
          </a:p>
          <a:p>
            <a:endParaRPr lang="en-IN" dirty="0" smtClean="0"/>
          </a:p>
          <a:p>
            <a:r>
              <a:rPr lang="en-IN" dirty="0" smtClean="0"/>
              <a:t>[[1, 2] </a:t>
            </a:r>
          </a:p>
          <a:p>
            <a:r>
              <a:rPr lang="en-IN" dirty="0" smtClean="0"/>
              <a:t> [3, 4] </a:t>
            </a:r>
          </a:p>
          <a:p>
            <a:r>
              <a:rPr lang="en-IN" dirty="0" smtClean="0"/>
              <a:t> [5, 6]]</a:t>
            </a:r>
            <a:endParaRPr lang="en-IN" dirty="0"/>
          </a:p>
        </p:txBody>
      </p:sp>
    </p:spTree>
    <p:extLst>
      <p:ext uri="{BB962C8B-B14F-4D97-AF65-F5344CB8AC3E}">
        <p14:creationId xmlns:p14="http://schemas.microsoft.com/office/powerpoint/2010/main" val="152895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err="1" smtClean="0">
                <a:solidFill>
                  <a:srgbClr val="121214"/>
                </a:solidFill>
                <a:effectLst/>
                <a:latin typeface="Verdana" panose="020B0604030504040204" pitchFamily="34" charset="0"/>
              </a:rPr>
              <a:t>ndarray.ndim</a:t>
            </a:r>
            <a:r>
              <a:rPr lang="en-IN" b="0" i="0" dirty="0" smtClean="0">
                <a:solidFill>
                  <a:srgbClr val="121214"/>
                </a:solidFill>
                <a:effectLst/>
                <a:latin typeface="Verdana" panose="020B0604030504040204" pitchFamily="34" charset="0"/>
              </a:rPr>
              <a:t/>
            </a:r>
            <a:br>
              <a:rPr lang="en-IN" b="0" i="0" dirty="0" smtClean="0">
                <a:solidFill>
                  <a:srgbClr val="121214"/>
                </a:solidFill>
                <a:effectLst/>
                <a:latin typeface="Verdana" panose="020B0604030504040204" pitchFamily="34" charset="0"/>
              </a:rPr>
            </a:br>
            <a:endParaRPr lang="en-IN" dirty="0"/>
          </a:p>
        </p:txBody>
      </p:sp>
      <p:sp>
        <p:nvSpPr>
          <p:cNvPr id="3" name="Content Placeholder 2"/>
          <p:cNvSpPr>
            <a:spLocks noGrp="1"/>
          </p:cNvSpPr>
          <p:nvPr>
            <p:ph idx="1"/>
          </p:nvPr>
        </p:nvSpPr>
        <p:spPr/>
        <p:txBody>
          <a:bodyPr>
            <a:normAutofit/>
          </a:bodyPr>
          <a:lstStyle/>
          <a:p>
            <a:pPr algn="just"/>
            <a:r>
              <a:rPr lang="en-IN" b="0" i="0" dirty="0" smtClean="0">
                <a:solidFill>
                  <a:srgbClr val="000000"/>
                </a:solidFill>
                <a:effectLst/>
                <a:latin typeface="Verdana" panose="020B0604030504040204" pitchFamily="34" charset="0"/>
              </a:rPr>
              <a:t>This array attribute returns the number of array dimensions.</a:t>
            </a:r>
          </a:p>
          <a:p>
            <a:r>
              <a:rPr lang="en-IN" dirty="0" smtClean="0"/>
              <a:t># an array of evenly spaced numbers </a:t>
            </a:r>
          </a:p>
          <a:p>
            <a:pPr marL="0" indent="0">
              <a:buNone/>
            </a:pPr>
            <a:r>
              <a:rPr lang="en-IN" dirty="0" smtClean="0"/>
              <a:t>import </a:t>
            </a:r>
            <a:r>
              <a:rPr lang="en-IN" dirty="0" err="1" smtClean="0"/>
              <a:t>numpy</a:t>
            </a:r>
            <a:r>
              <a:rPr lang="en-IN" dirty="0" smtClean="0"/>
              <a:t> as np </a:t>
            </a:r>
          </a:p>
          <a:p>
            <a:pPr marL="0" indent="0">
              <a:buNone/>
            </a:pPr>
            <a:r>
              <a:rPr lang="en-IN" dirty="0" smtClean="0"/>
              <a:t>a = </a:t>
            </a:r>
            <a:r>
              <a:rPr lang="en-IN" dirty="0" err="1" smtClean="0"/>
              <a:t>np.arange</a:t>
            </a:r>
            <a:r>
              <a:rPr lang="en-IN" dirty="0" smtClean="0"/>
              <a:t>(24) </a:t>
            </a:r>
          </a:p>
          <a:p>
            <a:pPr marL="0" indent="0">
              <a:buNone/>
            </a:pPr>
            <a:r>
              <a:rPr lang="en-IN" dirty="0" smtClean="0"/>
              <a:t>print a</a:t>
            </a:r>
          </a:p>
          <a:p>
            <a:r>
              <a:rPr lang="en-IN" dirty="0" smtClean="0"/>
              <a:t>The output is as follows −</a:t>
            </a:r>
          </a:p>
          <a:p>
            <a:endParaRPr lang="en-IN" dirty="0" smtClean="0"/>
          </a:p>
          <a:p>
            <a:r>
              <a:rPr lang="en-IN" dirty="0" smtClean="0"/>
              <a:t>[0 1  2  3  4  5  6  7  8  9  10  11  12  13  14  15  16 17 18 19 20 21 22 23] </a:t>
            </a:r>
            <a:endParaRPr lang="en-IN" dirty="0"/>
          </a:p>
        </p:txBody>
      </p:sp>
    </p:spTree>
    <p:extLst>
      <p:ext uri="{BB962C8B-B14F-4D97-AF65-F5344CB8AC3E}">
        <p14:creationId xmlns:p14="http://schemas.microsoft.com/office/powerpoint/2010/main" val="176081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NumPy</a:t>
            </a:r>
            <a:r>
              <a:rPr lang="en-IN" dirty="0"/>
              <a:t> - Array Creation Routines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numpy.empty</a:t>
            </a:r>
            <a:endParaRPr lang="en-IN" dirty="0" smtClean="0"/>
          </a:p>
          <a:p>
            <a:r>
              <a:rPr lang="en-IN" dirty="0" smtClean="0"/>
              <a:t>It creates an uninitialized array of specified shape and </a:t>
            </a:r>
            <a:r>
              <a:rPr lang="en-IN" dirty="0" err="1" smtClean="0"/>
              <a:t>dtype</a:t>
            </a:r>
            <a:r>
              <a:rPr lang="en-IN" dirty="0" smtClean="0"/>
              <a:t>. It uses the following constructor −</a:t>
            </a:r>
          </a:p>
          <a:p>
            <a:endParaRPr lang="en-IN" dirty="0" smtClean="0"/>
          </a:p>
          <a:p>
            <a:pPr marL="0" indent="0">
              <a:buNone/>
            </a:pPr>
            <a:r>
              <a:rPr lang="en-IN" dirty="0" err="1" smtClean="0"/>
              <a:t>numpy.empty</a:t>
            </a:r>
            <a:r>
              <a:rPr lang="en-IN" dirty="0" smtClean="0"/>
              <a:t>(shape, </a:t>
            </a:r>
            <a:r>
              <a:rPr lang="en-IN" dirty="0" err="1" smtClean="0"/>
              <a:t>dtype</a:t>
            </a:r>
            <a:r>
              <a:rPr lang="en-IN" dirty="0" smtClean="0"/>
              <a:t> = float, order = 'C')</a:t>
            </a:r>
          </a:p>
          <a:p>
            <a:pPr marL="0" indent="0">
              <a:buNone/>
            </a:pPr>
            <a:r>
              <a:rPr lang="en-IN" dirty="0" smtClean="0"/>
              <a:t>import </a:t>
            </a:r>
            <a:r>
              <a:rPr lang="en-IN" dirty="0" err="1" smtClean="0"/>
              <a:t>numpy</a:t>
            </a:r>
            <a:r>
              <a:rPr lang="en-IN" dirty="0" smtClean="0"/>
              <a:t> as np </a:t>
            </a:r>
          </a:p>
          <a:p>
            <a:pPr marL="0" indent="0">
              <a:buNone/>
            </a:pPr>
            <a:r>
              <a:rPr lang="en-IN" dirty="0" smtClean="0"/>
              <a:t>x = </a:t>
            </a:r>
            <a:r>
              <a:rPr lang="en-IN" dirty="0" err="1" smtClean="0"/>
              <a:t>np.empty</a:t>
            </a:r>
            <a:r>
              <a:rPr lang="en-IN" dirty="0" smtClean="0"/>
              <a:t>([3,2], </a:t>
            </a:r>
            <a:r>
              <a:rPr lang="en-IN" dirty="0" err="1" smtClean="0"/>
              <a:t>dtype</a:t>
            </a:r>
            <a:r>
              <a:rPr lang="en-IN" dirty="0" smtClean="0"/>
              <a:t> = </a:t>
            </a:r>
            <a:r>
              <a:rPr lang="en-IN" dirty="0" err="1" smtClean="0"/>
              <a:t>int</a:t>
            </a:r>
            <a:r>
              <a:rPr lang="en-IN" dirty="0" smtClean="0"/>
              <a:t>) </a:t>
            </a:r>
          </a:p>
          <a:p>
            <a:pPr marL="0" indent="0">
              <a:buNone/>
            </a:pPr>
            <a:r>
              <a:rPr lang="en-IN" dirty="0" smtClean="0"/>
              <a:t>print x</a:t>
            </a:r>
          </a:p>
          <a:p>
            <a:r>
              <a:rPr lang="en-IN" dirty="0" smtClean="0"/>
              <a:t>The output is as follows −</a:t>
            </a:r>
          </a:p>
          <a:p>
            <a:endParaRPr lang="en-IN" dirty="0" smtClean="0"/>
          </a:p>
          <a:p>
            <a:r>
              <a:rPr lang="en-IN" dirty="0" smtClean="0"/>
              <a:t>[[22649312    1701344351] </a:t>
            </a:r>
          </a:p>
          <a:p>
            <a:r>
              <a:rPr lang="en-IN" dirty="0" smtClean="0"/>
              <a:t> [1818321759  1885959276] </a:t>
            </a:r>
          </a:p>
          <a:p>
            <a:r>
              <a:rPr lang="en-IN" dirty="0" smtClean="0"/>
              <a:t> [16779776    156368896]]</a:t>
            </a:r>
            <a:endParaRPr lang="en-IN" dirty="0"/>
          </a:p>
        </p:txBody>
      </p:sp>
    </p:spTree>
    <p:extLst>
      <p:ext uri="{BB962C8B-B14F-4D97-AF65-F5344CB8AC3E}">
        <p14:creationId xmlns:p14="http://schemas.microsoft.com/office/powerpoint/2010/main" val="374744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err="1" smtClean="0"/>
              <a:t>numpy.zeros</a:t>
            </a:r>
            <a:endParaRPr lang="en-IN" dirty="0" smtClean="0"/>
          </a:p>
          <a:p>
            <a:r>
              <a:rPr lang="en-IN" dirty="0" smtClean="0"/>
              <a:t>Returns a new array of specified size, filled with zeros.</a:t>
            </a:r>
          </a:p>
          <a:p>
            <a:endParaRPr lang="en-IN" dirty="0" smtClean="0"/>
          </a:p>
          <a:p>
            <a:r>
              <a:rPr lang="en-IN" dirty="0" err="1" smtClean="0"/>
              <a:t>numpy.zeros</a:t>
            </a:r>
            <a:r>
              <a:rPr lang="en-IN" dirty="0" smtClean="0"/>
              <a:t>(shape, </a:t>
            </a:r>
            <a:r>
              <a:rPr lang="en-IN" dirty="0" err="1" smtClean="0"/>
              <a:t>dtype</a:t>
            </a:r>
            <a:r>
              <a:rPr lang="en-IN" dirty="0" smtClean="0"/>
              <a:t> = float, order = 'C')</a:t>
            </a:r>
          </a:p>
          <a:p>
            <a:r>
              <a:rPr lang="en-IN" dirty="0" smtClean="0"/>
              <a:t>The constructor takes the following parameters.</a:t>
            </a:r>
          </a:p>
          <a:p>
            <a:endParaRPr lang="en-IN" dirty="0"/>
          </a:p>
          <a:p>
            <a:r>
              <a:rPr lang="en-IN" dirty="0" smtClean="0"/>
              <a:t># array of five zeros. Default </a:t>
            </a:r>
            <a:r>
              <a:rPr lang="en-IN" dirty="0" err="1" smtClean="0"/>
              <a:t>dtype</a:t>
            </a:r>
            <a:r>
              <a:rPr lang="en-IN" dirty="0" smtClean="0"/>
              <a:t> is float </a:t>
            </a:r>
          </a:p>
          <a:p>
            <a:r>
              <a:rPr lang="en-IN" dirty="0" smtClean="0"/>
              <a:t>import </a:t>
            </a:r>
            <a:r>
              <a:rPr lang="en-IN" dirty="0" err="1" smtClean="0"/>
              <a:t>numpy</a:t>
            </a:r>
            <a:r>
              <a:rPr lang="en-IN" dirty="0" smtClean="0"/>
              <a:t> as np </a:t>
            </a:r>
          </a:p>
          <a:p>
            <a:r>
              <a:rPr lang="en-IN" dirty="0" smtClean="0"/>
              <a:t>x = </a:t>
            </a:r>
            <a:r>
              <a:rPr lang="en-IN" dirty="0" err="1" smtClean="0"/>
              <a:t>np.zeros</a:t>
            </a:r>
            <a:r>
              <a:rPr lang="en-IN" dirty="0" smtClean="0"/>
              <a:t>(5) </a:t>
            </a:r>
          </a:p>
          <a:p>
            <a:r>
              <a:rPr lang="en-IN" dirty="0" smtClean="0"/>
              <a:t>print x</a:t>
            </a:r>
          </a:p>
          <a:p>
            <a:r>
              <a:rPr lang="en-IN" dirty="0" smtClean="0"/>
              <a:t>The output is as follows −</a:t>
            </a:r>
          </a:p>
          <a:p>
            <a:endParaRPr lang="en-IN" dirty="0" smtClean="0"/>
          </a:p>
          <a:p>
            <a:r>
              <a:rPr lang="en-IN" dirty="0" smtClean="0"/>
              <a:t>[ 0.  0.  0.  0.  0.]</a:t>
            </a:r>
            <a:endParaRPr lang="en-IN" dirty="0"/>
          </a:p>
        </p:txBody>
      </p:sp>
    </p:spTree>
    <p:extLst>
      <p:ext uri="{BB962C8B-B14F-4D97-AF65-F5344CB8AC3E}">
        <p14:creationId xmlns:p14="http://schemas.microsoft.com/office/powerpoint/2010/main" val="78799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Numpy.random.rand</a:t>
            </a:r>
            <a:r>
              <a:rPr lang="en-IN" dirty="0" smtClean="0"/>
              <a:t> ----- </a:t>
            </a:r>
            <a:r>
              <a:rPr lang="en-IN" dirty="0"/>
              <a:t>from </a:t>
            </a:r>
            <a:r>
              <a:rPr lang="en-IN" dirty="0" smtClean="0"/>
              <a:t>uniform distribution (in </a:t>
            </a:r>
            <a:r>
              <a:rPr lang="en-IN" dirty="0"/>
              <a:t>range [0,1</a:t>
            </a:r>
            <a:r>
              <a:rPr lang="en-IN" dirty="0" smtClean="0"/>
              <a:t>))</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All the values will be generated randomly between 0 and 1</a:t>
            </a:r>
            <a:endParaRPr lang="en-IN" dirty="0"/>
          </a:p>
        </p:txBody>
      </p:sp>
    </p:spTree>
    <p:extLst>
      <p:ext uri="{BB962C8B-B14F-4D97-AF65-F5344CB8AC3E}">
        <p14:creationId xmlns:p14="http://schemas.microsoft.com/office/powerpoint/2010/main" val="158077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 </a:t>
            </a:r>
            <a:r>
              <a:rPr lang="en-IN" sz="3200" dirty="0" err="1"/>
              <a:t>numpy.random.randn</a:t>
            </a:r>
            <a:r>
              <a:rPr lang="en-IN" sz="3200" dirty="0"/>
              <a:t>() method </a:t>
            </a:r>
            <a:r>
              <a:rPr lang="en-IN" sz="3200" dirty="0" smtClean="0"/>
              <a:t>--</a:t>
            </a:r>
            <a:r>
              <a:rPr lang="en-IN" sz="3200" dirty="0"/>
              <a:t>generates samples from the normal </a:t>
            </a:r>
            <a:r>
              <a:rPr lang="en-IN" sz="3200" dirty="0" smtClean="0"/>
              <a:t>distribution---any number can </a:t>
            </a:r>
            <a:r>
              <a:rPr lang="en-IN" sz="3200" smtClean="0"/>
              <a:t>be generated</a:t>
            </a:r>
            <a:r>
              <a:rPr lang="en-IN" sz="3200" dirty="0"/>
              <a:t/>
            </a:r>
            <a:br>
              <a:rPr lang="en-IN" sz="3200" dirty="0"/>
            </a:br>
            <a:endParaRPr lang="en-IN" sz="3200" dirty="0"/>
          </a:p>
        </p:txBody>
      </p:sp>
      <p:sp>
        <p:nvSpPr>
          <p:cNvPr id="3" name="Content Placeholder 2"/>
          <p:cNvSpPr>
            <a:spLocks noGrp="1"/>
          </p:cNvSpPr>
          <p:nvPr>
            <p:ph idx="1"/>
          </p:nvPr>
        </p:nvSpPr>
        <p:spPr/>
        <p:txBody>
          <a:bodyPr>
            <a:normAutofit/>
          </a:bodyPr>
          <a:lstStyle/>
          <a:p>
            <a:pPr marL="0" indent="0">
              <a:buNone/>
            </a:pPr>
            <a:r>
              <a:rPr lang="en-IN" dirty="0" smtClean="0"/>
              <a:t> import </a:t>
            </a:r>
            <a:r>
              <a:rPr lang="en-IN" dirty="0" err="1"/>
              <a:t>numpy</a:t>
            </a:r>
            <a:r>
              <a:rPr lang="en-IN" dirty="0"/>
              <a:t> as </a:t>
            </a:r>
            <a:r>
              <a:rPr lang="en-IN" dirty="0" smtClean="0"/>
              <a:t>np</a:t>
            </a:r>
            <a:endParaRPr lang="en-IN" dirty="0"/>
          </a:p>
          <a:p>
            <a:pPr marL="0" indent="0">
              <a:buNone/>
            </a:pPr>
            <a:r>
              <a:rPr lang="en-IN" dirty="0"/>
              <a:t>   </a:t>
            </a:r>
            <a:r>
              <a:rPr lang="en-IN" dirty="0" smtClean="0"/>
              <a:t># </a:t>
            </a:r>
            <a:r>
              <a:rPr lang="en-IN" dirty="0"/>
              <a:t>1D Array </a:t>
            </a:r>
          </a:p>
          <a:p>
            <a:pPr marL="0" indent="0">
              <a:buNone/>
            </a:pPr>
            <a:r>
              <a:rPr lang="en-IN" dirty="0"/>
              <a:t>array = </a:t>
            </a:r>
            <a:r>
              <a:rPr lang="en-IN" dirty="0" err="1" smtClean="0"/>
              <a:t>np.random.randn</a:t>
            </a:r>
            <a:r>
              <a:rPr lang="en-IN" dirty="0" smtClean="0"/>
              <a:t>(5</a:t>
            </a:r>
            <a:r>
              <a:rPr lang="en-IN" dirty="0"/>
              <a:t>) </a:t>
            </a:r>
          </a:p>
          <a:p>
            <a:pPr marL="0" indent="0">
              <a:buNone/>
            </a:pPr>
            <a:r>
              <a:rPr lang="en-IN" dirty="0"/>
              <a:t>print</a:t>
            </a:r>
            <a:r>
              <a:rPr lang="en-IN" dirty="0" smtClean="0"/>
              <a:t>("1D </a:t>
            </a:r>
            <a:r>
              <a:rPr lang="en-IN" dirty="0"/>
              <a:t>Array filled with random values : \n", array</a:t>
            </a:r>
            <a:r>
              <a:rPr lang="en-IN" dirty="0" smtClean="0"/>
              <a:t>);</a:t>
            </a:r>
          </a:p>
          <a:p>
            <a:pPr marL="0" indent="0">
              <a:buNone/>
            </a:pPr>
            <a:endParaRPr lang="en-IN" dirty="0"/>
          </a:p>
          <a:p>
            <a:pPr marL="0" indent="0">
              <a:buNone/>
            </a:pPr>
            <a:r>
              <a:rPr lang="en-IN" dirty="0" smtClean="0"/>
              <a:t>Output----</a:t>
            </a:r>
          </a:p>
          <a:p>
            <a:pPr marL="0" indent="0">
              <a:buNone/>
            </a:pPr>
            <a:endParaRPr lang="en-IN" dirty="0"/>
          </a:p>
          <a:p>
            <a:pPr marL="0" indent="0">
              <a:buNone/>
            </a:pPr>
            <a:r>
              <a:rPr lang="en-IN" dirty="0"/>
              <a:t>1D Array filled with </a:t>
            </a:r>
            <a:r>
              <a:rPr lang="en-IN" dirty="0" err="1"/>
              <a:t>randnom</a:t>
            </a:r>
            <a:r>
              <a:rPr lang="en-IN" dirty="0"/>
              <a:t> values : </a:t>
            </a:r>
          </a:p>
          <a:p>
            <a:pPr marL="0" indent="0">
              <a:buNone/>
            </a:pPr>
            <a:r>
              <a:rPr lang="en-IN" dirty="0"/>
              <a:t> [-0.51733692  0.48813676 -0.88147002  1.12901958  0.68026197]</a:t>
            </a:r>
          </a:p>
        </p:txBody>
      </p:sp>
    </p:spTree>
    <p:extLst>
      <p:ext uri="{BB962C8B-B14F-4D97-AF65-F5344CB8AC3E}">
        <p14:creationId xmlns:p14="http://schemas.microsoft.com/office/powerpoint/2010/main" val="1685720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randomly constructing 2D array</a:t>
            </a:r>
            <a:endParaRPr lang="en-IN" dirty="0"/>
          </a:p>
        </p:txBody>
      </p:sp>
      <p:sp>
        <p:nvSpPr>
          <p:cNvPr id="3" name="Content Placeholder 2"/>
          <p:cNvSpPr>
            <a:spLocks noGrp="1"/>
          </p:cNvSpPr>
          <p:nvPr>
            <p:ph idx="1"/>
          </p:nvPr>
        </p:nvSpPr>
        <p:spPr/>
        <p:txBody>
          <a:bodyPr/>
          <a:lstStyle/>
          <a:p>
            <a:pPr marL="0" indent="0">
              <a:buNone/>
            </a:pPr>
            <a:r>
              <a:rPr lang="en-IN" dirty="0"/>
              <a:t> </a:t>
            </a:r>
            <a:r>
              <a:rPr lang="en-IN" dirty="0" err="1"/>
              <a:t>numpy.random.randn</a:t>
            </a:r>
            <a:r>
              <a:rPr lang="en-IN" dirty="0"/>
              <a:t>() method </a:t>
            </a:r>
          </a:p>
          <a:p>
            <a:pPr marL="0" indent="0">
              <a:buNone/>
            </a:pPr>
            <a:r>
              <a:rPr lang="en-IN" dirty="0"/>
              <a:t>   </a:t>
            </a:r>
          </a:p>
          <a:p>
            <a:pPr marL="0" indent="0">
              <a:buNone/>
            </a:pPr>
            <a:r>
              <a:rPr lang="en-IN" dirty="0"/>
              <a:t>import </a:t>
            </a:r>
            <a:r>
              <a:rPr lang="en-IN" dirty="0" err="1"/>
              <a:t>numpy</a:t>
            </a:r>
            <a:r>
              <a:rPr lang="en-IN" dirty="0"/>
              <a:t> as </a:t>
            </a:r>
            <a:r>
              <a:rPr lang="en-IN" dirty="0" smtClean="0"/>
              <a:t>np</a:t>
            </a:r>
            <a:endParaRPr lang="en-IN" dirty="0"/>
          </a:p>
          <a:p>
            <a:pPr marL="0" indent="0">
              <a:buNone/>
            </a:pPr>
            <a:r>
              <a:rPr lang="en-IN" dirty="0"/>
              <a:t> </a:t>
            </a:r>
            <a:r>
              <a:rPr lang="en-IN" dirty="0" smtClean="0"/>
              <a:t># </a:t>
            </a:r>
            <a:r>
              <a:rPr lang="en-IN" dirty="0"/>
              <a:t>2D Array    </a:t>
            </a:r>
          </a:p>
          <a:p>
            <a:pPr marL="0" indent="0">
              <a:buNone/>
            </a:pPr>
            <a:r>
              <a:rPr lang="en-IN" dirty="0"/>
              <a:t>array = </a:t>
            </a:r>
            <a:r>
              <a:rPr lang="en-IN" dirty="0" err="1" smtClean="0"/>
              <a:t>np.random.randn</a:t>
            </a:r>
            <a:r>
              <a:rPr lang="en-IN" dirty="0" smtClean="0"/>
              <a:t>(3</a:t>
            </a:r>
            <a:r>
              <a:rPr lang="en-IN" dirty="0"/>
              <a:t>, 4) </a:t>
            </a:r>
          </a:p>
          <a:p>
            <a:pPr marL="0" indent="0">
              <a:buNone/>
            </a:pPr>
            <a:r>
              <a:rPr lang="en-IN" dirty="0"/>
              <a:t>print("2D Array filled with random values : \n", array); </a:t>
            </a:r>
          </a:p>
        </p:txBody>
      </p:sp>
    </p:spTree>
    <p:extLst>
      <p:ext uri="{BB962C8B-B14F-4D97-AF65-F5344CB8AC3E}">
        <p14:creationId xmlns:p14="http://schemas.microsoft.com/office/powerpoint/2010/main" val="28499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2D Array filled with random values : </a:t>
            </a:r>
            <a:br>
              <a:rPr lang="en-IN" dirty="0"/>
            </a:br>
            <a:r>
              <a:rPr lang="en-IN" dirty="0" smtClean="0"/>
              <a:t>output</a:t>
            </a:r>
            <a:endParaRPr lang="en-IN" dirty="0"/>
          </a:p>
        </p:txBody>
      </p:sp>
      <p:sp>
        <p:nvSpPr>
          <p:cNvPr id="3" name="Content Placeholder 2"/>
          <p:cNvSpPr>
            <a:spLocks noGrp="1"/>
          </p:cNvSpPr>
          <p:nvPr>
            <p:ph idx="1"/>
          </p:nvPr>
        </p:nvSpPr>
        <p:spPr/>
        <p:txBody>
          <a:bodyPr/>
          <a:lstStyle/>
          <a:p>
            <a:r>
              <a:rPr lang="en-IN" dirty="0" smtClean="0"/>
              <a:t> </a:t>
            </a:r>
            <a:r>
              <a:rPr lang="en-IN" dirty="0"/>
              <a:t>[[ 1.33262386 -0.88922967 -0.07056098  0.27340112]</a:t>
            </a:r>
          </a:p>
          <a:p>
            <a:r>
              <a:rPr lang="en-IN" dirty="0"/>
              <a:t> [ 1.00664965 -0.68443807  0.43801295 -0.35874714]</a:t>
            </a:r>
          </a:p>
          <a:p>
            <a:r>
              <a:rPr lang="en-IN" dirty="0"/>
              <a:t> [-0.19289416 -0.42746963 -1.80435223  0.02751727]]</a:t>
            </a:r>
          </a:p>
        </p:txBody>
      </p:sp>
    </p:spTree>
    <p:extLst>
      <p:ext uri="{BB962C8B-B14F-4D97-AF65-F5344CB8AC3E}">
        <p14:creationId xmlns:p14="http://schemas.microsoft.com/office/powerpoint/2010/main" val="244942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IN" dirty="0"/>
          </a:p>
        </p:txBody>
      </p:sp>
      <p:sp>
        <p:nvSpPr>
          <p:cNvPr id="3" name="Content Placeholder 2"/>
          <p:cNvSpPr>
            <a:spLocks noGrp="1"/>
          </p:cNvSpPr>
          <p:nvPr>
            <p:ph idx="1"/>
          </p:nvPr>
        </p:nvSpPr>
        <p:spPr/>
        <p:txBody>
          <a:bodyPr>
            <a:normAutofit lnSpcReduction="10000"/>
          </a:bodyPr>
          <a:lstStyle/>
          <a:p>
            <a:r>
              <a:rPr lang="en-US" dirty="0"/>
              <a:t>An array is a collection of items stored at contiguous memory locations. </a:t>
            </a:r>
            <a:endParaRPr lang="en-US" dirty="0" smtClean="0"/>
          </a:p>
          <a:p>
            <a:r>
              <a:rPr lang="en-US" dirty="0" smtClean="0"/>
              <a:t>The </a:t>
            </a:r>
            <a:r>
              <a:rPr lang="en-US" dirty="0"/>
              <a:t>idea is to store multiple items of the same type together. </a:t>
            </a:r>
            <a:endParaRPr lang="en-US" dirty="0" smtClean="0"/>
          </a:p>
          <a:p>
            <a:r>
              <a:rPr lang="en-US" dirty="0" smtClean="0"/>
              <a:t>This </a:t>
            </a:r>
            <a:r>
              <a:rPr lang="en-US" dirty="0"/>
              <a:t>makes it easier to calculate the position of each element by simply adding an offset to a base value, i.e., the memory location of the first element of the array (generally denoted by the name of the array</a:t>
            </a:r>
            <a:r>
              <a:rPr lang="en-US" dirty="0" smtClean="0"/>
              <a:t>).</a:t>
            </a:r>
          </a:p>
          <a:p>
            <a:endParaRPr lang="en-US" dirty="0"/>
          </a:p>
          <a:p>
            <a:r>
              <a:rPr lang="en-IN" dirty="0"/>
              <a:t>cars = ["Ford", "Volvo", "BMW</a:t>
            </a:r>
            <a:r>
              <a:rPr lang="en-IN" dirty="0" smtClean="0"/>
              <a:t>"]</a:t>
            </a:r>
          </a:p>
          <a:p>
            <a:r>
              <a:rPr lang="en-IN" dirty="0"/>
              <a:t>x = cars[0</a:t>
            </a:r>
            <a:r>
              <a:rPr lang="en-IN" dirty="0" smtClean="0"/>
              <a:t>]</a:t>
            </a:r>
          </a:p>
          <a:p>
            <a:r>
              <a:rPr lang="en-IN" smtClean="0"/>
              <a:t>Cars[1</a:t>
            </a:r>
            <a:endParaRPr lang="en-IN" dirty="0"/>
          </a:p>
        </p:txBody>
      </p:sp>
    </p:spTree>
    <p:extLst>
      <p:ext uri="{BB962C8B-B14F-4D97-AF65-F5344CB8AC3E}">
        <p14:creationId xmlns:p14="http://schemas.microsoft.com/office/powerpoint/2010/main" val="145221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PANDAS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628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Pandas</a:t>
            </a:r>
            <a:endParaRPr lang="en-IN" dirty="0"/>
          </a:p>
        </p:txBody>
      </p:sp>
      <p:sp>
        <p:nvSpPr>
          <p:cNvPr id="3" name="Content Placeholder 2"/>
          <p:cNvSpPr>
            <a:spLocks noGrp="1"/>
          </p:cNvSpPr>
          <p:nvPr>
            <p:ph idx="1"/>
          </p:nvPr>
        </p:nvSpPr>
        <p:spPr/>
        <p:txBody>
          <a:bodyPr/>
          <a:lstStyle/>
          <a:p>
            <a:endParaRPr lang="en-IN" dirty="0"/>
          </a:p>
          <a:p>
            <a:r>
              <a:rPr lang="en-IN" dirty="0"/>
              <a:t>Library for computation with tabular data</a:t>
            </a:r>
          </a:p>
          <a:p>
            <a:r>
              <a:rPr lang="en-IN" dirty="0" smtClean="0"/>
              <a:t>Mixed </a:t>
            </a:r>
            <a:r>
              <a:rPr lang="en-IN" dirty="0"/>
              <a:t>types of data allowed in a single table</a:t>
            </a:r>
          </a:p>
          <a:p>
            <a:r>
              <a:rPr lang="en-IN" dirty="0" smtClean="0"/>
              <a:t>Columns </a:t>
            </a:r>
            <a:r>
              <a:rPr lang="en-IN" dirty="0"/>
              <a:t>and rows of data can be named</a:t>
            </a:r>
          </a:p>
          <a:p>
            <a:r>
              <a:rPr lang="en-IN" dirty="0" smtClean="0"/>
              <a:t>Advanced </a:t>
            </a:r>
            <a:r>
              <a:rPr lang="en-IN" dirty="0"/>
              <a:t>data aggregation and statistical functions</a:t>
            </a:r>
          </a:p>
          <a:p>
            <a:endParaRPr lang="en-IN" dirty="0"/>
          </a:p>
        </p:txBody>
      </p:sp>
    </p:spTree>
    <p:extLst>
      <p:ext uri="{BB962C8B-B14F-4D97-AF65-F5344CB8AC3E}">
        <p14:creationId xmlns:p14="http://schemas.microsoft.com/office/powerpoint/2010/main" val="1072248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data structures</a:t>
            </a:r>
            <a:endParaRPr lang="en-IN" dirty="0"/>
          </a:p>
        </p:txBody>
      </p:sp>
      <p:sp>
        <p:nvSpPr>
          <p:cNvPr id="4" name="Content Placeholder 3"/>
          <p:cNvSpPr>
            <a:spLocks noGrp="1"/>
          </p:cNvSpPr>
          <p:nvPr>
            <p:ph sz="half" idx="1"/>
          </p:nvPr>
        </p:nvSpPr>
        <p:spPr/>
        <p:txBody>
          <a:bodyPr/>
          <a:lstStyle/>
          <a:p>
            <a:r>
              <a:rPr lang="en-IN" dirty="0" smtClean="0"/>
              <a:t>TYPE</a:t>
            </a:r>
            <a:endParaRPr lang="en-IN" dirty="0"/>
          </a:p>
          <a:p>
            <a:endParaRPr lang="en-IN" dirty="0" smtClean="0"/>
          </a:p>
          <a:p>
            <a:r>
              <a:rPr lang="en-IN" dirty="0"/>
              <a:t>Vector </a:t>
            </a:r>
          </a:p>
          <a:p>
            <a:r>
              <a:rPr lang="en-IN" dirty="0"/>
              <a:t>(1 Dimension</a:t>
            </a:r>
            <a:r>
              <a:rPr lang="en-IN" dirty="0" smtClean="0"/>
              <a:t>)</a:t>
            </a:r>
          </a:p>
          <a:p>
            <a:endParaRPr lang="en-IN" dirty="0"/>
          </a:p>
          <a:p>
            <a:r>
              <a:rPr lang="en-IN" dirty="0"/>
              <a:t>Array</a:t>
            </a:r>
          </a:p>
          <a:p>
            <a:r>
              <a:rPr lang="en-IN" dirty="0"/>
              <a:t>(2 Dimensions)</a:t>
            </a:r>
          </a:p>
        </p:txBody>
      </p:sp>
      <p:sp>
        <p:nvSpPr>
          <p:cNvPr id="5" name="Content Placeholder 4"/>
          <p:cNvSpPr>
            <a:spLocks noGrp="1"/>
          </p:cNvSpPr>
          <p:nvPr>
            <p:ph sz="half" idx="2"/>
          </p:nvPr>
        </p:nvSpPr>
        <p:spPr/>
        <p:txBody>
          <a:bodyPr/>
          <a:lstStyle/>
          <a:p>
            <a:r>
              <a:rPr lang="en-IN" dirty="0" smtClean="0"/>
              <a:t>PANDAS NAME</a:t>
            </a:r>
          </a:p>
          <a:p>
            <a:endParaRPr lang="en-IN" dirty="0"/>
          </a:p>
          <a:p>
            <a:r>
              <a:rPr lang="en-IN" dirty="0" smtClean="0"/>
              <a:t>Series</a:t>
            </a:r>
          </a:p>
          <a:p>
            <a:endParaRPr lang="en-IN" dirty="0"/>
          </a:p>
          <a:p>
            <a:endParaRPr lang="en-IN" dirty="0" smtClean="0"/>
          </a:p>
          <a:p>
            <a:r>
              <a:rPr lang="en-IN" dirty="0" err="1"/>
              <a:t>DataFrame</a:t>
            </a:r>
            <a:endParaRPr lang="en-IN" dirty="0" smtClean="0"/>
          </a:p>
          <a:p>
            <a:endParaRPr lang="en-IN" dirty="0"/>
          </a:p>
        </p:txBody>
      </p:sp>
    </p:spTree>
    <p:extLst>
      <p:ext uri="{BB962C8B-B14F-4D97-AF65-F5344CB8AC3E}">
        <p14:creationId xmlns:p14="http://schemas.microsoft.com/office/powerpoint/2010/main" val="3926999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a:t>pandas.Series</a:t>
            </a:r>
            <a:r>
              <a:rPr lang="en-IN" dirty="0"/>
              <a:t/>
            </a:r>
            <a:br>
              <a:rPr lang="en-IN" dirty="0"/>
            </a:br>
            <a:endParaRPr lang="en-IN" dirty="0"/>
          </a:p>
        </p:txBody>
      </p:sp>
      <p:sp>
        <p:nvSpPr>
          <p:cNvPr id="6" name="Content Placeholder 5"/>
          <p:cNvSpPr>
            <a:spLocks noGrp="1"/>
          </p:cNvSpPr>
          <p:nvPr>
            <p:ph idx="1"/>
          </p:nvPr>
        </p:nvSpPr>
        <p:spPr>
          <a:xfrm>
            <a:off x="838200" y="1228299"/>
            <a:ext cx="10515600" cy="4948664"/>
          </a:xfrm>
        </p:spPr>
        <p:txBody>
          <a:bodyPr/>
          <a:lstStyle/>
          <a:p>
            <a:r>
              <a:rPr lang="en-IN" dirty="0" err="1" smtClean="0"/>
              <a:t>pandas.Series</a:t>
            </a:r>
            <a:r>
              <a:rPr lang="en-IN" dirty="0"/>
              <a:t>( </a:t>
            </a:r>
            <a:r>
              <a:rPr lang="en-IN" dirty="0" smtClean="0"/>
              <a:t>data</a:t>
            </a:r>
            <a:r>
              <a:rPr lang="en-IN" dirty="0"/>
              <a:t>, index, </a:t>
            </a:r>
            <a:r>
              <a:rPr lang="en-IN" smtClean="0"/>
              <a:t>dtype)</a:t>
            </a:r>
            <a:endParaRPr lang="en-IN" dirty="0" smtClean="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022179426"/>
              </p:ext>
            </p:extLst>
          </p:nvPr>
        </p:nvGraphicFramePr>
        <p:xfrm>
          <a:off x="3138984" y="1740411"/>
          <a:ext cx="5592318" cy="4985192"/>
        </p:xfrm>
        <a:graphic>
          <a:graphicData uri="http://schemas.openxmlformats.org/drawingml/2006/table">
            <a:tbl>
              <a:tblPr/>
              <a:tblGrid>
                <a:gridCol w="2796159">
                  <a:extLst>
                    <a:ext uri="{9D8B030D-6E8A-4147-A177-3AD203B41FA5}">
                      <a16:colId xmlns:a16="http://schemas.microsoft.com/office/drawing/2014/main" val="20000"/>
                    </a:ext>
                  </a:extLst>
                </a:gridCol>
                <a:gridCol w="2796159">
                  <a:extLst>
                    <a:ext uri="{9D8B030D-6E8A-4147-A177-3AD203B41FA5}">
                      <a16:colId xmlns:a16="http://schemas.microsoft.com/office/drawing/2014/main" val="20001"/>
                    </a:ext>
                  </a:extLst>
                </a:gridCol>
              </a:tblGrid>
              <a:tr h="299160">
                <a:tc>
                  <a:txBody>
                    <a:bodyPr/>
                    <a:lstStyle/>
                    <a:p>
                      <a:pPr algn="ctr" fontAlgn="t"/>
                      <a:r>
                        <a:rPr lang="en-IN" sz="1800" dirty="0" err="1">
                          <a:effectLst/>
                        </a:rPr>
                        <a:t>S.No</a:t>
                      </a:r>
                      <a:endParaRPr lang="en-IN" sz="1800" dirty="0">
                        <a:effectLst/>
                      </a:endParaRP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Parameter &amp; Description</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86867">
                <a:tc>
                  <a:txBody>
                    <a:bodyPr/>
                    <a:lstStyle/>
                    <a:p>
                      <a:pPr algn="ctr" fontAlgn="t"/>
                      <a:r>
                        <a:rPr lang="en-IN" sz="1800">
                          <a:effectLst/>
                        </a:rPr>
                        <a:t>1</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data</a:t>
                      </a:r>
                      <a:endParaRPr lang="en-IN" sz="1800">
                        <a:solidFill>
                          <a:srgbClr val="000000"/>
                        </a:solidFill>
                        <a:effectLst/>
                      </a:endParaRPr>
                    </a:p>
                    <a:p>
                      <a:pPr algn="just" fontAlgn="t"/>
                      <a:r>
                        <a:rPr lang="en-IN" sz="1800">
                          <a:solidFill>
                            <a:srgbClr val="000000"/>
                          </a:solidFill>
                          <a:effectLst/>
                        </a:rPr>
                        <a:t>data takes various forms like ndarray, list, constants</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268428">
                <a:tc>
                  <a:txBody>
                    <a:bodyPr/>
                    <a:lstStyle/>
                    <a:p>
                      <a:pPr algn="ctr" fontAlgn="t"/>
                      <a:r>
                        <a:rPr lang="en-IN" sz="1800">
                          <a:effectLst/>
                        </a:rPr>
                        <a:t>2</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dirty="0">
                          <a:solidFill>
                            <a:srgbClr val="000000"/>
                          </a:solidFill>
                          <a:effectLst/>
                        </a:rPr>
                        <a:t>index</a:t>
                      </a:r>
                      <a:endParaRPr lang="en-IN" sz="1800" dirty="0">
                        <a:solidFill>
                          <a:srgbClr val="000000"/>
                        </a:solidFill>
                        <a:effectLst/>
                      </a:endParaRPr>
                    </a:p>
                    <a:p>
                      <a:pPr algn="just" fontAlgn="t"/>
                      <a:r>
                        <a:rPr lang="en-IN" sz="1800" dirty="0">
                          <a:solidFill>
                            <a:srgbClr val="000000"/>
                          </a:solidFill>
                          <a:effectLst/>
                        </a:rPr>
                        <a:t>Index values must be unique and </a:t>
                      </a:r>
                      <a:r>
                        <a:rPr lang="en-IN" sz="1800" dirty="0" err="1">
                          <a:solidFill>
                            <a:srgbClr val="000000"/>
                          </a:solidFill>
                          <a:effectLst/>
                        </a:rPr>
                        <a:t>hashable</a:t>
                      </a:r>
                      <a:r>
                        <a:rPr lang="en-IN" sz="1800" dirty="0">
                          <a:solidFill>
                            <a:srgbClr val="000000"/>
                          </a:solidFill>
                          <a:effectLst/>
                        </a:rPr>
                        <a:t>, same length as data. Default </a:t>
                      </a:r>
                      <a:r>
                        <a:rPr lang="en-IN" sz="1800" b="1" dirty="0" err="1">
                          <a:solidFill>
                            <a:srgbClr val="000000"/>
                          </a:solidFill>
                          <a:effectLst/>
                        </a:rPr>
                        <a:t>np.arrange</a:t>
                      </a:r>
                      <a:r>
                        <a:rPr lang="en-IN" sz="1800" b="1" dirty="0">
                          <a:solidFill>
                            <a:srgbClr val="000000"/>
                          </a:solidFill>
                          <a:effectLst/>
                        </a:rPr>
                        <a:t>(n)</a:t>
                      </a:r>
                      <a:r>
                        <a:rPr lang="en-IN" sz="1800" dirty="0">
                          <a:solidFill>
                            <a:srgbClr val="000000"/>
                          </a:solidFill>
                          <a:effectLst/>
                        </a:rPr>
                        <a:t> if no index is passed.</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80721">
                <a:tc>
                  <a:txBody>
                    <a:bodyPr/>
                    <a:lstStyle/>
                    <a:p>
                      <a:pPr algn="ctr" fontAlgn="t"/>
                      <a:r>
                        <a:rPr lang="en-IN" sz="1800">
                          <a:effectLst/>
                        </a:rPr>
                        <a:t>3</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dirty="0" err="1">
                          <a:solidFill>
                            <a:srgbClr val="000000"/>
                          </a:solidFill>
                          <a:effectLst/>
                        </a:rPr>
                        <a:t>dtype</a:t>
                      </a:r>
                      <a:endParaRPr lang="en-IN" sz="1800" dirty="0">
                        <a:solidFill>
                          <a:srgbClr val="000000"/>
                        </a:solidFill>
                        <a:effectLst/>
                      </a:endParaRPr>
                    </a:p>
                    <a:p>
                      <a:pPr algn="just" fontAlgn="t"/>
                      <a:r>
                        <a:rPr lang="en-IN" sz="1800" dirty="0" err="1">
                          <a:solidFill>
                            <a:srgbClr val="000000"/>
                          </a:solidFill>
                          <a:effectLst/>
                        </a:rPr>
                        <a:t>dtype</a:t>
                      </a:r>
                      <a:r>
                        <a:rPr lang="en-IN" sz="1800" dirty="0">
                          <a:solidFill>
                            <a:srgbClr val="000000"/>
                          </a:solidFill>
                          <a:effectLst/>
                        </a:rPr>
                        <a:t> is for data type. If None, data type will be inferred</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159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 Series from </a:t>
            </a:r>
            <a:r>
              <a:rPr lang="en-IN" dirty="0" err="1"/>
              <a:t>ndarray</a:t>
            </a:r>
            <a:r>
              <a:rPr lang="en-IN" dirty="0"/>
              <a:t/>
            </a:r>
            <a:br>
              <a:rPr lang="en-IN" dirty="0"/>
            </a:br>
            <a:endParaRPr lang="en-IN" dirty="0"/>
          </a:p>
        </p:txBody>
      </p:sp>
      <p:sp>
        <p:nvSpPr>
          <p:cNvPr id="4" name="Content Placeholder 3"/>
          <p:cNvSpPr>
            <a:spLocks noGrp="1"/>
          </p:cNvSpPr>
          <p:nvPr>
            <p:ph sz="half" idx="1"/>
          </p:nvPr>
        </p:nvSpPr>
        <p:spPr/>
        <p:txBody>
          <a:bodyPr/>
          <a:lstStyle/>
          <a:p>
            <a:pPr marL="0" indent="0">
              <a:buNone/>
            </a:pPr>
            <a:r>
              <a:rPr lang="en-IN" dirty="0"/>
              <a:t>#import the pandas library and aliasing as </a:t>
            </a:r>
            <a:r>
              <a:rPr lang="en-IN" dirty="0" err="1"/>
              <a:t>pd</a:t>
            </a:r>
            <a:endParaRPr lang="en-IN" dirty="0"/>
          </a:p>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r>
              <a:rPr lang="en-IN" dirty="0"/>
              <a:t>data = </a:t>
            </a:r>
            <a:r>
              <a:rPr lang="en-IN" dirty="0" err="1"/>
              <a:t>np.array</a:t>
            </a:r>
            <a:r>
              <a:rPr lang="en-IN" dirty="0"/>
              <a:t>(['</a:t>
            </a:r>
            <a:r>
              <a:rPr lang="en-IN" dirty="0" err="1"/>
              <a:t>a','b','c','d</a:t>
            </a:r>
            <a:r>
              <a:rPr lang="en-IN" dirty="0"/>
              <a:t>'])</a:t>
            </a:r>
          </a:p>
          <a:p>
            <a:pPr marL="0" indent="0">
              <a:buNone/>
            </a:pPr>
            <a:r>
              <a:rPr lang="en-IN" dirty="0"/>
              <a:t>s = </a:t>
            </a:r>
            <a:r>
              <a:rPr lang="en-IN" dirty="0" err="1"/>
              <a:t>pd.Series</a:t>
            </a:r>
            <a:r>
              <a:rPr lang="en-IN" dirty="0"/>
              <a:t>(data)</a:t>
            </a:r>
          </a:p>
          <a:p>
            <a:pPr marL="0" indent="0">
              <a:buNone/>
            </a:pPr>
            <a:r>
              <a:rPr lang="en-IN" dirty="0"/>
              <a:t>print s</a:t>
            </a:r>
          </a:p>
        </p:txBody>
      </p:sp>
      <p:sp>
        <p:nvSpPr>
          <p:cNvPr id="5" name="Content Placeholder 4"/>
          <p:cNvSpPr>
            <a:spLocks noGrp="1"/>
          </p:cNvSpPr>
          <p:nvPr>
            <p:ph sz="half" idx="2"/>
          </p:nvPr>
        </p:nvSpPr>
        <p:spPr/>
        <p:txBody>
          <a:bodyPr/>
          <a:lstStyle/>
          <a:p>
            <a:r>
              <a:rPr lang="en-IN" dirty="0"/>
              <a:t>Its output is as follows −</a:t>
            </a:r>
          </a:p>
          <a:p>
            <a:endParaRPr lang="en-IN" dirty="0"/>
          </a:p>
          <a:p>
            <a:pPr marL="0" indent="0">
              <a:buNone/>
            </a:pPr>
            <a:r>
              <a:rPr lang="en-IN" dirty="0"/>
              <a:t>0   a</a:t>
            </a:r>
          </a:p>
          <a:p>
            <a:pPr marL="0" indent="0">
              <a:buNone/>
            </a:pPr>
            <a:r>
              <a:rPr lang="en-IN" dirty="0"/>
              <a:t>1   b</a:t>
            </a:r>
          </a:p>
          <a:p>
            <a:pPr marL="0" indent="0">
              <a:buNone/>
            </a:pPr>
            <a:r>
              <a:rPr lang="en-IN" dirty="0"/>
              <a:t>2   c</a:t>
            </a:r>
          </a:p>
          <a:p>
            <a:pPr marL="0" indent="0">
              <a:buNone/>
            </a:pPr>
            <a:r>
              <a:rPr lang="en-IN" dirty="0"/>
              <a:t>3   d</a:t>
            </a:r>
          </a:p>
          <a:p>
            <a:r>
              <a:rPr lang="en-IN" dirty="0" err="1"/>
              <a:t>dtype</a:t>
            </a:r>
            <a:r>
              <a:rPr lang="en-IN" dirty="0"/>
              <a:t>: object</a:t>
            </a:r>
          </a:p>
        </p:txBody>
      </p:sp>
    </p:spTree>
    <p:extLst>
      <p:ext uri="{BB962C8B-B14F-4D97-AF65-F5344CB8AC3E}">
        <p14:creationId xmlns:p14="http://schemas.microsoft.com/office/powerpoint/2010/main" val="185068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Series with index</a:t>
            </a:r>
            <a:endParaRPr lang="en-IN" dirty="0"/>
          </a:p>
        </p:txBody>
      </p:sp>
      <p:sp>
        <p:nvSpPr>
          <p:cNvPr id="3" name="Content Placeholder 2"/>
          <p:cNvSpPr>
            <a:spLocks noGrp="1"/>
          </p:cNvSpPr>
          <p:nvPr>
            <p:ph sz="half" idx="1"/>
          </p:nvPr>
        </p:nvSpPr>
        <p:spPr/>
        <p:txBody>
          <a:bodyPr/>
          <a:lstStyle/>
          <a:p>
            <a:pPr marL="0" indent="0">
              <a:buNone/>
            </a:pPr>
            <a:r>
              <a:rPr lang="en-IN" dirty="0"/>
              <a:t>#import the pandas library and aliasing as </a:t>
            </a:r>
            <a:r>
              <a:rPr lang="en-IN" dirty="0" err="1"/>
              <a:t>pd</a:t>
            </a:r>
            <a:endParaRPr lang="en-IN" dirty="0"/>
          </a:p>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r>
              <a:rPr lang="en-IN" dirty="0"/>
              <a:t>data = </a:t>
            </a:r>
            <a:r>
              <a:rPr lang="en-IN" dirty="0" err="1"/>
              <a:t>np.array</a:t>
            </a:r>
            <a:r>
              <a:rPr lang="en-IN" dirty="0"/>
              <a:t>(['</a:t>
            </a:r>
            <a:r>
              <a:rPr lang="en-IN" dirty="0" err="1"/>
              <a:t>a','b','c','d</a:t>
            </a:r>
            <a:r>
              <a:rPr lang="en-IN" dirty="0"/>
              <a:t>'])</a:t>
            </a:r>
          </a:p>
          <a:p>
            <a:pPr marL="0" indent="0">
              <a:buNone/>
            </a:pPr>
            <a:r>
              <a:rPr lang="en-IN" dirty="0"/>
              <a:t>s = </a:t>
            </a:r>
            <a:r>
              <a:rPr lang="en-IN" dirty="0" err="1"/>
              <a:t>pd.Series</a:t>
            </a:r>
            <a:r>
              <a:rPr lang="en-IN" dirty="0"/>
              <a:t>(</a:t>
            </a:r>
            <a:r>
              <a:rPr lang="en-IN" dirty="0" err="1"/>
              <a:t>data,index</a:t>
            </a:r>
            <a:r>
              <a:rPr lang="en-IN" dirty="0"/>
              <a:t>=[100,101,102,103])</a:t>
            </a:r>
          </a:p>
          <a:p>
            <a:pPr marL="0" indent="0">
              <a:buNone/>
            </a:pPr>
            <a:r>
              <a:rPr lang="en-IN" dirty="0"/>
              <a:t>print s</a:t>
            </a:r>
          </a:p>
        </p:txBody>
      </p:sp>
      <p:sp>
        <p:nvSpPr>
          <p:cNvPr id="4" name="Content Placeholder 3"/>
          <p:cNvSpPr>
            <a:spLocks noGrp="1"/>
          </p:cNvSpPr>
          <p:nvPr>
            <p:ph sz="half" idx="2"/>
          </p:nvPr>
        </p:nvSpPr>
        <p:spPr/>
        <p:txBody>
          <a:bodyPr/>
          <a:lstStyle/>
          <a:p>
            <a:r>
              <a:rPr lang="en-IN" dirty="0"/>
              <a:t>Its output is as follows −</a:t>
            </a:r>
          </a:p>
          <a:p>
            <a:endParaRPr lang="en-IN" dirty="0"/>
          </a:p>
          <a:p>
            <a:pPr marL="0" indent="0">
              <a:buNone/>
            </a:pPr>
            <a:r>
              <a:rPr lang="en-IN" dirty="0"/>
              <a:t>100  a</a:t>
            </a:r>
          </a:p>
          <a:p>
            <a:pPr marL="0" indent="0">
              <a:buNone/>
            </a:pPr>
            <a:r>
              <a:rPr lang="en-IN" dirty="0"/>
              <a:t>101  b</a:t>
            </a:r>
          </a:p>
          <a:p>
            <a:pPr marL="0" indent="0">
              <a:buNone/>
            </a:pPr>
            <a:r>
              <a:rPr lang="en-IN" dirty="0"/>
              <a:t>102  c</a:t>
            </a:r>
          </a:p>
          <a:p>
            <a:pPr marL="0" indent="0">
              <a:buNone/>
            </a:pPr>
            <a:r>
              <a:rPr lang="en-IN" dirty="0"/>
              <a:t>103  d</a:t>
            </a:r>
          </a:p>
          <a:p>
            <a:pPr marL="0" indent="0">
              <a:buNone/>
            </a:pPr>
            <a:r>
              <a:rPr lang="en-IN" dirty="0" err="1"/>
              <a:t>dtype</a:t>
            </a:r>
            <a:r>
              <a:rPr lang="en-IN" dirty="0"/>
              <a:t>: object</a:t>
            </a:r>
          </a:p>
        </p:txBody>
      </p:sp>
    </p:spTree>
    <p:extLst>
      <p:ext uri="{BB962C8B-B14F-4D97-AF65-F5344CB8AC3E}">
        <p14:creationId xmlns:p14="http://schemas.microsoft.com/office/powerpoint/2010/main" val="360015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Data from Series with Position</a:t>
            </a:r>
          </a:p>
        </p:txBody>
      </p:sp>
      <p:sp>
        <p:nvSpPr>
          <p:cNvPr id="3" name="Content Placeholder 2"/>
          <p:cNvSpPr>
            <a:spLocks noGrp="1"/>
          </p:cNvSpPr>
          <p:nvPr>
            <p:ph sz="half" idx="1"/>
          </p:nvPr>
        </p:nvSpPr>
        <p:spPr/>
        <p:txBody>
          <a:bodyPr/>
          <a:lstStyle/>
          <a:p>
            <a:pPr marL="0" indent="0">
              <a:buNone/>
            </a:pPr>
            <a:r>
              <a:rPr lang="en-IN" dirty="0"/>
              <a:t>import pandas as </a:t>
            </a:r>
            <a:r>
              <a:rPr lang="en-IN" dirty="0" err="1"/>
              <a:t>pd</a:t>
            </a:r>
            <a:endParaRPr lang="en-IN" dirty="0"/>
          </a:p>
          <a:p>
            <a:pPr marL="0" indent="0">
              <a:buNone/>
            </a:pPr>
            <a:r>
              <a:rPr lang="en-IN" dirty="0"/>
              <a:t>s = </a:t>
            </a:r>
            <a:r>
              <a:rPr lang="en-IN" dirty="0" err="1"/>
              <a:t>pd.Series</a:t>
            </a:r>
            <a:r>
              <a:rPr lang="en-IN" dirty="0"/>
              <a:t>([1,2,3,4,5</a:t>
            </a:r>
            <a:r>
              <a:rPr lang="en-IN" dirty="0" smtClean="0"/>
              <a:t>])</a:t>
            </a:r>
            <a:endParaRPr lang="en-IN" dirty="0"/>
          </a:p>
          <a:p>
            <a:pPr marL="0" indent="0">
              <a:buNone/>
            </a:pPr>
            <a:r>
              <a:rPr lang="en-IN" dirty="0" smtClean="0"/>
              <a:t>#</a:t>
            </a:r>
            <a:r>
              <a:rPr lang="en-IN" dirty="0"/>
              <a:t>retrieve the first element</a:t>
            </a:r>
          </a:p>
          <a:p>
            <a:pPr marL="0" indent="0">
              <a:buNone/>
            </a:pPr>
            <a:r>
              <a:rPr lang="en-IN" dirty="0"/>
              <a:t>print s[0]</a:t>
            </a:r>
          </a:p>
        </p:txBody>
      </p:sp>
      <p:sp>
        <p:nvSpPr>
          <p:cNvPr id="4" name="Content Placeholder 3"/>
          <p:cNvSpPr>
            <a:spLocks noGrp="1"/>
          </p:cNvSpPr>
          <p:nvPr>
            <p:ph sz="half" idx="2"/>
          </p:nvPr>
        </p:nvSpPr>
        <p:spPr/>
        <p:txBody>
          <a:bodyPr/>
          <a:lstStyle/>
          <a:p>
            <a:r>
              <a:rPr lang="en-IN" dirty="0" smtClean="0"/>
              <a:t>Output</a:t>
            </a:r>
          </a:p>
          <a:p>
            <a:endParaRPr lang="en-IN" dirty="0"/>
          </a:p>
          <a:p>
            <a:endParaRPr lang="en-IN" dirty="0" smtClean="0"/>
          </a:p>
          <a:p>
            <a:r>
              <a:rPr lang="en-IN" dirty="0"/>
              <a:t>1</a:t>
            </a:r>
          </a:p>
        </p:txBody>
      </p:sp>
    </p:spTree>
    <p:extLst>
      <p:ext uri="{BB962C8B-B14F-4D97-AF65-F5344CB8AC3E}">
        <p14:creationId xmlns:p14="http://schemas.microsoft.com/office/powerpoint/2010/main" val="1179390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Retrieve the first three elements in the Series. </a:t>
            </a:r>
          </a:p>
        </p:txBody>
      </p:sp>
      <p:sp>
        <p:nvSpPr>
          <p:cNvPr id="3" name="Content Placeholder 2"/>
          <p:cNvSpPr>
            <a:spLocks noGrp="1"/>
          </p:cNvSpPr>
          <p:nvPr>
            <p:ph sz="half" idx="1"/>
          </p:nvPr>
        </p:nvSpPr>
        <p:spPr/>
        <p:txBody>
          <a:bodyPr/>
          <a:lstStyle/>
          <a:p>
            <a:pPr marL="0" indent="0">
              <a:buNone/>
            </a:pPr>
            <a:r>
              <a:rPr lang="en-IN" dirty="0"/>
              <a:t>import pandas as </a:t>
            </a:r>
            <a:r>
              <a:rPr lang="en-IN" dirty="0" err="1"/>
              <a:t>pd</a:t>
            </a:r>
            <a:endParaRPr lang="en-IN" dirty="0"/>
          </a:p>
          <a:p>
            <a:pPr marL="0" indent="0">
              <a:buNone/>
            </a:pPr>
            <a:r>
              <a:rPr lang="en-IN" dirty="0"/>
              <a:t>s = </a:t>
            </a:r>
            <a:r>
              <a:rPr lang="en-IN" dirty="0" err="1"/>
              <a:t>pd.Series</a:t>
            </a:r>
            <a:r>
              <a:rPr lang="en-IN" dirty="0"/>
              <a:t>([1,2,3,4,5],index = ['</a:t>
            </a:r>
            <a:r>
              <a:rPr lang="en-IN" dirty="0" err="1"/>
              <a:t>a','b','c','d','e</a:t>
            </a:r>
            <a:r>
              <a:rPr lang="en-IN" dirty="0"/>
              <a:t>'])</a:t>
            </a:r>
          </a:p>
          <a:p>
            <a:pPr marL="0" indent="0">
              <a:buNone/>
            </a:pPr>
            <a:endParaRPr lang="en-IN" dirty="0"/>
          </a:p>
          <a:p>
            <a:pPr marL="0" indent="0">
              <a:buNone/>
            </a:pPr>
            <a:r>
              <a:rPr lang="en-IN" dirty="0"/>
              <a:t>#retrieve the first three element</a:t>
            </a:r>
          </a:p>
          <a:p>
            <a:pPr marL="0" indent="0">
              <a:buNone/>
            </a:pPr>
            <a:r>
              <a:rPr lang="en-IN" dirty="0"/>
              <a:t>print s[:3]</a:t>
            </a:r>
          </a:p>
        </p:txBody>
      </p:sp>
      <p:sp>
        <p:nvSpPr>
          <p:cNvPr id="4" name="Content Placeholder 3"/>
          <p:cNvSpPr>
            <a:spLocks noGrp="1"/>
          </p:cNvSpPr>
          <p:nvPr>
            <p:ph sz="half" idx="2"/>
          </p:nvPr>
        </p:nvSpPr>
        <p:spPr/>
        <p:txBody>
          <a:bodyPr/>
          <a:lstStyle/>
          <a:p>
            <a:r>
              <a:rPr lang="en-IN" dirty="0"/>
              <a:t>Its output is as follows −</a:t>
            </a:r>
          </a:p>
          <a:p>
            <a:endParaRPr lang="en-IN" dirty="0"/>
          </a:p>
          <a:p>
            <a:pPr marL="0" indent="0">
              <a:buNone/>
            </a:pPr>
            <a:r>
              <a:rPr lang="en-IN" dirty="0"/>
              <a:t>a  1</a:t>
            </a:r>
          </a:p>
          <a:p>
            <a:pPr marL="0" indent="0">
              <a:buNone/>
            </a:pPr>
            <a:r>
              <a:rPr lang="en-IN" dirty="0"/>
              <a:t>b  2</a:t>
            </a:r>
          </a:p>
          <a:p>
            <a:pPr marL="0" indent="0">
              <a:buNone/>
            </a:pPr>
            <a:r>
              <a:rPr lang="en-IN" dirty="0"/>
              <a:t>c  3</a:t>
            </a:r>
          </a:p>
          <a:p>
            <a:pPr marL="0" indent="0">
              <a:buNone/>
            </a:pPr>
            <a:r>
              <a:rPr lang="en-IN" dirty="0" err="1"/>
              <a:t>dtype</a:t>
            </a:r>
            <a:r>
              <a:rPr lang="en-IN" dirty="0"/>
              <a:t>: int64</a:t>
            </a:r>
          </a:p>
        </p:txBody>
      </p:sp>
    </p:spTree>
    <p:extLst>
      <p:ext uri="{BB962C8B-B14F-4D97-AF65-F5344CB8AC3E}">
        <p14:creationId xmlns:p14="http://schemas.microsoft.com/office/powerpoint/2010/main" val="225081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Retrieve the last three elements.</a:t>
            </a:r>
          </a:p>
        </p:txBody>
      </p:sp>
      <p:sp>
        <p:nvSpPr>
          <p:cNvPr id="3" name="Content Placeholder 2"/>
          <p:cNvSpPr>
            <a:spLocks noGrp="1"/>
          </p:cNvSpPr>
          <p:nvPr>
            <p:ph sz="half" idx="1"/>
          </p:nvPr>
        </p:nvSpPr>
        <p:spPr/>
        <p:txBody>
          <a:bodyPr/>
          <a:lstStyle/>
          <a:p>
            <a:pPr marL="0" indent="0">
              <a:buNone/>
            </a:pPr>
            <a:r>
              <a:rPr lang="en-IN" dirty="0"/>
              <a:t>import pandas as </a:t>
            </a:r>
            <a:r>
              <a:rPr lang="en-IN" dirty="0" err="1"/>
              <a:t>pd</a:t>
            </a:r>
            <a:endParaRPr lang="en-IN" dirty="0"/>
          </a:p>
          <a:p>
            <a:pPr marL="0" indent="0">
              <a:buNone/>
            </a:pPr>
            <a:r>
              <a:rPr lang="en-IN" dirty="0"/>
              <a:t>s = </a:t>
            </a:r>
            <a:r>
              <a:rPr lang="en-IN" dirty="0" err="1"/>
              <a:t>pd.Series</a:t>
            </a:r>
            <a:r>
              <a:rPr lang="en-IN" dirty="0"/>
              <a:t>([1,2,3,4,5</a:t>
            </a:r>
            <a:r>
              <a:rPr lang="en-IN" dirty="0" smtClean="0"/>
              <a:t>])</a:t>
            </a:r>
            <a:endParaRPr lang="en-IN" dirty="0"/>
          </a:p>
          <a:p>
            <a:pPr marL="0" indent="0">
              <a:buNone/>
            </a:pPr>
            <a:endParaRPr lang="en-IN" dirty="0"/>
          </a:p>
          <a:p>
            <a:pPr marL="0" indent="0">
              <a:buNone/>
            </a:pPr>
            <a:r>
              <a:rPr lang="en-IN" dirty="0"/>
              <a:t>#retrieve the last three element</a:t>
            </a:r>
          </a:p>
          <a:p>
            <a:pPr marL="0" indent="0">
              <a:buNone/>
            </a:pPr>
            <a:r>
              <a:rPr lang="en-IN" dirty="0"/>
              <a:t>print s[-3:]</a:t>
            </a:r>
          </a:p>
        </p:txBody>
      </p:sp>
      <p:sp>
        <p:nvSpPr>
          <p:cNvPr id="4" name="Content Placeholder 3"/>
          <p:cNvSpPr>
            <a:spLocks noGrp="1"/>
          </p:cNvSpPr>
          <p:nvPr>
            <p:ph sz="half" idx="2"/>
          </p:nvPr>
        </p:nvSpPr>
        <p:spPr/>
        <p:txBody>
          <a:bodyPr/>
          <a:lstStyle/>
          <a:p>
            <a:r>
              <a:rPr lang="en-IN" dirty="0"/>
              <a:t>Its output is as follows −</a:t>
            </a:r>
          </a:p>
          <a:p>
            <a:endParaRPr lang="en-IN" dirty="0"/>
          </a:p>
          <a:p>
            <a:pPr marL="0" indent="0">
              <a:buNone/>
            </a:pPr>
            <a:r>
              <a:rPr lang="en-IN" dirty="0" smtClean="0"/>
              <a:t>  </a:t>
            </a:r>
            <a:r>
              <a:rPr lang="en-IN" dirty="0"/>
              <a:t>3</a:t>
            </a:r>
          </a:p>
          <a:p>
            <a:pPr marL="0" indent="0">
              <a:buNone/>
            </a:pPr>
            <a:r>
              <a:rPr lang="en-IN" dirty="0" smtClean="0"/>
              <a:t>  </a:t>
            </a:r>
            <a:r>
              <a:rPr lang="en-IN" dirty="0"/>
              <a:t>4</a:t>
            </a:r>
          </a:p>
          <a:p>
            <a:pPr marL="0" indent="0">
              <a:buNone/>
            </a:pPr>
            <a:r>
              <a:rPr lang="en-IN" dirty="0" smtClean="0"/>
              <a:t>  </a:t>
            </a:r>
            <a:r>
              <a:rPr lang="en-IN" dirty="0"/>
              <a:t>5</a:t>
            </a:r>
          </a:p>
          <a:p>
            <a:pPr marL="0" indent="0">
              <a:buNone/>
            </a:pPr>
            <a:r>
              <a:rPr lang="en-IN" dirty="0" err="1"/>
              <a:t>dtype</a:t>
            </a:r>
            <a:r>
              <a:rPr lang="en-IN" dirty="0"/>
              <a:t>: int64</a:t>
            </a:r>
          </a:p>
        </p:txBody>
      </p:sp>
    </p:spTree>
    <p:extLst>
      <p:ext uri="{BB962C8B-B14F-4D97-AF65-F5344CB8AC3E}">
        <p14:creationId xmlns:p14="http://schemas.microsoft.com/office/powerpoint/2010/main" val="422109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Pandas - </a:t>
            </a:r>
            <a:r>
              <a:rPr lang="en-IN" dirty="0" err="1"/>
              <a:t>DataFrame</a:t>
            </a:r>
            <a:r>
              <a:rPr lang="en-IN" dirty="0"/>
              <a:t/>
            </a:r>
            <a:br>
              <a:rPr lang="en-IN" dirty="0"/>
            </a:br>
            <a:endParaRPr lang="en-IN" dirty="0"/>
          </a:p>
        </p:txBody>
      </p:sp>
      <p:sp>
        <p:nvSpPr>
          <p:cNvPr id="5" name="Content Placeholder 4"/>
          <p:cNvSpPr>
            <a:spLocks noGrp="1"/>
          </p:cNvSpPr>
          <p:nvPr>
            <p:ph idx="1"/>
          </p:nvPr>
        </p:nvSpPr>
        <p:spPr/>
        <p:txBody>
          <a:bodyPr/>
          <a:lstStyle/>
          <a:p>
            <a:pPr marL="0" indent="0">
              <a:buNone/>
            </a:pPr>
            <a:r>
              <a:rPr lang="en-IN" dirty="0"/>
              <a:t>A Data frame is a two-dimensional data structure, i.e., data is aligned in a tabular fashion in rows and columns.</a:t>
            </a:r>
          </a:p>
          <a:p>
            <a:pPr marL="0" indent="0">
              <a:buNone/>
            </a:pPr>
            <a:endParaRPr lang="en-IN" dirty="0"/>
          </a:p>
          <a:p>
            <a:pPr lvl="1"/>
            <a:r>
              <a:rPr lang="en-IN" dirty="0"/>
              <a:t>Features of </a:t>
            </a:r>
            <a:r>
              <a:rPr lang="en-IN" dirty="0" err="1"/>
              <a:t>DataFrame</a:t>
            </a:r>
            <a:endParaRPr lang="en-IN" dirty="0"/>
          </a:p>
          <a:p>
            <a:pPr lvl="1"/>
            <a:r>
              <a:rPr lang="en-IN" dirty="0"/>
              <a:t>Potentially columns are of different types</a:t>
            </a:r>
          </a:p>
          <a:p>
            <a:pPr lvl="1"/>
            <a:r>
              <a:rPr lang="en-IN" dirty="0"/>
              <a:t>Size – Mutable</a:t>
            </a:r>
          </a:p>
          <a:p>
            <a:pPr lvl="1"/>
            <a:r>
              <a:rPr lang="en-IN" dirty="0" err="1"/>
              <a:t>Labeled</a:t>
            </a:r>
            <a:r>
              <a:rPr lang="en-IN" dirty="0"/>
              <a:t> axes (rows and columns)</a:t>
            </a:r>
          </a:p>
          <a:p>
            <a:pPr lvl="1"/>
            <a:r>
              <a:rPr lang="en-IN" dirty="0"/>
              <a:t>Can Perform Arithmetic operations on rows and columns</a:t>
            </a:r>
          </a:p>
        </p:txBody>
      </p:sp>
    </p:spTree>
    <p:extLst>
      <p:ext uri="{BB962C8B-B14F-4D97-AF65-F5344CB8AC3E}">
        <p14:creationId xmlns:p14="http://schemas.microsoft.com/office/powerpoint/2010/main" val="164891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Numpy</a:t>
            </a:r>
            <a:endParaRPr lang="en-IN" dirty="0"/>
          </a:p>
        </p:txBody>
      </p:sp>
      <p:sp>
        <p:nvSpPr>
          <p:cNvPr id="3" name="Content Placeholder 2"/>
          <p:cNvSpPr>
            <a:spLocks noGrp="1"/>
          </p:cNvSpPr>
          <p:nvPr>
            <p:ph idx="1"/>
          </p:nvPr>
        </p:nvSpPr>
        <p:spPr/>
        <p:txBody>
          <a:bodyPr/>
          <a:lstStyle/>
          <a:p>
            <a:r>
              <a:rPr lang="en-IN" dirty="0" err="1"/>
              <a:t>NumPy</a:t>
            </a:r>
            <a:r>
              <a:rPr lang="en-IN" dirty="0"/>
              <a:t>, which stands for Numerical Python, is a library consisting of multidimensional array objects and a collection of routines for processing those arrays. </a:t>
            </a:r>
            <a:endParaRPr lang="en-IN" dirty="0" smtClean="0"/>
          </a:p>
          <a:p>
            <a:endParaRPr lang="en-IN" dirty="0"/>
          </a:p>
          <a:p>
            <a:r>
              <a:rPr lang="en-IN" dirty="0" smtClean="0"/>
              <a:t>Using </a:t>
            </a:r>
            <a:r>
              <a:rPr lang="en-IN" dirty="0" err="1"/>
              <a:t>NumPy</a:t>
            </a:r>
            <a:r>
              <a:rPr lang="en-IN" dirty="0"/>
              <a:t>, mathematical and logical operations on arrays can be performed.</a:t>
            </a:r>
          </a:p>
        </p:txBody>
      </p:sp>
    </p:spTree>
    <p:extLst>
      <p:ext uri="{BB962C8B-B14F-4D97-AF65-F5344CB8AC3E}">
        <p14:creationId xmlns:p14="http://schemas.microsoft.com/office/powerpoint/2010/main" val="2215115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Structure</a:t>
            </a:r>
            <a:br>
              <a:rPr lang="en-IN" sz="2800" dirty="0"/>
            </a:br>
            <a:r>
              <a:rPr lang="en-IN" sz="2800" dirty="0"/>
              <a:t>Let us assume that we are creating a data frame with </a:t>
            </a:r>
            <a:r>
              <a:rPr lang="en-IN" sz="2800" dirty="0" smtClean="0"/>
              <a:t>rows and columns.</a:t>
            </a:r>
            <a:endParaRPr lang="en-IN" sz="2800" dirty="0"/>
          </a:p>
        </p:txBody>
      </p:sp>
      <p:pic>
        <p:nvPicPr>
          <p:cNvPr id="4" name="Content Placeholder 3"/>
          <p:cNvPicPr>
            <a:picLocks noGrp="1" noChangeAspect="1"/>
          </p:cNvPicPr>
          <p:nvPr>
            <p:ph idx="1"/>
          </p:nvPr>
        </p:nvPicPr>
        <p:blipFill>
          <a:blip r:embed="rId2"/>
          <a:stretch>
            <a:fillRect/>
          </a:stretch>
        </p:blipFill>
        <p:spPr>
          <a:xfrm>
            <a:off x="4095426" y="1787857"/>
            <a:ext cx="2737335" cy="3661593"/>
          </a:xfrm>
          <a:prstGeom prst="rect">
            <a:avLst/>
          </a:prstGeom>
        </p:spPr>
      </p:pic>
    </p:spTree>
    <p:extLst>
      <p:ext uri="{BB962C8B-B14F-4D97-AF65-F5344CB8AC3E}">
        <p14:creationId xmlns:p14="http://schemas.microsoft.com/office/powerpoint/2010/main" val="66147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pandas.DataFrame</a:t>
            </a:r>
            <a:endParaRPr lang="en-IN" dirty="0"/>
          </a:p>
        </p:txBody>
      </p:sp>
      <p:sp>
        <p:nvSpPr>
          <p:cNvPr id="3" name="Content Placeholder 2"/>
          <p:cNvSpPr>
            <a:spLocks noGrp="1"/>
          </p:cNvSpPr>
          <p:nvPr>
            <p:ph idx="1"/>
          </p:nvPr>
        </p:nvSpPr>
        <p:spPr/>
        <p:txBody>
          <a:bodyPr/>
          <a:lstStyle/>
          <a:p>
            <a:r>
              <a:rPr lang="en-IN" dirty="0"/>
              <a:t>A pandas </a:t>
            </a:r>
            <a:r>
              <a:rPr lang="en-IN" dirty="0" err="1"/>
              <a:t>DataFrame</a:t>
            </a:r>
            <a:r>
              <a:rPr lang="en-IN" dirty="0"/>
              <a:t> can be created using the following constructor −</a:t>
            </a:r>
          </a:p>
          <a:p>
            <a:r>
              <a:rPr lang="en-IN" dirty="0" err="1" smtClean="0"/>
              <a:t>pandas.DataFrame</a:t>
            </a:r>
            <a:r>
              <a:rPr lang="en-IN" dirty="0"/>
              <a:t>( data, index, columns, </a:t>
            </a:r>
            <a:r>
              <a:rPr lang="en-IN" dirty="0" err="1" smtClean="0"/>
              <a:t>dtype</a:t>
            </a:r>
            <a:r>
              <a:rPr lang="en-IN" dirty="0" smtClean="0"/>
              <a:t>)</a:t>
            </a:r>
          </a:p>
          <a:p>
            <a:endParaRPr lang="en-IN" dirty="0"/>
          </a:p>
          <a:p>
            <a:endParaRPr lang="en-IN" dirty="0"/>
          </a:p>
        </p:txBody>
      </p:sp>
    </p:spTree>
    <p:extLst>
      <p:ext uri="{BB962C8B-B14F-4D97-AF65-F5344CB8AC3E}">
        <p14:creationId xmlns:p14="http://schemas.microsoft.com/office/powerpoint/2010/main" val="218351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t>
            </a:r>
            <a:r>
              <a:rPr lang="en-IN" dirty="0" err="1"/>
              <a:t>DataFrame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A </a:t>
            </a:r>
            <a:r>
              <a:rPr lang="en-IN" dirty="0"/>
              <a:t>pandas </a:t>
            </a:r>
            <a:r>
              <a:rPr lang="en-IN" dirty="0" err="1"/>
              <a:t>DataFrame</a:t>
            </a:r>
            <a:r>
              <a:rPr lang="en-IN" dirty="0"/>
              <a:t> can be created using various inputs like −</a:t>
            </a:r>
          </a:p>
          <a:p>
            <a:pPr marL="0" indent="0">
              <a:buNone/>
            </a:pPr>
            <a:endParaRPr lang="en-IN" dirty="0"/>
          </a:p>
          <a:p>
            <a:pPr lvl="1"/>
            <a:r>
              <a:rPr lang="en-IN" dirty="0"/>
              <a:t>Lists</a:t>
            </a:r>
          </a:p>
          <a:p>
            <a:pPr lvl="1"/>
            <a:r>
              <a:rPr lang="en-IN" dirty="0" err="1"/>
              <a:t>dict</a:t>
            </a:r>
            <a:endParaRPr lang="en-IN" dirty="0"/>
          </a:p>
          <a:p>
            <a:pPr lvl="1"/>
            <a:r>
              <a:rPr lang="en-IN" dirty="0"/>
              <a:t>Series</a:t>
            </a:r>
          </a:p>
          <a:p>
            <a:pPr lvl="1"/>
            <a:r>
              <a:rPr lang="en-IN" dirty="0" err="1"/>
              <a:t>Numpy</a:t>
            </a:r>
            <a:r>
              <a:rPr lang="en-IN" dirty="0"/>
              <a:t> </a:t>
            </a:r>
            <a:r>
              <a:rPr lang="en-IN" dirty="0" err="1"/>
              <a:t>ndarrays</a:t>
            </a:r>
            <a:endParaRPr lang="en-IN" dirty="0"/>
          </a:p>
          <a:p>
            <a:pPr lvl="1"/>
            <a:r>
              <a:rPr lang="en-IN" dirty="0"/>
              <a:t>Another </a:t>
            </a:r>
            <a:r>
              <a:rPr lang="en-IN" dirty="0" err="1"/>
              <a:t>DataFrame</a:t>
            </a:r>
            <a:endParaRPr lang="en-IN" dirty="0"/>
          </a:p>
        </p:txBody>
      </p:sp>
    </p:spTree>
    <p:extLst>
      <p:ext uri="{BB962C8B-B14F-4D97-AF65-F5344CB8AC3E}">
        <p14:creationId xmlns:p14="http://schemas.microsoft.com/office/powerpoint/2010/main" val="3864242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Create a </a:t>
            </a:r>
            <a:r>
              <a:rPr lang="en-IN" dirty="0" err="1"/>
              <a:t>DataFrame</a:t>
            </a:r>
            <a:r>
              <a:rPr lang="en-IN" dirty="0"/>
              <a:t> from Lists</a:t>
            </a:r>
          </a:p>
        </p:txBody>
      </p:sp>
      <p:sp>
        <p:nvSpPr>
          <p:cNvPr id="5" name="Content Placeholder 4"/>
          <p:cNvSpPr>
            <a:spLocks noGrp="1"/>
          </p:cNvSpPr>
          <p:nvPr>
            <p:ph sz="half" idx="1"/>
          </p:nvPr>
        </p:nvSpPr>
        <p:spPr/>
        <p:txBody>
          <a:bodyPr/>
          <a:lstStyle/>
          <a:p>
            <a:pPr marL="0" indent="0">
              <a:buNone/>
            </a:pPr>
            <a:r>
              <a:rPr lang="pt-BR" dirty="0"/>
              <a:t>import pandas as pd</a:t>
            </a:r>
          </a:p>
          <a:p>
            <a:pPr marL="0" indent="0">
              <a:buNone/>
            </a:pPr>
            <a:r>
              <a:rPr lang="pt-BR" dirty="0"/>
              <a:t>data = [1,2,3,4,5]</a:t>
            </a:r>
          </a:p>
          <a:p>
            <a:pPr marL="0" indent="0">
              <a:buNone/>
            </a:pPr>
            <a:r>
              <a:rPr lang="pt-BR" dirty="0"/>
              <a:t>df = pd.DataFrame(data)</a:t>
            </a:r>
          </a:p>
          <a:p>
            <a:pPr marL="0" indent="0">
              <a:buNone/>
            </a:pPr>
            <a:r>
              <a:rPr lang="pt-BR" dirty="0"/>
              <a:t>print df</a:t>
            </a:r>
            <a:endParaRPr lang="en-IN" dirty="0"/>
          </a:p>
        </p:txBody>
      </p:sp>
      <p:sp>
        <p:nvSpPr>
          <p:cNvPr id="6" name="Content Placeholder 5"/>
          <p:cNvSpPr>
            <a:spLocks noGrp="1"/>
          </p:cNvSpPr>
          <p:nvPr>
            <p:ph sz="half" idx="2"/>
          </p:nvPr>
        </p:nvSpPr>
        <p:spPr/>
        <p:txBody>
          <a:bodyPr/>
          <a:lstStyle/>
          <a:p>
            <a:r>
              <a:rPr lang="en-IN" dirty="0"/>
              <a:t>Its output is as follows −</a:t>
            </a:r>
          </a:p>
          <a:p>
            <a:endParaRPr lang="en-IN" dirty="0"/>
          </a:p>
          <a:p>
            <a:pPr marL="0" indent="0">
              <a:buNone/>
            </a:pPr>
            <a:r>
              <a:rPr lang="en-IN" dirty="0"/>
              <a:t>     0</a:t>
            </a:r>
          </a:p>
          <a:p>
            <a:pPr marL="0" indent="0">
              <a:buNone/>
            </a:pPr>
            <a:r>
              <a:rPr lang="en-IN" dirty="0"/>
              <a:t>0    1</a:t>
            </a:r>
          </a:p>
          <a:p>
            <a:pPr marL="0" indent="0">
              <a:buNone/>
            </a:pPr>
            <a:r>
              <a:rPr lang="en-IN" dirty="0"/>
              <a:t>1    2</a:t>
            </a:r>
          </a:p>
          <a:p>
            <a:pPr marL="0" indent="0">
              <a:buNone/>
            </a:pPr>
            <a:r>
              <a:rPr lang="en-IN" dirty="0"/>
              <a:t>2    3</a:t>
            </a:r>
          </a:p>
          <a:p>
            <a:pPr marL="0" indent="0">
              <a:buNone/>
            </a:pPr>
            <a:r>
              <a:rPr lang="en-IN" dirty="0"/>
              <a:t>3    4</a:t>
            </a:r>
          </a:p>
          <a:p>
            <a:pPr marL="0" indent="0">
              <a:buNone/>
            </a:pPr>
            <a:r>
              <a:rPr lang="en-IN" dirty="0"/>
              <a:t>4    5</a:t>
            </a:r>
          </a:p>
        </p:txBody>
      </p:sp>
    </p:spTree>
    <p:extLst>
      <p:ext uri="{BB962C8B-B14F-4D97-AF65-F5344CB8AC3E}">
        <p14:creationId xmlns:p14="http://schemas.microsoft.com/office/powerpoint/2010/main" val="272478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532263" y="1825625"/>
            <a:ext cx="5487537" cy="4351338"/>
          </a:xfrm>
        </p:spPr>
        <p:txBody>
          <a:bodyPr/>
          <a:lstStyle/>
          <a:p>
            <a:pPr marL="0" indent="0">
              <a:buNone/>
            </a:pPr>
            <a:r>
              <a:rPr lang="en-IN" dirty="0"/>
              <a:t>import pandas as </a:t>
            </a:r>
            <a:r>
              <a:rPr lang="en-IN" dirty="0" err="1"/>
              <a:t>pd</a:t>
            </a:r>
            <a:endParaRPr lang="en-IN" dirty="0"/>
          </a:p>
          <a:p>
            <a:pPr marL="0" indent="0">
              <a:buNone/>
            </a:pPr>
            <a:r>
              <a:rPr lang="en-IN" sz="2000" dirty="0"/>
              <a:t>data = [['Alex',10],['Bob',12],['Clarke',13]]</a:t>
            </a:r>
          </a:p>
          <a:p>
            <a:pPr marL="0" indent="0">
              <a:buNone/>
            </a:pPr>
            <a:r>
              <a:rPr lang="en-IN" sz="2000" dirty="0" err="1"/>
              <a:t>df</a:t>
            </a:r>
            <a:r>
              <a:rPr lang="en-IN" sz="2000" dirty="0"/>
              <a:t> = </a:t>
            </a:r>
            <a:r>
              <a:rPr lang="en-IN" sz="2000" dirty="0" err="1"/>
              <a:t>pd.DataFrame</a:t>
            </a:r>
            <a:r>
              <a:rPr lang="en-IN" sz="2000" dirty="0"/>
              <a:t>(</a:t>
            </a:r>
            <a:r>
              <a:rPr lang="en-IN" sz="2000" dirty="0" err="1"/>
              <a:t>data,columns</a:t>
            </a:r>
            <a:r>
              <a:rPr lang="en-IN" sz="2000" dirty="0"/>
              <a:t>=['</a:t>
            </a:r>
            <a:r>
              <a:rPr lang="en-IN" sz="2000" dirty="0" err="1"/>
              <a:t>Name','Age</a:t>
            </a:r>
            <a:r>
              <a:rPr lang="en-IN" sz="2000" dirty="0"/>
              <a:t>'])</a:t>
            </a:r>
          </a:p>
          <a:p>
            <a:pPr marL="0" indent="0">
              <a:buNone/>
            </a:pPr>
            <a:r>
              <a:rPr lang="en-IN" sz="2000" dirty="0"/>
              <a:t>print </a:t>
            </a:r>
            <a:r>
              <a:rPr lang="en-IN" sz="2000" dirty="0" err="1"/>
              <a:t>df</a:t>
            </a:r>
            <a:endParaRPr lang="en-IN" sz="2000" dirty="0"/>
          </a:p>
        </p:txBody>
      </p:sp>
      <p:sp>
        <p:nvSpPr>
          <p:cNvPr id="4" name="Content Placeholder 3"/>
          <p:cNvSpPr>
            <a:spLocks noGrp="1"/>
          </p:cNvSpPr>
          <p:nvPr>
            <p:ph sz="half" idx="2"/>
          </p:nvPr>
        </p:nvSpPr>
        <p:spPr/>
        <p:txBody>
          <a:bodyPr/>
          <a:lstStyle/>
          <a:p>
            <a:pPr marL="0" indent="0">
              <a:buNone/>
            </a:pPr>
            <a:r>
              <a:rPr lang="en-IN" dirty="0"/>
              <a:t>Its output is as follows −</a:t>
            </a:r>
          </a:p>
          <a:p>
            <a:pPr marL="0" indent="0">
              <a:buNone/>
            </a:pPr>
            <a:endParaRPr lang="en-IN" dirty="0"/>
          </a:p>
          <a:p>
            <a:pPr marL="0" indent="0">
              <a:buNone/>
            </a:pPr>
            <a:r>
              <a:rPr lang="en-IN" dirty="0"/>
              <a:t>      Name      Age</a:t>
            </a:r>
          </a:p>
          <a:p>
            <a:pPr marL="0" indent="0">
              <a:buNone/>
            </a:pPr>
            <a:r>
              <a:rPr lang="en-IN" dirty="0"/>
              <a:t>0     Alex      10</a:t>
            </a:r>
          </a:p>
          <a:p>
            <a:pPr marL="0" indent="0">
              <a:buNone/>
            </a:pPr>
            <a:r>
              <a:rPr lang="en-IN" dirty="0"/>
              <a:t>1     Bob       12</a:t>
            </a:r>
          </a:p>
          <a:p>
            <a:pPr marL="0" indent="0">
              <a:buNone/>
            </a:pPr>
            <a:r>
              <a:rPr lang="en-IN" dirty="0"/>
              <a:t>2     Clarke    13</a:t>
            </a:r>
          </a:p>
        </p:txBody>
      </p:sp>
    </p:spTree>
    <p:extLst>
      <p:ext uri="{BB962C8B-B14F-4D97-AF65-F5344CB8AC3E}">
        <p14:creationId xmlns:p14="http://schemas.microsoft.com/office/powerpoint/2010/main" val="2624917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Create a </a:t>
            </a:r>
            <a:r>
              <a:rPr lang="en-IN" dirty="0" err="1"/>
              <a:t>DataFrame</a:t>
            </a:r>
            <a:r>
              <a:rPr lang="en-IN" dirty="0"/>
              <a:t> from </a:t>
            </a:r>
            <a:r>
              <a:rPr lang="en-IN" dirty="0" err="1"/>
              <a:t>Dict</a:t>
            </a:r>
            <a:r>
              <a:rPr lang="en-IN" dirty="0"/>
              <a:t> of </a:t>
            </a:r>
            <a:r>
              <a:rPr lang="en-IN" dirty="0" err="1"/>
              <a:t>ndarrays</a:t>
            </a:r>
            <a:r>
              <a:rPr lang="en-IN" dirty="0"/>
              <a:t> / Lists</a:t>
            </a:r>
            <a:br>
              <a:rPr lang="en-IN" dirty="0"/>
            </a:br>
            <a:endParaRPr lang="en-IN" dirty="0"/>
          </a:p>
        </p:txBody>
      </p:sp>
      <p:sp>
        <p:nvSpPr>
          <p:cNvPr id="6" name="Content Placeholder 5"/>
          <p:cNvSpPr>
            <a:spLocks noGrp="1"/>
          </p:cNvSpPr>
          <p:nvPr>
            <p:ph idx="1"/>
          </p:nvPr>
        </p:nvSpPr>
        <p:spPr/>
        <p:txBody>
          <a:bodyPr>
            <a:normAutofit fontScale="92500" lnSpcReduction="20000"/>
          </a:bodyPr>
          <a:lstStyle/>
          <a:p>
            <a:pPr marL="0" indent="0">
              <a:buNone/>
            </a:pPr>
            <a:r>
              <a:rPr lang="en-IN" dirty="0"/>
              <a:t>import pandas as </a:t>
            </a:r>
            <a:r>
              <a:rPr lang="en-IN" dirty="0" err="1"/>
              <a:t>pd</a:t>
            </a:r>
            <a:endParaRPr lang="en-IN" dirty="0"/>
          </a:p>
          <a:p>
            <a:pPr marL="0" indent="0">
              <a:buNone/>
            </a:pPr>
            <a:r>
              <a:rPr lang="en-IN" dirty="0"/>
              <a:t>data = {'Name':['Tom', 'Jack', 'Steve', 'Ricky'],'Age':[28,34,29,42]}</a:t>
            </a:r>
          </a:p>
          <a:p>
            <a:pPr marL="0" indent="0">
              <a:buNone/>
            </a:pPr>
            <a:r>
              <a:rPr lang="en-IN" dirty="0" err="1"/>
              <a:t>df</a:t>
            </a:r>
            <a:r>
              <a:rPr lang="en-IN" dirty="0"/>
              <a:t> = </a:t>
            </a:r>
            <a:r>
              <a:rPr lang="en-IN" dirty="0" err="1"/>
              <a:t>pd.DataFrame</a:t>
            </a:r>
            <a:r>
              <a:rPr lang="en-IN" dirty="0"/>
              <a:t>(data)</a:t>
            </a:r>
          </a:p>
          <a:p>
            <a:pPr marL="0" indent="0">
              <a:buNone/>
            </a:pPr>
            <a:r>
              <a:rPr lang="en-IN" dirty="0"/>
              <a:t>print </a:t>
            </a:r>
            <a:r>
              <a:rPr lang="en-IN" dirty="0" err="1" smtClean="0"/>
              <a:t>df</a:t>
            </a:r>
            <a:endParaRPr lang="en-IN" dirty="0" smtClean="0"/>
          </a:p>
          <a:p>
            <a:pPr marL="0" indent="0">
              <a:buNone/>
            </a:pPr>
            <a:endParaRPr lang="en-IN" dirty="0" smtClean="0"/>
          </a:p>
          <a:p>
            <a:pPr marL="0" indent="0">
              <a:buNone/>
            </a:pPr>
            <a:r>
              <a:rPr lang="en-IN" dirty="0" smtClean="0"/>
              <a:t>Its </a:t>
            </a:r>
            <a:r>
              <a:rPr lang="en-IN" dirty="0"/>
              <a:t>output is as follows −</a:t>
            </a:r>
          </a:p>
          <a:p>
            <a:pPr marL="0" indent="0">
              <a:buNone/>
            </a:pPr>
            <a:r>
              <a:rPr lang="en-IN" dirty="0" smtClean="0"/>
              <a:t>      </a:t>
            </a:r>
            <a:r>
              <a:rPr lang="en-IN" dirty="0"/>
              <a:t>Age      Name</a:t>
            </a:r>
          </a:p>
          <a:p>
            <a:pPr marL="0" indent="0">
              <a:buNone/>
            </a:pPr>
            <a:r>
              <a:rPr lang="en-IN" dirty="0"/>
              <a:t>0     28        Tom</a:t>
            </a:r>
          </a:p>
          <a:p>
            <a:pPr marL="0" indent="0">
              <a:buNone/>
            </a:pPr>
            <a:r>
              <a:rPr lang="en-IN" dirty="0"/>
              <a:t>1     34       Jack</a:t>
            </a:r>
          </a:p>
          <a:p>
            <a:pPr marL="0" indent="0">
              <a:buNone/>
            </a:pPr>
            <a:r>
              <a:rPr lang="en-IN" dirty="0"/>
              <a:t>2     29      Steve</a:t>
            </a:r>
          </a:p>
          <a:p>
            <a:pPr marL="0" indent="0">
              <a:buNone/>
            </a:pPr>
            <a:r>
              <a:rPr lang="en-IN" dirty="0"/>
              <a:t>3     42      Ricky</a:t>
            </a:r>
          </a:p>
          <a:p>
            <a:pPr marL="0" indent="0">
              <a:buNone/>
            </a:pPr>
            <a:endParaRPr lang="en-IN" dirty="0"/>
          </a:p>
        </p:txBody>
      </p:sp>
    </p:spTree>
    <p:extLst>
      <p:ext uri="{BB962C8B-B14F-4D97-AF65-F5344CB8AC3E}">
        <p14:creationId xmlns:p14="http://schemas.microsoft.com/office/powerpoint/2010/main" val="72694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Missing data</a:t>
            </a:r>
            <a:endParaRPr lang="en-IN" dirty="0"/>
          </a:p>
        </p:txBody>
      </p:sp>
      <p:sp>
        <p:nvSpPr>
          <p:cNvPr id="6" name="Content Placeholder 5"/>
          <p:cNvSpPr>
            <a:spLocks noGrp="1"/>
          </p:cNvSpPr>
          <p:nvPr>
            <p:ph idx="1"/>
          </p:nvPr>
        </p:nvSpPr>
        <p:spPr/>
        <p:txBody>
          <a:bodyPr>
            <a:normAutofit fontScale="92500"/>
          </a:bodyPr>
          <a:lstStyle/>
          <a:p>
            <a:pPr marL="0" indent="0">
              <a:buNone/>
            </a:pPr>
            <a:r>
              <a:rPr lang="en-IN" dirty="0"/>
              <a:t>import pandas as </a:t>
            </a:r>
            <a:r>
              <a:rPr lang="en-IN" dirty="0" err="1"/>
              <a:t>pd</a:t>
            </a:r>
            <a:endParaRPr lang="en-IN" dirty="0"/>
          </a:p>
          <a:p>
            <a:pPr marL="0" indent="0">
              <a:buNone/>
            </a:pPr>
            <a:r>
              <a:rPr lang="en-IN" dirty="0"/>
              <a:t>data = [{'a': 1, 'b': 2},{'a': 5, 'b': 10, 'c': 20}]</a:t>
            </a:r>
          </a:p>
          <a:p>
            <a:pPr marL="0" indent="0">
              <a:buNone/>
            </a:pPr>
            <a:r>
              <a:rPr lang="en-IN" dirty="0" err="1"/>
              <a:t>df</a:t>
            </a:r>
            <a:r>
              <a:rPr lang="en-IN" dirty="0"/>
              <a:t> = </a:t>
            </a:r>
            <a:r>
              <a:rPr lang="en-IN" dirty="0" err="1"/>
              <a:t>pd.DataFrame</a:t>
            </a:r>
            <a:r>
              <a:rPr lang="en-IN" dirty="0"/>
              <a:t>(data)</a:t>
            </a:r>
          </a:p>
          <a:p>
            <a:pPr marL="0" indent="0">
              <a:buNone/>
            </a:pPr>
            <a:r>
              <a:rPr lang="en-IN" dirty="0"/>
              <a:t>print </a:t>
            </a:r>
            <a:r>
              <a:rPr lang="en-IN" dirty="0" err="1" smtClean="0"/>
              <a:t>df</a:t>
            </a:r>
            <a:endParaRPr lang="en-IN" dirty="0"/>
          </a:p>
          <a:p>
            <a:pPr marL="0" indent="0">
              <a:buNone/>
            </a:pPr>
            <a:endParaRPr lang="en-IN" dirty="0" smtClean="0"/>
          </a:p>
          <a:p>
            <a:pPr marL="0" indent="0">
              <a:buNone/>
            </a:pPr>
            <a:r>
              <a:rPr lang="en-IN" dirty="0"/>
              <a:t>Its output is as follows −</a:t>
            </a:r>
          </a:p>
          <a:p>
            <a:pPr marL="0" indent="0">
              <a:buNone/>
            </a:pPr>
            <a:r>
              <a:rPr lang="en-IN" dirty="0" smtClean="0"/>
              <a:t>    </a:t>
            </a:r>
            <a:r>
              <a:rPr lang="en-IN" dirty="0"/>
              <a:t>a    b      c</a:t>
            </a:r>
          </a:p>
          <a:p>
            <a:pPr marL="0" indent="0">
              <a:buNone/>
            </a:pPr>
            <a:r>
              <a:rPr lang="en-IN" dirty="0"/>
              <a:t>0   1   2     </a:t>
            </a:r>
            <a:r>
              <a:rPr lang="en-IN" dirty="0" err="1"/>
              <a:t>NaN</a:t>
            </a:r>
            <a:endParaRPr lang="en-IN" dirty="0"/>
          </a:p>
          <a:p>
            <a:pPr marL="514350" indent="-514350">
              <a:buAutoNum type="arabicPlain"/>
            </a:pPr>
            <a:r>
              <a:rPr lang="en-IN" dirty="0" smtClean="0"/>
              <a:t>5   </a:t>
            </a:r>
            <a:r>
              <a:rPr lang="en-IN" dirty="0"/>
              <a:t>10   </a:t>
            </a:r>
            <a:r>
              <a:rPr lang="en-IN" dirty="0" smtClean="0"/>
              <a:t>20.0</a:t>
            </a:r>
          </a:p>
          <a:p>
            <a:pPr marL="514350" indent="-514350">
              <a:buAutoNum type="arabicPlain"/>
            </a:pPr>
            <a:r>
              <a:rPr lang="en-IN" b="1" dirty="0"/>
              <a:t>Note</a:t>
            </a:r>
            <a:r>
              <a:rPr lang="en-IN" dirty="0"/>
              <a:t> − Observe, </a:t>
            </a:r>
            <a:r>
              <a:rPr lang="en-IN" dirty="0" err="1"/>
              <a:t>NaN</a:t>
            </a:r>
            <a:r>
              <a:rPr lang="en-IN" dirty="0"/>
              <a:t> (Not a Number) is appended in missing areas.</a:t>
            </a:r>
          </a:p>
          <a:p>
            <a:pPr marL="0" indent="0">
              <a:buNone/>
            </a:pPr>
            <a:endParaRPr lang="en-IN" dirty="0"/>
          </a:p>
        </p:txBody>
      </p:sp>
    </p:spTree>
    <p:extLst>
      <p:ext uri="{BB962C8B-B14F-4D97-AF65-F5344CB8AC3E}">
        <p14:creationId xmlns:p14="http://schemas.microsoft.com/office/powerpoint/2010/main" val="677588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descriptive statistics</a:t>
            </a:r>
            <a:endParaRPr lang="en-IN" dirty="0"/>
          </a:p>
        </p:txBody>
      </p:sp>
      <p:sp>
        <p:nvSpPr>
          <p:cNvPr id="3" name="Content Placeholder 2"/>
          <p:cNvSpPr>
            <a:spLocks noGrp="1"/>
          </p:cNvSpPr>
          <p:nvPr>
            <p:ph idx="1"/>
          </p:nvPr>
        </p:nvSpPr>
        <p:spPr/>
        <p:txBody>
          <a:bodyPr>
            <a:normAutofit/>
          </a:bodyPr>
          <a:lstStyle/>
          <a:p>
            <a:r>
              <a:rPr lang="en-IN" dirty="0" err="1"/>
              <a:t>S.No</a:t>
            </a:r>
            <a:r>
              <a:rPr lang="en-IN" dirty="0"/>
              <a:t>.	Function	Description</a:t>
            </a:r>
          </a:p>
          <a:p>
            <a:r>
              <a:rPr lang="en-IN" dirty="0"/>
              <a:t>1	count()	Number of non-null observations</a:t>
            </a:r>
          </a:p>
          <a:p>
            <a:r>
              <a:rPr lang="en-IN" dirty="0"/>
              <a:t>2	sum()	</a:t>
            </a:r>
            <a:r>
              <a:rPr lang="en-IN" dirty="0" smtClean="0"/>
              <a:t>	Sum </a:t>
            </a:r>
            <a:r>
              <a:rPr lang="en-IN" dirty="0"/>
              <a:t>of values</a:t>
            </a:r>
          </a:p>
          <a:p>
            <a:r>
              <a:rPr lang="en-IN" dirty="0"/>
              <a:t>3	mean()	Mean of Values</a:t>
            </a:r>
          </a:p>
          <a:p>
            <a:r>
              <a:rPr lang="en-IN" dirty="0"/>
              <a:t>4	median()	Median of Values</a:t>
            </a:r>
          </a:p>
          <a:p>
            <a:r>
              <a:rPr lang="en-IN" dirty="0"/>
              <a:t>5	mode()	Mode of values</a:t>
            </a:r>
          </a:p>
          <a:p>
            <a:r>
              <a:rPr lang="en-IN" dirty="0"/>
              <a:t>6	</a:t>
            </a:r>
            <a:r>
              <a:rPr lang="en-IN" dirty="0" err="1"/>
              <a:t>std</a:t>
            </a:r>
            <a:r>
              <a:rPr lang="en-IN" dirty="0"/>
              <a:t>()	</a:t>
            </a:r>
            <a:r>
              <a:rPr lang="en-IN" dirty="0" smtClean="0"/>
              <a:t>	Standard </a:t>
            </a:r>
            <a:r>
              <a:rPr lang="en-IN" dirty="0"/>
              <a:t>Deviation of the Values</a:t>
            </a:r>
          </a:p>
          <a:p>
            <a:r>
              <a:rPr lang="en-IN" dirty="0"/>
              <a:t>7	min()	</a:t>
            </a:r>
            <a:r>
              <a:rPr lang="en-IN" dirty="0" smtClean="0"/>
              <a:t>	Minimum </a:t>
            </a:r>
            <a:r>
              <a:rPr lang="en-IN" dirty="0"/>
              <a:t>Value</a:t>
            </a:r>
          </a:p>
          <a:p>
            <a:r>
              <a:rPr lang="en-IN" dirty="0"/>
              <a:t>8	max()	</a:t>
            </a:r>
            <a:r>
              <a:rPr lang="en-IN" dirty="0" smtClean="0"/>
              <a:t>	Maximum </a:t>
            </a:r>
            <a:r>
              <a:rPr lang="en-IN" dirty="0"/>
              <a:t>Value</a:t>
            </a:r>
          </a:p>
        </p:txBody>
      </p:sp>
    </p:spTree>
    <p:extLst>
      <p:ext uri="{BB962C8B-B14F-4D97-AF65-F5344CB8AC3E}">
        <p14:creationId xmlns:p14="http://schemas.microsoft.com/office/powerpoint/2010/main" val="787571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a:t>
            </a:r>
            <a:br>
              <a:rPr lang="en-IN" dirty="0"/>
            </a:br>
            <a:r>
              <a:rPr lang="en-IN" dirty="0"/>
              <a:t>Returns the average value</a:t>
            </a:r>
          </a:p>
        </p:txBody>
      </p:sp>
      <p:sp>
        <p:nvSpPr>
          <p:cNvPr id="3" name="Content Placeholder 2"/>
          <p:cNvSpPr>
            <a:spLocks noGrp="1"/>
          </p:cNvSpPr>
          <p:nvPr>
            <p:ph idx="1"/>
          </p:nvPr>
        </p:nvSpPr>
        <p:spPr/>
        <p:txBody>
          <a:bodyPr>
            <a:normAutofit fontScale="92500"/>
          </a:bodyPr>
          <a:lstStyle/>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r>
              <a:rPr lang="en-IN" dirty="0" smtClean="0"/>
              <a:t>#</a:t>
            </a:r>
            <a:r>
              <a:rPr lang="en-IN" dirty="0"/>
              <a:t>Create a Dictionary of series</a:t>
            </a:r>
          </a:p>
          <a:p>
            <a:pPr marL="0" indent="0">
              <a:buNone/>
            </a:pPr>
            <a:r>
              <a:rPr lang="en-IN" dirty="0"/>
              <a:t>d = {'Name':</a:t>
            </a:r>
            <a:r>
              <a:rPr lang="en-IN" dirty="0" err="1"/>
              <a:t>pd.Series</a:t>
            </a:r>
            <a:r>
              <a:rPr lang="en-IN" dirty="0"/>
              <a:t>(['</a:t>
            </a:r>
            <a:r>
              <a:rPr lang="en-IN" dirty="0" err="1"/>
              <a:t>Tom','James','Ricky','Vin','Steve','Smith','Jack</a:t>
            </a:r>
            <a:r>
              <a:rPr lang="en-IN" dirty="0"/>
              <a:t>',</a:t>
            </a:r>
          </a:p>
          <a:p>
            <a:pPr marL="0" indent="0">
              <a:buNone/>
            </a:pPr>
            <a:r>
              <a:rPr lang="en-IN" dirty="0"/>
              <a:t>   'Lee','David','Gasper','</a:t>
            </a:r>
            <a:r>
              <a:rPr lang="en-IN" dirty="0" err="1"/>
              <a:t>Betina</a:t>
            </a:r>
            <a:r>
              <a:rPr lang="en-IN" dirty="0"/>
              <a:t>','Andres']),</a:t>
            </a:r>
          </a:p>
          <a:p>
            <a:pPr marL="0" indent="0">
              <a:buNone/>
            </a:pPr>
            <a:r>
              <a:rPr lang="en-IN" dirty="0"/>
              <a:t>   'Age':</a:t>
            </a:r>
            <a:r>
              <a:rPr lang="en-IN" dirty="0" err="1"/>
              <a:t>pd.Series</a:t>
            </a:r>
            <a:r>
              <a:rPr lang="en-IN" dirty="0"/>
              <a:t>([25,26,25,23,30,29,23,34,40,30,51,46]),</a:t>
            </a:r>
          </a:p>
          <a:p>
            <a:pPr marL="0" indent="0">
              <a:buNone/>
            </a:pPr>
            <a:r>
              <a:rPr lang="en-IN" dirty="0"/>
              <a:t>   'Rating':</a:t>
            </a:r>
            <a:r>
              <a:rPr lang="en-IN" dirty="0" err="1"/>
              <a:t>pd.Series</a:t>
            </a:r>
            <a:r>
              <a:rPr lang="en-IN" dirty="0"/>
              <a:t>([4.23,3.24,3.98,2.56,3.20,4.6,3.8,3.78,2.98,4.80,4.10,3.65])}</a:t>
            </a:r>
          </a:p>
          <a:p>
            <a:pPr marL="0" indent="0">
              <a:buNone/>
            </a:pPr>
            <a:r>
              <a:rPr lang="en-IN" dirty="0" smtClean="0"/>
              <a:t>#</a:t>
            </a:r>
            <a:r>
              <a:rPr lang="en-IN" dirty="0"/>
              <a:t>Create a </a:t>
            </a:r>
            <a:r>
              <a:rPr lang="en-IN" dirty="0" err="1"/>
              <a:t>DataFrame</a:t>
            </a:r>
            <a:endParaRPr lang="en-IN" dirty="0"/>
          </a:p>
          <a:p>
            <a:pPr marL="0" indent="0">
              <a:buNone/>
            </a:pPr>
            <a:r>
              <a:rPr lang="en-IN" dirty="0" err="1"/>
              <a:t>df</a:t>
            </a:r>
            <a:r>
              <a:rPr lang="en-IN" dirty="0"/>
              <a:t> = </a:t>
            </a:r>
            <a:r>
              <a:rPr lang="en-IN" dirty="0" err="1"/>
              <a:t>pd.DataFrame</a:t>
            </a:r>
            <a:r>
              <a:rPr lang="en-IN" dirty="0"/>
              <a:t>(d)</a:t>
            </a:r>
          </a:p>
          <a:p>
            <a:pPr marL="0" indent="0">
              <a:buNone/>
            </a:pPr>
            <a:r>
              <a:rPr lang="en-IN" dirty="0"/>
              <a:t>print </a:t>
            </a:r>
            <a:r>
              <a:rPr lang="en-IN" dirty="0" err="1"/>
              <a:t>df.mean</a:t>
            </a:r>
            <a:r>
              <a:rPr lang="en-IN" dirty="0"/>
              <a:t>()</a:t>
            </a:r>
          </a:p>
        </p:txBody>
      </p:sp>
    </p:spTree>
    <p:extLst>
      <p:ext uri="{BB962C8B-B14F-4D97-AF65-F5344CB8AC3E}">
        <p14:creationId xmlns:p14="http://schemas.microsoft.com/office/powerpoint/2010/main" val="2270090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Its output is as follows −</a:t>
            </a:r>
          </a:p>
          <a:p>
            <a:endParaRPr lang="en-IN" dirty="0"/>
          </a:p>
          <a:p>
            <a:pPr marL="0" indent="0">
              <a:buNone/>
            </a:pPr>
            <a:r>
              <a:rPr lang="en-IN" dirty="0"/>
              <a:t>Age       31.833333</a:t>
            </a:r>
          </a:p>
          <a:p>
            <a:pPr marL="0" indent="0">
              <a:buNone/>
            </a:pPr>
            <a:r>
              <a:rPr lang="en-IN" dirty="0"/>
              <a:t>Rating     3.743333</a:t>
            </a:r>
          </a:p>
          <a:p>
            <a:pPr marL="0" indent="0">
              <a:buNone/>
            </a:pPr>
            <a:r>
              <a:rPr lang="en-IN" dirty="0" err="1"/>
              <a:t>dtype</a:t>
            </a:r>
            <a:r>
              <a:rPr lang="en-IN" dirty="0"/>
              <a:t>: float64</a:t>
            </a:r>
          </a:p>
        </p:txBody>
      </p:sp>
    </p:spTree>
    <p:extLst>
      <p:ext uri="{BB962C8B-B14F-4D97-AF65-F5344CB8AC3E}">
        <p14:creationId xmlns:p14="http://schemas.microsoft.com/office/powerpoint/2010/main" val="163175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using </a:t>
            </a:r>
            <a:r>
              <a:rPr lang="en-IN" dirty="0" err="1" smtClean="0"/>
              <a:t>NumPy</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Using </a:t>
            </a:r>
            <a:r>
              <a:rPr lang="en-IN" dirty="0" err="1"/>
              <a:t>NumPy</a:t>
            </a:r>
            <a:r>
              <a:rPr lang="en-IN" dirty="0"/>
              <a:t>, a developer can perform the following operations −</a:t>
            </a:r>
          </a:p>
          <a:p>
            <a:pPr lvl="1"/>
            <a:r>
              <a:rPr lang="en-IN" dirty="0"/>
              <a:t>Mathematical and logical operations on arrays.</a:t>
            </a:r>
          </a:p>
          <a:p>
            <a:pPr lvl="1"/>
            <a:r>
              <a:rPr lang="en-IN" dirty="0"/>
              <a:t>Fourier transforms and routines for shape manipulation.</a:t>
            </a:r>
          </a:p>
          <a:p>
            <a:pPr lvl="1"/>
            <a:r>
              <a:rPr lang="en-IN" dirty="0"/>
              <a:t>Operations related to linear algebra. </a:t>
            </a:r>
            <a:endParaRPr lang="en-IN" dirty="0" smtClean="0"/>
          </a:p>
          <a:p>
            <a:pPr lvl="1"/>
            <a:r>
              <a:rPr lang="en-IN" dirty="0" err="1" smtClean="0"/>
              <a:t>NumPy</a:t>
            </a:r>
            <a:r>
              <a:rPr lang="en-IN" dirty="0" smtClean="0"/>
              <a:t> </a:t>
            </a:r>
            <a:r>
              <a:rPr lang="en-IN" dirty="0"/>
              <a:t>has in-built functions for linear algebra and random number generation.</a:t>
            </a:r>
          </a:p>
          <a:p>
            <a:endParaRPr lang="en-IN" dirty="0"/>
          </a:p>
        </p:txBody>
      </p:sp>
    </p:spTree>
    <p:extLst>
      <p:ext uri="{BB962C8B-B14F-4D97-AF65-F5344CB8AC3E}">
        <p14:creationId xmlns:p14="http://schemas.microsoft.com/office/powerpoint/2010/main" val="2549907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err="1"/>
              <a:t>std</a:t>
            </a:r>
            <a:r>
              <a:rPr lang="en-IN" sz="3200" dirty="0"/>
              <a:t>()</a:t>
            </a:r>
            <a:br>
              <a:rPr lang="en-IN" sz="3200" dirty="0"/>
            </a:br>
            <a:r>
              <a:rPr lang="en-IN" sz="3200" dirty="0"/>
              <a:t>Returns the </a:t>
            </a:r>
            <a:r>
              <a:rPr lang="en-IN" sz="3200" dirty="0" smtClean="0"/>
              <a:t>standard </a:t>
            </a:r>
            <a:r>
              <a:rPr lang="en-IN" sz="3200" dirty="0"/>
              <a:t>deviation of the numerical columns.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endParaRPr lang="en-IN" dirty="0"/>
          </a:p>
          <a:p>
            <a:pPr marL="0" indent="0">
              <a:buNone/>
            </a:pPr>
            <a:r>
              <a:rPr lang="en-IN" dirty="0"/>
              <a:t>#Create a Dictionary of series</a:t>
            </a:r>
          </a:p>
          <a:p>
            <a:pPr marL="0" indent="0">
              <a:buNone/>
            </a:pPr>
            <a:r>
              <a:rPr lang="en-IN" dirty="0"/>
              <a:t>d = {'Name':</a:t>
            </a:r>
            <a:r>
              <a:rPr lang="en-IN" dirty="0" err="1"/>
              <a:t>pd.Series</a:t>
            </a:r>
            <a:r>
              <a:rPr lang="en-IN" dirty="0"/>
              <a:t>(['</a:t>
            </a:r>
            <a:r>
              <a:rPr lang="en-IN" dirty="0" err="1"/>
              <a:t>Tom','James','Ricky','Vin','Steve','Smith','Jack</a:t>
            </a:r>
            <a:r>
              <a:rPr lang="en-IN" dirty="0"/>
              <a:t>',</a:t>
            </a:r>
          </a:p>
          <a:p>
            <a:pPr marL="0" indent="0">
              <a:buNone/>
            </a:pPr>
            <a:r>
              <a:rPr lang="en-IN" dirty="0"/>
              <a:t>   'Lee','David','Gasper','</a:t>
            </a:r>
            <a:r>
              <a:rPr lang="en-IN" dirty="0" err="1"/>
              <a:t>Betina</a:t>
            </a:r>
            <a:r>
              <a:rPr lang="en-IN" dirty="0"/>
              <a:t>','Andres']),</a:t>
            </a:r>
          </a:p>
          <a:p>
            <a:pPr marL="0" indent="0">
              <a:buNone/>
            </a:pPr>
            <a:r>
              <a:rPr lang="en-IN" dirty="0"/>
              <a:t>   'Age':</a:t>
            </a:r>
            <a:r>
              <a:rPr lang="en-IN" dirty="0" err="1"/>
              <a:t>pd.Series</a:t>
            </a:r>
            <a:r>
              <a:rPr lang="en-IN" dirty="0"/>
              <a:t>([25,26,25,23,30,29,23,34,40,30,51,46]),</a:t>
            </a:r>
          </a:p>
          <a:p>
            <a:pPr marL="0" indent="0">
              <a:buNone/>
            </a:pPr>
            <a:r>
              <a:rPr lang="en-IN" dirty="0"/>
              <a:t>   'Rating':</a:t>
            </a:r>
            <a:r>
              <a:rPr lang="en-IN" dirty="0" err="1"/>
              <a:t>pd.Series</a:t>
            </a:r>
            <a:r>
              <a:rPr lang="en-IN" dirty="0"/>
              <a:t>([4.23,3.24,3.98,2.56,3.20,4.6,3.8,3.78,2.98,4.80,4.10,3.65])}</a:t>
            </a:r>
          </a:p>
          <a:p>
            <a:pPr marL="0" indent="0">
              <a:buNone/>
            </a:pPr>
            <a:endParaRPr lang="en-IN" dirty="0"/>
          </a:p>
          <a:p>
            <a:pPr marL="0" indent="0">
              <a:buNone/>
            </a:pPr>
            <a:r>
              <a:rPr lang="en-IN" dirty="0"/>
              <a:t>#Create a </a:t>
            </a:r>
            <a:r>
              <a:rPr lang="en-IN" dirty="0" err="1"/>
              <a:t>DataFrame</a:t>
            </a:r>
            <a:endParaRPr lang="en-IN" dirty="0"/>
          </a:p>
          <a:p>
            <a:pPr marL="0" indent="0">
              <a:buNone/>
            </a:pPr>
            <a:r>
              <a:rPr lang="en-IN" dirty="0" err="1"/>
              <a:t>df</a:t>
            </a:r>
            <a:r>
              <a:rPr lang="en-IN" dirty="0"/>
              <a:t> = </a:t>
            </a:r>
            <a:r>
              <a:rPr lang="en-IN" dirty="0" err="1"/>
              <a:t>pd.DataFrame</a:t>
            </a:r>
            <a:r>
              <a:rPr lang="en-IN" dirty="0"/>
              <a:t>(d)</a:t>
            </a:r>
          </a:p>
          <a:p>
            <a:pPr marL="0" indent="0">
              <a:buNone/>
            </a:pPr>
            <a:r>
              <a:rPr lang="en-IN" dirty="0"/>
              <a:t>print </a:t>
            </a:r>
            <a:r>
              <a:rPr lang="en-IN" dirty="0" err="1"/>
              <a:t>df.std</a:t>
            </a:r>
            <a:r>
              <a:rPr lang="en-IN" dirty="0"/>
              <a:t>()</a:t>
            </a:r>
          </a:p>
        </p:txBody>
      </p:sp>
    </p:spTree>
    <p:extLst>
      <p:ext uri="{BB962C8B-B14F-4D97-AF65-F5344CB8AC3E}">
        <p14:creationId xmlns:p14="http://schemas.microsoft.com/office/powerpoint/2010/main" val="1366231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Its output is as follows −</a:t>
            </a:r>
          </a:p>
          <a:p>
            <a:pPr marL="0" indent="0">
              <a:buNone/>
            </a:pPr>
            <a:endParaRPr lang="en-IN" dirty="0"/>
          </a:p>
          <a:p>
            <a:pPr marL="0" indent="0">
              <a:buNone/>
            </a:pPr>
            <a:r>
              <a:rPr lang="en-IN" dirty="0"/>
              <a:t>Age       9.232682</a:t>
            </a:r>
          </a:p>
          <a:p>
            <a:pPr marL="0" indent="0">
              <a:buNone/>
            </a:pPr>
            <a:r>
              <a:rPr lang="en-IN" dirty="0"/>
              <a:t>Rating    0.661628</a:t>
            </a:r>
          </a:p>
          <a:p>
            <a:pPr marL="0" indent="0">
              <a:buNone/>
            </a:pPr>
            <a:r>
              <a:rPr lang="en-IN" dirty="0" err="1"/>
              <a:t>dtype</a:t>
            </a:r>
            <a:r>
              <a:rPr lang="en-IN" dirty="0"/>
              <a:t>: float64</a:t>
            </a:r>
          </a:p>
        </p:txBody>
      </p:sp>
    </p:spTree>
    <p:extLst>
      <p:ext uri="{BB962C8B-B14F-4D97-AF65-F5344CB8AC3E}">
        <p14:creationId xmlns:p14="http://schemas.microsoft.com/office/powerpoint/2010/main" val="319836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1"/>
            <a:ext cx="10515600" cy="1325563"/>
          </a:xfrm>
        </p:spPr>
        <p:txBody>
          <a:bodyPr>
            <a:normAutofit fontScale="90000"/>
          </a:bodyPr>
          <a:lstStyle/>
          <a:p>
            <a:r>
              <a:rPr lang="en-IN" sz="4000" dirty="0"/>
              <a:t>Summarizing Data</a:t>
            </a:r>
            <a:br>
              <a:rPr lang="en-IN" sz="4000" dirty="0"/>
            </a:br>
            <a:r>
              <a:rPr lang="en-IN" sz="4000" dirty="0"/>
              <a:t>The describe() function computes a summary of statistics pertaining to the </a:t>
            </a:r>
            <a:r>
              <a:rPr lang="en-IN" sz="4000" dirty="0" err="1"/>
              <a:t>DataFrame</a:t>
            </a:r>
            <a:r>
              <a:rPr lang="en-IN" sz="4000" dirty="0"/>
              <a:t> columns</a:t>
            </a:r>
            <a:r>
              <a:rPr lang="en-IN" dirty="0"/>
              <a:t>.</a:t>
            </a:r>
          </a:p>
        </p:txBody>
      </p:sp>
      <p:sp>
        <p:nvSpPr>
          <p:cNvPr id="3" name="Content Placeholder 2"/>
          <p:cNvSpPr>
            <a:spLocks noGrp="1"/>
          </p:cNvSpPr>
          <p:nvPr>
            <p:ph idx="1"/>
          </p:nvPr>
        </p:nvSpPr>
        <p:spPr>
          <a:xfrm>
            <a:off x="1103312" y="2951018"/>
            <a:ext cx="8946541" cy="3297381"/>
          </a:xfrm>
        </p:spPr>
        <p:txBody>
          <a:bodyPr>
            <a:normAutofit fontScale="70000" lnSpcReduction="20000"/>
          </a:bodyPr>
          <a:lstStyle/>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r>
              <a:rPr lang="en-IN" dirty="0" smtClean="0"/>
              <a:t>#</a:t>
            </a:r>
            <a:r>
              <a:rPr lang="en-IN" dirty="0"/>
              <a:t>Create a Dictionary of series</a:t>
            </a:r>
          </a:p>
          <a:p>
            <a:pPr marL="0" indent="0">
              <a:buNone/>
            </a:pPr>
            <a:r>
              <a:rPr lang="en-IN" dirty="0"/>
              <a:t>d = {'Name':</a:t>
            </a:r>
            <a:r>
              <a:rPr lang="en-IN" dirty="0" err="1"/>
              <a:t>pd.Series</a:t>
            </a:r>
            <a:r>
              <a:rPr lang="en-IN" dirty="0"/>
              <a:t>(['</a:t>
            </a:r>
            <a:r>
              <a:rPr lang="en-IN" dirty="0" err="1"/>
              <a:t>Tom','James','Ricky','Vin','Steve','Smith','Jack</a:t>
            </a:r>
            <a:r>
              <a:rPr lang="en-IN" dirty="0"/>
              <a:t>',</a:t>
            </a:r>
          </a:p>
          <a:p>
            <a:pPr marL="0" indent="0">
              <a:buNone/>
            </a:pPr>
            <a:r>
              <a:rPr lang="en-IN" dirty="0"/>
              <a:t>   'Lee','David','Gasper','</a:t>
            </a:r>
            <a:r>
              <a:rPr lang="en-IN" dirty="0" err="1"/>
              <a:t>Betina</a:t>
            </a:r>
            <a:r>
              <a:rPr lang="en-IN" dirty="0"/>
              <a:t>','Andres']),</a:t>
            </a:r>
          </a:p>
          <a:p>
            <a:pPr marL="0" indent="0">
              <a:buNone/>
            </a:pPr>
            <a:r>
              <a:rPr lang="en-IN" dirty="0"/>
              <a:t>   'Age':</a:t>
            </a:r>
            <a:r>
              <a:rPr lang="en-IN" dirty="0" err="1"/>
              <a:t>pd.Series</a:t>
            </a:r>
            <a:r>
              <a:rPr lang="en-IN" dirty="0"/>
              <a:t>([25,26,25,23,30,29,23,34,40,30,51,46]),</a:t>
            </a:r>
          </a:p>
          <a:p>
            <a:pPr marL="0" indent="0">
              <a:buNone/>
            </a:pPr>
            <a:r>
              <a:rPr lang="en-IN" dirty="0"/>
              <a:t>   'Rating':</a:t>
            </a:r>
            <a:r>
              <a:rPr lang="en-IN" dirty="0" err="1"/>
              <a:t>pd.Series</a:t>
            </a:r>
            <a:r>
              <a:rPr lang="en-IN" dirty="0"/>
              <a:t>([4.23,3.24,3.98,2.56,3.20,4.6,3.8,3.78,2.98,4.80,4.10,3.65])}</a:t>
            </a:r>
          </a:p>
          <a:p>
            <a:pPr marL="0" indent="0">
              <a:buNone/>
            </a:pPr>
            <a:endParaRPr lang="en-IN" dirty="0"/>
          </a:p>
          <a:p>
            <a:pPr marL="0" indent="0">
              <a:buNone/>
            </a:pPr>
            <a:r>
              <a:rPr lang="en-IN" dirty="0"/>
              <a:t>#Create a </a:t>
            </a:r>
            <a:r>
              <a:rPr lang="en-IN" dirty="0" err="1"/>
              <a:t>DataFrame</a:t>
            </a:r>
            <a:endParaRPr lang="en-IN" dirty="0"/>
          </a:p>
          <a:p>
            <a:pPr marL="0" indent="0">
              <a:buNone/>
            </a:pPr>
            <a:r>
              <a:rPr lang="en-IN" dirty="0" err="1"/>
              <a:t>df</a:t>
            </a:r>
            <a:r>
              <a:rPr lang="en-IN" dirty="0"/>
              <a:t> = </a:t>
            </a:r>
            <a:r>
              <a:rPr lang="en-IN" dirty="0" err="1"/>
              <a:t>pd.DataFrame</a:t>
            </a:r>
            <a:r>
              <a:rPr lang="en-IN" dirty="0"/>
              <a:t>(d)</a:t>
            </a:r>
          </a:p>
          <a:p>
            <a:pPr marL="0" indent="0">
              <a:buNone/>
            </a:pPr>
            <a:r>
              <a:rPr lang="en-IN" dirty="0"/>
              <a:t>print </a:t>
            </a:r>
            <a:r>
              <a:rPr lang="en-IN" dirty="0" err="1"/>
              <a:t>df.describe</a:t>
            </a:r>
            <a:r>
              <a:rPr lang="en-IN" dirty="0"/>
              <a:t>()</a:t>
            </a:r>
          </a:p>
        </p:txBody>
      </p:sp>
    </p:spTree>
    <p:extLst>
      <p:ext uri="{BB962C8B-B14F-4D97-AF65-F5344CB8AC3E}">
        <p14:creationId xmlns:p14="http://schemas.microsoft.com/office/powerpoint/2010/main" val="2131796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Its output is as follows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a:p>
          <a:p>
            <a:pPr marL="0" indent="0">
              <a:buNone/>
            </a:pPr>
            <a:r>
              <a:rPr lang="en-IN" dirty="0"/>
              <a:t>               Age         Rating</a:t>
            </a:r>
          </a:p>
          <a:p>
            <a:pPr marL="0" indent="0">
              <a:buNone/>
            </a:pPr>
            <a:r>
              <a:rPr lang="en-IN" dirty="0"/>
              <a:t>count    12.000000      12.000000</a:t>
            </a:r>
          </a:p>
          <a:p>
            <a:pPr marL="0" indent="0">
              <a:buNone/>
            </a:pPr>
            <a:r>
              <a:rPr lang="en-IN" dirty="0"/>
              <a:t>mean     31.833333       3.743333</a:t>
            </a:r>
          </a:p>
          <a:p>
            <a:pPr marL="0" indent="0">
              <a:buNone/>
            </a:pPr>
            <a:r>
              <a:rPr lang="en-IN" dirty="0" err="1"/>
              <a:t>std</a:t>
            </a:r>
            <a:r>
              <a:rPr lang="en-IN" dirty="0"/>
              <a:t>       9.232682       0.661628</a:t>
            </a:r>
          </a:p>
          <a:p>
            <a:pPr marL="0" indent="0">
              <a:buNone/>
            </a:pPr>
            <a:r>
              <a:rPr lang="en-IN" dirty="0"/>
              <a:t>min      23.000000       2.560000</a:t>
            </a:r>
          </a:p>
          <a:p>
            <a:pPr marL="0" indent="0">
              <a:buNone/>
            </a:pPr>
            <a:r>
              <a:rPr lang="en-IN" dirty="0"/>
              <a:t>25%      25.000000       3.230000</a:t>
            </a:r>
          </a:p>
          <a:p>
            <a:pPr marL="0" indent="0">
              <a:buNone/>
            </a:pPr>
            <a:r>
              <a:rPr lang="en-IN" dirty="0"/>
              <a:t>50%      29.500000       3.790000</a:t>
            </a:r>
          </a:p>
          <a:p>
            <a:pPr marL="0" indent="0">
              <a:buNone/>
            </a:pPr>
            <a:r>
              <a:rPr lang="en-IN" dirty="0"/>
              <a:t>75%      35.500000       4.132500</a:t>
            </a:r>
          </a:p>
          <a:p>
            <a:pPr marL="0" indent="0">
              <a:buNone/>
            </a:pPr>
            <a:r>
              <a:rPr lang="en-IN" dirty="0"/>
              <a:t>max      51.000000       4.800000</a:t>
            </a:r>
          </a:p>
        </p:txBody>
      </p:sp>
    </p:spTree>
    <p:extLst>
      <p:ext uri="{BB962C8B-B14F-4D97-AF65-F5344CB8AC3E}">
        <p14:creationId xmlns:p14="http://schemas.microsoft.com/office/powerpoint/2010/main" val="1008091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Pandas - Indexing and Selecting Data</a:t>
            </a:r>
            <a:br>
              <a:rPr lang="en-IN" dirty="0"/>
            </a:br>
            <a:endParaRPr lang="en-IN" dirty="0"/>
          </a:p>
        </p:txBody>
      </p:sp>
      <p:sp>
        <p:nvSpPr>
          <p:cNvPr id="3" name="Content Placeholder 2"/>
          <p:cNvSpPr>
            <a:spLocks noGrp="1"/>
          </p:cNvSpPr>
          <p:nvPr>
            <p:ph idx="1"/>
          </p:nvPr>
        </p:nvSpPr>
        <p:spPr/>
        <p:txBody>
          <a:bodyPr/>
          <a:lstStyle/>
          <a:p>
            <a:pPr marL="0" indent="0" algn="ctr">
              <a:buNone/>
            </a:pPr>
            <a:r>
              <a:rPr lang="en-IN" dirty="0"/>
              <a:t>Indexing	Description</a:t>
            </a:r>
          </a:p>
          <a:p>
            <a:pPr marL="0" indent="0" algn="ctr">
              <a:buNone/>
            </a:pPr>
            <a:r>
              <a:rPr lang="en-IN" dirty="0"/>
              <a:t>.</a:t>
            </a:r>
            <a:r>
              <a:rPr lang="en-IN" dirty="0" err="1"/>
              <a:t>loc</a:t>
            </a:r>
            <a:r>
              <a:rPr lang="en-IN" dirty="0"/>
              <a:t>()	Label based</a:t>
            </a:r>
          </a:p>
          <a:p>
            <a:pPr marL="0" indent="0" algn="ctr">
              <a:buNone/>
            </a:pPr>
            <a:endParaRPr lang="en-IN" dirty="0" smtClean="0"/>
          </a:p>
          <a:p>
            <a:pPr marL="0" indent="0" algn="ctr">
              <a:buNone/>
            </a:pPr>
            <a:endParaRPr lang="en-IN" dirty="0"/>
          </a:p>
          <a:p>
            <a:pPr marL="0" indent="0" algn="ctr">
              <a:buNone/>
            </a:pPr>
            <a:r>
              <a:rPr lang="en-IN" dirty="0" smtClean="0"/>
              <a:t>.</a:t>
            </a:r>
            <a:r>
              <a:rPr lang="en-IN" dirty="0" err="1"/>
              <a:t>iloc</a:t>
            </a:r>
            <a:r>
              <a:rPr lang="en-IN" dirty="0"/>
              <a:t>()	Integer based</a:t>
            </a:r>
          </a:p>
        </p:txBody>
      </p:sp>
    </p:spTree>
    <p:extLst>
      <p:ext uri="{BB962C8B-B14F-4D97-AF65-F5344CB8AC3E}">
        <p14:creationId xmlns:p14="http://schemas.microsoft.com/office/powerpoint/2010/main" val="3145778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loc</a:t>
            </a:r>
            <a:r>
              <a:rPr lang="en-IN" dirty="0"/>
              <a:t>()</a:t>
            </a:r>
          </a:p>
        </p:txBody>
      </p:sp>
      <p:sp>
        <p:nvSpPr>
          <p:cNvPr id="3" name="Content Placeholder 2"/>
          <p:cNvSpPr>
            <a:spLocks noGrp="1"/>
          </p:cNvSpPr>
          <p:nvPr>
            <p:ph idx="1"/>
          </p:nvPr>
        </p:nvSpPr>
        <p:spPr/>
        <p:txBody>
          <a:bodyPr>
            <a:normAutofit/>
          </a:bodyPr>
          <a:lstStyle/>
          <a:p>
            <a:pPr marL="0" indent="0">
              <a:buNone/>
            </a:pPr>
            <a:r>
              <a:rPr lang="en-IN" dirty="0" smtClean="0"/>
              <a:t>Pandas </a:t>
            </a:r>
            <a:r>
              <a:rPr lang="en-IN" dirty="0"/>
              <a:t>provide various methods to have purely label based indexing. When slicing, the start bound is also included. Integers are valid labels, but they refer to the label and not the position.</a:t>
            </a:r>
          </a:p>
          <a:p>
            <a:pPr marL="0" indent="0">
              <a:buNone/>
            </a:pPr>
            <a:endParaRPr lang="en-IN" dirty="0"/>
          </a:p>
          <a:p>
            <a:pPr marL="0" indent="0">
              <a:buNone/>
            </a:pPr>
            <a:r>
              <a:rPr lang="en-IN" dirty="0"/>
              <a:t>.</a:t>
            </a:r>
            <a:r>
              <a:rPr lang="en-IN" dirty="0" err="1"/>
              <a:t>loc</a:t>
            </a:r>
            <a:r>
              <a:rPr lang="en-IN" dirty="0"/>
              <a:t>() has multiple access methods like −</a:t>
            </a:r>
          </a:p>
          <a:p>
            <a:pPr marL="0" indent="0">
              <a:buNone/>
            </a:pPr>
            <a:endParaRPr lang="en-IN" dirty="0"/>
          </a:p>
          <a:p>
            <a:pPr marL="457200" lvl="1" indent="0">
              <a:buNone/>
            </a:pPr>
            <a:r>
              <a:rPr lang="en-IN" dirty="0"/>
              <a:t>A single scalar label</a:t>
            </a:r>
          </a:p>
          <a:p>
            <a:pPr marL="457200" lvl="1" indent="0">
              <a:buNone/>
            </a:pPr>
            <a:r>
              <a:rPr lang="en-IN" dirty="0"/>
              <a:t>A list of labels</a:t>
            </a:r>
          </a:p>
          <a:p>
            <a:pPr marL="457200" lvl="1" indent="0">
              <a:buNone/>
            </a:pPr>
            <a:r>
              <a:rPr lang="en-IN" dirty="0"/>
              <a:t>A slice object</a:t>
            </a:r>
          </a:p>
          <a:p>
            <a:pPr marL="457200" lvl="1" indent="0">
              <a:buNone/>
            </a:pPr>
            <a:r>
              <a:rPr lang="en-IN" dirty="0"/>
              <a:t>A Boolean array</a:t>
            </a:r>
          </a:p>
        </p:txBody>
      </p:sp>
    </p:spTree>
    <p:extLst>
      <p:ext uri="{BB962C8B-B14F-4D97-AF65-F5344CB8AC3E}">
        <p14:creationId xmlns:p14="http://schemas.microsoft.com/office/powerpoint/2010/main" val="3342365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#import the pandas library and aliasing as </a:t>
            </a:r>
            <a:r>
              <a:rPr lang="en-IN" dirty="0" err="1"/>
              <a:t>pd</a:t>
            </a:r>
            <a:endParaRPr lang="en-IN" dirty="0"/>
          </a:p>
          <a:p>
            <a:pPr marL="0" indent="0">
              <a:buNone/>
            </a:pPr>
            <a:r>
              <a:rPr lang="en-IN" dirty="0"/>
              <a:t>import pandas as </a:t>
            </a:r>
            <a:r>
              <a:rPr lang="en-IN" dirty="0" err="1"/>
              <a:t>pd</a:t>
            </a:r>
            <a:endParaRPr lang="en-IN" dirty="0"/>
          </a:p>
          <a:p>
            <a:pPr marL="0" indent="0">
              <a:buNone/>
            </a:pPr>
            <a:r>
              <a:rPr lang="en-IN" dirty="0"/>
              <a:t>import </a:t>
            </a:r>
            <a:r>
              <a:rPr lang="en-IN" dirty="0" err="1"/>
              <a:t>numpy</a:t>
            </a:r>
            <a:r>
              <a:rPr lang="en-IN" dirty="0"/>
              <a:t> as np</a:t>
            </a:r>
          </a:p>
          <a:p>
            <a:pPr marL="0" indent="0">
              <a:buNone/>
            </a:pPr>
            <a:endParaRPr lang="en-IN" dirty="0"/>
          </a:p>
          <a:p>
            <a:pPr marL="0" indent="0">
              <a:buNone/>
            </a:pPr>
            <a:r>
              <a:rPr lang="en-IN" dirty="0" err="1"/>
              <a:t>df</a:t>
            </a:r>
            <a:r>
              <a:rPr lang="en-IN" dirty="0"/>
              <a:t> = </a:t>
            </a:r>
            <a:r>
              <a:rPr lang="en-IN" dirty="0" err="1"/>
              <a:t>pd.DataFrame</a:t>
            </a:r>
            <a:r>
              <a:rPr lang="en-IN" dirty="0"/>
              <a:t>(</a:t>
            </a:r>
            <a:r>
              <a:rPr lang="en-IN" dirty="0" err="1"/>
              <a:t>np.random.randn</a:t>
            </a:r>
            <a:r>
              <a:rPr lang="en-IN" dirty="0"/>
              <a:t>(8, 4),</a:t>
            </a:r>
          </a:p>
          <a:p>
            <a:pPr marL="0" indent="0">
              <a:buNone/>
            </a:pPr>
            <a:r>
              <a:rPr lang="en-IN" dirty="0"/>
              <a:t>index = ['</a:t>
            </a:r>
            <a:r>
              <a:rPr lang="en-IN" dirty="0" err="1"/>
              <a:t>a','b','c','d','e','f','g','h</a:t>
            </a:r>
            <a:r>
              <a:rPr lang="en-IN" dirty="0"/>
              <a:t>'], columns = ['A', 'B', 'C', 'D'])</a:t>
            </a:r>
          </a:p>
          <a:p>
            <a:pPr marL="0" indent="0">
              <a:buNone/>
            </a:pPr>
            <a:r>
              <a:rPr lang="en-IN" dirty="0"/>
              <a:t>p</a:t>
            </a:r>
            <a:r>
              <a:rPr lang="en-IN" dirty="0" smtClean="0"/>
              <a:t>rint(</a:t>
            </a:r>
            <a:r>
              <a:rPr lang="en-IN" dirty="0" err="1" smtClean="0"/>
              <a:t>df</a:t>
            </a:r>
            <a:r>
              <a:rPr lang="en-IN" dirty="0" smtClean="0"/>
              <a:t>)</a:t>
            </a:r>
            <a:endParaRPr lang="en-IN" dirty="0"/>
          </a:p>
        </p:txBody>
      </p:sp>
    </p:spTree>
    <p:extLst>
      <p:ext uri="{BB962C8B-B14F-4D97-AF65-F5344CB8AC3E}">
        <p14:creationId xmlns:p14="http://schemas.microsoft.com/office/powerpoint/2010/main" val="242906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pt-BR" dirty="0"/>
              <a:t> </a:t>
            </a:r>
            <a:r>
              <a:rPr lang="pt-BR" dirty="0" smtClean="0"/>
              <a:t>	A         	B        	 </a:t>
            </a:r>
            <a:r>
              <a:rPr lang="pt-BR" dirty="0"/>
              <a:t>C         </a:t>
            </a:r>
            <a:r>
              <a:rPr lang="pt-BR" dirty="0" smtClean="0"/>
              <a:t>	D</a:t>
            </a:r>
            <a:endParaRPr lang="pt-BR" dirty="0"/>
          </a:p>
          <a:p>
            <a:r>
              <a:rPr lang="pt-BR" dirty="0"/>
              <a:t>a -0.069384 -0.787414 -0.474020  0.216364</a:t>
            </a:r>
          </a:p>
          <a:p>
            <a:r>
              <a:rPr lang="pt-BR" dirty="0"/>
              <a:t>b -1.265146  1.431168 -0.443679  0.435746</a:t>
            </a:r>
          </a:p>
          <a:p>
            <a:r>
              <a:rPr lang="pt-BR" dirty="0"/>
              <a:t>c -0.483534  1.478549 -0.619949  0.475728</a:t>
            </a:r>
          </a:p>
          <a:p>
            <a:r>
              <a:rPr lang="pt-BR" dirty="0"/>
              <a:t>d -0.770839 -0.272018 -0.361404  0.684284</a:t>
            </a:r>
          </a:p>
          <a:p>
            <a:r>
              <a:rPr lang="pt-BR" dirty="0"/>
              <a:t>e  0.141069 -1.162204  0.047874 -0.054955</a:t>
            </a:r>
          </a:p>
          <a:p>
            <a:r>
              <a:rPr lang="pt-BR" dirty="0"/>
              <a:t>f  0.056770  0.214658 -0.180290 -1.325190</a:t>
            </a:r>
          </a:p>
          <a:p>
            <a:r>
              <a:rPr lang="pt-BR" dirty="0"/>
              <a:t>g  0.976647  0.768103  1.535049  0.682851</a:t>
            </a:r>
          </a:p>
          <a:p>
            <a:r>
              <a:rPr lang="pt-BR" dirty="0"/>
              <a:t>h  1.249561 -2.757903  1.181472 -1.311080</a:t>
            </a:r>
          </a:p>
          <a:p>
            <a:endParaRPr lang="en-IN" dirty="0"/>
          </a:p>
        </p:txBody>
      </p:sp>
    </p:spTree>
    <p:extLst>
      <p:ext uri="{BB962C8B-B14F-4D97-AF65-F5344CB8AC3E}">
        <p14:creationId xmlns:p14="http://schemas.microsoft.com/office/powerpoint/2010/main" val="228190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 adding .</a:t>
            </a:r>
            <a:r>
              <a:rPr lang="en-IN" dirty="0" err="1" smtClean="0"/>
              <a:t>loc</a:t>
            </a:r>
            <a:r>
              <a:rPr lang="en-IN" dirty="0" smtClean="0"/>
              <a:t> in the code</a:t>
            </a:r>
            <a:endParaRPr lang="en-IN" dirty="0"/>
          </a:p>
        </p:txBody>
      </p:sp>
      <p:sp>
        <p:nvSpPr>
          <p:cNvPr id="3" name="Content Placeholder 2"/>
          <p:cNvSpPr>
            <a:spLocks noGrp="1"/>
          </p:cNvSpPr>
          <p:nvPr>
            <p:ph idx="1"/>
          </p:nvPr>
        </p:nvSpPr>
        <p:spPr/>
        <p:txBody>
          <a:bodyPr/>
          <a:lstStyle/>
          <a:p>
            <a:r>
              <a:rPr lang="en-IN" dirty="0"/>
              <a:t>#select all rows for a specific column</a:t>
            </a:r>
          </a:p>
          <a:p>
            <a:r>
              <a:rPr lang="en-IN" dirty="0"/>
              <a:t>print </a:t>
            </a:r>
            <a:r>
              <a:rPr lang="en-IN" dirty="0" err="1"/>
              <a:t>df.loc</a:t>
            </a:r>
            <a:r>
              <a:rPr lang="en-IN" dirty="0"/>
              <a:t>[:,'A']</a:t>
            </a:r>
          </a:p>
          <a:p>
            <a:endParaRPr lang="en-IN" dirty="0"/>
          </a:p>
        </p:txBody>
      </p:sp>
    </p:spTree>
    <p:extLst>
      <p:ext uri="{BB962C8B-B14F-4D97-AF65-F5344CB8AC3E}">
        <p14:creationId xmlns:p14="http://schemas.microsoft.com/office/powerpoint/2010/main" val="451093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Its output is as follows </a:t>
            </a:r>
          </a:p>
        </p:txBody>
      </p:sp>
      <p:sp>
        <p:nvSpPr>
          <p:cNvPr id="3" name="Content Placeholder 2"/>
          <p:cNvSpPr>
            <a:spLocks noGrp="1"/>
          </p:cNvSpPr>
          <p:nvPr>
            <p:ph idx="1"/>
          </p:nvPr>
        </p:nvSpPr>
        <p:spPr/>
        <p:txBody>
          <a:bodyPr>
            <a:normAutofit/>
          </a:bodyPr>
          <a:lstStyle/>
          <a:p>
            <a:pPr marL="0" indent="0">
              <a:buNone/>
            </a:pPr>
            <a:r>
              <a:rPr lang="pt-BR" dirty="0"/>
              <a:t>a   -0.069384</a:t>
            </a:r>
          </a:p>
          <a:p>
            <a:pPr marL="0" indent="0">
              <a:buNone/>
            </a:pPr>
            <a:r>
              <a:rPr lang="pt-BR" dirty="0"/>
              <a:t>b   -1.265146</a:t>
            </a:r>
          </a:p>
          <a:p>
            <a:pPr marL="0" indent="0">
              <a:buNone/>
            </a:pPr>
            <a:r>
              <a:rPr lang="pt-BR" dirty="0"/>
              <a:t>c   -0.483534</a:t>
            </a:r>
          </a:p>
          <a:p>
            <a:pPr marL="0" indent="0">
              <a:buNone/>
            </a:pPr>
            <a:r>
              <a:rPr lang="pt-BR" dirty="0"/>
              <a:t>d   -0.770839</a:t>
            </a:r>
          </a:p>
          <a:p>
            <a:pPr marL="0" indent="0">
              <a:buNone/>
            </a:pPr>
            <a:r>
              <a:rPr lang="pt-BR" dirty="0"/>
              <a:t>e    0.141069</a:t>
            </a:r>
          </a:p>
          <a:p>
            <a:pPr marL="0" indent="0">
              <a:buNone/>
            </a:pPr>
            <a:r>
              <a:rPr lang="pt-BR" dirty="0"/>
              <a:t>f    0.056770</a:t>
            </a:r>
          </a:p>
          <a:p>
            <a:pPr marL="0" indent="0">
              <a:buNone/>
            </a:pPr>
            <a:r>
              <a:rPr lang="pt-BR" dirty="0"/>
              <a:t>g    0.976647</a:t>
            </a:r>
          </a:p>
          <a:p>
            <a:pPr marL="0" indent="0">
              <a:buNone/>
            </a:pPr>
            <a:r>
              <a:rPr lang="pt-BR" dirty="0"/>
              <a:t>h    1.249561</a:t>
            </a:r>
          </a:p>
        </p:txBody>
      </p:sp>
    </p:spTree>
    <p:extLst>
      <p:ext uri="{BB962C8B-B14F-4D97-AF65-F5344CB8AC3E}">
        <p14:creationId xmlns:p14="http://schemas.microsoft.com/office/powerpoint/2010/main" val="42041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NumPy</a:t>
            </a:r>
            <a:r>
              <a:rPr lang="en-IN" dirty="0"/>
              <a:t> - </a:t>
            </a:r>
            <a:r>
              <a:rPr lang="en-IN" dirty="0" err="1"/>
              <a:t>Ndarray</a:t>
            </a:r>
            <a:r>
              <a:rPr lang="en-IN" dirty="0"/>
              <a:t> Object</a:t>
            </a:r>
            <a:br>
              <a:rPr lang="en-IN" dirty="0"/>
            </a:br>
            <a:endParaRPr lang="en-IN" dirty="0"/>
          </a:p>
        </p:txBody>
      </p:sp>
      <p:sp>
        <p:nvSpPr>
          <p:cNvPr id="3" name="Content Placeholder 2"/>
          <p:cNvSpPr>
            <a:spLocks noGrp="1"/>
          </p:cNvSpPr>
          <p:nvPr>
            <p:ph idx="1"/>
          </p:nvPr>
        </p:nvSpPr>
        <p:spPr/>
        <p:txBody>
          <a:bodyPr>
            <a:normAutofit/>
          </a:bodyPr>
          <a:lstStyle/>
          <a:p>
            <a:r>
              <a:rPr lang="en-IN" dirty="0"/>
              <a:t>The most important object defined in </a:t>
            </a:r>
            <a:r>
              <a:rPr lang="en-IN" dirty="0" err="1"/>
              <a:t>NumPy</a:t>
            </a:r>
            <a:r>
              <a:rPr lang="en-IN" dirty="0"/>
              <a:t> is an N-dimensional array type called </a:t>
            </a:r>
            <a:r>
              <a:rPr lang="en-IN" b="1" dirty="0" err="1"/>
              <a:t>ndarray</a:t>
            </a:r>
            <a:r>
              <a:rPr lang="en-IN" dirty="0"/>
              <a:t>. </a:t>
            </a:r>
            <a:endParaRPr lang="en-IN" dirty="0" smtClean="0"/>
          </a:p>
          <a:p>
            <a:r>
              <a:rPr lang="en-IN" dirty="0" smtClean="0"/>
              <a:t>It </a:t>
            </a:r>
            <a:r>
              <a:rPr lang="en-IN" dirty="0"/>
              <a:t>describes the collection of items of the same type. Items in the collection can be accessed using a zero-based index.</a:t>
            </a:r>
          </a:p>
          <a:p>
            <a:r>
              <a:rPr lang="en-IN" dirty="0"/>
              <a:t>Every item in an </a:t>
            </a:r>
            <a:r>
              <a:rPr lang="en-IN" dirty="0" err="1"/>
              <a:t>ndarray</a:t>
            </a:r>
            <a:r>
              <a:rPr lang="en-IN" dirty="0"/>
              <a:t> takes the same size of block in the memory. Each element in </a:t>
            </a:r>
            <a:r>
              <a:rPr lang="en-IN" dirty="0" err="1"/>
              <a:t>ndarray</a:t>
            </a:r>
            <a:r>
              <a:rPr lang="en-IN" dirty="0"/>
              <a:t> is an object of data-type object (called </a:t>
            </a:r>
            <a:r>
              <a:rPr lang="en-IN" b="1" dirty="0" err="1"/>
              <a:t>dtype</a:t>
            </a:r>
            <a:r>
              <a:rPr lang="en-IN" dirty="0"/>
              <a:t>).</a:t>
            </a:r>
          </a:p>
          <a:p>
            <a:r>
              <a:rPr lang="en-IN" dirty="0" smtClean="0"/>
              <a:t>The basic </a:t>
            </a:r>
            <a:r>
              <a:rPr lang="en-IN" dirty="0" err="1" smtClean="0"/>
              <a:t>ndarray</a:t>
            </a:r>
            <a:r>
              <a:rPr lang="en-IN" dirty="0" smtClean="0"/>
              <a:t> is created using an array function in </a:t>
            </a:r>
            <a:r>
              <a:rPr lang="en-IN" dirty="0" err="1" smtClean="0"/>
              <a:t>NumPy</a:t>
            </a:r>
            <a:r>
              <a:rPr lang="en-IN" dirty="0" smtClean="0"/>
              <a:t> as follows −</a:t>
            </a:r>
          </a:p>
          <a:p>
            <a:pPr lvl="1"/>
            <a:r>
              <a:rPr lang="en-IN" dirty="0" err="1" smtClean="0"/>
              <a:t>numpy.array</a:t>
            </a:r>
            <a:r>
              <a:rPr lang="en-IN" dirty="0" smtClean="0"/>
              <a:t> </a:t>
            </a:r>
            <a:endParaRPr lang="en-IN" dirty="0"/>
          </a:p>
        </p:txBody>
      </p:sp>
    </p:spTree>
    <p:extLst>
      <p:ext uri="{BB962C8B-B14F-4D97-AF65-F5344CB8AC3E}">
        <p14:creationId xmlns:p14="http://schemas.microsoft.com/office/powerpoint/2010/main" val="2965173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iloc</a:t>
            </a:r>
            <a:r>
              <a:rPr lang="en-IN" dirty="0" smtClean="0"/>
              <a:t>------index location</a:t>
            </a:r>
            <a:endParaRPr lang="en-IN" dirty="0"/>
          </a:p>
        </p:txBody>
      </p:sp>
      <p:sp>
        <p:nvSpPr>
          <p:cNvPr id="5" name="Content Placeholder 4"/>
          <p:cNvSpPr>
            <a:spLocks noGrp="1"/>
          </p:cNvSpPr>
          <p:nvPr>
            <p:ph idx="1"/>
          </p:nvPr>
        </p:nvSpPr>
        <p:spPr/>
        <p:txBody>
          <a:bodyPr>
            <a:normAutofit/>
          </a:bodyPr>
          <a:lstStyle/>
          <a:p>
            <a:pPr marL="0" indent="0">
              <a:buNone/>
            </a:pPr>
            <a:r>
              <a:rPr lang="en-IN" dirty="0"/>
              <a:t>.</a:t>
            </a:r>
            <a:r>
              <a:rPr lang="en-IN" dirty="0" err="1"/>
              <a:t>iloc</a:t>
            </a:r>
            <a:r>
              <a:rPr lang="en-IN" dirty="0"/>
              <a:t>()</a:t>
            </a:r>
          </a:p>
          <a:p>
            <a:pPr marL="0" indent="0">
              <a:buNone/>
            </a:pPr>
            <a:r>
              <a:rPr lang="en-IN" dirty="0"/>
              <a:t>Pandas provide various methods in order to get purely integer based indexing. Like python and </a:t>
            </a:r>
            <a:r>
              <a:rPr lang="en-IN" dirty="0" err="1"/>
              <a:t>numpy</a:t>
            </a:r>
            <a:r>
              <a:rPr lang="en-IN" dirty="0"/>
              <a:t>, these are 0-based indexing.</a:t>
            </a:r>
          </a:p>
          <a:p>
            <a:pPr marL="0" indent="0">
              <a:buNone/>
            </a:pPr>
            <a:r>
              <a:rPr lang="en-IN" dirty="0" smtClean="0"/>
              <a:t>The </a:t>
            </a:r>
            <a:r>
              <a:rPr lang="en-IN" dirty="0"/>
              <a:t>various access methods are as follows −</a:t>
            </a:r>
          </a:p>
          <a:p>
            <a:pPr marL="0" indent="0">
              <a:buNone/>
            </a:pPr>
            <a:endParaRPr lang="en-IN" dirty="0"/>
          </a:p>
          <a:p>
            <a:pPr marL="457200" lvl="1" indent="0">
              <a:buNone/>
            </a:pPr>
            <a:r>
              <a:rPr lang="en-IN" dirty="0"/>
              <a:t>An Integer</a:t>
            </a:r>
          </a:p>
          <a:p>
            <a:pPr marL="457200" lvl="1" indent="0">
              <a:buNone/>
            </a:pPr>
            <a:r>
              <a:rPr lang="en-IN" dirty="0"/>
              <a:t>A list of integers</a:t>
            </a:r>
          </a:p>
          <a:p>
            <a:pPr marL="457200" lvl="1" indent="0">
              <a:buNone/>
            </a:pPr>
            <a:r>
              <a:rPr lang="en-IN" dirty="0"/>
              <a:t>A range of values</a:t>
            </a:r>
          </a:p>
        </p:txBody>
      </p:sp>
    </p:spTree>
    <p:extLst>
      <p:ext uri="{BB962C8B-B14F-4D97-AF65-F5344CB8AC3E}">
        <p14:creationId xmlns:p14="http://schemas.microsoft.com/office/powerpoint/2010/main" val="18027129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import </a:t>
            </a:r>
            <a:r>
              <a:rPr lang="en-IN" dirty="0"/>
              <a:t>pandas as </a:t>
            </a:r>
            <a:r>
              <a:rPr lang="en-IN" dirty="0" err="1"/>
              <a:t>pd</a:t>
            </a:r>
            <a:endParaRPr lang="en-IN" dirty="0"/>
          </a:p>
          <a:p>
            <a:pPr marL="0" indent="0">
              <a:buNone/>
            </a:pPr>
            <a:r>
              <a:rPr lang="en-IN" dirty="0"/>
              <a:t>import </a:t>
            </a:r>
            <a:r>
              <a:rPr lang="en-IN" dirty="0" err="1"/>
              <a:t>numpy</a:t>
            </a:r>
            <a:r>
              <a:rPr lang="en-IN" dirty="0"/>
              <a:t> as np</a:t>
            </a:r>
          </a:p>
          <a:p>
            <a:pPr marL="0" indent="0">
              <a:buNone/>
            </a:pPr>
            <a:endParaRPr lang="en-IN" dirty="0"/>
          </a:p>
          <a:p>
            <a:pPr marL="0" indent="0">
              <a:buNone/>
            </a:pPr>
            <a:r>
              <a:rPr lang="en-IN" dirty="0" err="1"/>
              <a:t>df</a:t>
            </a:r>
            <a:r>
              <a:rPr lang="en-IN" dirty="0"/>
              <a:t> = </a:t>
            </a:r>
            <a:r>
              <a:rPr lang="en-IN" dirty="0" err="1"/>
              <a:t>pd.DataFrame</a:t>
            </a:r>
            <a:r>
              <a:rPr lang="en-IN" dirty="0"/>
              <a:t>(</a:t>
            </a:r>
            <a:r>
              <a:rPr lang="en-IN" dirty="0" err="1"/>
              <a:t>np.random.randn</a:t>
            </a:r>
            <a:r>
              <a:rPr lang="en-IN" dirty="0"/>
              <a:t>(8, 4), columns = ['A', 'B', 'C', 'D'])</a:t>
            </a:r>
          </a:p>
          <a:p>
            <a:pPr marL="0" indent="0">
              <a:buNone/>
            </a:pPr>
            <a:endParaRPr lang="en-IN" dirty="0"/>
          </a:p>
          <a:p>
            <a:pPr marL="0" indent="0">
              <a:buNone/>
            </a:pPr>
            <a:r>
              <a:rPr lang="en-IN" dirty="0"/>
              <a:t># select all rows for a specific column</a:t>
            </a:r>
          </a:p>
          <a:p>
            <a:pPr marL="0" indent="0">
              <a:buNone/>
            </a:pPr>
            <a:r>
              <a:rPr lang="en-IN" dirty="0"/>
              <a:t>print </a:t>
            </a:r>
            <a:r>
              <a:rPr lang="en-IN" dirty="0" err="1"/>
              <a:t>df.iloc</a:t>
            </a:r>
            <a:r>
              <a:rPr lang="en-IN" dirty="0"/>
              <a:t>[:4]</a:t>
            </a:r>
          </a:p>
        </p:txBody>
      </p:sp>
    </p:spTree>
    <p:extLst>
      <p:ext uri="{BB962C8B-B14F-4D97-AF65-F5344CB8AC3E}">
        <p14:creationId xmlns:p14="http://schemas.microsoft.com/office/powerpoint/2010/main" val="353928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Its </a:t>
            </a:r>
            <a:r>
              <a:rPr lang="en-IN" b="1" dirty="0"/>
              <a:t>output</a:t>
            </a:r>
            <a:r>
              <a:rPr lang="en-IN" dirty="0"/>
              <a:t> is as follows −</a:t>
            </a:r>
          </a:p>
        </p:txBody>
      </p:sp>
      <p:sp>
        <p:nvSpPr>
          <p:cNvPr id="3" name="Content Placeholder 2"/>
          <p:cNvSpPr>
            <a:spLocks noGrp="1"/>
          </p:cNvSpPr>
          <p:nvPr>
            <p:ph idx="1"/>
          </p:nvPr>
        </p:nvSpPr>
        <p:spPr/>
        <p:txBody>
          <a:bodyPr/>
          <a:lstStyle/>
          <a:p>
            <a:r>
              <a:rPr lang="pt-BR" dirty="0"/>
              <a:t> </a:t>
            </a:r>
            <a:r>
              <a:rPr lang="pt-BR" dirty="0" smtClean="0"/>
              <a:t>	A          	B         	  </a:t>
            </a:r>
            <a:r>
              <a:rPr lang="pt-BR" dirty="0"/>
              <a:t>C           D</a:t>
            </a:r>
          </a:p>
          <a:p>
            <a:r>
              <a:rPr lang="pt-BR" dirty="0"/>
              <a:t>0   0.699435   0.256239   -1.270702   -0.645195</a:t>
            </a:r>
          </a:p>
          <a:p>
            <a:r>
              <a:rPr lang="pt-BR" dirty="0"/>
              <a:t>1  -0.685354   0.890791   -0.813012    0.631615</a:t>
            </a:r>
          </a:p>
          <a:p>
            <a:r>
              <a:rPr lang="pt-BR" dirty="0"/>
              <a:t>2  -0.783192  -0.531378    0.025070    0.230806</a:t>
            </a:r>
          </a:p>
          <a:p>
            <a:r>
              <a:rPr lang="pt-BR" dirty="0"/>
              <a:t>3   0.539042  -1.284314    0.826977   -0.026251</a:t>
            </a:r>
            <a:endParaRPr lang="en-IN" dirty="0"/>
          </a:p>
        </p:txBody>
      </p:sp>
    </p:spTree>
    <p:extLst>
      <p:ext uri="{BB962C8B-B14F-4D97-AF65-F5344CB8AC3E}">
        <p14:creationId xmlns:p14="http://schemas.microsoft.com/office/powerpoint/2010/main" val="3587224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r>
              <a:rPr lang="en-IN" dirty="0" smtClean="0"/>
              <a:t>Move to Practical in </a:t>
            </a:r>
            <a:r>
              <a:rPr lang="en-IN" dirty="0" err="1" smtClean="0"/>
              <a:t>Jupyter</a:t>
            </a:r>
            <a:r>
              <a:rPr lang="en-IN" dirty="0" smtClean="0"/>
              <a:t> Notebook</a:t>
            </a:r>
            <a:endParaRPr lang="en-IN" dirty="0"/>
          </a:p>
        </p:txBody>
      </p:sp>
    </p:spTree>
    <p:extLst>
      <p:ext uri="{BB962C8B-B14F-4D97-AF65-F5344CB8AC3E}">
        <p14:creationId xmlns:p14="http://schemas.microsoft.com/office/powerpoint/2010/main" val="1243759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03312" y="2052918"/>
            <a:ext cx="8946541" cy="3351595"/>
          </a:xfrm>
        </p:spPr>
        <p:txBody>
          <a:bodyPr/>
          <a:lstStyle/>
          <a:p>
            <a:endParaRPr lang="en-IN" dirty="0"/>
          </a:p>
        </p:txBody>
      </p:sp>
    </p:spTree>
    <p:extLst>
      <p:ext uri="{BB962C8B-B14F-4D97-AF65-F5344CB8AC3E}">
        <p14:creationId xmlns:p14="http://schemas.microsoft.com/office/powerpoint/2010/main" val="40523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err="1" smtClean="0"/>
              <a:t>numpy.array</a:t>
            </a:r>
            <a:r>
              <a:rPr lang="en-IN" dirty="0" smtClean="0"/>
              <a:t>(object, </a:t>
            </a:r>
            <a:r>
              <a:rPr lang="en-IN" dirty="0" err="1" smtClean="0"/>
              <a:t>dtype</a:t>
            </a:r>
            <a:r>
              <a:rPr lang="en-IN" dirty="0" smtClean="0"/>
              <a:t> = None)</a:t>
            </a:r>
          </a:p>
          <a:p>
            <a:endParaRPr lang="en-IN" dirty="0"/>
          </a:p>
          <a:p>
            <a:endParaRPr lang="en-IN" dirty="0"/>
          </a:p>
        </p:txBody>
      </p:sp>
      <p:graphicFrame>
        <p:nvGraphicFramePr>
          <p:cNvPr id="5" name="Table 4"/>
          <p:cNvGraphicFramePr>
            <a:graphicFrameLocks noGrp="1"/>
          </p:cNvGraphicFramePr>
          <p:nvPr/>
        </p:nvGraphicFramePr>
        <p:xfrm>
          <a:off x="3219450" y="2538254"/>
          <a:ext cx="5753100" cy="292608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a:txBody>
                    <a:bodyPr/>
                    <a:lstStyle/>
                    <a:p>
                      <a:pPr algn="ctr" fontAlgn="t"/>
                      <a:r>
                        <a:rPr lang="en-IN">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Parameter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a:solidFill>
                            <a:srgbClr val="000000"/>
                          </a:solidFill>
                          <a:effectLst/>
                        </a:rPr>
                        <a:t>object</a:t>
                      </a:r>
                      <a:endParaRPr lang="en-IN">
                        <a:solidFill>
                          <a:srgbClr val="000000"/>
                        </a:solidFill>
                        <a:effectLst/>
                      </a:endParaRPr>
                    </a:p>
                    <a:p>
                      <a:pPr algn="just" fontAlgn="t"/>
                      <a:r>
                        <a:rPr lang="en-IN">
                          <a:solidFill>
                            <a:srgbClr val="000000"/>
                          </a:solidFill>
                          <a:effectLst/>
                        </a:rPr>
                        <a:t>Any object exposing the array interface method returns an array, or any (nested) sequence.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err="1">
                          <a:solidFill>
                            <a:srgbClr val="000000"/>
                          </a:solidFill>
                          <a:effectLst/>
                        </a:rPr>
                        <a:t>dtype</a:t>
                      </a:r>
                      <a:endParaRPr lang="en-IN" dirty="0">
                        <a:solidFill>
                          <a:srgbClr val="000000"/>
                        </a:solidFill>
                        <a:effectLst/>
                      </a:endParaRPr>
                    </a:p>
                    <a:p>
                      <a:pPr algn="just" fontAlgn="t"/>
                      <a:r>
                        <a:rPr lang="en-IN" dirty="0">
                          <a:solidFill>
                            <a:srgbClr val="000000"/>
                          </a:solidFill>
                          <a:effectLst/>
                        </a:rPr>
                        <a:t>Desired data type of array, optional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419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NumPy</a:t>
            </a:r>
            <a:r>
              <a:rPr lang="en-IN" dirty="0"/>
              <a:t> - Data Types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3323266"/>
              </p:ext>
            </p:extLst>
          </p:nvPr>
        </p:nvGraphicFramePr>
        <p:xfrm>
          <a:off x="3219450" y="2197290"/>
          <a:ext cx="5753100" cy="3404204"/>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904844">
                <a:tc>
                  <a:txBody>
                    <a:bodyPr/>
                    <a:lstStyle/>
                    <a:p>
                      <a:pPr algn="ctr" fontAlgn="t"/>
                      <a:r>
                        <a:rPr lang="en-IN" dirty="0" err="1">
                          <a:effectLst/>
                        </a:rPr>
                        <a:t>Sr.No</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Data Types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a:solidFill>
                            <a:srgbClr val="000000"/>
                          </a:solidFill>
                          <a:effectLst/>
                        </a:rPr>
                        <a:t>bool_</a:t>
                      </a:r>
                      <a:endParaRPr lang="en-IN">
                        <a:solidFill>
                          <a:srgbClr val="000000"/>
                        </a:solidFill>
                        <a:effectLst/>
                      </a:endParaRPr>
                    </a:p>
                    <a:p>
                      <a:pPr algn="just" fontAlgn="t"/>
                      <a:r>
                        <a:rPr lang="en-IN">
                          <a:solidFill>
                            <a:srgbClr val="000000"/>
                          </a:solidFill>
                          <a:effectLst/>
                        </a:rPr>
                        <a:t>Boolean (True or False) stored as a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err="1">
                          <a:solidFill>
                            <a:srgbClr val="000000"/>
                          </a:solidFill>
                          <a:effectLst/>
                        </a:rPr>
                        <a:t>int</a:t>
                      </a:r>
                      <a:r>
                        <a:rPr lang="en-IN" b="1" dirty="0">
                          <a:solidFill>
                            <a:srgbClr val="000000"/>
                          </a:solidFill>
                          <a:effectLst/>
                        </a:rPr>
                        <a:t>_</a:t>
                      </a:r>
                      <a:endParaRPr lang="en-IN" dirty="0">
                        <a:solidFill>
                          <a:srgbClr val="000000"/>
                        </a:solidFill>
                        <a:effectLst/>
                      </a:endParaRPr>
                    </a:p>
                    <a:p>
                      <a:pPr algn="just" fontAlgn="t"/>
                      <a:r>
                        <a:rPr lang="en-IN" dirty="0">
                          <a:solidFill>
                            <a:srgbClr val="000000"/>
                          </a:solidFill>
                          <a:effectLst/>
                        </a:rPr>
                        <a:t>Default integer type (same as C long; normally either int64 or int32)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03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float</a:t>
            </a:r>
            <a:endParaRPr lang="en-IN" dirty="0"/>
          </a:p>
        </p:txBody>
      </p:sp>
      <p:graphicFrame>
        <p:nvGraphicFramePr>
          <p:cNvPr id="4" name="Content Placeholder 3"/>
          <p:cNvGraphicFramePr>
            <a:graphicFrameLocks noGrp="1"/>
          </p:cNvGraphicFramePr>
          <p:nvPr>
            <p:ph idx="1"/>
          </p:nvPr>
        </p:nvGraphicFramePr>
        <p:xfrm>
          <a:off x="3219450" y="2751614"/>
          <a:ext cx="5753100" cy="277368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a:txBody>
                    <a:bodyPr/>
                    <a:lstStyle/>
                    <a:p>
                      <a:pPr algn="ctr" fontAlgn="t"/>
                      <a:r>
                        <a:rPr lang="en-IN">
                          <a:effectLst/>
                        </a:rPr>
                        <a:t>15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a:solidFill>
                            <a:srgbClr val="000000"/>
                          </a:solidFill>
                          <a:effectLst/>
                        </a:rPr>
                        <a:t>float32</a:t>
                      </a:r>
                      <a:endParaRPr lang="en-IN">
                        <a:solidFill>
                          <a:srgbClr val="000000"/>
                        </a:solidFill>
                        <a:effectLst/>
                      </a:endParaRPr>
                    </a:p>
                    <a:p>
                      <a:pPr algn="just" fontAlgn="t"/>
                      <a:r>
                        <a:rPr lang="en-IN">
                          <a:solidFill>
                            <a:srgbClr val="000000"/>
                          </a:solidFill>
                          <a:effectLst/>
                        </a:rPr>
                        <a:t>Single precision float: sign bit, 8 bits exponent, 23 bits mantissa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fontAlgn="t"/>
                      <a:r>
                        <a:rPr lang="en-IN">
                          <a:effectLst/>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b="1" dirty="0">
                          <a:solidFill>
                            <a:srgbClr val="000000"/>
                          </a:solidFill>
                          <a:effectLst/>
                        </a:rPr>
                        <a:t>float64</a:t>
                      </a:r>
                      <a:endParaRPr lang="en-IN" dirty="0">
                        <a:solidFill>
                          <a:srgbClr val="000000"/>
                        </a:solidFill>
                        <a:effectLst/>
                      </a:endParaRPr>
                    </a:p>
                    <a:p>
                      <a:pPr algn="just" fontAlgn="t"/>
                      <a:r>
                        <a:rPr lang="en-IN" dirty="0">
                          <a:solidFill>
                            <a:srgbClr val="000000"/>
                          </a:solidFill>
                          <a:effectLst/>
                        </a:rPr>
                        <a:t>Double precision float: sign bit, 11 bits exponent, 52 bits mantissa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010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 Objects (</a:t>
            </a:r>
            <a:r>
              <a:rPr lang="en-IN" dirty="0" err="1" smtClean="0"/>
              <a:t>dtype</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a:t>A data type object describes interpretation of fixed block of memory corresponding to an array, depending on the following aspects −</a:t>
            </a:r>
          </a:p>
          <a:p>
            <a:r>
              <a:rPr lang="en-IN" dirty="0"/>
              <a:t>Type of data (integer, float or Python object)</a:t>
            </a:r>
          </a:p>
          <a:p>
            <a:r>
              <a:rPr lang="en-IN" dirty="0"/>
              <a:t>Size of data</a:t>
            </a:r>
          </a:p>
          <a:p>
            <a:r>
              <a:rPr lang="en-IN" dirty="0"/>
              <a:t>Byte order (little-endian or big-endian)</a:t>
            </a:r>
          </a:p>
          <a:p>
            <a:r>
              <a:rPr lang="en-IN" dirty="0"/>
              <a:t>In case of structured type, the names of fields, data type of each field and part of the memory block taken by each field.</a:t>
            </a:r>
          </a:p>
          <a:p>
            <a:r>
              <a:rPr lang="en-IN" dirty="0"/>
              <a:t>If data type is a subarray, its shape and data type</a:t>
            </a:r>
          </a:p>
          <a:p>
            <a:endParaRPr lang="en-IN" dirty="0"/>
          </a:p>
        </p:txBody>
      </p:sp>
    </p:spTree>
    <p:extLst>
      <p:ext uri="{BB962C8B-B14F-4D97-AF65-F5344CB8AC3E}">
        <p14:creationId xmlns:p14="http://schemas.microsoft.com/office/powerpoint/2010/main" val="396464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351</TotalTime>
  <Words>2055</Words>
  <Application>Microsoft Office PowerPoint</Application>
  <PresentationFormat>Widescreen</PresentationFormat>
  <Paragraphs>440</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Century Gothic</vt:lpstr>
      <vt:lpstr>Verdana</vt:lpstr>
      <vt:lpstr>Wingdings 3</vt:lpstr>
      <vt:lpstr>Ion</vt:lpstr>
      <vt:lpstr>Numpy</vt:lpstr>
      <vt:lpstr>Array</vt:lpstr>
      <vt:lpstr>Numpy</vt:lpstr>
      <vt:lpstr>Operations using NumPy </vt:lpstr>
      <vt:lpstr>NumPy - Ndarray Object </vt:lpstr>
      <vt:lpstr>syntax</vt:lpstr>
      <vt:lpstr>NumPy - Data Types </vt:lpstr>
      <vt:lpstr>float</vt:lpstr>
      <vt:lpstr>Data Type Objects (dtype)</vt:lpstr>
      <vt:lpstr>Import numpy as np </vt:lpstr>
      <vt:lpstr>ndarray.shape </vt:lpstr>
      <vt:lpstr>NumPy also provides a reshape function to resize an array. </vt:lpstr>
      <vt:lpstr>ndarray.ndim </vt:lpstr>
      <vt:lpstr>NumPy - Array Creation Routines </vt:lpstr>
      <vt:lpstr>PowerPoint Presentation</vt:lpstr>
      <vt:lpstr>Numpy.random.rand ----- from uniform distribution (in range [0,1))</vt:lpstr>
      <vt:lpstr># numpy.random.randn() method --generates samples from the normal distribution---any number can be generated </vt:lpstr>
      <vt:lpstr>randomly constructing 2D array</vt:lpstr>
      <vt:lpstr>2D Array filled with random values :  output</vt:lpstr>
      <vt:lpstr>PANDAS</vt:lpstr>
      <vt:lpstr>Introduction to Pandas</vt:lpstr>
      <vt:lpstr>Basic data structures</vt:lpstr>
      <vt:lpstr>pandas.Series </vt:lpstr>
      <vt:lpstr>Create a Series from ndarray </vt:lpstr>
      <vt:lpstr>Pandas Series with index</vt:lpstr>
      <vt:lpstr>Accessing Data from Series with Position</vt:lpstr>
      <vt:lpstr>Retrieve the first three elements in the Series. </vt:lpstr>
      <vt:lpstr>Retrieve the last three elements.</vt:lpstr>
      <vt:lpstr>Python Pandas - DataFrame </vt:lpstr>
      <vt:lpstr>Structure Let us assume that we are creating a data frame with rows and columns.</vt:lpstr>
      <vt:lpstr>pandas.DataFrame</vt:lpstr>
      <vt:lpstr>Create DataFrame </vt:lpstr>
      <vt:lpstr>Create a DataFrame from Lists</vt:lpstr>
      <vt:lpstr>PowerPoint Presentation</vt:lpstr>
      <vt:lpstr>Create a DataFrame from Dict of ndarrays / Lists </vt:lpstr>
      <vt:lpstr>Missing data</vt:lpstr>
      <vt:lpstr>Pandas descriptive statistics</vt:lpstr>
      <vt:lpstr>mean() Returns the average value</vt:lpstr>
      <vt:lpstr>PowerPoint Presentation</vt:lpstr>
      <vt:lpstr>std() Returns the standard deviation of the numerical columns.</vt:lpstr>
      <vt:lpstr>PowerPoint Presentation</vt:lpstr>
      <vt:lpstr>Summarizing Data The describe() function computes a summary of statistics pertaining to the DataFrame columns.</vt:lpstr>
      <vt:lpstr>Its output is as follows − </vt:lpstr>
      <vt:lpstr>Python Pandas - Indexing and Selecting Data </vt:lpstr>
      <vt:lpstr>.loc()</vt:lpstr>
      <vt:lpstr>PowerPoint Presentation</vt:lpstr>
      <vt:lpstr>PowerPoint Presentation</vt:lpstr>
      <vt:lpstr>By adding .loc in the code</vt:lpstr>
      <vt:lpstr>Its output is as follows </vt:lpstr>
      <vt:lpstr>.iloc------index location</vt:lpstr>
      <vt:lpstr>PowerPoint Presentation</vt:lpstr>
      <vt:lpstr>Its output is as follows −</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HP</dc:creator>
  <cp:lastModifiedBy>Deepika sharma</cp:lastModifiedBy>
  <cp:revision>116</cp:revision>
  <dcterms:created xsi:type="dcterms:W3CDTF">2018-09-14T18:08:33Z</dcterms:created>
  <dcterms:modified xsi:type="dcterms:W3CDTF">2021-02-13T05:34:59Z</dcterms:modified>
</cp:coreProperties>
</file>