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62" r:id="rId10"/>
    <p:sldId id="270" r:id="rId11"/>
    <p:sldId id="293" r:id="rId12"/>
    <p:sldId id="29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2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6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14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4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23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7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78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2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2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3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0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5DD6B6-20AA-4A8E-8D86-9131B428D71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F4C8-AF69-4A87-85FB-D5C0A744E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Regression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 smtClean="0">
                <a:solidFill>
                  <a:schemeClr val="tx1"/>
                </a:solidFill>
              </a:rPr>
              <a:t>Logistic Regression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3100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764" y="597401"/>
            <a:ext cx="10515599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2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Sigmoid Function—Logistic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" r="-571" b="-5296"/>
          <a:stretch/>
        </p:blipFill>
        <p:spPr>
          <a:xfrm>
            <a:off x="665018" y="1969511"/>
            <a:ext cx="9753600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2226468"/>
            <a:ext cx="9670473" cy="46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2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4275"/>
            <a:ext cx="10515600" cy="51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2639"/>
            <a:ext cx="10243782" cy="4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420" y="859810"/>
            <a:ext cx="10420392" cy="50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9935"/>
            <a:ext cx="10243782" cy="46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7231"/>
            <a:ext cx="10515600" cy="47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7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7104"/>
            <a:ext cx="10515600" cy="5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7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 error metrics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4" y="1512349"/>
            <a:ext cx="9294125" cy="43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1D048-E591-409D-A521-69609FA43BE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grpSp>
        <p:nvGrpSpPr>
          <p:cNvPr id="140291" name="Group 2"/>
          <p:cNvGrpSpPr>
            <a:grpSpLocks/>
          </p:cNvGrpSpPr>
          <p:nvPr/>
        </p:nvGrpSpPr>
        <p:grpSpPr bwMode="auto">
          <a:xfrm>
            <a:off x="1751014" y="227013"/>
            <a:ext cx="8683625" cy="914400"/>
            <a:chOff x="480" y="162"/>
            <a:chExt cx="5088" cy="1005"/>
          </a:xfrm>
        </p:grpSpPr>
        <p:sp>
          <p:nvSpPr>
            <p:cNvPr id="140294" name="Rectangle 3"/>
            <p:cNvSpPr>
              <a:spLocks noChangeArrowheads="1"/>
            </p:cNvSpPr>
            <p:nvPr/>
          </p:nvSpPr>
          <p:spPr bwMode="auto">
            <a:xfrm>
              <a:off x="480" y="162"/>
              <a:ext cx="508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 dirty="0">
                  <a:solidFill>
                    <a:srgbClr val="003366"/>
                  </a:solidFill>
                </a:rPr>
                <a:t>A Problem with Linear Regression </a:t>
              </a:r>
            </a:p>
          </p:txBody>
        </p:sp>
        <p:sp>
          <p:nvSpPr>
            <p:cNvPr id="140295" name="Rectangle 4"/>
            <p:cNvSpPr>
              <a:spLocks noChangeArrowheads="1"/>
            </p:cNvSpPr>
            <p:nvPr/>
          </p:nvSpPr>
          <p:spPr bwMode="auto">
            <a:xfrm>
              <a:off x="480" y="917"/>
              <a:ext cx="2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0292" name="Text Box 5"/>
          <p:cNvSpPr txBox="1">
            <a:spLocks noChangeArrowheads="1"/>
          </p:cNvSpPr>
          <p:nvPr/>
        </p:nvSpPr>
        <p:spPr bwMode="auto">
          <a:xfrm>
            <a:off x="1828801" y="998538"/>
            <a:ext cx="862647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transforming the independent variables does not remedy all of the potential problems. What if we have a non-normally distributed dependent variable? The following example depicts the problem of fitting a regular regression line to a non-normal dependent variable). </a:t>
            </a:r>
          </a:p>
          <a:p>
            <a:endParaRPr lang="en-US" altLang="en-US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you have a binary outcome variable. The problem of having a non-continuous dependent variable becomes apparent when you create a scatterplot of the relationship. Here, we see that it is very difficult to decipher a relationship among these variables.</a:t>
            </a:r>
          </a:p>
        </p:txBody>
      </p:sp>
      <p:graphicFrame>
        <p:nvGraphicFramePr>
          <p:cNvPr id="140293" name="Object 6"/>
          <p:cNvGraphicFramePr>
            <a:graphicFrameLocks noChangeAspect="1"/>
          </p:cNvGraphicFramePr>
          <p:nvPr/>
        </p:nvGraphicFramePr>
        <p:xfrm>
          <a:off x="4191000" y="3352801"/>
          <a:ext cx="37338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Chart" r:id="rId3" imgW="6410286" imgH="7477160" progId="Excel.Chart.8">
                  <p:embed followColorScheme="full"/>
                </p:oleObj>
              </mc:Choice>
              <mc:Fallback>
                <p:oleObj name="Chart" r:id="rId3" imgW="6410286" imgH="747716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1"/>
                        <a:ext cx="3733800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0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1571"/>
            <a:ext cx="10515600" cy="51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8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50627"/>
            <a:ext cx="10515600" cy="50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834" t="26364" r="9256" b="13868"/>
          <a:stretch/>
        </p:blipFill>
        <p:spPr>
          <a:xfrm>
            <a:off x="1066800" y="568037"/>
            <a:ext cx="9019309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6412"/>
            <a:ext cx="10252881" cy="48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7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525"/>
            <a:ext cx="8070273" cy="487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239" t="30588" r="25828" b="29830"/>
          <a:stretch/>
        </p:blipFill>
        <p:spPr>
          <a:xfrm>
            <a:off x="6779675" y="272279"/>
            <a:ext cx="4054580" cy="2895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34" y="3583516"/>
            <a:ext cx="4041278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3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6001"/>
            <a:ext cx="8181109" cy="45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1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5587"/>
            <a:ext cx="10515600" cy="47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3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1275"/>
            <a:ext cx="10515600" cy="47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5456"/>
            <a:ext cx="10515600" cy="46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7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6412"/>
            <a:ext cx="10515600" cy="46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0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6728"/>
            <a:ext cx="10515600" cy="56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8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2067"/>
            <a:ext cx="10515600" cy="44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8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69875"/>
            <a:ext cx="10515600" cy="45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28" y="1690688"/>
            <a:ext cx="10581744" cy="44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3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1" y="2052919"/>
            <a:ext cx="8412122" cy="321511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08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36361-DB68-4B96-B780-94E55367000F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grpSp>
        <p:nvGrpSpPr>
          <p:cNvPr id="141315" name="Group 2"/>
          <p:cNvGrpSpPr>
            <a:grpSpLocks/>
          </p:cNvGrpSpPr>
          <p:nvPr/>
        </p:nvGrpSpPr>
        <p:grpSpPr bwMode="auto">
          <a:xfrm>
            <a:off x="1751014" y="227013"/>
            <a:ext cx="8683625" cy="914400"/>
            <a:chOff x="480" y="162"/>
            <a:chExt cx="5088" cy="1005"/>
          </a:xfrm>
        </p:grpSpPr>
        <p:sp>
          <p:nvSpPr>
            <p:cNvPr id="141318" name="Rectangle 3"/>
            <p:cNvSpPr>
              <a:spLocks noChangeArrowheads="1"/>
            </p:cNvSpPr>
            <p:nvPr/>
          </p:nvSpPr>
          <p:spPr bwMode="auto">
            <a:xfrm>
              <a:off x="480" y="162"/>
              <a:ext cx="508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3366"/>
                  </a:solidFill>
                </a:rPr>
                <a:t>A Problem with Linear Regression</a:t>
              </a:r>
            </a:p>
          </p:txBody>
        </p:sp>
        <p:sp>
          <p:nvSpPr>
            <p:cNvPr id="141319" name="Rectangle 4"/>
            <p:cNvSpPr>
              <a:spLocks noChangeArrowheads="1"/>
            </p:cNvSpPr>
            <p:nvPr/>
          </p:nvSpPr>
          <p:spPr bwMode="auto">
            <a:xfrm>
              <a:off x="480" y="917"/>
              <a:ext cx="2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1316" name="Text Box 5"/>
          <p:cNvSpPr txBox="1">
            <a:spLocks noChangeArrowheads="1"/>
          </p:cNvSpPr>
          <p:nvPr/>
        </p:nvSpPr>
        <p:spPr bwMode="auto">
          <a:xfrm>
            <a:off x="1828801" y="998538"/>
            <a:ext cx="86264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We could  severely simplify the plot by drawing a line between the means for the two dependent variable levels, but this is problematic in two ways: (a) the line seems to oversimplify the relationship and (b) it gives predictions that cannot be observable values of Y for extreme values of X.</a:t>
            </a:r>
          </a:p>
          <a:p>
            <a:endParaRPr lang="en-US" altLang="en-US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The reason this doesn’t work is 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because the approach is analogous to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fitting a linear model to the probability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of the event. As you know,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probabilities can only take values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between 0 and 1. Hence, we need a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different approach to ensure that our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					model is appropriate for the data.</a:t>
            </a:r>
          </a:p>
          <a:p>
            <a:endParaRPr lang="en-US" altLang="en-US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41317" name="Object 6"/>
          <p:cNvGraphicFramePr>
            <a:graphicFrameLocks noChangeAspect="1"/>
          </p:cNvGraphicFramePr>
          <p:nvPr/>
        </p:nvGraphicFramePr>
        <p:xfrm>
          <a:off x="2057400" y="3124201"/>
          <a:ext cx="37338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Chart" r:id="rId3" imgW="6372224" imgH="7515221" progId="Excel.Chart.8">
                  <p:embed followColorScheme="full"/>
                </p:oleObj>
              </mc:Choice>
              <mc:Fallback>
                <p:oleObj name="Chart" r:id="rId3" imgW="6372224" imgH="7515221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1"/>
                        <a:ext cx="3733800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09684"/>
            <a:ext cx="10339315" cy="53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6E7B4-0A7E-41D9-B2A5-4117649BA41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grpSp>
        <p:nvGrpSpPr>
          <p:cNvPr id="142339" name="Group 2"/>
          <p:cNvGrpSpPr>
            <a:grpSpLocks/>
          </p:cNvGrpSpPr>
          <p:nvPr/>
        </p:nvGrpSpPr>
        <p:grpSpPr bwMode="auto">
          <a:xfrm>
            <a:off x="1751014" y="227013"/>
            <a:ext cx="8683625" cy="914400"/>
            <a:chOff x="480" y="162"/>
            <a:chExt cx="5088" cy="1005"/>
          </a:xfrm>
        </p:grpSpPr>
        <p:sp>
          <p:nvSpPr>
            <p:cNvPr id="142342" name="Rectangle 3"/>
            <p:cNvSpPr>
              <a:spLocks noChangeArrowheads="1"/>
            </p:cNvSpPr>
            <p:nvPr/>
          </p:nvSpPr>
          <p:spPr bwMode="auto">
            <a:xfrm>
              <a:off x="480" y="162"/>
              <a:ext cx="508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3366"/>
                  </a:solidFill>
                </a:rPr>
                <a:t>A Problem with Linear Regression</a:t>
              </a:r>
            </a:p>
          </p:txBody>
        </p:sp>
        <p:sp>
          <p:nvSpPr>
            <p:cNvPr id="142343" name="Rectangle 4"/>
            <p:cNvSpPr>
              <a:spLocks noChangeArrowheads="1"/>
            </p:cNvSpPr>
            <p:nvPr/>
          </p:nvSpPr>
          <p:spPr bwMode="auto">
            <a:xfrm>
              <a:off x="480" y="917"/>
              <a:ext cx="2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2340" name="Text Box 5"/>
          <p:cNvSpPr txBox="1">
            <a:spLocks noChangeArrowheads="1"/>
          </p:cNvSpPr>
          <p:nvPr/>
        </p:nvSpPr>
        <p:spPr bwMode="auto">
          <a:xfrm>
            <a:off x="1828800" y="998539"/>
            <a:ext cx="426720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If you think about the shape of this distribution, you may posit that the function is a cumulative probability distribution. As stated previously, we can model the nonlinear relationship 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between X and Y by transforming one of the variables. Two common transformations that result in sigmoid functions are </a:t>
            </a:r>
            <a:r>
              <a:rPr lang="en-US" altLang="en-US" b="1">
                <a:ea typeface="Arial Unicode MS" panose="020B0604020202020204" pitchFamily="34" charset="-128"/>
                <a:cs typeface="Arial Unicode MS" panose="020B0604020202020204" pitchFamily="34" charset="-128"/>
              </a:rPr>
              <a:t>probit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en-US" b="1">
                <a:ea typeface="Arial Unicode MS" panose="020B0604020202020204" pitchFamily="34" charset="-128"/>
                <a:cs typeface="Arial Unicode MS" panose="020B0604020202020204" pitchFamily="34" charset="-128"/>
              </a:rPr>
              <a:t>logit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transformations. In short, a probit </a:t>
            </a:r>
          </a:p>
          <a:p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transformation imposes a cumulative normal function on the data. But, probit functions are difficult to work with because they require integration. Logit transformations, on the other hand, give nearly identical values as a probit function, but they are much easier to work with because the function can be simplified to a linear equation.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6" y="909982"/>
            <a:ext cx="4488874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4276"/>
            <a:ext cx="10515600" cy="52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B5442-A84D-4564-9AB3-D1C55220175E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43365" name="TextBox 4"/>
          <p:cNvSpPr txBox="1">
            <a:spLocks noChangeArrowheads="1"/>
          </p:cNvSpPr>
          <p:nvPr/>
        </p:nvSpPr>
        <p:spPr bwMode="auto">
          <a:xfrm>
            <a:off x="2743200" y="6324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19250"/>
            <a:ext cx="97536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is Logistic Regression?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35050" lvl="1" indent="-577850">
              <a:defRPr/>
            </a:pPr>
            <a:r>
              <a:rPr lang="en-US" altLang="en-US"/>
              <a:t>Logistic regression is often used because the relationship between the DV (a discrete variable) and a predictor is non-linear</a:t>
            </a:r>
          </a:p>
          <a:p>
            <a:pPr marL="1409700" lvl="2" indent="-495300">
              <a:defRPr/>
            </a:pPr>
            <a:r>
              <a:rPr lang="en-US" altLang="en-US"/>
              <a:t>Example from the text: the probability of heart disease changes very little with a ten-point difference among people with low-blood pressure, but a ten point change can mean a drastic change in the probability of heart disease in people with high blood-pressure.</a:t>
            </a:r>
          </a:p>
        </p:txBody>
      </p:sp>
    </p:spTree>
    <p:extLst>
      <p:ext uri="{BB962C8B-B14F-4D97-AF65-F5344CB8AC3E}">
        <p14:creationId xmlns:p14="http://schemas.microsoft.com/office/powerpoint/2010/main" val="23501790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366</Words>
  <Application>Microsoft Office PowerPoint</Application>
  <PresentationFormat>Widescreen</PresentationFormat>
  <Paragraphs>30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Unicode MS</vt:lpstr>
      <vt:lpstr>Century Gothic</vt:lpstr>
      <vt:lpstr>Wingdings 3</vt:lpstr>
      <vt:lpstr>Ion</vt:lpstr>
      <vt:lpstr>Chart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Logistic Regression?</vt:lpstr>
      <vt:lpstr>PowerPoint Presentation</vt:lpstr>
      <vt:lpstr>Sigmoid Function—Logistic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 error metrics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HP</dc:creator>
  <cp:lastModifiedBy>Dell</cp:lastModifiedBy>
  <cp:revision>32</cp:revision>
  <dcterms:created xsi:type="dcterms:W3CDTF">2018-09-27T03:45:49Z</dcterms:created>
  <dcterms:modified xsi:type="dcterms:W3CDTF">2021-07-10T10:57:42Z</dcterms:modified>
</cp:coreProperties>
</file>