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70" r:id="rId14"/>
    <p:sldId id="271" r:id="rId15"/>
    <p:sldId id="268" r:id="rId16"/>
    <p:sldId id="269" r:id="rId17"/>
    <p:sldId id="272" r:id="rId18"/>
    <p:sldId id="273" r:id="rId19"/>
    <p:sldId id="274" r:id="rId20"/>
    <p:sldId id="294" r:id="rId21"/>
    <p:sldId id="284" r:id="rId22"/>
    <p:sldId id="296" r:id="rId23"/>
    <p:sldId id="295" r:id="rId24"/>
    <p:sldId id="297" r:id="rId25"/>
    <p:sldId id="298" r:id="rId26"/>
    <p:sldId id="277" r:id="rId27"/>
    <p:sldId id="278" r:id="rId28"/>
    <p:sldId id="276" r:id="rId29"/>
    <p:sldId id="279" r:id="rId30"/>
    <p:sldId id="283" r:id="rId31"/>
    <p:sldId id="281" r:id="rId32"/>
    <p:sldId id="282" r:id="rId33"/>
    <p:sldId id="285" r:id="rId34"/>
    <p:sldId id="287" r:id="rId35"/>
    <p:sldId id="288" r:id="rId36"/>
    <p:sldId id="286" r:id="rId37"/>
    <p:sldId id="289" r:id="rId38"/>
    <p:sldId id="290" r:id="rId39"/>
    <p:sldId id="305" r:id="rId40"/>
    <p:sldId id="306" r:id="rId41"/>
    <p:sldId id="307" r:id="rId42"/>
    <p:sldId id="308" r:id="rId43"/>
    <p:sldId id="292" r:id="rId44"/>
    <p:sldId id="291" r:id="rId45"/>
    <p:sldId id="293" r:id="rId46"/>
    <p:sldId id="299" r:id="rId47"/>
    <p:sldId id="300" r:id="rId48"/>
    <p:sldId id="31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sorterViewPr>
    <p:cViewPr>
      <p:scale>
        <a:sx n="50" d="100"/>
        <a:sy n="50" d="100"/>
      </p:scale>
      <p:origin x="0" y="-36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275D4D-E035-4BF4-B506-8DBD269BAB6B}"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342055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275D4D-E035-4BF4-B506-8DBD269BAB6B}"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325117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275D4D-E035-4BF4-B506-8DBD269BAB6B}"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F60455-2AC0-48A1-AF3C-7869FF0FBB5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284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7275D4D-E035-4BF4-B506-8DBD269BAB6B}"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577415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7275D4D-E035-4BF4-B506-8DBD269BAB6B}"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F60455-2AC0-48A1-AF3C-7869FF0FBB5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2145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7275D4D-E035-4BF4-B506-8DBD269BAB6B}"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4023794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275D4D-E035-4BF4-B506-8DBD269BAB6B}"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1636875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275D4D-E035-4BF4-B506-8DBD269BAB6B}"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44096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275D4D-E035-4BF4-B506-8DBD269BAB6B}"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405348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275D4D-E035-4BF4-B506-8DBD269BAB6B}" type="datetimeFigureOut">
              <a:rPr lang="en-IN" smtClean="0"/>
              <a:t>29-08-2022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280426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275D4D-E035-4BF4-B506-8DBD269BAB6B}"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668185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275D4D-E035-4BF4-B506-8DBD269BAB6B}" type="datetimeFigureOut">
              <a:rPr lang="en-IN" smtClean="0"/>
              <a:t>29-08-2022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130970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275D4D-E035-4BF4-B506-8DBD269BAB6B}" type="datetimeFigureOut">
              <a:rPr lang="en-IN" smtClean="0"/>
              <a:t>29-08-2022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295731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275D4D-E035-4BF4-B506-8DBD269BAB6B}" type="datetimeFigureOut">
              <a:rPr lang="en-IN" smtClean="0"/>
              <a:t>29-08-2022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249365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275D4D-E035-4BF4-B506-8DBD269BAB6B}"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29517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275D4D-E035-4BF4-B506-8DBD269BAB6B}" type="datetimeFigureOut">
              <a:rPr lang="en-IN" smtClean="0"/>
              <a:t>29-08-2022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9F60455-2AC0-48A1-AF3C-7869FF0FBB5A}" type="slidenum">
              <a:rPr lang="en-IN" smtClean="0"/>
              <a:t>‹#›</a:t>
            </a:fld>
            <a:endParaRPr lang="en-IN"/>
          </a:p>
        </p:txBody>
      </p:sp>
    </p:spTree>
    <p:extLst>
      <p:ext uri="{BB962C8B-B14F-4D97-AF65-F5344CB8AC3E}">
        <p14:creationId xmlns:p14="http://schemas.microsoft.com/office/powerpoint/2010/main" val="51510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275D4D-E035-4BF4-B506-8DBD269BAB6B}" type="datetimeFigureOut">
              <a:rPr lang="en-IN" smtClean="0"/>
              <a:t>29-08-2022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9F60455-2AC0-48A1-AF3C-7869FF0FBB5A}" type="slidenum">
              <a:rPr lang="en-IN" smtClean="0"/>
              <a:t>‹#›</a:t>
            </a:fld>
            <a:endParaRPr lang="en-IN"/>
          </a:p>
        </p:txBody>
      </p:sp>
    </p:spTree>
    <p:extLst>
      <p:ext uri="{BB962C8B-B14F-4D97-AF65-F5344CB8AC3E}">
        <p14:creationId xmlns:p14="http://schemas.microsoft.com/office/powerpoint/2010/main" val="3503467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programiz.com/python-programming/file-operation#open" TargetMode="External"/><Relationship Id="rId7" Type="http://schemas.openxmlformats.org/officeDocument/2006/relationships/hyperlink" Target="https://www.programiz.com/python-programming/file-operation#methods" TargetMode="External"/><Relationship Id="rId2" Type="http://schemas.openxmlformats.org/officeDocument/2006/relationships/hyperlink" Target="https://www.programiz.com/python-programming/file-operation#what" TargetMode="External"/><Relationship Id="rId1" Type="http://schemas.openxmlformats.org/officeDocument/2006/relationships/slideLayout" Target="../slideLayouts/slideLayout2.xml"/><Relationship Id="rId6" Type="http://schemas.openxmlformats.org/officeDocument/2006/relationships/hyperlink" Target="https://www.programiz.com/python-programming/file-operation#read" TargetMode="External"/><Relationship Id="rId5" Type="http://schemas.openxmlformats.org/officeDocument/2006/relationships/hyperlink" Target="https://www.programiz.com/python-programming/file-operation#write" TargetMode="External"/><Relationship Id="rId4" Type="http://schemas.openxmlformats.org/officeDocument/2006/relationships/hyperlink" Target="https://www.programiz.com/python-programming/file-operation#clos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thoughtco.com/managing-ascii-text-files-from-code-1058002"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unicode.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techterms.com/definition/byt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856510"/>
            <a:ext cx="8915399" cy="1593272"/>
          </a:xfrm>
        </p:spPr>
        <p:txBody>
          <a:bodyPr/>
          <a:lstStyle/>
          <a:p>
            <a:r>
              <a:rPr lang="en-IN" dirty="0" smtClean="0"/>
              <a:t>Python Loops</a:t>
            </a:r>
            <a:endParaRPr lang="en-IN" dirty="0"/>
          </a:p>
        </p:txBody>
      </p:sp>
    </p:spTree>
    <p:extLst>
      <p:ext uri="{BB962C8B-B14F-4D97-AF65-F5344CB8AC3E}">
        <p14:creationId xmlns:p14="http://schemas.microsoft.com/office/powerpoint/2010/main" val="3445425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descr="Python while loops: break and continue statem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1138" y="2247900"/>
            <a:ext cx="4658978" cy="377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128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If …..then ……else</a:t>
            </a:r>
            <a:endParaRPr lang="en-IN" dirty="0"/>
          </a:p>
        </p:txBody>
      </p:sp>
      <p:sp>
        <p:nvSpPr>
          <p:cNvPr id="3" name="Content Placeholder 2"/>
          <p:cNvSpPr>
            <a:spLocks noGrp="1"/>
          </p:cNvSpPr>
          <p:nvPr>
            <p:ph idx="1"/>
          </p:nvPr>
        </p:nvSpPr>
        <p:spPr/>
        <p:txBody>
          <a:bodyPr/>
          <a:lstStyle/>
          <a:p>
            <a:endParaRPr lang="en-IN" dirty="0"/>
          </a:p>
          <a:p>
            <a:r>
              <a:rPr lang="en-IN" dirty="0" smtClean="0"/>
              <a:t>Age =80</a:t>
            </a:r>
          </a:p>
          <a:p>
            <a:endParaRPr lang="en-IN" dirty="0"/>
          </a:p>
          <a:p>
            <a:r>
              <a:rPr lang="en-IN" dirty="0" smtClean="0"/>
              <a:t>If age&gt;60</a:t>
            </a:r>
          </a:p>
          <a:p>
            <a:pPr lvl="1"/>
            <a:r>
              <a:rPr lang="en-IN" dirty="0" smtClean="0"/>
              <a:t>Print (‘Senior citizen’)</a:t>
            </a:r>
          </a:p>
          <a:p>
            <a:pPr lvl="1"/>
            <a:r>
              <a:rPr lang="en-IN" dirty="0" smtClean="0"/>
              <a:t>Else</a:t>
            </a:r>
          </a:p>
          <a:p>
            <a:pPr lvl="1"/>
            <a:r>
              <a:rPr lang="en-IN" dirty="0" smtClean="0"/>
              <a:t>Print(‘ medium age’)</a:t>
            </a:r>
          </a:p>
        </p:txBody>
      </p:sp>
    </p:spTree>
    <p:extLst>
      <p:ext uri="{BB962C8B-B14F-4D97-AF65-F5344CB8AC3E}">
        <p14:creationId xmlns:p14="http://schemas.microsoft.com/office/powerpoint/2010/main" val="190022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Splitting, Concatenating, and Joining Strings in Python</a:t>
            </a:r>
            <a:br>
              <a:rPr lang="en-US" b="1" dirty="0"/>
            </a:br>
            <a:endParaRPr lang="en-IN" dirty="0"/>
          </a:p>
        </p:txBody>
      </p:sp>
      <p:sp>
        <p:nvSpPr>
          <p:cNvPr id="3" name="Content Placeholder 2"/>
          <p:cNvSpPr>
            <a:spLocks noGrp="1"/>
          </p:cNvSpPr>
          <p:nvPr>
            <p:ph idx="1"/>
          </p:nvPr>
        </p:nvSpPr>
        <p:spPr/>
        <p:txBody>
          <a:bodyPr/>
          <a:lstStyle/>
          <a:p>
            <a:r>
              <a:rPr lang="en-US" dirty="0"/>
              <a:t>&gt;&gt;&gt; s = ' this   is  my string '</a:t>
            </a:r>
          </a:p>
          <a:p>
            <a:r>
              <a:rPr lang="en-US" dirty="0"/>
              <a:t>&gt;&gt;&gt; </a:t>
            </a:r>
            <a:r>
              <a:rPr lang="en-US" dirty="0" err="1"/>
              <a:t>s.split</a:t>
            </a:r>
            <a:r>
              <a:rPr lang="en-US" dirty="0"/>
              <a:t>()</a:t>
            </a:r>
          </a:p>
          <a:p>
            <a:r>
              <a:rPr lang="en-US" dirty="0"/>
              <a:t>['this', 'is', 'my', 'string']</a:t>
            </a:r>
            <a:endParaRPr lang="en-IN" dirty="0"/>
          </a:p>
          <a:p>
            <a:r>
              <a:rPr lang="en-IN" dirty="0" err="1" smtClean="0"/>
              <a:t>String.lower</a:t>
            </a:r>
            <a:r>
              <a:rPr lang="en-IN" dirty="0" smtClean="0"/>
              <a:t>()</a:t>
            </a:r>
          </a:p>
          <a:p>
            <a:r>
              <a:rPr lang="en-IN" dirty="0" err="1" smtClean="0"/>
              <a:t>String.upper</a:t>
            </a:r>
            <a:r>
              <a:rPr lang="en-IN" dirty="0" smtClean="0"/>
              <a:t>()</a:t>
            </a:r>
          </a:p>
          <a:p>
            <a:r>
              <a:rPr lang="en-IN" dirty="0" smtClean="0"/>
              <a:t>Concatenation of strings</a:t>
            </a:r>
          </a:p>
          <a:p>
            <a:r>
              <a:rPr lang="en-IN" dirty="0" smtClean="0"/>
              <a:t>&gt;&gt;&gt; </a:t>
            </a:r>
            <a:r>
              <a:rPr lang="en-IN" dirty="0"/>
              <a:t>'a' + 'b' + 'c'</a:t>
            </a:r>
          </a:p>
          <a:p>
            <a:r>
              <a:rPr lang="en-IN" dirty="0" smtClean="0"/>
              <a:t>'</a:t>
            </a:r>
            <a:r>
              <a:rPr lang="en-IN" dirty="0" err="1" smtClean="0"/>
              <a:t>abc</a:t>
            </a:r>
            <a:r>
              <a:rPr lang="en-IN" dirty="0" smtClean="0"/>
              <a:t>‘</a:t>
            </a:r>
          </a:p>
          <a:p>
            <a:r>
              <a:rPr lang="en-IN" dirty="0" smtClean="0"/>
              <a:t>LAB  NOW ……………………..</a:t>
            </a:r>
            <a:endParaRPr lang="en-IN" dirty="0"/>
          </a:p>
          <a:p>
            <a:endParaRPr lang="en-IN" dirty="0"/>
          </a:p>
        </p:txBody>
      </p:sp>
    </p:spTree>
    <p:extLst>
      <p:ext uri="{BB962C8B-B14F-4D97-AF65-F5344CB8AC3E}">
        <p14:creationId xmlns:p14="http://schemas.microsoft.com/office/powerpoint/2010/main" val="185540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Global vs Local Variables</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US" sz="2800" dirty="0"/>
              <a:t>variables that are defined inside a function body have a local scope, </a:t>
            </a:r>
            <a:endParaRPr lang="en-US" sz="2800" dirty="0" smtClean="0"/>
          </a:p>
          <a:p>
            <a:r>
              <a:rPr lang="en-US" sz="2800" dirty="0" smtClean="0"/>
              <a:t>and </a:t>
            </a:r>
            <a:r>
              <a:rPr lang="en-US" sz="2800" dirty="0"/>
              <a:t>those defined outside have a global scope. </a:t>
            </a:r>
            <a:endParaRPr lang="en-US" sz="2800" dirty="0" smtClean="0"/>
          </a:p>
          <a:p>
            <a:r>
              <a:rPr lang="en-US" sz="2800" dirty="0" smtClean="0"/>
              <a:t>That </a:t>
            </a:r>
            <a:r>
              <a:rPr lang="en-US" sz="2800" dirty="0"/>
              <a:t>means that local variables are defined within a function block and can only be accessed inside that function, </a:t>
            </a:r>
            <a:endParaRPr lang="en-US" sz="2800" dirty="0" smtClean="0"/>
          </a:p>
          <a:p>
            <a:r>
              <a:rPr lang="en-US" sz="2800" dirty="0" smtClean="0"/>
              <a:t>while </a:t>
            </a:r>
            <a:r>
              <a:rPr lang="en-US" sz="2800" dirty="0"/>
              <a:t>global variables can be obtained by all functions that might be in your script:</a:t>
            </a:r>
            <a:endParaRPr lang="en-IN" sz="2800" dirty="0"/>
          </a:p>
        </p:txBody>
      </p:sp>
    </p:spTree>
    <p:extLst>
      <p:ext uri="{BB962C8B-B14F-4D97-AF65-F5344CB8AC3E}">
        <p14:creationId xmlns:p14="http://schemas.microsoft.com/office/powerpoint/2010/main" val="2475827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Global and local variables…..</a:t>
            </a:r>
            <a:endParaRPr lang="en-IN" dirty="0"/>
          </a:p>
        </p:txBody>
      </p:sp>
      <p:sp>
        <p:nvSpPr>
          <p:cNvPr id="3" name="Content Placeholder 2"/>
          <p:cNvSpPr>
            <a:spLocks noGrp="1"/>
          </p:cNvSpPr>
          <p:nvPr>
            <p:ph idx="1"/>
          </p:nvPr>
        </p:nvSpPr>
        <p:spPr/>
        <p:txBody>
          <a:bodyPr/>
          <a:lstStyle/>
          <a:p>
            <a:endParaRPr lang="en-IN" dirty="0" smtClean="0"/>
          </a:p>
          <a:p>
            <a:r>
              <a:rPr lang="en-IN" sz="2800" dirty="0" smtClean="0"/>
              <a:t>X=100 //  global variable</a:t>
            </a:r>
          </a:p>
          <a:p>
            <a:r>
              <a:rPr lang="en-IN" sz="2800" dirty="0" smtClean="0"/>
              <a:t>Def </a:t>
            </a:r>
            <a:r>
              <a:rPr lang="en-IN" sz="2800" dirty="0" err="1" smtClean="0"/>
              <a:t>myfunction</a:t>
            </a:r>
            <a:r>
              <a:rPr lang="en-IN" sz="2800" dirty="0" smtClean="0"/>
              <a:t>()</a:t>
            </a:r>
          </a:p>
          <a:p>
            <a:pPr lvl="1"/>
            <a:r>
              <a:rPr lang="en-IN" sz="2800" dirty="0" smtClean="0"/>
              <a:t>K=78    //  local variable</a:t>
            </a:r>
          </a:p>
          <a:p>
            <a:pPr lvl="1"/>
            <a:r>
              <a:rPr lang="en-IN" sz="2800" dirty="0" smtClean="0"/>
              <a:t>Print(k)</a:t>
            </a:r>
          </a:p>
          <a:p>
            <a:pPr lvl="1"/>
            <a:endParaRPr lang="en-IN" dirty="0" smtClean="0"/>
          </a:p>
          <a:p>
            <a:pPr lvl="1"/>
            <a:endParaRPr lang="en-IN" dirty="0"/>
          </a:p>
          <a:p>
            <a:pPr lvl="1"/>
            <a:endParaRPr lang="en-IN" dirty="0" smtClean="0"/>
          </a:p>
          <a:p>
            <a:pPr lvl="1"/>
            <a:endParaRPr lang="en-IN" dirty="0"/>
          </a:p>
        </p:txBody>
      </p:sp>
    </p:spTree>
    <p:extLst>
      <p:ext uri="{BB962C8B-B14F-4D97-AF65-F5344CB8AC3E}">
        <p14:creationId xmlns:p14="http://schemas.microsoft.com/office/powerpoint/2010/main" val="439803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in Python</a:t>
            </a:r>
            <a:endParaRPr lang="en-IN" dirty="0"/>
          </a:p>
        </p:txBody>
      </p:sp>
      <p:sp>
        <p:nvSpPr>
          <p:cNvPr id="3" name="Content Placeholder 2"/>
          <p:cNvSpPr>
            <a:spLocks noGrp="1"/>
          </p:cNvSpPr>
          <p:nvPr>
            <p:ph idx="1"/>
          </p:nvPr>
        </p:nvSpPr>
        <p:spPr/>
        <p:txBody>
          <a:bodyPr>
            <a:noAutofit/>
          </a:bodyPr>
          <a:lstStyle/>
          <a:p>
            <a:r>
              <a:rPr lang="en-US" sz="2400" dirty="0" smtClean="0"/>
              <a:t>Function is  </a:t>
            </a:r>
            <a:r>
              <a:rPr lang="en-US" sz="2400" dirty="0"/>
              <a:t>a set of instructions that you want to use repeatedly </a:t>
            </a:r>
            <a:endParaRPr lang="en-US" sz="2400" dirty="0" smtClean="0"/>
          </a:p>
          <a:p>
            <a:r>
              <a:rPr lang="en-US" sz="2400" dirty="0" smtClean="0"/>
              <a:t> </a:t>
            </a:r>
            <a:r>
              <a:rPr lang="en-US" sz="2400" dirty="0"/>
              <a:t>self-contained in a sub-program </a:t>
            </a:r>
            <a:endParaRPr lang="en-US" sz="2400" dirty="0" smtClean="0"/>
          </a:p>
          <a:p>
            <a:r>
              <a:rPr lang="en-US" sz="2400" dirty="0" smtClean="0"/>
              <a:t>Function </a:t>
            </a:r>
            <a:r>
              <a:rPr lang="en-US" sz="2400" dirty="0"/>
              <a:t>is a piece of code written to carry out a specified task</a:t>
            </a:r>
            <a:r>
              <a:rPr lang="en-US" sz="2400" dirty="0" smtClean="0"/>
              <a:t>.</a:t>
            </a:r>
          </a:p>
          <a:p>
            <a:r>
              <a:rPr lang="en-US" sz="2400" dirty="0" smtClean="0"/>
              <a:t>To </a:t>
            </a:r>
            <a:r>
              <a:rPr lang="en-US" sz="2400" dirty="0"/>
              <a:t>carry out that specific task, the function might or might not need multiple inputs. </a:t>
            </a:r>
            <a:endParaRPr lang="en-US" sz="2400" dirty="0" smtClean="0"/>
          </a:p>
          <a:p>
            <a:r>
              <a:rPr lang="en-US" sz="2400" dirty="0" smtClean="0"/>
              <a:t>When </a:t>
            </a:r>
            <a:r>
              <a:rPr lang="en-US" sz="2400" dirty="0"/>
              <a:t>the task is carried out, the function can or can not return one or more values.</a:t>
            </a:r>
            <a:endParaRPr lang="en-IN" sz="2400" dirty="0"/>
          </a:p>
        </p:txBody>
      </p:sp>
    </p:spTree>
    <p:extLst>
      <p:ext uri="{BB962C8B-B14F-4D97-AF65-F5344CB8AC3E}">
        <p14:creationId xmlns:p14="http://schemas.microsoft.com/office/powerpoint/2010/main" val="3053413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ypes </a:t>
            </a:r>
            <a:r>
              <a:rPr lang="en-US" dirty="0"/>
              <a:t>of functions in Python</a:t>
            </a:r>
            <a:endParaRPr lang="en-IN" dirty="0"/>
          </a:p>
        </p:txBody>
      </p:sp>
      <p:sp>
        <p:nvSpPr>
          <p:cNvPr id="3" name="Content Placeholder 2"/>
          <p:cNvSpPr>
            <a:spLocks noGrp="1"/>
          </p:cNvSpPr>
          <p:nvPr>
            <p:ph idx="1"/>
          </p:nvPr>
        </p:nvSpPr>
        <p:spPr>
          <a:xfrm>
            <a:off x="2589212" y="1490133"/>
            <a:ext cx="8915400" cy="4421089"/>
          </a:xfrm>
        </p:spPr>
        <p:txBody>
          <a:bodyPr/>
          <a:lstStyle/>
          <a:p>
            <a:r>
              <a:rPr lang="en-IN" sz="2000" b="1" dirty="0" smtClean="0"/>
              <a:t>Built in function </a:t>
            </a:r>
          </a:p>
          <a:p>
            <a:pPr lvl="1"/>
            <a:r>
              <a:rPr lang="en-IN" sz="2000" dirty="0" smtClean="0"/>
              <a:t>Help()</a:t>
            </a:r>
          </a:p>
          <a:p>
            <a:pPr lvl="1"/>
            <a:r>
              <a:rPr lang="en-IN" sz="2000" dirty="0" smtClean="0"/>
              <a:t>Min()</a:t>
            </a:r>
          </a:p>
          <a:p>
            <a:pPr lvl="1"/>
            <a:r>
              <a:rPr lang="en-IN" sz="2000" dirty="0" smtClean="0"/>
              <a:t>Max()</a:t>
            </a:r>
          </a:p>
          <a:p>
            <a:pPr lvl="1"/>
            <a:r>
              <a:rPr lang="en-IN" sz="2000" dirty="0" smtClean="0"/>
              <a:t>Print()</a:t>
            </a:r>
          </a:p>
          <a:p>
            <a:r>
              <a:rPr lang="en-IN" sz="2000" b="1" dirty="0" smtClean="0"/>
              <a:t>User defined function</a:t>
            </a:r>
          </a:p>
          <a:p>
            <a:pPr lvl="1"/>
            <a:r>
              <a:rPr lang="en-IN" sz="2000" dirty="0" smtClean="0"/>
              <a:t>Created by users   by using </a:t>
            </a:r>
            <a:r>
              <a:rPr lang="en-IN" sz="2000" b="1" dirty="0" err="1" smtClean="0"/>
              <a:t>def</a:t>
            </a:r>
            <a:r>
              <a:rPr lang="en-IN" sz="2000" dirty="0" smtClean="0"/>
              <a:t> keyword</a:t>
            </a:r>
          </a:p>
          <a:p>
            <a:r>
              <a:rPr lang="en-US" sz="2000" b="1" dirty="0"/>
              <a:t>Anonymous functions, </a:t>
            </a:r>
            <a:endParaRPr lang="en-US" sz="2000" b="1" dirty="0" smtClean="0"/>
          </a:p>
          <a:p>
            <a:pPr lvl="1"/>
            <a:r>
              <a:rPr lang="en-US" sz="2000" dirty="0" smtClean="0"/>
              <a:t>which </a:t>
            </a:r>
            <a:r>
              <a:rPr lang="en-US" sz="2000" dirty="0"/>
              <a:t>are also called l</a:t>
            </a:r>
            <a:r>
              <a:rPr lang="en-US" sz="2000" b="1" dirty="0"/>
              <a:t>ambda</a:t>
            </a:r>
            <a:r>
              <a:rPr lang="en-US" sz="2000" dirty="0"/>
              <a:t> functions because </a:t>
            </a:r>
            <a:endParaRPr lang="en-US" sz="2000" dirty="0" smtClean="0"/>
          </a:p>
          <a:p>
            <a:pPr lvl="1"/>
            <a:r>
              <a:rPr lang="en-US" sz="2000" dirty="0" smtClean="0"/>
              <a:t>they </a:t>
            </a:r>
            <a:r>
              <a:rPr lang="en-US" sz="2000" dirty="0"/>
              <a:t>are not declared with the standard </a:t>
            </a:r>
            <a:r>
              <a:rPr lang="en-US" sz="2000" dirty="0" err="1"/>
              <a:t>def</a:t>
            </a:r>
            <a:r>
              <a:rPr lang="en-US" sz="2000" dirty="0"/>
              <a:t> keyword</a:t>
            </a:r>
            <a:r>
              <a:rPr lang="en-US" dirty="0"/>
              <a:t>.</a:t>
            </a:r>
            <a:endParaRPr lang="en-IN" dirty="0"/>
          </a:p>
        </p:txBody>
      </p:sp>
    </p:spTree>
    <p:extLst>
      <p:ext uri="{BB962C8B-B14F-4D97-AF65-F5344CB8AC3E}">
        <p14:creationId xmlns:p14="http://schemas.microsoft.com/office/powerpoint/2010/main" val="1911335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Anonymous functions </a:t>
            </a:r>
            <a:br>
              <a:rPr lang="en-IN" dirty="0" smtClean="0"/>
            </a:br>
            <a:r>
              <a:rPr lang="en-IN" dirty="0" smtClean="0"/>
              <a:t>Lambda</a:t>
            </a:r>
            <a:endParaRPr lang="en-IN" dirty="0"/>
          </a:p>
        </p:txBody>
      </p:sp>
      <p:sp>
        <p:nvSpPr>
          <p:cNvPr id="3" name="Content Placeholder 2"/>
          <p:cNvSpPr>
            <a:spLocks noGrp="1"/>
          </p:cNvSpPr>
          <p:nvPr>
            <p:ph idx="1"/>
          </p:nvPr>
        </p:nvSpPr>
        <p:spPr>
          <a:xfrm>
            <a:off x="2589212" y="2133600"/>
            <a:ext cx="8915400" cy="3962400"/>
          </a:xfrm>
        </p:spPr>
        <p:txBody>
          <a:bodyPr>
            <a:normAutofit lnSpcReduction="10000"/>
          </a:bodyPr>
          <a:lstStyle/>
          <a:p>
            <a:endParaRPr lang="en-IN" dirty="0" smtClean="0"/>
          </a:p>
          <a:p>
            <a:r>
              <a:rPr lang="en-US" sz="2800" dirty="0"/>
              <a:t>Anonymous functions are also called lambda functions in Python because </a:t>
            </a:r>
            <a:endParaRPr lang="en-US" sz="2800" dirty="0" smtClean="0"/>
          </a:p>
          <a:p>
            <a:r>
              <a:rPr lang="en-US" sz="2800" dirty="0" smtClean="0"/>
              <a:t>instead </a:t>
            </a:r>
            <a:r>
              <a:rPr lang="en-US" sz="2800" dirty="0"/>
              <a:t>of declaring them with the standard </a:t>
            </a:r>
            <a:r>
              <a:rPr lang="en-US" sz="2800" dirty="0" err="1"/>
              <a:t>def</a:t>
            </a:r>
            <a:r>
              <a:rPr lang="en-US" sz="2800" dirty="0"/>
              <a:t> keyword, </a:t>
            </a:r>
            <a:endParaRPr lang="en-US" sz="2800" dirty="0" smtClean="0"/>
          </a:p>
          <a:p>
            <a:r>
              <a:rPr lang="en-US" sz="2800" dirty="0" smtClean="0"/>
              <a:t>we use </a:t>
            </a:r>
            <a:r>
              <a:rPr lang="en-US" sz="2800" dirty="0"/>
              <a:t>the lambda keyword</a:t>
            </a:r>
            <a:r>
              <a:rPr lang="en-US" sz="2800" dirty="0" smtClean="0"/>
              <a:t>.</a:t>
            </a:r>
          </a:p>
          <a:p>
            <a:r>
              <a:rPr lang="en-US" sz="2800" dirty="0"/>
              <a:t> </a:t>
            </a:r>
            <a:r>
              <a:rPr lang="en-US" sz="2800" dirty="0" smtClean="0"/>
              <a:t> p=lambda x: x*2</a:t>
            </a:r>
          </a:p>
          <a:p>
            <a:r>
              <a:rPr lang="en-IN" sz="2800" dirty="0"/>
              <a:t> </a:t>
            </a:r>
            <a:r>
              <a:rPr lang="en-IN" sz="2800" dirty="0" smtClean="0"/>
              <a:t>print (p)</a:t>
            </a:r>
            <a:endParaRPr lang="en-IN" sz="2800" dirty="0"/>
          </a:p>
        </p:txBody>
      </p:sp>
    </p:spTree>
    <p:extLst>
      <p:ext uri="{BB962C8B-B14F-4D97-AF65-F5344CB8AC3E}">
        <p14:creationId xmlns:p14="http://schemas.microsoft.com/office/powerpoint/2010/main" val="1303565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 function in python</a:t>
            </a:r>
            <a:endParaRPr lang="en-IN" dirty="0"/>
          </a:p>
        </p:txBody>
      </p:sp>
      <p:sp>
        <p:nvSpPr>
          <p:cNvPr id="3" name="Content Placeholder 2"/>
          <p:cNvSpPr>
            <a:spLocks noGrp="1"/>
          </p:cNvSpPr>
          <p:nvPr>
            <p:ph idx="1"/>
          </p:nvPr>
        </p:nvSpPr>
        <p:spPr/>
        <p:txBody>
          <a:bodyPr/>
          <a:lstStyle/>
          <a:p>
            <a:r>
              <a:rPr lang="en-IN" dirty="0" smtClean="0"/>
              <a:t> main function is required to execute the function</a:t>
            </a:r>
          </a:p>
          <a:p>
            <a:endParaRPr lang="en-IN" dirty="0"/>
          </a:p>
          <a:p>
            <a:r>
              <a:rPr lang="en-US" dirty="0"/>
              <a:t># Define `main()` </a:t>
            </a:r>
            <a:r>
              <a:rPr lang="en-US" dirty="0" smtClean="0"/>
              <a:t>function</a:t>
            </a:r>
          </a:p>
          <a:p>
            <a:r>
              <a:rPr lang="en-US" dirty="0" err="1" smtClean="0"/>
              <a:t>def</a:t>
            </a:r>
            <a:r>
              <a:rPr lang="en-US" dirty="0" smtClean="0"/>
              <a:t> </a:t>
            </a:r>
            <a:r>
              <a:rPr lang="en-US" dirty="0"/>
              <a:t>main(): </a:t>
            </a:r>
            <a:endParaRPr lang="en-US" dirty="0" smtClean="0"/>
          </a:p>
          <a:p>
            <a:pPr lvl="1"/>
            <a:r>
              <a:rPr lang="en-US" dirty="0" smtClean="0"/>
              <a:t> </a:t>
            </a:r>
            <a:r>
              <a:rPr lang="en-US" dirty="0"/>
              <a:t>hello() </a:t>
            </a:r>
            <a:endParaRPr lang="en-US" dirty="0" smtClean="0"/>
          </a:p>
          <a:p>
            <a:r>
              <a:rPr lang="en-US" dirty="0" smtClean="0"/>
              <a:t> 	print</a:t>
            </a:r>
            <a:r>
              <a:rPr lang="en-US" dirty="0"/>
              <a:t>("This is a main function")main</a:t>
            </a:r>
            <a:r>
              <a:rPr lang="en-US" dirty="0" smtClean="0"/>
              <a:t>()</a:t>
            </a:r>
          </a:p>
          <a:p>
            <a:endParaRPr lang="en-US" dirty="0"/>
          </a:p>
          <a:p>
            <a:r>
              <a:rPr lang="en-US" dirty="0" smtClean="0"/>
              <a:t> Main()</a:t>
            </a:r>
            <a:endParaRPr lang="en-IN" dirty="0"/>
          </a:p>
        </p:txBody>
      </p:sp>
    </p:spTree>
    <p:extLst>
      <p:ext uri="{BB962C8B-B14F-4D97-AF65-F5344CB8AC3E}">
        <p14:creationId xmlns:p14="http://schemas.microsoft.com/office/powerpoint/2010/main" val="2876382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Main () function in </a:t>
            </a:r>
            <a:r>
              <a:rPr lang="en-IN" dirty="0" smtClean="0"/>
              <a:t>python…….</a:t>
            </a:r>
            <a:endParaRPr lang="en-IN" dirty="0"/>
          </a:p>
        </p:txBody>
      </p:sp>
      <p:sp>
        <p:nvSpPr>
          <p:cNvPr id="3" name="Content Placeholder 2"/>
          <p:cNvSpPr>
            <a:spLocks noGrp="1"/>
          </p:cNvSpPr>
          <p:nvPr>
            <p:ph idx="1"/>
          </p:nvPr>
        </p:nvSpPr>
        <p:spPr/>
        <p:txBody>
          <a:bodyPr/>
          <a:lstStyle/>
          <a:p>
            <a:endParaRPr lang="en-IN" dirty="0" smtClean="0"/>
          </a:p>
          <a:p>
            <a:endParaRPr lang="en-IN" dirty="0"/>
          </a:p>
          <a:p>
            <a:r>
              <a:rPr lang="en-IN" sz="2800" smtClean="0"/>
              <a:t>If  __</a:t>
            </a:r>
            <a:r>
              <a:rPr lang="en-IN" sz="2800" dirty="0"/>
              <a:t>name__ == '__main__'</a:t>
            </a:r>
          </a:p>
        </p:txBody>
      </p:sp>
    </p:spTree>
    <p:extLst>
      <p:ext uri="{BB962C8B-B14F-4D97-AF65-F5344CB8AC3E}">
        <p14:creationId xmlns:p14="http://schemas.microsoft.com/office/powerpoint/2010/main" val="2224005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4" name="Rectangle 1"/>
          <p:cNvSpPr>
            <a:spLocks noGrp="1" noChangeArrowheads="1"/>
          </p:cNvSpPr>
          <p:nvPr>
            <p:ph idx="1"/>
          </p:nvPr>
        </p:nvSpPr>
        <p:spPr bwMode="auto">
          <a:xfrm>
            <a:off x="2589212" y="1706392"/>
            <a:ext cx="8915400" cy="4632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222222"/>
                </a:solidFill>
                <a:effectLst/>
                <a:latin typeface="source sans pro"/>
              </a:rPr>
              <a:t>Repetitive execution of the same block of code over and over is referred to as </a:t>
            </a:r>
            <a:r>
              <a:rPr kumimoji="0" lang="en-US" altLang="en-US" sz="2800" b="1" i="0" u="none" strike="noStrike" cap="none" normalizeH="0" baseline="0" dirty="0" smtClean="0">
                <a:ln>
                  <a:noFill/>
                </a:ln>
                <a:solidFill>
                  <a:srgbClr val="222222"/>
                </a:solidFill>
                <a:effectLst/>
                <a:latin typeface="source sans pro"/>
              </a:rPr>
              <a:t>iteration</a:t>
            </a:r>
            <a:r>
              <a:rPr kumimoji="0" lang="en-US" altLang="en-US" sz="2800" b="0" i="0" u="none" strike="noStrike" cap="none" normalizeH="0" baseline="0" dirty="0" smtClean="0">
                <a:ln>
                  <a:noFill/>
                </a:ln>
                <a:solidFill>
                  <a:srgbClr val="222222"/>
                </a:solidFill>
                <a:effectLst/>
                <a:latin typeface="source sans pr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222222"/>
                </a:solidFill>
                <a:effectLst/>
                <a:latin typeface="source sans pro"/>
              </a:rPr>
              <a:t>There are two types of iteration: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rgbClr val="222222"/>
                </a:solidFill>
                <a:effectLst/>
                <a:latin typeface="source sans pro"/>
              </a:rPr>
              <a:t>Definite</a:t>
            </a:r>
            <a:r>
              <a:rPr kumimoji="0" lang="en-US" altLang="en-US" sz="2800" b="0" i="0" u="none" strike="noStrike" cap="none" normalizeH="0" baseline="0" dirty="0" smtClean="0">
                <a:ln>
                  <a:noFill/>
                </a:ln>
                <a:solidFill>
                  <a:srgbClr val="222222"/>
                </a:solidFill>
                <a:effectLst/>
                <a:latin typeface="source sans pro"/>
              </a:rPr>
              <a:t> iteration, in which the number of repetitions is specified explicitly in advance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rgbClr val="222222"/>
                </a:solidFill>
                <a:effectLst/>
                <a:latin typeface="source sans pro"/>
              </a:rPr>
              <a:t>Indefinite</a:t>
            </a:r>
            <a:r>
              <a:rPr kumimoji="0" lang="en-US" altLang="en-US" sz="2800" b="0" i="0" u="none" strike="noStrike" cap="none" normalizeH="0" baseline="0" dirty="0" smtClean="0">
                <a:ln>
                  <a:noFill/>
                </a:ln>
                <a:solidFill>
                  <a:srgbClr val="222222"/>
                </a:solidFill>
                <a:effectLst/>
                <a:latin typeface="source sans pro"/>
              </a:rPr>
              <a:t> iteration, in which the code block executes until some condition is met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rgbClr val="222222"/>
                </a:solidFill>
                <a:effectLst/>
                <a:latin typeface="source sans pro"/>
              </a:rPr>
              <a:t>In Python, indefinite iteration is performed with a </a:t>
            </a:r>
            <a:r>
              <a:rPr kumimoji="0" lang="en-US" altLang="en-US" sz="2800" b="0" i="0" u="none" strike="noStrike" cap="none" normalizeH="0" baseline="0" dirty="0" smtClean="0">
                <a:ln>
                  <a:noFill/>
                </a:ln>
                <a:solidFill>
                  <a:srgbClr val="222222"/>
                </a:solidFill>
                <a:effectLst/>
                <a:latin typeface="SFMono-Regular"/>
              </a:rPr>
              <a:t>while</a:t>
            </a:r>
            <a:r>
              <a:rPr kumimoji="0" lang="en-US" altLang="en-US" sz="2800" b="0" i="0" u="none" strike="noStrike" cap="none" normalizeH="0" baseline="0" dirty="0" smtClean="0">
                <a:ln>
                  <a:noFill/>
                </a:ln>
                <a:solidFill>
                  <a:srgbClr val="222222"/>
                </a:solidFill>
                <a:effectLst/>
                <a:latin typeface="source sans pro"/>
              </a:rPr>
              <a:t> loop.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7943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OOP Terminology</a:t>
            </a:r>
            <a:br>
              <a:rPr lang="en-IN" dirty="0"/>
            </a:br>
            <a:r>
              <a:rPr lang="en-IN" sz="2400" dirty="0" smtClean="0"/>
              <a:t>(Object-Oriented Programming)</a:t>
            </a:r>
            <a:endParaRPr lang="en-IN" sz="2400" dirty="0"/>
          </a:p>
        </p:txBody>
      </p:sp>
      <p:sp>
        <p:nvSpPr>
          <p:cNvPr id="3" name="Content Placeholder 2"/>
          <p:cNvSpPr>
            <a:spLocks noGrp="1"/>
          </p:cNvSpPr>
          <p:nvPr>
            <p:ph idx="1"/>
          </p:nvPr>
        </p:nvSpPr>
        <p:spPr/>
        <p:txBody>
          <a:bodyPr>
            <a:normAutofit/>
          </a:bodyPr>
          <a:lstStyle/>
          <a:p>
            <a:r>
              <a:rPr lang="en-US" sz="2400" dirty="0"/>
              <a:t>Python has been an object-oriented language since it existed</a:t>
            </a:r>
            <a:r>
              <a:rPr lang="en-US" sz="2400" dirty="0" smtClean="0"/>
              <a:t>.</a:t>
            </a:r>
          </a:p>
          <a:p>
            <a:endParaRPr lang="en-IN" sz="2400" dirty="0" smtClean="0"/>
          </a:p>
          <a:p>
            <a:r>
              <a:rPr lang="en-IN" sz="2400" dirty="0" smtClean="0"/>
              <a:t>Class</a:t>
            </a:r>
          </a:p>
          <a:p>
            <a:r>
              <a:rPr lang="en-IN" sz="2400" dirty="0" smtClean="0"/>
              <a:t>Data Member</a:t>
            </a:r>
          </a:p>
          <a:p>
            <a:r>
              <a:rPr lang="en-IN" sz="2400" dirty="0" smtClean="0"/>
              <a:t>Function</a:t>
            </a:r>
          </a:p>
          <a:p>
            <a:r>
              <a:rPr lang="en-IN" sz="2400" dirty="0" smtClean="0"/>
              <a:t>Instance or object</a:t>
            </a:r>
            <a:endParaRPr lang="en-IN" sz="2400" dirty="0"/>
          </a:p>
        </p:txBody>
      </p:sp>
    </p:spTree>
    <p:extLst>
      <p:ext uri="{BB962C8B-B14F-4D97-AF65-F5344CB8AC3E}">
        <p14:creationId xmlns:p14="http://schemas.microsoft.com/office/powerpoint/2010/main" val="1562001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Classes</a:t>
            </a:r>
            <a:br>
              <a:rPr lang="en-IN" dirty="0"/>
            </a:br>
            <a:endParaRPr lang="en-IN" dirty="0"/>
          </a:p>
        </p:txBody>
      </p:sp>
      <p:sp>
        <p:nvSpPr>
          <p:cNvPr id="3" name="Content Placeholder 2"/>
          <p:cNvSpPr>
            <a:spLocks noGrp="1"/>
          </p:cNvSpPr>
          <p:nvPr>
            <p:ph idx="1"/>
          </p:nvPr>
        </p:nvSpPr>
        <p:spPr>
          <a:xfrm>
            <a:off x="2589212" y="1905000"/>
            <a:ext cx="8915400" cy="4006222"/>
          </a:xfrm>
        </p:spPr>
        <p:txBody>
          <a:bodyPr>
            <a:normAutofit fontScale="92500"/>
          </a:bodyPr>
          <a:lstStyle/>
          <a:p>
            <a:r>
              <a:rPr lang="en-US" sz="2600" dirty="0"/>
              <a:t>A user-defined prototype for an object that defines a set of attributes that characterize any object of the class. </a:t>
            </a:r>
            <a:endParaRPr lang="en-US" sz="2600" dirty="0" smtClean="0"/>
          </a:p>
          <a:p>
            <a:r>
              <a:rPr lang="en-US" sz="2600" dirty="0" smtClean="0"/>
              <a:t>The </a:t>
            </a:r>
            <a:r>
              <a:rPr lang="en-US" sz="2600" dirty="0"/>
              <a:t>attributes are data members (class variables and instance variables) and methods, accessed via dot notation</a:t>
            </a:r>
            <a:endParaRPr lang="en-US" sz="2600" dirty="0" smtClean="0"/>
          </a:p>
          <a:p>
            <a:r>
              <a:rPr lang="en-US" sz="2800" dirty="0" smtClean="0"/>
              <a:t>Classes </a:t>
            </a:r>
            <a:r>
              <a:rPr lang="en-US" sz="2800" dirty="0"/>
              <a:t>provide a means of bundling data and functionality together. </a:t>
            </a:r>
            <a:endParaRPr lang="en-US" sz="2800" dirty="0" smtClean="0"/>
          </a:p>
          <a:p>
            <a:r>
              <a:rPr lang="en-US" sz="2800" dirty="0" smtClean="0"/>
              <a:t>Creating </a:t>
            </a:r>
            <a:r>
              <a:rPr lang="en-US" sz="2800" dirty="0"/>
              <a:t>a new class creates a new </a:t>
            </a:r>
            <a:r>
              <a:rPr lang="en-US" sz="2800" i="1" dirty="0"/>
              <a:t>type</a:t>
            </a:r>
            <a:r>
              <a:rPr lang="en-US" sz="2800" dirty="0"/>
              <a:t> of object, allowing new </a:t>
            </a:r>
            <a:r>
              <a:rPr lang="en-US" sz="2800" i="1" dirty="0"/>
              <a:t>instances</a:t>
            </a:r>
            <a:r>
              <a:rPr lang="en-US" sz="2800" dirty="0"/>
              <a:t> of that type to be made.</a:t>
            </a:r>
            <a:endParaRPr lang="en-IN" sz="2800" dirty="0"/>
          </a:p>
        </p:txBody>
      </p:sp>
    </p:spTree>
    <p:extLst>
      <p:ext uri="{BB962C8B-B14F-4D97-AF65-F5344CB8AC3E}">
        <p14:creationId xmlns:p14="http://schemas.microsoft.com/office/powerpoint/2010/main" val="2729373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components …</a:t>
            </a:r>
            <a:endParaRPr lang="en-IN" dirty="0"/>
          </a:p>
        </p:txBody>
      </p:sp>
      <p:sp>
        <p:nvSpPr>
          <p:cNvPr id="3" name="Content Placeholder 2"/>
          <p:cNvSpPr>
            <a:spLocks noGrp="1"/>
          </p:cNvSpPr>
          <p:nvPr>
            <p:ph idx="1"/>
          </p:nvPr>
        </p:nvSpPr>
        <p:spPr/>
        <p:txBody>
          <a:bodyPr>
            <a:normAutofit lnSpcReduction="10000"/>
          </a:bodyPr>
          <a:lstStyle/>
          <a:p>
            <a:r>
              <a:rPr lang="en-US" sz="2400" b="1" dirty="0"/>
              <a:t>Data member</a:t>
            </a:r>
            <a:r>
              <a:rPr lang="en-US" sz="2400" dirty="0"/>
              <a:t> − A class variable or instance variable that holds data associated with a class and its objects</a:t>
            </a:r>
            <a:r>
              <a:rPr lang="en-US" sz="2400" dirty="0" smtClean="0"/>
              <a:t>.</a:t>
            </a:r>
          </a:p>
          <a:p>
            <a:endParaRPr lang="en-US" sz="2400" dirty="0"/>
          </a:p>
          <a:p>
            <a:r>
              <a:rPr lang="en-US" sz="2400" b="1" dirty="0" smtClean="0"/>
              <a:t>Function</a:t>
            </a:r>
            <a:r>
              <a:rPr lang="en-US" sz="2400" dirty="0" smtClean="0"/>
              <a:t> --  function is  a code that specify some task</a:t>
            </a:r>
          </a:p>
          <a:p>
            <a:r>
              <a:rPr lang="en-US" sz="2400" b="1" dirty="0"/>
              <a:t>Instance</a:t>
            </a:r>
            <a:r>
              <a:rPr lang="en-US" sz="2400" dirty="0"/>
              <a:t> − An individual object of a certain class. An object </a:t>
            </a:r>
            <a:r>
              <a:rPr lang="en-US" sz="2400" dirty="0" err="1"/>
              <a:t>obj</a:t>
            </a:r>
            <a:r>
              <a:rPr lang="en-US" sz="2400" dirty="0"/>
              <a:t> that belongs to a class Circle, for example, is an instance of the class Circle</a:t>
            </a:r>
            <a:r>
              <a:rPr lang="en-US" sz="2400" dirty="0" smtClean="0"/>
              <a:t>.</a:t>
            </a:r>
          </a:p>
          <a:p>
            <a:endParaRPr lang="en-US" sz="2400" dirty="0" smtClean="0"/>
          </a:p>
          <a:p>
            <a:r>
              <a:rPr lang="en-US" sz="2400" dirty="0" err="1" smtClean="0"/>
              <a:t>objcircle</a:t>
            </a:r>
            <a:r>
              <a:rPr lang="en-US" sz="2400" dirty="0" smtClean="0"/>
              <a:t>=Circle()</a:t>
            </a:r>
            <a:endParaRPr lang="en-US" sz="2400" dirty="0"/>
          </a:p>
          <a:p>
            <a:endParaRPr lang="en-IN" dirty="0"/>
          </a:p>
        </p:txBody>
      </p:sp>
    </p:spTree>
    <p:extLst>
      <p:ext uri="{BB962C8B-B14F-4D97-AF65-F5344CB8AC3E}">
        <p14:creationId xmlns:p14="http://schemas.microsoft.com/office/powerpoint/2010/main" val="1366581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
            <a:ext cx="8911687" cy="755374"/>
          </a:xfrm>
        </p:spPr>
        <p:txBody>
          <a:bodyPr/>
          <a:lstStyle/>
          <a:p>
            <a:r>
              <a:rPr lang="en-IN" dirty="0" smtClean="0"/>
              <a:t>Example</a:t>
            </a:r>
            <a:endParaRPr lang="en-IN" dirty="0"/>
          </a:p>
        </p:txBody>
      </p:sp>
      <p:sp>
        <p:nvSpPr>
          <p:cNvPr id="3" name="Content Placeholder 2"/>
          <p:cNvSpPr>
            <a:spLocks noGrp="1"/>
          </p:cNvSpPr>
          <p:nvPr>
            <p:ph idx="1"/>
          </p:nvPr>
        </p:nvSpPr>
        <p:spPr>
          <a:xfrm>
            <a:off x="2589212" y="477078"/>
            <a:ext cx="8915400" cy="6182139"/>
          </a:xfrm>
        </p:spPr>
        <p:txBody>
          <a:bodyPr>
            <a:normAutofit fontScale="92500" lnSpcReduction="10000"/>
          </a:bodyPr>
          <a:lstStyle/>
          <a:p>
            <a:endParaRPr lang="en-IN" dirty="0" smtClean="0"/>
          </a:p>
          <a:p>
            <a:r>
              <a:rPr lang="en-IN" sz="2000" dirty="0"/>
              <a:t>class Employee:</a:t>
            </a:r>
          </a:p>
          <a:p>
            <a:r>
              <a:rPr lang="en-IN" sz="2000" dirty="0"/>
              <a:t>   'Common base class for all employees'</a:t>
            </a:r>
          </a:p>
          <a:p>
            <a:r>
              <a:rPr lang="en-IN" sz="2000" dirty="0"/>
              <a:t>   </a:t>
            </a:r>
            <a:r>
              <a:rPr lang="en-IN" sz="2000" dirty="0" err="1"/>
              <a:t>empCount</a:t>
            </a:r>
            <a:r>
              <a:rPr lang="en-IN" sz="2000" dirty="0"/>
              <a:t> = 0</a:t>
            </a:r>
          </a:p>
          <a:p>
            <a:endParaRPr lang="en-IN" sz="2000" dirty="0"/>
          </a:p>
          <a:p>
            <a:r>
              <a:rPr lang="en-IN" sz="2000" dirty="0"/>
              <a:t>   </a:t>
            </a:r>
            <a:r>
              <a:rPr lang="en-IN" sz="2000" dirty="0" err="1"/>
              <a:t>def</a:t>
            </a:r>
            <a:r>
              <a:rPr lang="en-IN" sz="2000" dirty="0"/>
              <a:t> __</a:t>
            </a:r>
            <a:r>
              <a:rPr lang="en-IN" sz="2000" dirty="0" err="1"/>
              <a:t>init</a:t>
            </a:r>
            <a:r>
              <a:rPr lang="en-IN" sz="2000" dirty="0"/>
              <a:t>__(self, name, salary):</a:t>
            </a:r>
          </a:p>
          <a:p>
            <a:r>
              <a:rPr lang="en-IN" sz="2000" dirty="0"/>
              <a:t>      self.name = name</a:t>
            </a:r>
          </a:p>
          <a:p>
            <a:r>
              <a:rPr lang="en-IN" sz="2000" dirty="0"/>
              <a:t>      </a:t>
            </a:r>
            <a:r>
              <a:rPr lang="en-IN" sz="2000" dirty="0" err="1"/>
              <a:t>self.salary</a:t>
            </a:r>
            <a:r>
              <a:rPr lang="en-IN" sz="2000" dirty="0"/>
              <a:t> = salary</a:t>
            </a:r>
          </a:p>
          <a:p>
            <a:r>
              <a:rPr lang="en-IN" sz="2000" dirty="0"/>
              <a:t>      </a:t>
            </a:r>
            <a:r>
              <a:rPr lang="en-IN" sz="2000" dirty="0" err="1"/>
              <a:t>Employee.empCount</a:t>
            </a:r>
            <a:r>
              <a:rPr lang="en-IN" sz="2000" dirty="0"/>
              <a:t> += 1</a:t>
            </a:r>
          </a:p>
          <a:p>
            <a:r>
              <a:rPr lang="en-IN" sz="2000" dirty="0"/>
              <a:t>   </a:t>
            </a:r>
          </a:p>
          <a:p>
            <a:r>
              <a:rPr lang="en-IN" sz="2000" dirty="0"/>
              <a:t>   </a:t>
            </a:r>
            <a:r>
              <a:rPr lang="en-IN" sz="2000" dirty="0" err="1"/>
              <a:t>def</a:t>
            </a:r>
            <a:r>
              <a:rPr lang="en-IN" sz="2000" dirty="0"/>
              <a:t> </a:t>
            </a:r>
            <a:r>
              <a:rPr lang="en-IN" sz="2000" dirty="0" err="1"/>
              <a:t>displayCount</a:t>
            </a:r>
            <a:r>
              <a:rPr lang="en-IN" sz="2000" dirty="0"/>
              <a:t>(self):</a:t>
            </a:r>
          </a:p>
          <a:p>
            <a:r>
              <a:rPr lang="en-IN" sz="2000" dirty="0"/>
              <a:t>     print "Total Employee %d" % </a:t>
            </a:r>
            <a:r>
              <a:rPr lang="en-IN" sz="2000" dirty="0" err="1"/>
              <a:t>Employee.empCount</a:t>
            </a:r>
            <a:endParaRPr lang="en-IN" sz="2000" dirty="0"/>
          </a:p>
          <a:p>
            <a:endParaRPr lang="en-IN" sz="2000" dirty="0"/>
          </a:p>
          <a:p>
            <a:r>
              <a:rPr lang="en-IN" sz="2000" dirty="0"/>
              <a:t>   </a:t>
            </a:r>
            <a:r>
              <a:rPr lang="en-IN" sz="2000" dirty="0" err="1"/>
              <a:t>def</a:t>
            </a:r>
            <a:r>
              <a:rPr lang="en-IN" sz="2000" dirty="0"/>
              <a:t> </a:t>
            </a:r>
            <a:r>
              <a:rPr lang="en-IN" sz="2000" dirty="0" err="1"/>
              <a:t>displayEmployee</a:t>
            </a:r>
            <a:r>
              <a:rPr lang="en-IN" sz="2000" dirty="0"/>
              <a:t>(self):</a:t>
            </a:r>
          </a:p>
          <a:p>
            <a:r>
              <a:rPr lang="en-IN" sz="2000" dirty="0"/>
              <a:t>      print "Name : ", self.name,  ", Salary: ", </a:t>
            </a:r>
            <a:r>
              <a:rPr lang="en-IN" sz="2000" dirty="0" err="1"/>
              <a:t>self.salary</a:t>
            </a:r>
            <a:endParaRPr lang="en-IN" sz="2000" dirty="0"/>
          </a:p>
        </p:txBody>
      </p:sp>
    </p:spTree>
    <p:extLst>
      <p:ext uri="{BB962C8B-B14F-4D97-AF65-F5344CB8AC3E}">
        <p14:creationId xmlns:p14="http://schemas.microsoft.com/office/powerpoint/2010/main" val="2717595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Instance Objects</a:t>
            </a:r>
            <a:br>
              <a:rPr lang="en-IN" dirty="0"/>
            </a:br>
            <a:endParaRPr lang="en-IN" dirty="0"/>
          </a:p>
        </p:txBody>
      </p:sp>
      <p:sp>
        <p:nvSpPr>
          <p:cNvPr id="3" name="Content Placeholder 2"/>
          <p:cNvSpPr>
            <a:spLocks noGrp="1"/>
          </p:cNvSpPr>
          <p:nvPr>
            <p:ph idx="1"/>
          </p:nvPr>
        </p:nvSpPr>
        <p:spPr/>
        <p:txBody>
          <a:bodyPr>
            <a:normAutofit/>
          </a:bodyPr>
          <a:lstStyle/>
          <a:p>
            <a:r>
              <a:rPr lang="en-US" sz="2400" dirty="0"/>
              <a:t>"This would create first object of Employee class"</a:t>
            </a:r>
          </a:p>
          <a:p>
            <a:r>
              <a:rPr lang="en-US" sz="2400" dirty="0"/>
              <a:t>emp1 = Employee("Zara", 2000)</a:t>
            </a:r>
          </a:p>
          <a:p>
            <a:r>
              <a:rPr lang="en-US" sz="2400" dirty="0"/>
              <a:t>"This would create second object of Employee class"</a:t>
            </a:r>
          </a:p>
          <a:p>
            <a:r>
              <a:rPr lang="en-US" sz="2400" dirty="0"/>
              <a:t>emp2 = Employee("</a:t>
            </a:r>
            <a:r>
              <a:rPr lang="en-US" sz="2400" dirty="0" err="1"/>
              <a:t>Manni</a:t>
            </a:r>
            <a:r>
              <a:rPr lang="en-US" sz="2400" dirty="0"/>
              <a:t>", 5000)</a:t>
            </a:r>
            <a:endParaRPr lang="en-IN" sz="2400" dirty="0"/>
          </a:p>
        </p:txBody>
      </p:sp>
    </p:spTree>
    <p:extLst>
      <p:ext uri="{BB962C8B-B14F-4D97-AF65-F5344CB8AC3E}">
        <p14:creationId xmlns:p14="http://schemas.microsoft.com/office/powerpoint/2010/main" val="1560349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Accessing Attributes</a:t>
            </a:r>
            <a:br>
              <a:rPr lang="en-IN" dirty="0"/>
            </a:br>
            <a:endParaRPr lang="en-IN" dirty="0"/>
          </a:p>
        </p:txBody>
      </p:sp>
      <p:sp>
        <p:nvSpPr>
          <p:cNvPr id="3" name="Content Placeholder 2"/>
          <p:cNvSpPr>
            <a:spLocks noGrp="1"/>
          </p:cNvSpPr>
          <p:nvPr>
            <p:ph idx="1"/>
          </p:nvPr>
        </p:nvSpPr>
        <p:spPr/>
        <p:txBody>
          <a:bodyPr>
            <a:normAutofit/>
          </a:bodyPr>
          <a:lstStyle/>
          <a:p>
            <a:r>
              <a:rPr lang="en-US" sz="2800" dirty="0"/>
              <a:t>emp1.displayEmployee()</a:t>
            </a:r>
          </a:p>
          <a:p>
            <a:r>
              <a:rPr lang="en-US" sz="2800" dirty="0"/>
              <a:t>emp2.displayEmployee()</a:t>
            </a:r>
          </a:p>
          <a:p>
            <a:r>
              <a:rPr lang="en-US" sz="2800" dirty="0"/>
              <a:t>print "Total Employee %d" % </a:t>
            </a:r>
            <a:r>
              <a:rPr lang="en-US" sz="2800" dirty="0" err="1"/>
              <a:t>Employee.empCount</a:t>
            </a:r>
            <a:endParaRPr lang="en-IN" sz="2800" dirty="0"/>
          </a:p>
        </p:txBody>
      </p:sp>
    </p:spTree>
    <p:extLst>
      <p:ext uri="{BB962C8B-B14F-4D97-AF65-F5344CB8AC3E}">
        <p14:creationId xmlns:p14="http://schemas.microsoft.com/office/powerpoint/2010/main" val="1195053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__</a:t>
            </a:r>
            <a:r>
              <a:rPr lang="en-IN" dirty="0" err="1"/>
              <a:t>init</a:t>
            </a:r>
            <a:r>
              <a:rPr lang="en-IN" dirty="0"/>
              <a:t>__() Function</a:t>
            </a:r>
          </a:p>
        </p:txBody>
      </p:sp>
      <p:sp>
        <p:nvSpPr>
          <p:cNvPr id="3" name="Content Placeholder 2"/>
          <p:cNvSpPr>
            <a:spLocks noGrp="1"/>
          </p:cNvSpPr>
          <p:nvPr>
            <p:ph idx="1"/>
          </p:nvPr>
        </p:nvSpPr>
        <p:spPr/>
        <p:txBody>
          <a:bodyPr>
            <a:normAutofit/>
          </a:bodyPr>
          <a:lstStyle/>
          <a:p>
            <a:r>
              <a:rPr lang="en-US" sz="2800" dirty="0"/>
              <a:t>All classes have a function called __</a:t>
            </a:r>
            <a:r>
              <a:rPr lang="en-US" sz="2800" dirty="0" err="1"/>
              <a:t>init</a:t>
            </a:r>
            <a:r>
              <a:rPr lang="en-US" sz="2800" dirty="0"/>
              <a:t>__(), which is always executed when the class is being </a:t>
            </a:r>
            <a:r>
              <a:rPr lang="en-US" sz="2800" dirty="0" smtClean="0"/>
              <a:t>initiated</a:t>
            </a:r>
          </a:p>
          <a:p>
            <a:endParaRPr lang="en-US" sz="2800" dirty="0"/>
          </a:p>
          <a:p>
            <a:endParaRPr lang="en-IN" sz="2800" dirty="0" smtClean="0"/>
          </a:p>
        </p:txBody>
      </p:sp>
    </p:spTree>
    <p:extLst>
      <p:ext uri="{BB962C8B-B14F-4D97-AF65-F5344CB8AC3E}">
        <p14:creationId xmlns:p14="http://schemas.microsoft.com/office/powerpoint/2010/main" val="1546474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__</a:t>
            </a:r>
            <a:r>
              <a:rPr lang="en-IN" dirty="0" err="1" smtClean="0"/>
              <a:t>init</a:t>
            </a:r>
            <a:r>
              <a:rPr lang="en-IN" dirty="0" smtClean="0"/>
              <a:t>__ </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t>class Person:</a:t>
            </a:r>
            <a:br>
              <a:rPr lang="en-US" dirty="0"/>
            </a:br>
            <a:r>
              <a:rPr lang="en-US" dirty="0"/>
              <a:t>  </a:t>
            </a:r>
            <a:r>
              <a:rPr lang="en-US" dirty="0" err="1"/>
              <a:t>def</a:t>
            </a:r>
            <a:r>
              <a:rPr lang="en-US" dirty="0"/>
              <a:t> __</a:t>
            </a:r>
            <a:r>
              <a:rPr lang="en-US" dirty="0" err="1"/>
              <a:t>init</a:t>
            </a:r>
            <a:r>
              <a:rPr lang="en-US" dirty="0"/>
              <a:t>__(self, name, age):</a:t>
            </a:r>
            <a:br>
              <a:rPr lang="en-US" dirty="0"/>
            </a:br>
            <a:r>
              <a:rPr lang="en-US" dirty="0"/>
              <a:t>    self.name = name</a:t>
            </a:r>
            <a:br>
              <a:rPr lang="en-US" dirty="0"/>
            </a:br>
            <a:r>
              <a:rPr lang="en-US" dirty="0"/>
              <a:t>    </a:t>
            </a:r>
            <a:r>
              <a:rPr lang="en-US" dirty="0" err="1"/>
              <a:t>self.age</a:t>
            </a:r>
            <a:r>
              <a:rPr lang="en-US" dirty="0"/>
              <a:t> = age</a:t>
            </a:r>
            <a:br>
              <a:rPr lang="en-US" dirty="0"/>
            </a:br>
            <a:r>
              <a:rPr lang="en-US" dirty="0"/>
              <a:t/>
            </a:r>
            <a:br>
              <a:rPr lang="en-US" dirty="0"/>
            </a:br>
            <a:r>
              <a:rPr lang="en-US" dirty="0"/>
              <a:t>p1 = Person("John", 36)</a:t>
            </a:r>
            <a:br>
              <a:rPr lang="en-US" dirty="0"/>
            </a:br>
            <a:r>
              <a:rPr lang="en-US" dirty="0"/>
              <a:t/>
            </a:r>
            <a:br>
              <a:rPr lang="en-US" dirty="0"/>
            </a:br>
            <a:r>
              <a:rPr lang="en-US" dirty="0"/>
              <a:t>print(p1.name)</a:t>
            </a:r>
            <a:br>
              <a:rPr lang="en-US" dirty="0"/>
            </a:br>
            <a:r>
              <a:rPr lang="en-US" dirty="0"/>
              <a:t>print(p1.age</a:t>
            </a:r>
            <a:r>
              <a:rPr lang="en-US" dirty="0" smtClean="0"/>
              <a:t>)</a:t>
            </a:r>
          </a:p>
          <a:p>
            <a:endParaRPr lang="en-US" dirty="0"/>
          </a:p>
          <a:p>
            <a:endParaRPr lang="en-US" dirty="0" smtClean="0"/>
          </a:p>
          <a:p>
            <a:r>
              <a:rPr lang="en-US" dirty="0" smtClean="0"/>
              <a:t>the </a:t>
            </a:r>
            <a:r>
              <a:rPr lang="en-US" dirty="0"/>
              <a:t>__</a:t>
            </a:r>
            <a:r>
              <a:rPr lang="en-US" dirty="0" err="1"/>
              <a:t>init</a:t>
            </a:r>
            <a:r>
              <a:rPr lang="en-US" dirty="0"/>
              <a:t>__() function is called automatically every time the class is being used to create a new object</a:t>
            </a:r>
            <a:endParaRPr lang="en-IN" dirty="0"/>
          </a:p>
        </p:txBody>
      </p:sp>
    </p:spTree>
    <p:extLst>
      <p:ext uri="{BB962C8B-B14F-4D97-AF65-F5344CB8AC3E}">
        <p14:creationId xmlns:p14="http://schemas.microsoft.com/office/powerpoint/2010/main" val="3288328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in Python</a:t>
            </a:r>
            <a:endParaRPr lang="en-IN" dirty="0"/>
          </a:p>
        </p:txBody>
      </p:sp>
      <p:sp>
        <p:nvSpPr>
          <p:cNvPr id="3" name="Content Placeholder 2"/>
          <p:cNvSpPr>
            <a:spLocks noGrp="1"/>
          </p:cNvSpPr>
          <p:nvPr>
            <p:ph idx="1"/>
          </p:nvPr>
        </p:nvSpPr>
        <p:spPr/>
        <p:txBody>
          <a:bodyPr>
            <a:normAutofit/>
          </a:bodyPr>
          <a:lstStyle/>
          <a:p>
            <a:r>
              <a:rPr lang="en-US" sz="2800" dirty="0"/>
              <a:t>Consider a module to be the same as a code library.</a:t>
            </a:r>
          </a:p>
          <a:p>
            <a:r>
              <a:rPr lang="en-US" sz="2800" dirty="0"/>
              <a:t>A file containing a set of functions you want to include in your application.</a:t>
            </a:r>
          </a:p>
          <a:p>
            <a:endParaRPr lang="en-IN" sz="2800" dirty="0"/>
          </a:p>
        </p:txBody>
      </p:sp>
    </p:spTree>
    <p:extLst>
      <p:ext uri="{BB962C8B-B14F-4D97-AF65-F5344CB8AC3E}">
        <p14:creationId xmlns:p14="http://schemas.microsoft.com/office/powerpoint/2010/main" val="1443315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a Module</a:t>
            </a:r>
            <a:br>
              <a:rPr lang="en-IN" dirty="0"/>
            </a:br>
            <a:endParaRPr lang="en-IN" dirty="0"/>
          </a:p>
        </p:txBody>
      </p:sp>
      <p:sp>
        <p:nvSpPr>
          <p:cNvPr id="3" name="Content Placeholder 2"/>
          <p:cNvSpPr>
            <a:spLocks noGrp="1"/>
          </p:cNvSpPr>
          <p:nvPr>
            <p:ph idx="1"/>
          </p:nvPr>
        </p:nvSpPr>
        <p:spPr>
          <a:xfrm>
            <a:off x="2589212" y="1456267"/>
            <a:ext cx="8915400" cy="4454955"/>
          </a:xfrm>
        </p:spPr>
        <p:txBody>
          <a:bodyPr/>
          <a:lstStyle/>
          <a:p>
            <a:r>
              <a:rPr lang="en-US" dirty="0" smtClean="0"/>
              <a:t>File name  ------ </a:t>
            </a:r>
            <a:r>
              <a:rPr lang="en-US" dirty="0" err="1" smtClean="0"/>
              <a:t>mymodule.ipynb</a:t>
            </a:r>
            <a:endParaRPr lang="en-US" dirty="0"/>
          </a:p>
          <a:p>
            <a:endParaRPr lang="en-US" dirty="0"/>
          </a:p>
          <a:p>
            <a:r>
              <a:rPr lang="en-US" sz="2000" dirty="0" err="1"/>
              <a:t>def</a:t>
            </a:r>
            <a:r>
              <a:rPr lang="en-US" sz="2000" dirty="0"/>
              <a:t> greeting(name):</a:t>
            </a:r>
          </a:p>
          <a:p>
            <a:r>
              <a:rPr lang="en-US" sz="2000" dirty="0"/>
              <a:t>  print("Hello, " + name</a:t>
            </a:r>
            <a:r>
              <a:rPr lang="en-US" sz="2000" dirty="0" smtClean="0"/>
              <a:t>)</a:t>
            </a:r>
          </a:p>
          <a:p>
            <a:endParaRPr lang="en-US" dirty="0"/>
          </a:p>
          <a:p>
            <a:r>
              <a:rPr lang="en-US" dirty="0" smtClean="0"/>
              <a:t>USE a module</a:t>
            </a:r>
          </a:p>
          <a:p>
            <a:endParaRPr lang="en-US" dirty="0"/>
          </a:p>
          <a:p>
            <a:r>
              <a:rPr lang="en-US" dirty="0" smtClean="0"/>
              <a:t>  </a:t>
            </a:r>
            <a:r>
              <a:rPr lang="en-US" sz="2000" b="1" dirty="0" smtClean="0">
                <a:solidFill>
                  <a:schemeClr val="tx1"/>
                </a:solidFill>
              </a:rPr>
              <a:t>import </a:t>
            </a:r>
            <a:r>
              <a:rPr lang="en-US" sz="2000" b="1" dirty="0" err="1" smtClean="0">
                <a:solidFill>
                  <a:schemeClr val="tx1"/>
                </a:solidFill>
              </a:rPr>
              <a:t>mymodule</a:t>
            </a:r>
            <a:endParaRPr lang="en-US" sz="2000" b="1" dirty="0" smtClean="0">
              <a:solidFill>
                <a:schemeClr val="tx1"/>
              </a:solidFill>
            </a:endParaRPr>
          </a:p>
          <a:p>
            <a:r>
              <a:rPr lang="en-US" dirty="0" smtClean="0"/>
              <a:t> </a:t>
            </a:r>
            <a:r>
              <a:rPr lang="en-US" dirty="0" err="1" smtClean="0"/>
              <a:t>mymodule.greeting</a:t>
            </a:r>
            <a:r>
              <a:rPr lang="en-US" dirty="0" smtClean="0"/>
              <a:t>(“hello world”)</a:t>
            </a:r>
            <a:endParaRPr lang="en-IN" dirty="0"/>
          </a:p>
        </p:txBody>
      </p:sp>
    </p:spTree>
    <p:extLst>
      <p:ext uri="{BB962C8B-B14F-4D97-AF65-F5344CB8AC3E}">
        <p14:creationId xmlns:p14="http://schemas.microsoft.com/office/powerpoint/2010/main" val="620623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While loop </a:t>
            </a:r>
            <a:endParaRPr lang="en-IN" dirty="0"/>
          </a:p>
        </p:txBody>
      </p:sp>
      <p:sp>
        <p:nvSpPr>
          <p:cNvPr id="3" name="Content Placeholder 2"/>
          <p:cNvSpPr>
            <a:spLocks noGrp="1"/>
          </p:cNvSpPr>
          <p:nvPr>
            <p:ph idx="1"/>
          </p:nvPr>
        </p:nvSpPr>
        <p:spPr/>
        <p:txBody>
          <a:bodyPr>
            <a:normAutofit fontScale="92500" lnSpcReduction="10000"/>
          </a:bodyPr>
          <a:lstStyle/>
          <a:p>
            <a:endParaRPr lang="en-IN" dirty="0" smtClean="0"/>
          </a:p>
          <a:p>
            <a:r>
              <a:rPr lang="en-IN" sz="2000" dirty="0" smtClean="0"/>
              <a:t>While (condition)</a:t>
            </a:r>
          </a:p>
          <a:p>
            <a:pPr lvl="1"/>
            <a:r>
              <a:rPr lang="en-IN" sz="2000" dirty="0" smtClean="0"/>
              <a:t>statements</a:t>
            </a:r>
          </a:p>
          <a:p>
            <a:pPr lvl="1"/>
            <a:r>
              <a:rPr lang="en-IN" sz="2000" dirty="0" smtClean="0"/>
              <a:t>Increment</a:t>
            </a:r>
          </a:p>
          <a:p>
            <a:endParaRPr lang="en-IN" dirty="0" smtClean="0"/>
          </a:p>
          <a:p>
            <a:endParaRPr lang="en-IN" dirty="0"/>
          </a:p>
          <a:p>
            <a:r>
              <a:rPr lang="en-IN" dirty="0" smtClean="0"/>
              <a:t>Count=1</a:t>
            </a:r>
            <a:endParaRPr lang="en-IN" dirty="0"/>
          </a:p>
          <a:p>
            <a:r>
              <a:rPr lang="en-IN" dirty="0" smtClean="0"/>
              <a:t>While count &lt;11:</a:t>
            </a:r>
          </a:p>
          <a:p>
            <a:r>
              <a:rPr lang="en-IN" dirty="0" smtClean="0"/>
              <a:t>Print (count)</a:t>
            </a:r>
          </a:p>
          <a:p>
            <a:r>
              <a:rPr lang="en-IN" dirty="0" smtClean="0"/>
              <a:t>Count=count+1</a:t>
            </a:r>
            <a:endParaRPr lang="en-IN" dirty="0"/>
          </a:p>
          <a:p>
            <a:endParaRPr lang="en-IN" dirty="0" smtClean="0"/>
          </a:p>
          <a:p>
            <a:endParaRPr lang="en-IN" dirty="0"/>
          </a:p>
        </p:txBody>
      </p:sp>
    </p:spTree>
    <p:extLst>
      <p:ext uri="{BB962C8B-B14F-4D97-AF65-F5344CB8AC3E}">
        <p14:creationId xmlns:p14="http://schemas.microsoft.com/office/powerpoint/2010/main" val="19875257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Inbuilt modules</a:t>
            </a:r>
            <a:endParaRPr lang="en-IN" dirty="0"/>
          </a:p>
        </p:txBody>
      </p:sp>
      <p:sp>
        <p:nvSpPr>
          <p:cNvPr id="3" name="Content Placeholder 2"/>
          <p:cNvSpPr>
            <a:spLocks noGrp="1"/>
          </p:cNvSpPr>
          <p:nvPr>
            <p:ph idx="1"/>
          </p:nvPr>
        </p:nvSpPr>
        <p:spPr/>
        <p:txBody>
          <a:bodyPr/>
          <a:lstStyle/>
          <a:p>
            <a:endParaRPr lang="en-IN" dirty="0" smtClean="0"/>
          </a:p>
          <a:p>
            <a:r>
              <a:rPr lang="en-IN" sz="2400" b="1" dirty="0" smtClean="0"/>
              <a:t>Import </a:t>
            </a:r>
            <a:r>
              <a:rPr lang="en-IN" sz="2400" dirty="0" smtClean="0"/>
              <a:t>sys   ------ for system calls (hardware related)</a:t>
            </a:r>
          </a:p>
          <a:p>
            <a:r>
              <a:rPr lang="en-IN" sz="2400" b="1" dirty="0" smtClean="0"/>
              <a:t>Import</a:t>
            </a:r>
            <a:r>
              <a:rPr lang="en-IN" sz="2400" dirty="0" smtClean="0"/>
              <a:t> math </a:t>
            </a:r>
          </a:p>
          <a:p>
            <a:pPr lvl="1"/>
            <a:r>
              <a:rPr lang="en-IN" sz="2400" dirty="0" err="1" smtClean="0"/>
              <a:t>Math.pi</a:t>
            </a:r>
            <a:endParaRPr lang="en-IN" sz="2400" dirty="0" smtClean="0"/>
          </a:p>
          <a:p>
            <a:r>
              <a:rPr lang="en-IN" sz="2400" b="1" dirty="0" smtClean="0"/>
              <a:t>Import</a:t>
            </a:r>
            <a:r>
              <a:rPr lang="en-IN" sz="2400" dirty="0" smtClean="0"/>
              <a:t> </a:t>
            </a:r>
            <a:r>
              <a:rPr lang="en-IN" sz="2400" dirty="0" err="1" smtClean="0"/>
              <a:t>os</a:t>
            </a:r>
            <a:r>
              <a:rPr lang="en-IN" sz="2400" dirty="0" smtClean="0"/>
              <a:t> ----  for operating system</a:t>
            </a:r>
          </a:p>
          <a:p>
            <a:pPr lvl="1"/>
            <a:r>
              <a:rPr lang="en-IN" sz="2400" dirty="0" err="1"/>
              <a:t>o</a:t>
            </a:r>
            <a:r>
              <a:rPr lang="en-IN" sz="2400" smtClean="0"/>
              <a:t>s.getcwd</a:t>
            </a:r>
            <a:r>
              <a:rPr lang="en-IN" sz="2400" dirty="0" smtClean="0"/>
              <a:t> --------  get working directory</a:t>
            </a:r>
          </a:p>
          <a:p>
            <a:r>
              <a:rPr lang="en-IN" sz="2400" b="1" dirty="0" smtClean="0"/>
              <a:t>Import</a:t>
            </a:r>
            <a:r>
              <a:rPr lang="en-IN" sz="2400" dirty="0" smtClean="0"/>
              <a:t> re -----      regex functions -----regular functions</a:t>
            </a:r>
          </a:p>
          <a:p>
            <a:endParaRPr lang="en-IN" sz="2400" dirty="0"/>
          </a:p>
          <a:p>
            <a:endParaRPr lang="en-IN" sz="2400" dirty="0" smtClean="0"/>
          </a:p>
        </p:txBody>
      </p:sp>
    </p:spTree>
    <p:extLst>
      <p:ext uri="{BB962C8B-B14F-4D97-AF65-F5344CB8AC3E}">
        <p14:creationId xmlns:p14="http://schemas.microsoft.com/office/powerpoint/2010/main" val="4159413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Packages in Python</a:t>
            </a:r>
            <a:br>
              <a:rPr lang="en-IN" dirty="0"/>
            </a:br>
            <a:endParaRPr lang="en-IN" dirty="0"/>
          </a:p>
        </p:txBody>
      </p:sp>
      <p:sp>
        <p:nvSpPr>
          <p:cNvPr id="3" name="Content Placeholder 2"/>
          <p:cNvSpPr>
            <a:spLocks noGrp="1"/>
          </p:cNvSpPr>
          <p:nvPr>
            <p:ph idx="1"/>
          </p:nvPr>
        </p:nvSpPr>
        <p:spPr/>
        <p:txBody>
          <a:bodyPr/>
          <a:lstStyle/>
          <a:p>
            <a:endParaRPr lang="en-IN" dirty="0" smtClean="0"/>
          </a:p>
          <a:p>
            <a:r>
              <a:rPr lang="en-US" sz="2400" dirty="0"/>
              <a:t>A package is a hierarchical file directory structure that defines a single Python application environment that consists </a:t>
            </a:r>
            <a:r>
              <a:rPr lang="en-US" sz="2400" dirty="0" smtClean="0"/>
              <a:t>of</a:t>
            </a:r>
          </a:p>
          <a:p>
            <a:r>
              <a:rPr lang="en-US" sz="2400" dirty="0" smtClean="0"/>
              <a:t> </a:t>
            </a:r>
            <a:r>
              <a:rPr lang="en-US" sz="2400" dirty="0"/>
              <a:t>modules </a:t>
            </a:r>
            <a:endParaRPr lang="en-US" sz="2400" dirty="0" smtClean="0"/>
          </a:p>
          <a:p>
            <a:r>
              <a:rPr lang="en-US" sz="2400" dirty="0" smtClean="0"/>
              <a:t>and </a:t>
            </a:r>
            <a:r>
              <a:rPr lang="en-US" sz="2400" dirty="0" err="1"/>
              <a:t>subpackages</a:t>
            </a:r>
            <a:r>
              <a:rPr lang="en-US" sz="2400" dirty="0"/>
              <a:t> </a:t>
            </a:r>
            <a:endParaRPr lang="en-US" sz="2400" dirty="0" smtClean="0"/>
          </a:p>
          <a:p>
            <a:r>
              <a:rPr lang="en-US" sz="2400" dirty="0" smtClean="0"/>
              <a:t>and </a:t>
            </a:r>
            <a:r>
              <a:rPr lang="en-US" sz="2400" dirty="0"/>
              <a:t>sub-</a:t>
            </a:r>
            <a:r>
              <a:rPr lang="en-US" sz="2400" dirty="0" err="1"/>
              <a:t>subpackages</a:t>
            </a:r>
            <a:r>
              <a:rPr lang="en-US" sz="2400" dirty="0" smtClean="0"/>
              <a:t>,</a:t>
            </a:r>
          </a:p>
          <a:p>
            <a:r>
              <a:rPr lang="en-US" sz="2400" dirty="0" smtClean="0"/>
              <a:t> </a:t>
            </a:r>
            <a:r>
              <a:rPr lang="en-US" sz="2400" dirty="0"/>
              <a:t>and so on</a:t>
            </a:r>
            <a:r>
              <a:rPr lang="en-US" sz="2400" dirty="0" smtClean="0"/>
              <a:t>.</a:t>
            </a:r>
          </a:p>
          <a:p>
            <a:endParaRPr lang="en-US" dirty="0"/>
          </a:p>
          <a:p>
            <a:endParaRPr lang="en-IN" dirty="0"/>
          </a:p>
        </p:txBody>
      </p:sp>
    </p:spTree>
    <p:extLst>
      <p:ext uri="{BB962C8B-B14F-4D97-AF65-F5344CB8AC3E}">
        <p14:creationId xmlns:p14="http://schemas.microsoft.com/office/powerpoint/2010/main" val="8377699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Directory structure for packages</a:t>
            </a:r>
            <a:endParaRPr lang="en-IN" dirty="0"/>
          </a:p>
        </p:txBody>
      </p:sp>
      <p:sp>
        <p:nvSpPr>
          <p:cNvPr id="3" name="Content Placeholder 2"/>
          <p:cNvSpPr>
            <a:spLocks noGrp="1"/>
          </p:cNvSpPr>
          <p:nvPr>
            <p:ph idx="1"/>
          </p:nvPr>
        </p:nvSpPr>
        <p:spPr>
          <a:xfrm>
            <a:off x="2589212" y="2133600"/>
            <a:ext cx="8915400" cy="4516582"/>
          </a:xfrm>
        </p:spPr>
        <p:txBody>
          <a:bodyPr/>
          <a:lstStyle/>
          <a:p>
            <a:r>
              <a:rPr lang="en-IN" sz="2000" dirty="0" smtClean="0"/>
              <a:t>Directory   --  Mobile</a:t>
            </a:r>
          </a:p>
          <a:p>
            <a:pPr lvl="1"/>
            <a:r>
              <a:rPr lang="en-IN" sz="2000" dirty="0" smtClean="0"/>
              <a:t>File ---- </a:t>
            </a:r>
            <a:r>
              <a:rPr lang="en-IN" sz="2000" dirty="0" err="1" smtClean="0"/>
              <a:t>Apple.ipynb</a:t>
            </a:r>
            <a:r>
              <a:rPr lang="en-IN" sz="2000" dirty="0" smtClean="0"/>
              <a:t>    having a function  </a:t>
            </a:r>
            <a:r>
              <a:rPr lang="en-IN" sz="2000" dirty="0" err="1" smtClean="0"/>
              <a:t>iphone</a:t>
            </a:r>
            <a:r>
              <a:rPr lang="en-IN" sz="2000" dirty="0" smtClean="0"/>
              <a:t>()</a:t>
            </a:r>
          </a:p>
          <a:p>
            <a:pPr lvl="1"/>
            <a:r>
              <a:rPr lang="en-IN" sz="2000" dirty="0" smtClean="0"/>
              <a:t>File ---- </a:t>
            </a:r>
            <a:r>
              <a:rPr lang="en-IN" sz="2000" dirty="0" err="1" smtClean="0"/>
              <a:t>LG.ipynb</a:t>
            </a:r>
            <a:r>
              <a:rPr lang="en-IN" sz="2000" dirty="0" smtClean="0"/>
              <a:t>     having a function       work()</a:t>
            </a:r>
          </a:p>
          <a:p>
            <a:pPr lvl="1"/>
            <a:endParaRPr lang="en-IN" sz="2000" dirty="0"/>
          </a:p>
          <a:p>
            <a:pPr lvl="1"/>
            <a:endParaRPr lang="en-IN" sz="2000" dirty="0" smtClean="0"/>
          </a:p>
          <a:p>
            <a:pPr marL="457200" lvl="1" indent="0">
              <a:buNone/>
            </a:pPr>
            <a:r>
              <a:rPr lang="en-IN" sz="2000" dirty="0" smtClean="0"/>
              <a:t>Import Mobile</a:t>
            </a:r>
          </a:p>
          <a:p>
            <a:pPr marL="457200" lvl="1" indent="0">
              <a:buNone/>
            </a:pPr>
            <a:r>
              <a:rPr lang="en-IN" sz="2000" dirty="0" smtClean="0"/>
              <a:t>From  Mobile import  Apple</a:t>
            </a:r>
          </a:p>
          <a:p>
            <a:pPr marL="457200" lvl="1" indent="0">
              <a:buNone/>
            </a:pPr>
            <a:r>
              <a:rPr lang="en-IN" sz="2000" dirty="0" smtClean="0"/>
              <a:t>From Mobile import LG</a:t>
            </a:r>
          </a:p>
          <a:p>
            <a:pPr marL="457200" lvl="1" indent="0">
              <a:buNone/>
            </a:pPr>
            <a:r>
              <a:rPr lang="en-IN" sz="2000" dirty="0" err="1" smtClean="0"/>
              <a:t>Apple.iphone</a:t>
            </a:r>
            <a:r>
              <a:rPr lang="en-IN" sz="2000" dirty="0" smtClean="0"/>
              <a:t>()</a:t>
            </a:r>
          </a:p>
          <a:p>
            <a:pPr marL="457200" lvl="1" indent="0">
              <a:buNone/>
            </a:pPr>
            <a:r>
              <a:rPr lang="en-IN" sz="2000" dirty="0" err="1" smtClean="0"/>
              <a:t>LG.work</a:t>
            </a:r>
            <a:r>
              <a:rPr lang="en-IN" sz="2000" dirty="0" smtClean="0"/>
              <a:t>()</a:t>
            </a:r>
          </a:p>
          <a:p>
            <a:pPr marL="457200" lvl="1" indent="0">
              <a:buNone/>
            </a:pPr>
            <a:endParaRPr lang="en-IN" dirty="0"/>
          </a:p>
        </p:txBody>
      </p:sp>
    </p:spTree>
    <p:extLst>
      <p:ext uri="{BB962C8B-B14F-4D97-AF65-F5344CB8AC3E}">
        <p14:creationId xmlns:p14="http://schemas.microsoft.com/office/powerpoint/2010/main" val="3294722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File </a:t>
            </a:r>
            <a:r>
              <a:rPr lang="en-IN" dirty="0" smtClean="0"/>
              <a:t>I/O operations</a:t>
            </a:r>
            <a:r>
              <a:rPr lang="en-IN" dirty="0"/>
              <a:t/>
            </a:r>
            <a:br>
              <a:rPr lang="en-IN" dirty="0"/>
            </a:br>
            <a:endParaRPr lang="en-IN" dirty="0"/>
          </a:p>
        </p:txBody>
      </p:sp>
      <p:sp>
        <p:nvSpPr>
          <p:cNvPr id="3" name="Content Placeholder 2"/>
          <p:cNvSpPr>
            <a:spLocks noGrp="1"/>
          </p:cNvSpPr>
          <p:nvPr>
            <p:ph idx="1"/>
          </p:nvPr>
        </p:nvSpPr>
        <p:spPr/>
        <p:txBody>
          <a:bodyPr/>
          <a:lstStyle/>
          <a:p>
            <a:r>
              <a:rPr lang="en-US" sz="2400" dirty="0">
                <a:hlinkClick r:id="rId2"/>
              </a:rPr>
              <a:t>What is a file?</a:t>
            </a:r>
            <a:endParaRPr lang="en-US" sz="2400" dirty="0"/>
          </a:p>
          <a:p>
            <a:r>
              <a:rPr lang="en-US" sz="2400" dirty="0">
                <a:hlinkClick r:id="rId3"/>
              </a:rPr>
              <a:t>How to open a file?</a:t>
            </a:r>
            <a:endParaRPr lang="en-US" sz="2400" dirty="0"/>
          </a:p>
          <a:p>
            <a:r>
              <a:rPr lang="en-US" sz="2400" dirty="0">
                <a:hlinkClick r:id="rId4"/>
              </a:rPr>
              <a:t>How to close a file Using Python?</a:t>
            </a:r>
            <a:endParaRPr lang="en-US" sz="2400" dirty="0"/>
          </a:p>
          <a:p>
            <a:r>
              <a:rPr lang="en-US" sz="2400" dirty="0">
                <a:hlinkClick r:id="rId5"/>
              </a:rPr>
              <a:t>How to write to File Using Python?</a:t>
            </a:r>
            <a:endParaRPr lang="en-US" sz="2400" dirty="0"/>
          </a:p>
          <a:p>
            <a:r>
              <a:rPr lang="en-US" sz="2400" dirty="0">
                <a:hlinkClick r:id="rId6"/>
              </a:rPr>
              <a:t>How to read files in Python?</a:t>
            </a:r>
            <a:endParaRPr lang="en-US" sz="2400" dirty="0"/>
          </a:p>
          <a:p>
            <a:r>
              <a:rPr lang="en-US" sz="2400" dirty="0">
                <a:hlinkClick r:id="rId7"/>
              </a:rPr>
              <a:t>Python File Methods</a:t>
            </a:r>
            <a:endParaRPr lang="en-US" sz="2400" dirty="0"/>
          </a:p>
          <a:p>
            <a:endParaRPr lang="en-IN" dirty="0"/>
          </a:p>
        </p:txBody>
      </p:sp>
    </p:spTree>
    <p:extLst>
      <p:ext uri="{BB962C8B-B14F-4D97-AF65-F5344CB8AC3E}">
        <p14:creationId xmlns:p14="http://schemas.microsoft.com/office/powerpoint/2010/main" val="1148633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file?</a:t>
            </a:r>
            <a:br>
              <a:rPr lang="en-IN" b="1" dirty="0"/>
            </a:br>
            <a:endParaRPr lang="en-IN" dirty="0"/>
          </a:p>
        </p:txBody>
      </p:sp>
      <p:sp>
        <p:nvSpPr>
          <p:cNvPr id="3" name="Content Placeholder 2"/>
          <p:cNvSpPr>
            <a:spLocks noGrp="1"/>
          </p:cNvSpPr>
          <p:nvPr>
            <p:ph idx="1"/>
          </p:nvPr>
        </p:nvSpPr>
        <p:spPr/>
        <p:txBody>
          <a:bodyPr>
            <a:normAutofit/>
          </a:bodyPr>
          <a:lstStyle/>
          <a:p>
            <a:r>
              <a:rPr lang="en-US" sz="2400" dirty="0"/>
              <a:t>File is a named location on disk to store related information. It is used to permanently store data in a non-volatile memory (e.g. hard disk).</a:t>
            </a:r>
          </a:p>
          <a:p>
            <a:r>
              <a:rPr lang="en-US" sz="2400" dirty="0"/>
              <a:t>Since, random access memory (RAM) is volatile which loses its data when computer is turned off, we use files for future use of the data.</a:t>
            </a:r>
          </a:p>
          <a:p>
            <a:endParaRPr lang="en-IN" sz="2400" dirty="0"/>
          </a:p>
        </p:txBody>
      </p:sp>
    </p:spTree>
    <p:extLst>
      <p:ext uri="{BB962C8B-B14F-4D97-AF65-F5344CB8AC3E}">
        <p14:creationId xmlns:p14="http://schemas.microsoft.com/office/powerpoint/2010/main" val="311775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 file operation takes place in the following order</a:t>
            </a:r>
            <a:endParaRPr lang="en-IN" dirty="0"/>
          </a:p>
        </p:txBody>
      </p:sp>
      <p:sp>
        <p:nvSpPr>
          <p:cNvPr id="3" name="Content Placeholder 2"/>
          <p:cNvSpPr>
            <a:spLocks noGrp="1"/>
          </p:cNvSpPr>
          <p:nvPr>
            <p:ph idx="1"/>
          </p:nvPr>
        </p:nvSpPr>
        <p:spPr/>
        <p:txBody>
          <a:bodyPr/>
          <a:lstStyle/>
          <a:p>
            <a:endParaRPr lang="en-IN" dirty="0" smtClean="0"/>
          </a:p>
          <a:p>
            <a:r>
              <a:rPr lang="en-US" sz="2400" dirty="0"/>
              <a:t>Open a file</a:t>
            </a:r>
          </a:p>
          <a:p>
            <a:r>
              <a:rPr lang="en-US" sz="2400" dirty="0"/>
              <a:t>Read or write (perform operation)</a:t>
            </a:r>
          </a:p>
          <a:p>
            <a:r>
              <a:rPr lang="en-US" sz="2400" dirty="0"/>
              <a:t>Close the file</a:t>
            </a:r>
          </a:p>
          <a:p>
            <a:endParaRPr lang="en-IN" dirty="0"/>
          </a:p>
        </p:txBody>
      </p:sp>
    </p:spTree>
    <p:extLst>
      <p:ext uri="{BB962C8B-B14F-4D97-AF65-F5344CB8AC3E}">
        <p14:creationId xmlns:p14="http://schemas.microsoft.com/office/powerpoint/2010/main" val="3660577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open a file</a:t>
            </a:r>
            <a:br>
              <a:rPr lang="en-IN" b="1" dirty="0"/>
            </a:br>
            <a:endParaRPr lang="en-IN" dirty="0"/>
          </a:p>
        </p:txBody>
      </p:sp>
      <p:sp>
        <p:nvSpPr>
          <p:cNvPr id="3" name="Content Placeholder 2"/>
          <p:cNvSpPr>
            <a:spLocks noGrp="1"/>
          </p:cNvSpPr>
          <p:nvPr>
            <p:ph idx="1"/>
          </p:nvPr>
        </p:nvSpPr>
        <p:spPr/>
        <p:txBody>
          <a:bodyPr>
            <a:normAutofit/>
          </a:bodyPr>
          <a:lstStyle/>
          <a:p>
            <a:r>
              <a:rPr lang="en-US" sz="2400" dirty="0"/>
              <a:t>Python has a built-in function open() to open a file</a:t>
            </a:r>
            <a:r>
              <a:rPr lang="en-US" sz="2400" dirty="0" smtClean="0"/>
              <a:t>.</a:t>
            </a:r>
          </a:p>
          <a:p>
            <a:r>
              <a:rPr lang="en-US" sz="2400" dirty="0" smtClean="0"/>
              <a:t> </a:t>
            </a:r>
            <a:endParaRPr lang="en-US" sz="2400" dirty="0"/>
          </a:p>
          <a:p>
            <a:r>
              <a:rPr lang="en-US" sz="2400" dirty="0"/>
              <a:t>&gt;&gt;&gt; f = open("test.txt")    # open file in current directory</a:t>
            </a:r>
          </a:p>
          <a:p>
            <a:r>
              <a:rPr lang="en-US" sz="2400" dirty="0"/>
              <a:t>&gt;&gt;&gt; f = open("C:/Python33/README.txt") </a:t>
            </a:r>
            <a:endParaRPr lang="en-US" sz="2400" dirty="0" smtClean="0"/>
          </a:p>
          <a:p>
            <a:pPr lvl="3"/>
            <a:r>
              <a:rPr lang="en-US" sz="1800" dirty="0" smtClean="0"/>
              <a:t> </a:t>
            </a:r>
            <a:r>
              <a:rPr lang="en-US" sz="1800" dirty="0"/>
              <a:t># specifying full path</a:t>
            </a:r>
            <a:endParaRPr lang="en-IN" sz="1800" dirty="0"/>
          </a:p>
        </p:txBody>
      </p:sp>
    </p:spTree>
    <p:extLst>
      <p:ext uri="{BB962C8B-B14F-4D97-AF65-F5344CB8AC3E}">
        <p14:creationId xmlns:p14="http://schemas.microsoft.com/office/powerpoint/2010/main" val="37046958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4000"/>
            <a:ext cx="8911687" cy="745067"/>
          </a:xfrm>
        </p:spPr>
        <p:txBody>
          <a:bodyPr/>
          <a:lstStyle/>
          <a:p>
            <a:r>
              <a:rPr lang="en-IN" dirty="0"/>
              <a:t>Python File Modes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1851070"/>
              </p:ext>
            </p:extLst>
          </p:nvPr>
        </p:nvGraphicFramePr>
        <p:xfrm>
          <a:off x="1168400" y="1185334"/>
          <a:ext cx="10092266" cy="5600830"/>
        </p:xfrm>
        <a:graphic>
          <a:graphicData uri="http://schemas.openxmlformats.org/drawingml/2006/table">
            <a:tbl>
              <a:tblPr/>
              <a:tblGrid>
                <a:gridCol w="5046133">
                  <a:extLst>
                    <a:ext uri="{9D8B030D-6E8A-4147-A177-3AD203B41FA5}">
                      <a16:colId xmlns:a16="http://schemas.microsoft.com/office/drawing/2014/main" val="3975373118"/>
                    </a:ext>
                  </a:extLst>
                </a:gridCol>
                <a:gridCol w="5046133">
                  <a:extLst>
                    <a:ext uri="{9D8B030D-6E8A-4147-A177-3AD203B41FA5}">
                      <a16:colId xmlns:a16="http://schemas.microsoft.com/office/drawing/2014/main" val="2453439397"/>
                    </a:ext>
                  </a:extLst>
                </a:gridCol>
              </a:tblGrid>
              <a:tr h="426148">
                <a:tc>
                  <a:txBody>
                    <a:bodyPr/>
                    <a:lstStyle/>
                    <a:p>
                      <a:pPr algn="l"/>
                      <a:r>
                        <a:rPr lang="en-IN" sz="1200" b="0">
                          <a:effectLst/>
                        </a:rPr>
                        <a:t>Mode</a:t>
                      </a:r>
                    </a:p>
                  </a:txBody>
                  <a:tcPr marL="63607" marR="50886" marT="95410" marB="89050"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tc>
                  <a:txBody>
                    <a:bodyPr/>
                    <a:lstStyle/>
                    <a:p>
                      <a:pPr algn="l"/>
                      <a:r>
                        <a:rPr lang="en-IN" sz="2000" b="0" dirty="0">
                          <a:effectLst/>
                        </a:rPr>
                        <a:t>Description</a:t>
                      </a:r>
                    </a:p>
                  </a:txBody>
                  <a:tcPr marL="63607" marR="50886" marT="95410" marB="89050"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EAEAEC"/>
                    </a:solidFill>
                  </a:tcPr>
                </a:tc>
                <a:extLst>
                  <a:ext uri="{0D108BD9-81ED-4DB2-BD59-A6C34878D82A}">
                    <a16:rowId xmlns:a16="http://schemas.microsoft.com/office/drawing/2014/main" val="1718778085"/>
                  </a:ext>
                </a:extLst>
              </a:tr>
              <a:tr h="370746">
                <a:tc>
                  <a:txBody>
                    <a:bodyPr/>
                    <a:lstStyle/>
                    <a:p>
                      <a:r>
                        <a:rPr lang="en-IN" sz="1800" dirty="0">
                          <a:effectLst/>
                        </a:rPr>
                        <a:t>'r'</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2000" dirty="0">
                          <a:effectLst/>
                        </a:rPr>
                        <a:t>Open a file for reading. (default)</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4276460745"/>
                  </a:ext>
                </a:extLst>
              </a:tr>
              <a:tr h="901711">
                <a:tc>
                  <a:txBody>
                    <a:bodyPr/>
                    <a:lstStyle/>
                    <a:p>
                      <a:r>
                        <a:rPr lang="en-IN" sz="1800" dirty="0">
                          <a:effectLst/>
                        </a:rPr>
                        <a:t>'w'</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2000" dirty="0">
                          <a:effectLst/>
                        </a:rPr>
                        <a:t>Open a file for writing. Creates a new file if it does not exist or truncates the file if it exists.</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193283891"/>
                  </a:ext>
                </a:extLst>
              </a:tr>
              <a:tr h="901711">
                <a:tc>
                  <a:txBody>
                    <a:bodyPr/>
                    <a:lstStyle/>
                    <a:p>
                      <a:r>
                        <a:rPr lang="en-IN" sz="1800" dirty="0">
                          <a:effectLst/>
                        </a:rPr>
                        <a:t>'x'</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2000" dirty="0">
                          <a:effectLst/>
                        </a:rPr>
                        <a:t>Open a file for exclusive creation. If the file already exists, the operation fails.</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555160076"/>
                  </a:ext>
                </a:extLst>
              </a:tr>
              <a:tr h="1167194">
                <a:tc>
                  <a:txBody>
                    <a:bodyPr/>
                    <a:lstStyle/>
                    <a:p>
                      <a:r>
                        <a:rPr lang="en-IN" sz="1800" dirty="0">
                          <a:effectLst/>
                        </a:rPr>
                        <a:t>'a'</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2000" dirty="0">
                          <a:effectLst/>
                        </a:rPr>
                        <a:t>Open for appending at the end of the file without truncating it. Creates a new file if it does not exist.</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2654755334"/>
                  </a:ext>
                </a:extLst>
              </a:tr>
              <a:tr h="370746">
                <a:tc>
                  <a:txBody>
                    <a:bodyPr/>
                    <a:lstStyle/>
                    <a:p>
                      <a:r>
                        <a:rPr lang="en-IN" sz="1800" dirty="0">
                          <a:effectLst/>
                        </a:rPr>
                        <a:t>'t'</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IN" sz="2000" dirty="0">
                          <a:effectLst/>
                        </a:rPr>
                        <a:t>Open in text mode. (default)</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934582658"/>
                  </a:ext>
                </a:extLst>
              </a:tr>
              <a:tr h="370746">
                <a:tc>
                  <a:txBody>
                    <a:bodyPr/>
                    <a:lstStyle/>
                    <a:p>
                      <a:r>
                        <a:rPr lang="en-IN" sz="1800" dirty="0">
                          <a:effectLst/>
                        </a:rPr>
                        <a:t>'b'</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IN" sz="2000" dirty="0">
                          <a:effectLst/>
                        </a:rPr>
                        <a:t>Open in binary mode.</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5775401"/>
                  </a:ext>
                </a:extLst>
              </a:tr>
              <a:tr h="636229">
                <a:tc>
                  <a:txBody>
                    <a:bodyPr/>
                    <a:lstStyle/>
                    <a:p>
                      <a:r>
                        <a:rPr lang="en-IN" sz="1800" dirty="0">
                          <a:effectLst/>
                        </a:rPr>
                        <a:t>'+'</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tc>
                  <a:txBody>
                    <a:bodyPr/>
                    <a:lstStyle/>
                    <a:p>
                      <a:r>
                        <a:rPr lang="en-US" sz="2000" dirty="0">
                          <a:effectLst/>
                        </a:rPr>
                        <a:t>Open a file for updating (reading and writing)</a:t>
                      </a:r>
                    </a:p>
                  </a:txBody>
                  <a:tcPr marL="63607" marR="50886" marT="63607" marB="57246" anchor="ctr">
                    <a:lnL w="9525" cap="flat" cmpd="sng" algn="ctr">
                      <a:solidFill>
                        <a:srgbClr val="EAEAEC"/>
                      </a:solidFill>
                      <a:prstDash val="solid"/>
                      <a:round/>
                      <a:headEnd type="none" w="med" len="med"/>
                      <a:tailEnd type="none" w="med" len="med"/>
                    </a:lnL>
                    <a:lnR w="9525" cap="flat" cmpd="sng" algn="ctr">
                      <a:solidFill>
                        <a:srgbClr val="EAEAEC"/>
                      </a:solidFill>
                      <a:prstDash val="solid"/>
                      <a:round/>
                      <a:headEnd type="none" w="med" len="med"/>
                      <a:tailEnd type="none" w="med" len="med"/>
                    </a:lnR>
                    <a:lnT w="9525" cap="flat" cmpd="sng" algn="ctr">
                      <a:solidFill>
                        <a:srgbClr val="EAEAEC"/>
                      </a:solidFill>
                      <a:prstDash val="solid"/>
                      <a:round/>
                      <a:headEnd type="none" w="med" len="med"/>
                      <a:tailEnd type="none" w="med" len="med"/>
                    </a:lnT>
                    <a:lnB w="9525"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996331186"/>
                  </a:ext>
                </a:extLst>
              </a:tr>
            </a:tbl>
          </a:graphicData>
        </a:graphic>
      </p:graphicFrame>
    </p:spTree>
    <p:extLst>
      <p:ext uri="{BB962C8B-B14F-4D97-AF65-F5344CB8AC3E}">
        <p14:creationId xmlns:p14="http://schemas.microsoft.com/office/powerpoint/2010/main" val="19760247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f = open("test.txt")      # equivalent to 'r' or '</a:t>
            </a:r>
            <a:r>
              <a:rPr lang="en-US" sz="2800" dirty="0" err="1"/>
              <a:t>rt</a:t>
            </a:r>
            <a:r>
              <a:rPr lang="en-US" sz="2800" dirty="0"/>
              <a:t>'</a:t>
            </a:r>
          </a:p>
          <a:p>
            <a:r>
              <a:rPr lang="en-US" sz="2800" dirty="0"/>
              <a:t>f = open("</a:t>
            </a:r>
            <a:r>
              <a:rPr lang="en-US" sz="2800" dirty="0" err="1"/>
              <a:t>test.txt",'w</a:t>
            </a:r>
            <a:r>
              <a:rPr lang="en-US" sz="2800" dirty="0"/>
              <a:t>')  # write in text mode</a:t>
            </a:r>
          </a:p>
          <a:p>
            <a:r>
              <a:rPr lang="en-US" sz="2800" dirty="0"/>
              <a:t>f = open("img.bmp",'</a:t>
            </a:r>
            <a:r>
              <a:rPr lang="en-US" sz="2800" dirty="0" err="1"/>
              <a:t>r+b</a:t>
            </a:r>
            <a:r>
              <a:rPr lang="en-US" sz="2800" dirty="0"/>
              <a:t>') # read and write in binary mode</a:t>
            </a:r>
            <a:endParaRPr lang="en-IN" sz="2800" dirty="0"/>
          </a:p>
        </p:txBody>
      </p:sp>
    </p:spTree>
    <p:extLst>
      <p:ext uri="{BB962C8B-B14F-4D97-AF65-F5344CB8AC3E}">
        <p14:creationId xmlns:p14="http://schemas.microsoft.com/office/powerpoint/2010/main" val="13333609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Unicode?</a:t>
            </a:r>
            <a:br>
              <a:rPr lang="en-IN" b="1" dirty="0"/>
            </a:br>
            <a:endParaRPr lang="en-IN" dirty="0"/>
          </a:p>
        </p:txBody>
      </p:sp>
      <p:sp>
        <p:nvSpPr>
          <p:cNvPr id="3" name="Content Placeholder 2"/>
          <p:cNvSpPr>
            <a:spLocks noGrp="1"/>
          </p:cNvSpPr>
          <p:nvPr>
            <p:ph idx="1"/>
          </p:nvPr>
        </p:nvSpPr>
        <p:spPr/>
        <p:txBody>
          <a:bodyPr/>
          <a:lstStyle/>
          <a:p>
            <a:r>
              <a:rPr lang="en-US" dirty="0" smtClean="0"/>
              <a:t>In </a:t>
            </a:r>
            <a:r>
              <a:rPr lang="en-US" dirty="0"/>
              <a:t>computer systems, characters are transformed and stored as numbers (sequences of bits) that can be handled by the processor. </a:t>
            </a:r>
            <a:endParaRPr lang="en-US" dirty="0" smtClean="0"/>
          </a:p>
          <a:p>
            <a:r>
              <a:rPr lang="en-US" dirty="0" smtClean="0"/>
              <a:t>A </a:t>
            </a:r>
            <a:r>
              <a:rPr lang="en-US" dirty="0"/>
              <a:t>code page is an encoding scheme that maps a specific sequence of bits to its character representation. </a:t>
            </a:r>
            <a:endParaRPr lang="en-US" dirty="0" smtClean="0"/>
          </a:p>
          <a:p>
            <a:r>
              <a:rPr lang="en-US" dirty="0" smtClean="0"/>
              <a:t>The </a:t>
            </a:r>
            <a:r>
              <a:rPr lang="en-US" dirty="0"/>
              <a:t>pre-Unicode world was populated with hundreds of different encoding schemes that assigned a number to each letter or character. </a:t>
            </a:r>
            <a:endParaRPr lang="en-US" dirty="0" smtClean="0"/>
          </a:p>
          <a:p>
            <a:r>
              <a:rPr lang="en-US" dirty="0" smtClean="0"/>
              <a:t>Many </a:t>
            </a:r>
            <a:r>
              <a:rPr lang="en-US" dirty="0"/>
              <a:t>such schemes included code pages that contained only 256 characters - each character requiring 8 bits of storage. </a:t>
            </a:r>
            <a:endParaRPr lang="en-IN" dirty="0"/>
          </a:p>
        </p:txBody>
      </p:sp>
    </p:spTree>
    <p:extLst>
      <p:ext uri="{BB962C8B-B14F-4D97-AF65-F5344CB8AC3E}">
        <p14:creationId xmlns:p14="http://schemas.microsoft.com/office/powerpoint/2010/main" val="55977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Numeric Range Loop</a:t>
            </a:r>
            <a:br>
              <a:rPr lang="en-IN" dirty="0"/>
            </a:br>
            <a:endParaRPr lang="en-IN" dirty="0"/>
          </a:p>
        </p:txBody>
      </p:sp>
      <p:sp>
        <p:nvSpPr>
          <p:cNvPr id="4" name="Rectangle 1"/>
          <p:cNvSpPr>
            <a:spLocks noGrp="1" noChangeArrowheads="1"/>
          </p:cNvSpPr>
          <p:nvPr>
            <p:ph idx="1"/>
          </p:nvPr>
        </p:nvSpPr>
        <p:spPr bwMode="auto">
          <a:xfrm>
            <a:off x="3268133" y="1744528"/>
            <a:ext cx="7972149"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222222"/>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222222"/>
              </a:solidFill>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source sans pro"/>
              </a:rPr>
              <a:t>The most basic </a:t>
            </a:r>
            <a:r>
              <a:rPr kumimoji="0" lang="en-US" altLang="en-US" sz="2400" b="0" i="0" u="none" strike="noStrike" cap="none" normalizeH="0" baseline="0" dirty="0" smtClean="0">
                <a:ln>
                  <a:noFill/>
                </a:ln>
                <a:solidFill>
                  <a:srgbClr val="222222"/>
                </a:solidFill>
                <a:effectLst/>
                <a:latin typeface="SFMono-Regular"/>
              </a:rPr>
              <a:t>for</a:t>
            </a:r>
            <a:r>
              <a:rPr kumimoji="0" lang="en-US" altLang="en-US" sz="2400" b="0" i="0" u="none" strike="noStrike" cap="none" normalizeH="0" baseline="0" dirty="0" smtClean="0">
                <a:ln>
                  <a:noFill/>
                </a:ln>
                <a:solidFill>
                  <a:srgbClr val="222222"/>
                </a:solidFill>
                <a:effectLst/>
                <a:latin typeface="source sans pro"/>
              </a:rPr>
              <a:t> loop is a simple numeric range statement with start and end values</a:t>
            </a:r>
            <a:r>
              <a:rPr kumimoji="0" lang="en-US" altLang="en-US" sz="2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L="0" lvl="0" indent="0" defTabSz="914400">
              <a:buClrTx/>
              <a:buNone/>
            </a:pPr>
            <a:r>
              <a:rPr lang="en-US" altLang="en-US" sz="2400" dirty="0"/>
              <a:t>for </a:t>
            </a:r>
            <a:r>
              <a:rPr lang="en-US" altLang="en-US" sz="2400" dirty="0" err="1"/>
              <a:t>i</a:t>
            </a:r>
            <a:r>
              <a:rPr lang="en-US" altLang="en-US" sz="2400" dirty="0"/>
              <a:t> = 1 to 10</a:t>
            </a:r>
          </a:p>
          <a:p>
            <a:pPr marL="0" lvl="0" indent="0" defTabSz="914400">
              <a:buClrTx/>
              <a:buNone/>
            </a:pPr>
            <a:r>
              <a:rPr lang="en-US" altLang="en-US" sz="2400" dirty="0"/>
              <a:t>    &lt;loop body</a:t>
            </a:r>
            <a:r>
              <a:rPr lang="en-US" altLang="en-US" sz="2400" dirty="0" smtClean="0"/>
              <a:t>&gt;</a:t>
            </a:r>
          </a:p>
          <a:p>
            <a:pPr marL="0" lvl="0" indent="0" defTabSz="914400">
              <a:buClrTx/>
              <a:buNone/>
            </a:pPr>
            <a:endParaRPr kumimoji="0" lang="en-US" altLang="en-US" sz="2400" b="0" i="0" u="none" strike="noStrike" cap="none" normalizeH="0" baseline="0" dirty="0">
              <a:ln>
                <a:noFill/>
              </a:ln>
              <a:solidFill>
                <a:schemeClr val="tx1"/>
              </a:solidFill>
              <a:effectLst/>
            </a:endParaRPr>
          </a:p>
          <a:p>
            <a:pPr marL="0" lvl="0" indent="0" defTabSz="914400">
              <a:buClrTx/>
              <a:buNone/>
            </a:pPr>
            <a:endParaRPr lang="en-US" altLang="en-US" sz="24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60566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importance of Unicode</a:t>
            </a:r>
            <a:br>
              <a:rPr lang="en-IN" b="1" dirty="0"/>
            </a:br>
            <a:endParaRPr lang="en-IN" dirty="0"/>
          </a:p>
        </p:txBody>
      </p:sp>
      <p:sp>
        <p:nvSpPr>
          <p:cNvPr id="3" name="Content Placeholder 2"/>
          <p:cNvSpPr>
            <a:spLocks noGrp="1"/>
          </p:cNvSpPr>
          <p:nvPr>
            <p:ph idx="1"/>
          </p:nvPr>
        </p:nvSpPr>
        <p:spPr/>
        <p:txBody>
          <a:bodyPr/>
          <a:lstStyle/>
          <a:p>
            <a:r>
              <a:rPr lang="en-US" dirty="0"/>
              <a:t>From a translation/localization point of view, Unicode is an important step towards standardization, at least from a tools and file format standpoint.</a:t>
            </a:r>
          </a:p>
          <a:p>
            <a:r>
              <a:rPr lang="en-US" dirty="0"/>
              <a:t>Unicode enables a single software product or a single website to be designed for multiple platforms, languages and countries (no need for re-engineering) which can lead to a significant reduction in cost over the use of legacy character sets.</a:t>
            </a:r>
          </a:p>
          <a:p>
            <a:endParaRPr lang="en-IN" dirty="0"/>
          </a:p>
        </p:txBody>
      </p:sp>
    </p:spTree>
    <p:extLst>
      <p:ext uri="{BB962C8B-B14F-4D97-AF65-F5344CB8AC3E}">
        <p14:creationId xmlns:p14="http://schemas.microsoft.com/office/powerpoint/2010/main" val="1305163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fontAlgn="base"/>
            <a:r>
              <a:rPr lang="en-US" dirty="0">
                <a:hlinkClick r:id="rId2"/>
              </a:rPr>
              <a:t>ASCII (American Standard Code for Information Interchange)</a:t>
            </a:r>
            <a:r>
              <a:rPr lang="en-US" dirty="0"/>
              <a:t> became the first widespread encoding scheme. However, it's limited to only 128 character definitions. This is fine for the most common English characters, numbers, and punctuation, but is a bit limiting for the rest of the world.</a:t>
            </a:r>
          </a:p>
          <a:p>
            <a:pPr fontAlgn="base"/>
            <a:r>
              <a:rPr lang="en-US" dirty="0"/>
              <a:t>Naturally, the rest of the world wants the same encoding scheme for their characters too. However, for a little, while depending on where you were, there might have been a different character displayed for the same ASCII code.</a:t>
            </a:r>
          </a:p>
          <a:p>
            <a:endParaRPr lang="en-IN" dirty="0"/>
          </a:p>
        </p:txBody>
      </p:sp>
    </p:spTree>
    <p:extLst>
      <p:ext uri="{BB962C8B-B14F-4D97-AF65-F5344CB8AC3E}">
        <p14:creationId xmlns:p14="http://schemas.microsoft.com/office/powerpoint/2010/main" val="3542758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UTF -8</a:t>
            </a:r>
            <a:endParaRPr lang="en-IN" dirty="0"/>
          </a:p>
        </p:txBody>
      </p:sp>
      <p:sp>
        <p:nvSpPr>
          <p:cNvPr id="3" name="Content Placeholder 2"/>
          <p:cNvSpPr>
            <a:spLocks noGrp="1"/>
          </p:cNvSpPr>
          <p:nvPr>
            <p:ph idx="1"/>
          </p:nvPr>
        </p:nvSpPr>
        <p:spPr>
          <a:xfrm>
            <a:off x="2589212" y="1565564"/>
            <a:ext cx="8915400" cy="4345658"/>
          </a:xfrm>
        </p:spPr>
        <p:txBody>
          <a:bodyPr>
            <a:normAutofit fontScale="92500" lnSpcReduction="20000"/>
          </a:bodyPr>
          <a:lstStyle/>
          <a:p>
            <a:pPr fontAlgn="base"/>
            <a:r>
              <a:rPr lang="en-US" dirty="0"/>
              <a:t>It became apparent that a new character encoding scheme was needed, which is when the Unicode standard was created. The objective of Unicode is to unify all the different encoding schemes so that the confusion between computers can be limited as much as possible.</a:t>
            </a:r>
          </a:p>
          <a:p>
            <a:pPr fontAlgn="base"/>
            <a:r>
              <a:rPr lang="en-US" dirty="0"/>
              <a:t>These days, </a:t>
            </a:r>
            <a:r>
              <a:rPr lang="en-US" b="1" dirty="0"/>
              <a:t>the Unicode standard defines values for over 128,000 characters </a:t>
            </a:r>
            <a:r>
              <a:rPr lang="en-US" dirty="0"/>
              <a:t>and can be seen at the </a:t>
            </a:r>
            <a:r>
              <a:rPr lang="en-US" dirty="0">
                <a:hlinkClick r:id="rId2"/>
              </a:rPr>
              <a:t>Unicode Consortium</a:t>
            </a:r>
            <a:r>
              <a:rPr lang="en-US" dirty="0"/>
              <a:t>. It has several character encoding forms:</a:t>
            </a:r>
          </a:p>
          <a:p>
            <a:pPr fontAlgn="base"/>
            <a:r>
              <a:rPr lang="en-US" b="1" dirty="0"/>
              <a:t>UTF-8:</a:t>
            </a:r>
            <a:r>
              <a:rPr lang="en-US" dirty="0"/>
              <a:t> Only uses one byte (8 bits) to encode English characters. It can use a sequence of bytes to encode other characters. UTF-8 is widely used in email systems and on the internet.</a:t>
            </a:r>
          </a:p>
          <a:p>
            <a:pPr fontAlgn="base"/>
            <a:r>
              <a:rPr lang="en-US" b="1" dirty="0"/>
              <a:t>UTF-16:</a:t>
            </a:r>
            <a:r>
              <a:rPr lang="en-US" dirty="0"/>
              <a:t> Uses two bytes (16 bits) to encode the most commonly used characters. If needed, the additional characters can be represented by a pair of 16-bit numbers.</a:t>
            </a:r>
          </a:p>
          <a:p>
            <a:pPr fontAlgn="base"/>
            <a:r>
              <a:rPr lang="en-US" b="1" dirty="0"/>
              <a:t>UTF-32:</a:t>
            </a:r>
            <a:r>
              <a:rPr lang="en-US" dirty="0"/>
              <a:t> Uses four bytes (32 bits) to encode the characters. It became apparent that as the Unicode standard grew, a 16-bit number is too small to represent all the characters. UTF-32 is capable of representing every Unicode character as one number.</a:t>
            </a:r>
          </a:p>
          <a:p>
            <a:endParaRPr lang="en-IN" dirty="0"/>
          </a:p>
        </p:txBody>
      </p:sp>
    </p:spTree>
    <p:extLst>
      <p:ext uri="{BB962C8B-B14F-4D97-AF65-F5344CB8AC3E}">
        <p14:creationId xmlns:p14="http://schemas.microsoft.com/office/powerpoint/2010/main" val="3763540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Utf</a:t>
            </a:r>
            <a:r>
              <a:rPr lang="en-IN" dirty="0" smtClean="0"/>
              <a:t> -8    (file encoding format)</a:t>
            </a:r>
            <a:endParaRPr lang="en-IN" dirty="0"/>
          </a:p>
        </p:txBody>
      </p:sp>
      <p:sp>
        <p:nvSpPr>
          <p:cNvPr id="3" name="Content Placeholder 2"/>
          <p:cNvSpPr>
            <a:spLocks noGrp="1"/>
          </p:cNvSpPr>
          <p:nvPr>
            <p:ph idx="1"/>
          </p:nvPr>
        </p:nvSpPr>
        <p:spPr>
          <a:xfrm>
            <a:off x="2589212" y="2133599"/>
            <a:ext cx="8915400" cy="4131733"/>
          </a:xfrm>
        </p:spPr>
        <p:txBody>
          <a:bodyPr>
            <a:noAutofit/>
          </a:bodyPr>
          <a:lstStyle/>
          <a:p>
            <a:r>
              <a:rPr lang="en-US" b="1" dirty="0"/>
              <a:t>UTF-8</a:t>
            </a:r>
            <a:r>
              <a:rPr lang="en-US" dirty="0"/>
              <a:t> - the most popular type of Unicode encoding. It uses one </a:t>
            </a:r>
            <a:r>
              <a:rPr lang="en-US" dirty="0">
                <a:hlinkClick r:id="rId2"/>
              </a:rPr>
              <a:t>byte</a:t>
            </a:r>
            <a:r>
              <a:rPr lang="en-US" dirty="0"/>
              <a:t> for standard English letters and symbols, two bytes for additional Latin and Middle Eastern characters, and three bytes for Asian characters. </a:t>
            </a:r>
            <a:endParaRPr lang="en-US" dirty="0" smtClean="0"/>
          </a:p>
          <a:p>
            <a:r>
              <a:rPr lang="en-US" dirty="0" smtClean="0"/>
              <a:t>Additional </a:t>
            </a:r>
            <a:r>
              <a:rPr lang="en-US" dirty="0"/>
              <a:t>characters can be represented using four bytes. UTF-8 is backwards compatible with ASCII, since the first 128 characters are mapped to the same values.</a:t>
            </a:r>
          </a:p>
          <a:p>
            <a:r>
              <a:rPr lang="en-US" sz="2000" dirty="0" smtClean="0"/>
              <a:t>Moreover</a:t>
            </a:r>
            <a:r>
              <a:rPr lang="en-US" sz="2000" dirty="0"/>
              <a:t>, the default encoding is platform </a:t>
            </a:r>
            <a:r>
              <a:rPr lang="en-US" sz="2000" dirty="0" smtClean="0"/>
              <a:t>dependent</a:t>
            </a:r>
          </a:p>
          <a:p>
            <a:r>
              <a:rPr lang="en-US" sz="2000" dirty="0" smtClean="0"/>
              <a:t>Hence</a:t>
            </a:r>
            <a:r>
              <a:rPr lang="en-US" sz="2000" dirty="0"/>
              <a:t>, when working with files in text mode, it is highly recommended to specify the encoding type.</a:t>
            </a:r>
          </a:p>
          <a:p>
            <a:r>
              <a:rPr lang="en-US" sz="2000" dirty="0" smtClean="0"/>
              <a:t>f </a:t>
            </a:r>
            <a:r>
              <a:rPr lang="en-US" sz="2000" dirty="0"/>
              <a:t>= open("</a:t>
            </a:r>
            <a:r>
              <a:rPr lang="en-US" sz="2000" dirty="0" err="1"/>
              <a:t>test.txt",mode</a:t>
            </a:r>
            <a:r>
              <a:rPr lang="en-US" sz="2000" dirty="0"/>
              <a:t> = '</a:t>
            </a:r>
            <a:r>
              <a:rPr lang="en-US" sz="2000" dirty="0" err="1"/>
              <a:t>r',encoding</a:t>
            </a:r>
            <a:r>
              <a:rPr lang="en-US" sz="2000" dirty="0"/>
              <a:t> = 'utf-8</a:t>
            </a:r>
            <a:r>
              <a:rPr lang="en-US" sz="2000" dirty="0" smtClean="0"/>
              <a:t>')</a:t>
            </a:r>
          </a:p>
          <a:p>
            <a:r>
              <a:rPr lang="en-US" b="1" dirty="0"/>
              <a:t>UTF</a:t>
            </a:r>
            <a:r>
              <a:rPr lang="en-US" dirty="0"/>
              <a:t>-</a:t>
            </a:r>
            <a:r>
              <a:rPr lang="en-US" b="1" dirty="0"/>
              <a:t>8</a:t>
            </a:r>
            <a:r>
              <a:rPr lang="en-US" dirty="0"/>
              <a:t> is a variable width character encoding capable of encoding all 1,112,064 valid code points in Unicode using one to four </a:t>
            </a:r>
            <a:r>
              <a:rPr lang="en-US" b="1" dirty="0"/>
              <a:t>8</a:t>
            </a:r>
            <a:r>
              <a:rPr lang="en-US" dirty="0"/>
              <a:t>-bit bytes. The encoding is defined by the Unicode Standard,</a:t>
            </a:r>
            <a:endParaRPr lang="en-IN" sz="2000" dirty="0"/>
          </a:p>
        </p:txBody>
      </p:sp>
    </p:spTree>
    <p:extLst>
      <p:ext uri="{BB962C8B-B14F-4D97-AF65-F5344CB8AC3E}">
        <p14:creationId xmlns:p14="http://schemas.microsoft.com/office/powerpoint/2010/main" val="901940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close a file</a:t>
            </a:r>
            <a:br>
              <a:rPr lang="en-IN" b="1" dirty="0"/>
            </a:br>
            <a:endParaRPr lang="en-IN" dirty="0"/>
          </a:p>
        </p:txBody>
      </p:sp>
      <p:sp>
        <p:nvSpPr>
          <p:cNvPr id="3" name="Content Placeholder 2"/>
          <p:cNvSpPr>
            <a:spLocks noGrp="1"/>
          </p:cNvSpPr>
          <p:nvPr>
            <p:ph idx="1"/>
          </p:nvPr>
        </p:nvSpPr>
        <p:spPr/>
        <p:txBody>
          <a:bodyPr>
            <a:normAutofit/>
          </a:bodyPr>
          <a:lstStyle/>
          <a:p>
            <a:r>
              <a:rPr lang="en-US" sz="2800" dirty="0"/>
              <a:t>f = open("</a:t>
            </a:r>
            <a:r>
              <a:rPr lang="en-US" sz="2800" dirty="0" err="1"/>
              <a:t>test.txt",encoding</a:t>
            </a:r>
            <a:r>
              <a:rPr lang="en-US" sz="2800" dirty="0"/>
              <a:t> = 'utf-8')</a:t>
            </a:r>
          </a:p>
          <a:p>
            <a:r>
              <a:rPr lang="en-US" sz="2800" dirty="0"/>
              <a:t># perform file operations</a:t>
            </a:r>
          </a:p>
          <a:p>
            <a:r>
              <a:rPr lang="en-US" sz="2800" dirty="0" err="1"/>
              <a:t>f.close</a:t>
            </a:r>
            <a:r>
              <a:rPr lang="en-US" sz="2800" dirty="0"/>
              <a:t>()</a:t>
            </a:r>
            <a:endParaRPr lang="en-IN" sz="2800" dirty="0"/>
          </a:p>
        </p:txBody>
      </p:sp>
    </p:spTree>
    <p:extLst>
      <p:ext uri="{BB962C8B-B14F-4D97-AF65-F5344CB8AC3E}">
        <p14:creationId xmlns:p14="http://schemas.microsoft.com/office/powerpoint/2010/main" val="1081812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Pickle in Python: Object Serialization</a:t>
            </a:r>
            <a:br>
              <a:rPr lang="en-US" b="1" dirty="0"/>
            </a:br>
            <a:endParaRPr lang="en-IN" dirty="0"/>
          </a:p>
        </p:txBody>
      </p:sp>
      <p:sp>
        <p:nvSpPr>
          <p:cNvPr id="3" name="Content Placeholder 2"/>
          <p:cNvSpPr>
            <a:spLocks noGrp="1"/>
          </p:cNvSpPr>
          <p:nvPr>
            <p:ph idx="1"/>
          </p:nvPr>
        </p:nvSpPr>
        <p:spPr/>
        <p:txBody>
          <a:bodyPr>
            <a:normAutofit fontScale="92500"/>
          </a:bodyPr>
          <a:lstStyle/>
          <a:p>
            <a:r>
              <a:rPr lang="en-US" sz="2800" dirty="0"/>
              <a:t>Pickle is used for serializing and de-serializing Python object structures, also called marshalling or flattening</a:t>
            </a:r>
            <a:r>
              <a:rPr lang="en-US" sz="2800" dirty="0" smtClean="0"/>
              <a:t>.</a:t>
            </a:r>
          </a:p>
          <a:p>
            <a:r>
              <a:rPr lang="en-US" sz="2800" dirty="0" smtClean="0"/>
              <a:t>Serialization </a:t>
            </a:r>
            <a:r>
              <a:rPr lang="en-US" sz="2800" dirty="0"/>
              <a:t>refers to the process of converting an object in memory to a byte stream that can be stored on disk or sent over a network. </a:t>
            </a:r>
            <a:endParaRPr lang="en-US" sz="2800" dirty="0" smtClean="0"/>
          </a:p>
          <a:p>
            <a:r>
              <a:rPr lang="en-US" sz="2800" dirty="0" smtClean="0"/>
              <a:t>Later </a:t>
            </a:r>
            <a:r>
              <a:rPr lang="en-US" sz="2800" dirty="0"/>
              <a:t>on, this character stream can then be retrieved and de-serialized back to a Python object</a:t>
            </a:r>
            <a:r>
              <a:rPr lang="en-US" sz="2800" dirty="0" smtClean="0"/>
              <a:t>.</a:t>
            </a:r>
            <a:endParaRPr lang="en-US" sz="2800" b="1" dirty="0"/>
          </a:p>
          <a:p>
            <a:endParaRPr lang="en-IN" sz="2800" dirty="0"/>
          </a:p>
        </p:txBody>
      </p:sp>
    </p:spTree>
    <p:extLst>
      <p:ext uri="{BB962C8B-B14F-4D97-AF65-F5344CB8AC3E}">
        <p14:creationId xmlns:p14="http://schemas.microsoft.com/office/powerpoint/2010/main" val="41943242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Pickle</a:t>
            </a:r>
            <a:endParaRPr lang="en-IN" dirty="0"/>
          </a:p>
        </p:txBody>
      </p:sp>
      <p:sp>
        <p:nvSpPr>
          <p:cNvPr id="3" name="Content Placeholder 2"/>
          <p:cNvSpPr>
            <a:spLocks noGrp="1"/>
          </p:cNvSpPr>
          <p:nvPr>
            <p:ph idx="1"/>
          </p:nvPr>
        </p:nvSpPr>
        <p:spPr>
          <a:xfrm>
            <a:off x="2589212" y="1709531"/>
            <a:ext cx="8915400" cy="4790660"/>
          </a:xfrm>
        </p:spPr>
        <p:txBody>
          <a:bodyPr>
            <a:noAutofit/>
          </a:bodyPr>
          <a:lstStyle/>
          <a:p>
            <a:r>
              <a:rPr lang="en-US" sz="2800" dirty="0"/>
              <a:t>Pickling is useful for applications where you need some degree of persistency in your data</a:t>
            </a:r>
            <a:r>
              <a:rPr lang="en-US" sz="2800" dirty="0" smtClean="0"/>
              <a:t>.</a:t>
            </a:r>
          </a:p>
          <a:p>
            <a:r>
              <a:rPr lang="en-US" sz="2800" dirty="0" smtClean="0"/>
              <a:t> </a:t>
            </a:r>
            <a:r>
              <a:rPr lang="en-US" sz="2800" dirty="0"/>
              <a:t>Your program's state data can be saved to disk, so you can continue working on it later on</a:t>
            </a:r>
            <a:r>
              <a:rPr lang="en-US" sz="2800" dirty="0" smtClean="0"/>
              <a:t>.</a:t>
            </a:r>
          </a:p>
          <a:p>
            <a:r>
              <a:rPr lang="en-US" sz="2800" dirty="0" smtClean="0"/>
              <a:t> </a:t>
            </a:r>
            <a:r>
              <a:rPr lang="en-US" sz="2800" dirty="0"/>
              <a:t>It can also be used to send data over a Transmission Control Protocol (TCP) or socket connection, or to store python objects in a database</a:t>
            </a:r>
            <a:r>
              <a:rPr lang="en-US" sz="2800" dirty="0" smtClean="0"/>
              <a:t>.</a:t>
            </a:r>
          </a:p>
          <a:p>
            <a:r>
              <a:rPr lang="en-US" sz="2800" dirty="0" smtClean="0"/>
              <a:t> </a:t>
            </a:r>
            <a:r>
              <a:rPr lang="en-US" sz="2800" dirty="0"/>
              <a:t>Pickle is very useful for when you're working with machine learning algorithms, </a:t>
            </a:r>
            <a:endParaRPr lang="en-IN" sz="2800" dirty="0"/>
          </a:p>
        </p:txBody>
      </p:sp>
    </p:spTree>
    <p:extLst>
      <p:ext uri="{BB962C8B-B14F-4D97-AF65-F5344CB8AC3E}">
        <p14:creationId xmlns:p14="http://schemas.microsoft.com/office/powerpoint/2010/main" val="11496130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Storing data with pickle</a:t>
            </a:r>
            <a:br>
              <a:rPr lang="en-IN" b="1" dirty="0"/>
            </a:br>
            <a:endParaRPr lang="en-IN" dirty="0"/>
          </a:p>
        </p:txBody>
      </p:sp>
      <p:sp>
        <p:nvSpPr>
          <p:cNvPr id="3" name="Content Placeholder 2"/>
          <p:cNvSpPr>
            <a:spLocks noGrp="1"/>
          </p:cNvSpPr>
          <p:nvPr>
            <p:ph idx="1"/>
          </p:nvPr>
        </p:nvSpPr>
        <p:spPr>
          <a:xfrm>
            <a:off x="2589212" y="2133600"/>
            <a:ext cx="8915400" cy="4287078"/>
          </a:xfrm>
        </p:spPr>
        <p:txBody>
          <a:bodyPr>
            <a:normAutofit/>
          </a:bodyPr>
          <a:lstStyle/>
          <a:p>
            <a:r>
              <a:rPr lang="en-US" sz="2000" dirty="0"/>
              <a:t>You can pickle objects with the following data types:</a:t>
            </a:r>
          </a:p>
          <a:p>
            <a:r>
              <a:rPr lang="en-US" sz="2000" dirty="0"/>
              <a:t>Booleans,</a:t>
            </a:r>
          </a:p>
          <a:p>
            <a:r>
              <a:rPr lang="en-US" sz="2000" dirty="0"/>
              <a:t>Integers,</a:t>
            </a:r>
          </a:p>
          <a:p>
            <a:r>
              <a:rPr lang="en-US" sz="2000" dirty="0"/>
              <a:t>Floats,</a:t>
            </a:r>
          </a:p>
          <a:p>
            <a:r>
              <a:rPr lang="en-US" sz="2000" dirty="0"/>
              <a:t>Complex numbers,</a:t>
            </a:r>
          </a:p>
          <a:p>
            <a:r>
              <a:rPr lang="en-US" sz="2000" dirty="0"/>
              <a:t>(normal and Unicode) Strings,</a:t>
            </a:r>
          </a:p>
          <a:p>
            <a:r>
              <a:rPr lang="en-US" sz="2000" dirty="0"/>
              <a:t>Tuples,</a:t>
            </a:r>
          </a:p>
          <a:p>
            <a:r>
              <a:rPr lang="en-IN" sz="2000" dirty="0"/>
              <a:t>Lists,</a:t>
            </a:r>
          </a:p>
          <a:p>
            <a:r>
              <a:rPr lang="en-IN" sz="2000" dirty="0" smtClean="0"/>
              <a:t>Dictionaries</a:t>
            </a:r>
            <a:r>
              <a:rPr lang="en-IN" sz="2000" dirty="0"/>
              <a:t> </a:t>
            </a:r>
          </a:p>
          <a:p>
            <a:endParaRPr lang="en-IN" dirty="0"/>
          </a:p>
        </p:txBody>
      </p:sp>
    </p:spTree>
    <p:extLst>
      <p:ext uri="{BB962C8B-B14F-4D97-AF65-F5344CB8AC3E}">
        <p14:creationId xmlns:p14="http://schemas.microsoft.com/office/powerpoint/2010/main" val="24170348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55945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Three-Expression Loop</a:t>
            </a:r>
            <a:br>
              <a:rPr lang="en-IN" dirty="0"/>
            </a:br>
            <a:endParaRPr lang="en-IN" dirty="0"/>
          </a:p>
        </p:txBody>
      </p:sp>
      <p:sp>
        <p:nvSpPr>
          <p:cNvPr id="3" name="Content Placeholder 2"/>
          <p:cNvSpPr>
            <a:spLocks noGrp="1"/>
          </p:cNvSpPr>
          <p:nvPr>
            <p:ph idx="1"/>
          </p:nvPr>
        </p:nvSpPr>
        <p:spPr>
          <a:xfrm>
            <a:off x="2589212" y="2133599"/>
            <a:ext cx="8915400" cy="4047067"/>
          </a:xfrm>
        </p:spPr>
        <p:txBody>
          <a:bodyPr>
            <a:normAutofit fontScale="77500" lnSpcReduction="20000"/>
          </a:bodyPr>
          <a:lstStyle/>
          <a:p>
            <a:endParaRPr lang="en-IN" dirty="0" smtClean="0"/>
          </a:p>
          <a:p>
            <a:r>
              <a:rPr lang="en-US" sz="2600" dirty="0"/>
              <a:t>Another form of for loop popularized by the C programming language contains three parts:</a:t>
            </a:r>
          </a:p>
          <a:p>
            <a:endParaRPr lang="en-US" sz="2600" dirty="0"/>
          </a:p>
          <a:p>
            <a:r>
              <a:rPr lang="en-US" sz="2600" dirty="0"/>
              <a:t>An initialization</a:t>
            </a:r>
          </a:p>
          <a:p>
            <a:r>
              <a:rPr lang="en-US" sz="2600" dirty="0"/>
              <a:t>An expression specifying an ending condition</a:t>
            </a:r>
          </a:p>
          <a:p>
            <a:r>
              <a:rPr lang="en-US" sz="2600" dirty="0"/>
              <a:t>An action to be performed at the end of each iteration.</a:t>
            </a:r>
          </a:p>
          <a:p>
            <a:r>
              <a:rPr lang="en-US" sz="2600" dirty="0"/>
              <a:t>This type of has the following form</a:t>
            </a:r>
            <a:r>
              <a:rPr lang="en-US" sz="2600" dirty="0" smtClean="0"/>
              <a:t>:</a:t>
            </a:r>
          </a:p>
          <a:p>
            <a:endParaRPr lang="nn-NO" sz="2600" dirty="0" smtClean="0"/>
          </a:p>
          <a:p>
            <a:r>
              <a:rPr lang="nn-NO" sz="2600" dirty="0" smtClean="0"/>
              <a:t>for </a:t>
            </a:r>
            <a:r>
              <a:rPr lang="nn-NO" sz="2600" dirty="0"/>
              <a:t>(i = 1; i &lt;= 10; i++)</a:t>
            </a:r>
          </a:p>
          <a:p>
            <a:r>
              <a:rPr lang="nn-NO" sz="2600" dirty="0"/>
              <a:t>    &lt;loop body&gt;</a:t>
            </a:r>
            <a:endParaRPr lang="en-IN" sz="2600" dirty="0"/>
          </a:p>
        </p:txBody>
      </p:sp>
    </p:spTree>
    <p:extLst>
      <p:ext uri="{BB962C8B-B14F-4D97-AF65-F5344CB8AC3E}">
        <p14:creationId xmlns:p14="http://schemas.microsoft.com/office/powerpoint/2010/main" val="2772036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Collection-Based or Iterator-Based Loop</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800" dirty="0"/>
              <a:t>This type of loop iterates over a collection of objects, rather than specifying numeric values or conditions</a:t>
            </a:r>
            <a:r>
              <a:rPr lang="en-US" sz="2800" dirty="0" smtClean="0"/>
              <a:t>:</a:t>
            </a:r>
          </a:p>
          <a:p>
            <a:endParaRPr lang="en-IN" sz="2800" dirty="0" smtClean="0"/>
          </a:p>
          <a:p>
            <a:r>
              <a:rPr lang="en-US" sz="2800" dirty="0"/>
              <a:t>for </a:t>
            </a:r>
            <a:r>
              <a:rPr lang="en-US" sz="2800" dirty="0" err="1"/>
              <a:t>i</a:t>
            </a:r>
            <a:r>
              <a:rPr lang="en-US" sz="2800" dirty="0"/>
              <a:t> in &lt;collection&gt;</a:t>
            </a:r>
          </a:p>
          <a:p>
            <a:r>
              <a:rPr lang="en-US" sz="2800" dirty="0"/>
              <a:t>    &lt;loop body&gt;</a:t>
            </a:r>
          </a:p>
          <a:p>
            <a:r>
              <a:rPr lang="en-US" sz="2800" dirty="0"/>
              <a:t>Each time through the loop, the variable </a:t>
            </a:r>
            <a:r>
              <a:rPr lang="en-US" sz="2800" dirty="0" err="1"/>
              <a:t>i</a:t>
            </a:r>
            <a:r>
              <a:rPr lang="en-US" sz="2800" dirty="0"/>
              <a:t> takes on the value of the next object in &lt;collection&gt;. </a:t>
            </a:r>
            <a:endParaRPr lang="en-IN" sz="2800" dirty="0"/>
          </a:p>
        </p:txBody>
      </p:sp>
    </p:spTree>
    <p:extLst>
      <p:ext uri="{BB962C8B-B14F-4D97-AF65-F5344CB8AC3E}">
        <p14:creationId xmlns:p14="http://schemas.microsoft.com/office/powerpoint/2010/main" val="1385115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collection-based iteration</a:t>
            </a:r>
          </a:p>
        </p:txBody>
      </p:sp>
      <p:sp>
        <p:nvSpPr>
          <p:cNvPr id="3" name="Content Placeholder 2"/>
          <p:cNvSpPr>
            <a:spLocks noGrp="1"/>
          </p:cNvSpPr>
          <p:nvPr>
            <p:ph idx="1"/>
          </p:nvPr>
        </p:nvSpPr>
        <p:spPr/>
        <p:txBody>
          <a:bodyPr>
            <a:normAutofit lnSpcReduction="10000"/>
          </a:bodyPr>
          <a:lstStyle/>
          <a:p>
            <a:r>
              <a:rPr lang="en-IN" dirty="0"/>
              <a:t>for &lt;</a:t>
            </a:r>
            <a:r>
              <a:rPr lang="en-IN" dirty="0" err="1"/>
              <a:t>var</a:t>
            </a:r>
            <a:r>
              <a:rPr lang="en-IN" dirty="0"/>
              <a:t>&gt; in &lt;</a:t>
            </a:r>
            <a:r>
              <a:rPr lang="en-IN" dirty="0" err="1"/>
              <a:t>iterable</a:t>
            </a:r>
            <a:r>
              <a:rPr lang="en-IN" dirty="0"/>
              <a:t>&gt;:</a:t>
            </a:r>
          </a:p>
          <a:p>
            <a:r>
              <a:rPr lang="en-IN" dirty="0"/>
              <a:t>    &lt;</a:t>
            </a:r>
            <a:r>
              <a:rPr lang="en-IN" dirty="0" smtClean="0"/>
              <a:t>statement(s)&gt;</a:t>
            </a:r>
          </a:p>
          <a:p>
            <a:endParaRPr lang="en-IN" dirty="0"/>
          </a:p>
          <a:p>
            <a:r>
              <a:rPr lang="en-IN" dirty="0"/>
              <a:t>&gt;&gt;&gt; a = ['foo', 'bar', '</a:t>
            </a:r>
            <a:r>
              <a:rPr lang="en-IN" dirty="0" err="1"/>
              <a:t>baz</a:t>
            </a:r>
            <a:r>
              <a:rPr lang="en-IN" dirty="0"/>
              <a:t>']</a:t>
            </a:r>
          </a:p>
          <a:p>
            <a:r>
              <a:rPr lang="en-IN" dirty="0"/>
              <a:t>&gt;&gt;&gt; for </a:t>
            </a:r>
            <a:r>
              <a:rPr lang="en-IN" dirty="0" err="1"/>
              <a:t>i</a:t>
            </a:r>
            <a:r>
              <a:rPr lang="en-IN" dirty="0"/>
              <a:t> in a:</a:t>
            </a:r>
          </a:p>
          <a:p>
            <a:r>
              <a:rPr lang="en-IN" dirty="0"/>
              <a:t>...     print(</a:t>
            </a:r>
            <a:r>
              <a:rPr lang="en-IN" dirty="0" err="1"/>
              <a:t>i</a:t>
            </a:r>
            <a:r>
              <a:rPr lang="en-IN" dirty="0"/>
              <a:t>)</a:t>
            </a:r>
          </a:p>
          <a:p>
            <a:r>
              <a:rPr lang="en-IN" dirty="0"/>
              <a:t>...</a:t>
            </a:r>
          </a:p>
          <a:p>
            <a:r>
              <a:rPr lang="en-IN" dirty="0"/>
              <a:t>foo</a:t>
            </a:r>
          </a:p>
          <a:p>
            <a:r>
              <a:rPr lang="en-IN" dirty="0"/>
              <a:t>bar</a:t>
            </a:r>
          </a:p>
          <a:p>
            <a:r>
              <a:rPr lang="en-IN" dirty="0" err="1"/>
              <a:t>baz</a:t>
            </a:r>
            <a:endParaRPr lang="en-IN" dirty="0"/>
          </a:p>
          <a:p>
            <a:endParaRPr lang="en-IN" dirty="0"/>
          </a:p>
        </p:txBody>
      </p:sp>
    </p:spTree>
    <p:extLst>
      <p:ext uri="{BB962C8B-B14F-4D97-AF65-F5344CB8AC3E}">
        <p14:creationId xmlns:p14="http://schemas.microsoft.com/office/powerpoint/2010/main" val="728257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800" dirty="0"/>
              <a:t>the built-in range() function, which returns an </a:t>
            </a:r>
            <a:r>
              <a:rPr lang="en-US" sz="2800" dirty="0" err="1"/>
              <a:t>iterable</a:t>
            </a:r>
            <a:r>
              <a:rPr lang="en-US" sz="2800" dirty="0"/>
              <a:t> that yields a sequence of integers</a:t>
            </a:r>
            <a:r>
              <a:rPr lang="en-US" sz="2800" dirty="0" smtClean="0"/>
              <a:t>.</a:t>
            </a:r>
          </a:p>
          <a:p>
            <a:endParaRPr lang="en-US" sz="2800" dirty="0"/>
          </a:p>
          <a:p>
            <a:r>
              <a:rPr lang="en-US" sz="2800" dirty="0"/>
              <a:t>&gt;&gt;&gt; x = range(5)</a:t>
            </a:r>
          </a:p>
          <a:p>
            <a:r>
              <a:rPr lang="en-US" sz="2800" dirty="0"/>
              <a:t>&gt;&gt;&gt; x</a:t>
            </a:r>
          </a:p>
          <a:p>
            <a:r>
              <a:rPr lang="en-US" sz="2800" dirty="0"/>
              <a:t>range(0, 5)</a:t>
            </a:r>
          </a:p>
          <a:p>
            <a:r>
              <a:rPr lang="en-US" sz="2800" dirty="0"/>
              <a:t>&gt;&gt;&gt; type(x)</a:t>
            </a:r>
          </a:p>
          <a:p>
            <a:r>
              <a:rPr lang="en-US" sz="2800" dirty="0"/>
              <a:t>&lt;class 'range'&gt;</a:t>
            </a:r>
            <a:endParaRPr lang="en-IN" sz="2800" dirty="0"/>
          </a:p>
        </p:txBody>
      </p:sp>
      <p:sp>
        <p:nvSpPr>
          <p:cNvPr id="4" name="Rectangle 1"/>
          <p:cNvSpPr>
            <a:spLocks noGrp="1" noChangeArrowheads="1"/>
          </p:cNvSpPr>
          <p:nvPr>
            <p:ph type="title"/>
          </p:nvPr>
        </p:nvSpPr>
        <p:spPr bwMode="auto">
          <a:xfrm>
            <a:off x="2589212" y="915245"/>
            <a:ext cx="3760966"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222222"/>
                </a:solidFill>
                <a:effectLst/>
                <a:latin typeface="source sans pro"/>
              </a:rPr>
              <a:t>The </a:t>
            </a:r>
            <a:r>
              <a:rPr kumimoji="0" lang="en-US" altLang="en-US" sz="2800" b="1" i="0" u="none" strike="noStrike" cap="none" normalizeH="0" baseline="0" dirty="0" smtClean="0">
                <a:ln>
                  <a:noFill/>
                </a:ln>
                <a:solidFill>
                  <a:srgbClr val="222222"/>
                </a:solidFill>
                <a:effectLst/>
                <a:latin typeface="SFMono-Regular"/>
              </a:rPr>
              <a:t>range()</a:t>
            </a:r>
            <a:r>
              <a:rPr kumimoji="0" lang="en-US" altLang="en-US" sz="2800" b="1" i="0" u="none" strike="noStrike" cap="none" normalizeH="0" baseline="0" dirty="0" smtClean="0">
                <a:ln>
                  <a:noFill/>
                </a:ln>
                <a:solidFill>
                  <a:srgbClr val="222222"/>
                </a:solidFill>
                <a:effectLst/>
                <a:latin typeface="source sans pro"/>
              </a:rPr>
              <a:t>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5560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Interruption of Loop Iteration</a:t>
            </a:r>
            <a:br>
              <a:rPr lang="en-IN" b="1" dirty="0"/>
            </a:br>
            <a:endParaRPr lang="en-IN" dirty="0"/>
          </a:p>
        </p:txBody>
      </p:sp>
      <p:sp>
        <p:nvSpPr>
          <p:cNvPr id="3" name="Content Placeholder 2"/>
          <p:cNvSpPr>
            <a:spLocks noGrp="1"/>
          </p:cNvSpPr>
          <p:nvPr>
            <p:ph idx="1"/>
          </p:nvPr>
        </p:nvSpPr>
        <p:spPr/>
        <p:txBody>
          <a:bodyPr>
            <a:normAutofit/>
          </a:bodyPr>
          <a:lstStyle/>
          <a:p>
            <a:r>
              <a:rPr lang="en-US" sz="2400" b="1" dirty="0"/>
              <a:t>break</a:t>
            </a:r>
            <a:r>
              <a:rPr lang="en-US" sz="2400" dirty="0"/>
              <a:t> immediately terminates a loop entirely. Program execution proceeds to the first statement following the loop body.</a:t>
            </a:r>
          </a:p>
          <a:p>
            <a:endParaRPr lang="en-US" sz="2400" dirty="0"/>
          </a:p>
          <a:p>
            <a:r>
              <a:rPr lang="en-US" sz="2400" b="1" dirty="0"/>
              <a:t>continue </a:t>
            </a:r>
            <a:r>
              <a:rPr lang="en-US" sz="2400" dirty="0"/>
              <a:t>immediately terminates the current loop iteration. Execution jumps to the top of the loop, and the controlling expression is re-evaluated to determine whether the loop will execute again or terminate.</a:t>
            </a:r>
            <a:endParaRPr lang="en-IN" sz="2400" dirty="0"/>
          </a:p>
        </p:txBody>
      </p:sp>
    </p:spTree>
    <p:extLst>
      <p:ext uri="{BB962C8B-B14F-4D97-AF65-F5344CB8AC3E}">
        <p14:creationId xmlns:p14="http://schemas.microsoft.com/office/powerpoint/2010/main" val="726029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1309</TotalTime>
  <Words>1805</Words>
  <Application>Microsoft Office PowerPoint</Application>
  <PresentationFormat>Widescreen</PresentationFormat>
  <Paragraphs>315</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Century Gothic</vt:lpstr>
      <vt:lpstr>SFMono-Regular</vt:lpstr>
      <vt:lpstr>source sans pro</vt:lpstr>
      <vt:lpstr>Wingdings 3</vt:lpstr>
      <vt:lpstr>Wisp</vt:lpstr>
      <vt:lpstr>Python Loops</vt:lpstr>
      <vt:lpstr>Loops</vt:lpstr>
      <vt:lpstr>While loop </vt:lpstr>
      <vt:lpstr>Numeric Range Loop </vt:lpstr>
      <vt:lpstr>Three-Expression Loop </vt:lpstr>
      <vt:lpstr>Collection-Based or Iterator-Based Loop </vt:lpstr>
      <vt:lpstr>collection-based iteration</vt:lpstr>
      <vt:lpstr>The range() Function </vt:lpstr>
      <vt:lpstr>Interruption of Loop Iteration </vt:lpstr>
      <vt:lpstr>PowerPoint Presentation</vt:lpstr>
      <vt:lpstr>If …..then ……else</vt:lpstr>
      <vt:lpstr>Splitting, Concatenating, and Joining Strings in Python </vt:lpstr>
      <vt:lpstr>Global vs Local Variables </vt:lpstr>
      <vt:lpstr>Global and local variables…..</vt:lpstr>
      <vt:lpstr>Functions in Python</vt:lpstr>
      <vt:lpstr>Types of functions in Python</vt:lpstr>
      <vt:lpstr>Anonymous functions  Lambda</vt:lpstr>
      <vt:lpstr>Main () function in python</vt:lpstr>
      <vt:lpstr>Main () function in python…….</vt:lpstr>
      <vt:lpstr>Overview of OOP Terminology (Object-Oriented Programming)</vt:lpstr>
      <vt:lpstr>Classes </vt:lpstr>
      <vt:lpstr>Class components …</vt:lpstr>
      <vt:lpstr>Example</vt:lpstr>
      <vt:lpstr>Creating Instance Objects </vt:lpstr>
      <vt:lpstr>Accessing Attributes </vt:lpstr>
      <vt:lpstr>The __init__() Function</vt:lpstr>
      <vt:lpstr>Example of __init__  </vt:lpstr>
      <vt:lpstr>Modules in Python</vt:lpstr>
      <vt:lpstr>Create a Module </vt:lpstr>
      <vt:lpstr>Inbuilt modules</vt:lpstr>
      <vt:lpstr>Packages in Python </vt:lpstr>
      <vt:lpstr>Directory structure for packages</vt:lpstr>
      <vt:lpstr>Python File I/O operations </vt:lpstr>
      <vt:lpstr>What is a file? </vt:lpstr>
      <vt:lpstr>Python, a file operation takes place in the following order</vt:lpstr>
      <vt:lpstr>open a file </vt:lpstr>
      <vt:lpstr>Python File Modes</vt:lpstr>
      <vt:lpstr>PowerPoint Presentation</vt:lpstr>
      <vt:lpstr>What is Unicode? </vt:lpstr>
      <vt:lpstr>The importance of Unicode </vt:lpstr>
      <vt:lpstr>PowerPoint Presentation</vt:lpstr>
      <vt:lpstr>UTF -8</vt:lpstr>
      <vt:lpstr>Utf -8    (file encoding format)</vt:lpstr>
      <vt:lpstr>close a file </vt:lpstr>
      <vt:lpstr>Pickle in Python: Object Serialization </vt:lpstr>
      <vt:lpstr>Use of Pickle</vt:lpstr>
      <vt:lpstr>Storing data with pickle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Loops</dc:title>
  <dc:creator>Dell</dc:creator>
  <cp:lastModifiedBy>Dell</cp:lastModifiedBy>
  <cp:revision>140</cp:revision>
  <dcterms:created xsi:type="dcterms:W3CDTF">2019-02-28T05:35:51Z</dcterms:created>
  <dcterms:modified xsi:type="dcterms:W3CDTF">2022-08-29T07:55:41Z</dcterms:modified>
</cp:coreProperties>
</file>