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8" r:id="rId4"/>
    <p:sldId id="263" r:id="rId5"/>
    <p:sldId id="258" r:id="rId6"/>
    <p:sldId id="264" r:id="rId7"/>
    <p:sldId id="265" r:id="rId8"/>
    <p:sldId id="266" r:id="rId9"/>
    <p:sldId id="267" r:id="rId10"/>
    <p:sldId id="280" r:id="rId11"/>
    <p:sldId id="281" r:id="rId12"/>
    <p:sldId id="268" r:id="rId13"/>
    <p:sldId id="282" r:id="rId14"/>
    <p:sldId id="283" r:id="rId15"/>
    <p:sldId id="285" r:id="rId16"/>
    <p:sldId id="287" r:id="rId17"/>
    <p:sldId id="288" r:id="rId18"/>
    <p:sldId id="269" r:id="rId19"/>
    <p:sldId id="290" r:id="rId20"/>
    <p:sldId id="272" r:id="rId21"/>
    <p:sldId id="291" r:id="rId22"/>
    <p:sldId id="293" r:id="rId23"/>
    <p:sldId id="294" r:id="rId24"/>
    <p:sldId id="296" r:id="rId25"/>
    <p:sldId id="298" r:id="rId26"/>
    <p:sldId id="299" r:id="rId27"/>
    <p:sldId id="270" r:id="rId28"/>
    <p:sldId id="273" r:id="rId29"/>
    <p:sldId id="271" r:id="rId30"/>
    <p:sldId id="27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4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43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7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2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6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3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5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6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0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5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7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9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2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2AFF05-FBA5-4272-A32F-E29CE62B7F3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16E0-545B-4D1B-9FAA-B42AEA68E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95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variabl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typ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string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Basics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0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u="sng" dirty="0" smtClean="0">
                <a:latin typeface="source sans pro"/>
                <a:hlinkClick r:id="rId2"/>
              </a:rPr>
              <a:t>Variables </a:t>
            </a:r>
            <a:r>
              <a:rPr lang="en-US" altLang="en-US" sz="3200" u="sng" dirty="0">
                <a:latin typeface="source sans pro"/>
                <a:hlinkClick r:id="rId2"/>
              </a:rPr>
              <a:t>are containers</a:t>
            </a:r>
            <a:r>
              <a:rPr lang="en-US" altLang="en-US" sz="3200" dirty="0">
                <a:latin typeface="source sans pro"/>
              </a:rPr>
              <a:t> for data. </a:t>
            </a:r>
            <a:endParaRPr lang="en-US" altLang="en-US" sz="3200" dirty="0" smtClean="0">
              <a:latin typeface="source sans pro"/>
            </a:endParaRPr>
          </a:p>
          <a:p>
            <a:r>
              <a:rPr lang="en-US" altLang="en-US" sz="3200" dirty="0" smtClean="0">
                <a:latin typeface="source sans pro"/>
              </a:rPr>
              <a:t>The </a:t>
            </a:r>
            <a:r>
              <a:rPr lang="en-US" altLang="en-US" sz="3200" dirty="0">
                <a:latin typeface="source sans pro"/>
              </a:rPr>
              <a:t>syntax to declare them is: </a:t>
            </a:r>
            <a:endParaRPr lang="en-US" altLang="en-US" sz="3200" dirty="0" smtClean="0">
              <a:latin typeface="source sans pro"/>
            </a:endParaRPr>
          </a:p>
          <a:p>
            <a:pPr lvl="1"/>
            <a:r>
              <a:rPr lang="en-US" altLang="en-US" sz="3200" dirty="0" smtClean="0">
                <a:latin typeface="SFMono-Regular"/>
              </a:rPr>
              <a:t>variable_name </a:t>
            </a:r>
            <a:r>
              <a:rPr lang="en-US" altLang="en-US" sz="3200" dirty="0">
                <a:latin typeface="SFMono-Regular"/>
              </a:rPr>
              <a:t>= variable_value</a:t>
            </a:r>
            <a:r>
              <a:rPr lang="en-US" altLang="en-US" sz="3200" dirty="0">
                <a:latin typeface="source sans pro"/>
              </a:rPr>
              <a:t>. </a:t>
            </a:r>
            <a:r>
              <a:rPr lang="en-US" altLang="en-US" sz="3200" dirty="0"/>
              <a:t> </a:t>
            </a:r>
            <a:endParaRPr lang="en-US" altLang="en-US" sz="3200" dirty="0" smtClean="0"/>
          </a:p>
          <a:p>
            <a:pPr lvl="1"/>
            <a:r>
              <a:rPr lang="en-US" altLang="en-US" sz="3200" dirty="0" smtClean="0">
                <a:latin typeface="Arial" panose="020B0604020202020204" pitchFamily="34" charset="0"/>
              </a:rPr>
              <a:t>X=25</a:t>
            </a:r>
          </a:p>
          <a:p>
            <a:pPr lvl="1"/>
            <a:r>
              <a:rPr lang="en-US" altLang="en-US" sz="3200" dirty="0" smtClean="0">
                <a:latin typeface="Arial" panose="020B0604020202020204" pitchFamily="34" charset="0"/>
              </a:rPr>
              <a:t>Y=69</a:t>
            </a:r>
          </a:p>
          <a:p>
            <a:pPr lvl="1"/>
            <a:r>
              <a:rPr lang="en-US" altLang="en-US" sz="3200" dirty="0" smtClean="0">
                <a:latin typeface="Arial" panose="020B0604020202020204" pitchFamily="34" charset="0"/>
              </a:rPr>
              <a:t>Z=80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024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  example…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400" dirty="0" smtClean="0"/>
              <a:t>number1 = 50</a:t>
            </a:r>
          </a:p>
          <a:p>
            <a:r>
              <a:rPr lang="en-IN" sz="2400" dirty="0" smtClean="0"/>
              <a:t>number2=100</a:t>
            </a:r>
          </a:p>
          <a:p>
            <a:r>
              <a:rPr lang="en-IN" sz="2400" dirty="0" smtClean="0"/>
              <a:t>Result=number1 +number2</a:t>
            </a:r>
          </a:p>
          <a:p>
            <a:endParaRPr lang="en-IN" sz="2400" dirty="0"/>
          </a:p>
          <a:p>
            <a:r>
              <a:rPr lang="en-IN" sz="2400" dirty="0" smtClean="0"/>
              <a:t>First=45</a:t>
            </a:r>
          </a:p>
          <a:p>
            <a:r>
              <a:rPr lang="en-IN" sz="2400" dirty="0" smtClean="0"/>
              <a:t>Second=5</a:t>
            </a:r>
          </a:p>
          <a:p>
            <a:r>
              <a:rPr lang="en-IN" sz="2400" dirty="0" smtClean="0"/>
              <a:t>Third=</a:t>
            </a:r>
            <a:r>
              <a:rPr lang="en-IN" sz="2400" dirty="0" err="1" smtClean="0"/>
              <a:t>First+Second</a:t>
            </a:r>
            <a:endParaRPr lang="en-IN" sz="2400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33" y="1337481"/>
            <a:ext cx="10515600" cy="4839482"/>
          </a:xfrm>
        </p:spPr>
        <p:txBody>
          <a:bodyPr>
            <a:normAutofit fontScale="25000" lnSpcReduction="20000"/>
          </a:bodyPr>
          <a:lstStyle/>
          <a:p>
            <a:r>
              <a:rPr lang="en-IN" sz="12800" dirty="0"/>
              <a:t>&gt;&gt;&gt; var1=89</a:t>
            </a:r>
          </a:p>
          <a:p>
            <a:r>
              <a:rPr lang="en-IN" sz="12800" dirty="0"/>
              <a:t>&gt;&gt;&gt; print(var1)</a:t>
            </a:r>
          </a:p>
          <a:p>
            <a:r>
              <a:rPr lang="en-IN" sz="12800" dirty="0"/>
              <a:t>89</a:t>
            </a:r>
          </a:p>
          <a:p>
            <a:r>
              <a:rPr lang="en-IN" sz="12800" dirty="0"/>
              <a:t>&gt;&gt;&gt; var2='Hello'</a:t>
            </a:r>
          </a:p>
          <a:p>
            <a:r>
              <a:rPr lang="en-IN" sz="12800" dirty="0"/>
              <a:t>&gt;&gt;&gt; print(var2)</a:t>
            </a:r>
          </a:p>
          <a:p>
            <a:r>
              <a:rPr lang="en-IN" sz="12800" dirty="0"/>
              <a:t>Hello</a:t>
            </a:r>
          </a:p>
          <a:p>
            <a:r>
              <a:rPr lang="en-IN" sz="12800" dirty="0"/>
              <a:t>&gt;&gt;&gt; </a:t>
            </a:r>
            <a:r>
              <a:rPr lang="en-IN" sz="12800" dirty="0" err="1"/>
              <a:t>addvar</a:t>
            </a:r>
            <a:r>
              <a:rPr lang="en-IN" sz="12800" dirty="0"/>
              <a:t>=8+5</a:t>
            </a:r>
          </a:p>
          <a:p>
            <a:r>
              <a:rPr lang="en-IN" sz="12800" dirty="0"/>
              <a:t>&gt;&gt;&gt; print(</a:t>
            </a:r>
            <a:r>
              <a:rPr lang="en-IN" sz="12800" dirty="0" err="1"/>
              <a:t>addvar</a:t>
            </a:r>
            <a:r>
              <a:rPr lang="en-IN" sz="12800" dirty="0"/>
              <a:t>)</a:t>
            </a:r>
          </a:p>
          <a:p>
            <a:r>
              <a:rPr lang="en-IN" sz="12800" dirty="0"/>
              <a:t>13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867" y="2052638"/>
            <a:ext cx="823118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Data 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0268"/>
            <a:ext cx="8946541" cy="4538132"/>
          </a:xfrm>
        </p:spPr>
        <p:txBody>
          <a:bodyPr/>
          <a:lstStyle/>
          <a:p>
            <a:r>
              <a:rPr lang="en-US" sz="2400" dirty="0"/>
              <a:t>Python has </a:t>
            </a:r>
            <a:r>
              <a:rPr lang="en-US" sz="2400" dirty="0">
                <a:hlinkClick r:id="rId2"/>
              </a:rPr>
              <a:t>a number of built-in data types</a:t>
            </a:r>
            <a:r>
              <a:rPr lang="en-US" sz="2400" dirty="0"/>
              <a:t> such as numbers (integers, floats, complex numbers), strings, lists, tuples, and dictionaries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Each of these can be manipulated using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Operators         </a:t>
            </a:r>
            <a:endParaRPr lang="en-US" sz="2400" dirty="0"/>
          </a:p>
          <a:p>
            <a:r>
              <a:rPr lang="en-US" sz="2400" dirty="0"/>
              <a:t>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1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09088" cy="4195481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Numbers can be integers, floating points, Booleans, or complex numbers. The former three are the most important</a:t>
            </a:r>
            <a:r>
              <a:rPr lang="en-US" altLang="en-US" sz="2400" dirty="0" smtClean="0">
                <a:solidFill>
                  <a:srgbClr val="222222"/>
                </a:solidFill>
                <a:latin typeface="source sans pro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22222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Integers are whole numbers -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1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,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2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,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22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,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476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,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-</a:t>
            </a:r>
            <a:r>
              <a:rPr lang="en-US" altLang="en-US" sz="2400" dirty="0" smtClean="0">
                <a:solidFill>
                  <a:srgbClr val="222222"/>
                </a:solidFill>
                <a:latin typeface="SFMono-Regular"/>
              </a:rPr>
              <a:t>99999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dirty="0">
              <a:solidFill>
                <a:srgbClr val="22222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Floats have decimal points -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1.0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,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2.22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,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22.098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,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476.1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,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-</a:t>
            </a:r>
            <a:r>
              <a:rPr lang="en-US" altLang="en-US" sz="2400" dirty="0" smtClean="0">
                <a:solidFill>
                  <a:srgbClr val="222222"/>
                </a:solidFill>
                <a:latin typeface="SFMono-Regular"/>
              </a:rPr>
              <a:t>99999.9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dirty="0">
              <a:solidFill>
                <a:srgbClr val="22222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Booleans represent either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True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 or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False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 (or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1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 or 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0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). They represent data that can only be one thing or another.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1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0934"/>
            <a:ext cx="8946541" cy="4707466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2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+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3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# Addition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6C757D"/>
                </a:solidFill>
                <a:latin typeface="SFMono-Regular"/>
              </a:rPr>
              <a:t>5</a:t>
            </a: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num1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10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num2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 smtClean="0">
                <a:solidFill>
                  <a:srgbClr val="0000CF"/>
                </a:solidFill>
                <a:latin typeface="SFMono-Regular"/>
              </a:rPr>
              <a:t>9.99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num3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num1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+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num2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num3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6C757D"/>
                </a:solidFill>
                <a:latin typeface="SFMono-Regular"/>
              </a:rPr>
              <a:t>19.990000000000002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7415"/>
          </a:xfrm>
        </p:spPr>
        <p:txBody>
          <a:bodyPr/>
          <a:lstStyle/>
          <a:p>
            <a:r>
              <a:rPr lang="en-IN" i="1" dirty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59467"/>
            <a:ext cx="9403742" cy="502471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8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-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5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# </a:t>
            </a:r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Subtraction</a:t>
            </a:r>
          </a:p>
          <a:p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 smtClean="0">
                <a:solidFill>
                  <a:srgbClr val="6C757D"/>
                </a:solidFill>
                <a:latin typeface="SFMono-Regular"/>
              </a:rPr>
              <a:t>3</a:t>
            </a:r>
          </a:p>
          <a:p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2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*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6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# Multiplication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6C757D"/>
                </a:solidFill>
                <a:latin typeface="SFMono-Regular"/>
              </a:rPr>
              <a:t>12</a:t>
            </a: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12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3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# </a:t>
            </a:r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Division</a:t>
            </a:r>
          </a:p>
          <a:p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6C757D"/>
                </a:solidFill>
                <a:latin typeface="SFMono-Regular"/>
              </a:rPr>
              <a:t>4.0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7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%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3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# Modulus (returns the remainder from division)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6C757D"/>
                </a:solidFill>
                <a:latin typeface="SFMono-Regular"/>
              </a:rPr>
              <a:t>1</a:t>
            </a: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3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**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2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# Raise to the power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6C757D"/>
                </a:solidFill>
                <a:latin typeface="SFMono-Regular"/>
              </a:rPr>
              <a:t>9</a:t>
            </a:r>
            <a:r>
              <a:rPr lang="en-US" altLang="en-US" sz="2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4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&gt;&gt;&gt; </a:t>
            </a:r>
            <a:r>
              <a:rPr lang="en-IN" dirty="0"/>
              <a:t>savings=100</a:t>
            </a:r>
          </a:p>
          <a:p>
            <a:r>
              <a:rPr lang="en-IN" dirty="0"/>
              <a:t>&gt;&gt;&gt; factor=1.10</a:t>
            </a:r>
          </a:p>
          <a:p>
            <a:r>
              <a:rPr lang="en-IN" dirty="0"/>
              <a:t>&gt;&gt;&gt; result=savings*factor**6</a:t>
            </a:r>
          </a:p>
          <a:p>
            <a:r>
              <a:rPr lang="en-IN" dirty="0"/>
              <a:t>&gt;&gt;&gt; print(result)</a:t>
            </a:r>
          </a:p>
          <a:p>
            <a:r>
              <a:rPr lang="en-IN" dirty="0"/>
              <a:t>177.1561000000001</a:t>
            </a:r>
          </a:p>
        </p:txBody>
      </p:sp>
    </p:spTree>
    <p:extLst>
      <p:ext uri="{BB962C8B-B14F-4D97-AF65-F5344CB8AC3E}">
        <p14:creationId xmlns:p14="http://schemas.microsoft.com/office/powerpoint/2010/main" val="36950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2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5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6C757D"/>
                </a:solidFill>
                <a:latin typeface="SFMono-Regular"/>
              </a:rPr>
              <a:t>True</a:t>
            </a: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4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&gt;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 smtClean="0">
                <a:solidFill>
                  <a:srgbClr val="0000CF"/>
                </a:solidFill>
                <a:latin typeface="SFMono-Regular"/>
              </a:rPr>
              <a:t>10</a:t>
            </a:r>
          </a:p>
          <a:p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6C757D"/>
                </a:solidFill>
                <a:latin typeface="SFMono-Regular"/>
              </a:rPr>
              <a:t>False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3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&gt;=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3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6C757D"/>
                </a:solidFill>
                <a:latin typeface="SFMono-Regular"/>
              </a:rPr>
              <a:t>True</a:t>
            </a: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6C757D"/>
                </a:solidFill>
                <a:latin typeface="SFMono-Regular"/>
              </a:rPr>
              <a:t>&gt;&gt;&gt;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5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==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 smtClean="0">
                <a:solidFill>
                  <a:srgbClr val="0000CF"/>
                </a:solidFill>
                <a:latin typeface="SFMono-Regular"/>
              </a:rPr>
              <a:t>6</a:t>
            </a:r>
          </a:p>
          <a:p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6C757D"/>
                </a:solidFill>
                <a:latin typeface="SFMono-Regular"/>
              </a:rPr>
              <a:t>False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&gt;&gt;&gt; </a:t>
            </a:r>
            <a:endParaRPr lang="en-US" altLang="en-US" dirty="0" smtClean="0">
              <a:solidFill>
                <a:srgbClr val="8F5902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0000CF"/>
                </a:solidFill>
                <a:latin typeface="SFMono-Regular"/>
              </a:rPr>
              <a:t>6</a:t>
            </a: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!=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9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6C757D"/>
                </a:solidFill>
                <a:latin typeface="SFMono-Regular"/>
              </a:rPr>
              <a:t>True</a:t>
            </a:r>
            <a:r>
              <a:rPr lang="en-US" altLang="en-US" sz="2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0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Basics of Python for Data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0201"/>
            <a:ext cx="8946541" cy="38862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Open </a:t>
            </a:r>
            <a:r>
              <a:rPr lang="en-IN" sz="2800" b="1" dirty="0"/>
              <a:t>Source – free to install</a:t>
            </a:r>
          </a:p>
          <a:p>
            <a:r>
              <a:rPr lang="en-IN" sz="2800" b="1" dirty="0" smtClean="0"/>
              <a:t>Very </a:t>
            </a:r>
            <a:r>
              <a:rPr lang="en-IN" sz="2800" b="1" dirty="0"/>
              <a:t>easy to learn</a:t>
            </a:r>
          </a:p>
          <a:p>
            <a:r>
              <a:rPr lang="en-IN" sz="2800" b="1" dirty="0"/>
              <a:t>Can become a common language for data science and production of web based analytics products.</a:t>
            </a:r>
          </a:p>
          <a:p>
            <a:r>
              <a:rPr lang="en-IN" sz="2800" b="1" dirty="0" smtClean="0"/>
              <a:t>It </a:t>
            </a:r>
            <a:r>
              <a:rPr lang="en-IN" sz="2800" b="1" dirty="0"/>
              <a:t>is an interpreted language </a:t>
            </a:r>
            <a:r>
              <a:rPr lang="en-IN" sz="2800" b="1" dirty="0" smtClean="0"/>
              <a:t>and compiled </a:t>
            </a:r>
            <a:r>
              <a:rPr lang="en-IN" sz="2800" b="1" dirty="0"/>
              <a:t>language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737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Variable ---specific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Calculating Body Mass Index-BMI</a:t>
            </a:r>
          </a:p>
          <a:p>
            <a:endParaRPr lang="en-IN" dirty="0"/>
          </a:p>
          <a:p>
            <a:pPr lvl="1"/>
            <a:r>
              <a:rPr lang="en-IN" dirty="0"/>
              <a:t>height=1.79</a:t>
            </a:r>
          </a:p>
          <a:p>
            <a:pPr lvl="1"/>
            <a:r>
              <a:rPr lang="en-IN" dirty="0"/>
              <a:t>weight=68.7</a:t>
            </a:r>
          </a:p>
          <a:p>
            <a:pPr lvl="1"/>
            <a:r>
              <a:rPr lang="en-IN" dirty="0" err="1" smtClean="0"/>
              <a:t>bmi</a:t>
            </a:r>
            <a:r>
              <a:rPr lang="en-IN" dirty="0" smtClean="0"/>
              <a:t>=weight/height</a:t>
            </a:r>
            <a:r>
              <a:rPr lang="en-IN" dirty="0"/>
              <a:t>**2</a:t>
            </a:r>
          </a:p>
          <a:p>
            <a:pPr lvl="1"/>
            <a:r>
              <a:rPr lang="en-IN" dirty="0" smtClean="0"/>
              <a:t>print(</a:t>
            </a:r>
            <a:r>
              <a:rPr lang="en-IN" dirty="0" err="1" smtClean="0"/>
              <a:t>bmi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28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Functions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provides you with a number of built-in </a:t>
            </a:r>
            <a:r>
              <a:rPr lang="en-US" dirty="0">
                <a:hlinkClick r:id="rId2"/>
              </a:rPr>
              <a:t>functions</a:t>
            </a:r>
            <a:r>
              <a:rPr lang="en-US" dirty="0"/>
              <a:t> for manipulating integers. These are </a:t>
            </a:r>
            <a:r>
              <a:rPr lang="en-US" i="1" dirty="0"/>
              <a:t>always</a:t>
            </a:r>
            <a:r>
              <a:rPr lang="en-US" dirty="0"/>
              <a:t> available to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&gt;&gt;&gt;  float(9)</a:t>
            </a:r>
          </a:p>
          <a:p>
            <a:r>
              <a:rPr lang="en-US" dirty="0" smtClean="0"/>
              <a:t>9.0</a:t>
            </a:r>
          </a:p>
          <a:p>
            <a:endParaRPr lang="en-US" dirty="0"/>
          </a:p>
          <a:p>
            <a:r>
              <a:rPr lang="en-US" dirty="0" smtClean="0"/>
              <a:t>&gt;&gt;&gt;</a:t>
            </a:r>
            <a:r>
              <a:rPr lang="en-US" dirty="0" err="1" smtClean="0"/>
              <a:t>int</a:t>
            </a:r>
            <a:r>
              <a:rPr lang="en-US" dirty="0" smtClean="0"/>
              <a:t>(5.7)</a:t>
            </a:r>
          </a:p>
          <a:p>
            <a:r>
              <a:rPr lang="en-US" dirty="0" smtClean="0"/>
              <a:t>5</a:t>
            </a:r>
          </a:p>
          <a:p>
            <a:endParaRPr lang="en-US" dirty="0"/>
          </a:p>
          <a:p>
            <a:r>
              <a:rPr lang="en-US" dirty="0" smtClean="0"/>
              <a:t>&gt;&gt;&gt;</a:t>
            </a:r>
            <a:r>
              <a:rPr lang="en-US" dirty="0" err="1" smtClean="0"/>
              <a:t>int</a:t>
            </a:r>
            <a:r>
              <a:rPr lang="en-US" dirty="0" smtClean="0"/>
              <a:t>(3.45)</a:t>
            </a:r>
          </a:p>
          <a:p>
            <a:r>
              <a:rPr lang="en-US" dirty="0" smtClean="0"/>
              <a:t>3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2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simple_string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4E9A06"/>
                </a:solidFill>
                <a:latin typeface="SFMono-Regular"/>
              </a:rPr>
              <a:t>"hey!"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simple_string</a:t>
            </a:r>
            <a:endParaRPr lang="en-US" altLang="en-US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6C757D"/>
                </a:solidFill>
                <a:latin typeface="SFMono-Regular"/>
              </a:rPr>
              <a:t>'hey!'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dirty="0">
                <a:solidFill>
                  <a:srgbClr val="4E9A06"/>
                </a:solidFill>
                <a:latin typeface="SFMono-Regular"/>
              </a:rPr>
              <a:t>"hello world!"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6C757D"/>
                </a:solidFill>
                <a:latin typeface="SFMono-Regular"/>
              </a:rPr>
              <a:t>'hello </a:t>
            </a:r>
            <a:r>
              <a:rPr lang="en-US" altLang="en-US" dirty="0">
                <a:solidFill>
                  <a:srgbClr val="6C757D"/>
                </a:solidFill>
                <a:latin typeface="SFMono-Regular"/>
              </a:rPr>
              <a:t>world!'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escaped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4400" dirty="0">
                <a:solidFill>
                  <a:srgbClr val="CE5C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4E9A06"/>
                </a:solidFill>
                <a:latin typeface="SFMono-Regular"/>
              </a:rPr>
              <a:t>'can\</a:t>
            </a:r>
            <a:r>
              <a:rPr lang="en-US" altLang="en-US" dirty="0" smtClean="0">
                <a:solidFill>
                  <a:srgbClr val="4E9A06"/>
                </a:solidFill>
                <a:latin typeface="SFMono-Regular"/>
              </a:rPr>
              <a:t>'t‘</a:t>
            </a:r>
          </a:p>
          <a:p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escaped</a:t>
            </a:r>
          </a:p>
          <a:p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6C757D"/>
                </a:solidFill>
                <a:latin typeface="SFMono-Regular"/>
              </a:rPr>
              <a:t>"can't"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9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Manipulating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Operators</a:t>
            </a:r>
            <a:endParaRPr lang="en-US" dirty="0"/>
          </a:p>
          <a:p>
            <a:r>
              <a:rPr lang="en-US" dirty="0"/>
              <a:t>Like numbers, you can </a:t>
            </a:r>
            <a:r>
              <a:rPr lang="en-US" dirty="0">
                <a:hlinkClick r:id="rId2"/>
              </a:rPr>
              <a:t>concatenate strings</a:t>
            </a:r>
            <a:r>
              <a:rPr lang="en-US" dirty="0"/>
              <a:t> (string concatenation):</a:t>
            </a:r>
          </a:p>
          <a:p>
            <a:endParaRPr lang="en-IN" dirty="0" smtClean="0"/>
          </a:p>
          <a:p>
            <a:r>
              <a:rPr lang="en-IN" dirty="0" smtClean="0"/>
              <a:t>&gt;&gt;&gt; “happy”+” “ +”birthday”</a:t>
            </a:r>
          </a:p>
          <a:p>
            <a:r>
              <a:rPr lang="en-IN" dirty="0" smtClean="0"/>
              <a:t>‘happy birthday’</a:t>
            </a:r>
          </a:p>
          <a:p>
            <a:endParaRPr lang="en-IN" dirty="0"/>
          </a:p>
          <a:p>
            <a:r>
              <a:rPr lang="en-IN" dirty="0" smtClean="0"/>
              <a:t>&gt;&gt;&gt; “Jonas” + “Brother”</a:t>
            </a:r>
          </a:p>
          <a:p>
            <a:r>
              <a:rPr lang="en-IN" dirty="0" err="1" smtClean="0"/>
              <a:t>JonasBrother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5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US" altLang="en-US" sz="2400" dirty="0" err="1">
                <a:solidFill>
                  <a:srgbClr val="222222"/>
                </a:solidFill>
                <a:latin typeface="SFMono-Regular"/>
              </a:rPr>
              <a:t>len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()</a:t>
            </a:r>
            <a:r>
              <a:rPr lang="en-US" altLang="en-US" sz="2400" dirty="0">
                <a:solidFill>
                  <a:srgbClr val="222222"/>
                </a:solidFill>
                <a:latin typeface="source sans pro"/>
              </a:rPr>
              <a:t> - given a string, this function returns the length of it.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IN" dirty="0" smtClean="0"/>
          </a:p>
          <a:p>
            <a:r>
              <a:rPr lang="en-IN" dirty="0" smtClean="0"/>
              <a:t>&gt;&gt;&gt; city =“London”</a:t>
            </a:r>
            <a:endParaRPr lang="en-IN" dirty="0"/>
          </a:p>
          <a:p>
            <a:r>
              <a:rPr lang="en-IN" dirty="0" smtClean="0"/>
              <a:t>&gt;&gt;&gt; </a:t>
            </a:r>
            <a:r>
              <a:rPr lang="en-IN" dirty="0" err="1" smtClean="0"/>
              <a:t>len</a:t>
            </a:r>
            <a:r>
              <a:rPr lang="en-IN" dirty="0" smtClean="0"/>
              <a:t>(city)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8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9468"/>
            <a:ext cx="8946541" cy="458893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22222"/>
                </a:solidFill>
                <a:latin typeface="SFMono-Regular"/>
              </a:rPr>
              <a:t>slice</a:t>
            </a:r>
            <a:r>
              <a:rPr lang="en-US" altLang="en-US" dirty="0">
                <a:solidFill>
                  <a:srgbClr val="222222"/>
                </a:solidFill>
                <a:latin typeface="SFMono-Regular"/>
              </a:rPr>
              <a:t>()</a:t>
            </a:r>
            <a:r>
              <a:rPr lang="en-US" altLang="en-US" dirty="0">
                <a:solidFill>
                  <a:srgbClr val="222222"/>
                </a:solidFill>
                <a:latin typeface="source sans pro"/>
              </a:rPr>
              <a:t> - given a start and stop value, you can access a set of, or single, character(s)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2800" dirty="0" smtClean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en-US" sz="2800" dirty="0" smtClean="0">
                <a:solidFill>
                  <a:srgbClr val="4E9A06"/>
                </a:solidFill>
                <a:latin typeface="SFMono-Regular"/>
              </a:rPr>
              <a:t>"</a:t>
            </a:r>
            <a:r>
              <a:rPr lang="en-US" altLang="en-US" sz="2800" dirty="0">
                <a:solidFill>
                  <a:srgbClr val="4E9A06"/>
                </a:solidFill>
                <a:latin typeface="SFMono-Regular"/>
              </a:rPr>
              <a:t>Hello"</a:t>
            </a:r>
            <a:r>
              <a:rPr lang="en-US" altLang="en-US" sz="2800" dirty="0">
                <a:solidFill>
                  <a:srgbClr val="000000"/>
                </a:solidFill>
                <a:latin typeface="SFMono-Regular"/>
              </a:rPr>
              <a:t>[</a:t>
            </a:r>
            <a:r>
              <a:rPr lang="en-US" altLang="en-US" sz="2800" dirty="0">
                <a:solidFill>
                  <a:srgbClr val="0000CF"/>
                </a:solidFill>
                <a:latin typeface="SFMono-Regular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SFMono-Regular"/>
              </a:rPr>
              <a:t>])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2800" dirty="0" smtClean="0">
                <a:solidFill>
                  <a:srgbClr val="6C757D"/>
                </a:solidFill>
                <a:latin typeface="SFMono-Regular"/>
              </a:rPr>
              <a:t>l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2800" dirty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2800" dirty="0" smtClean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en-US" sz="2800" dirty="0" smtClean="0">
                <a:solidFill>
                  <a:srgbClr val="4E9A06"/>
                </a:solidFill>
                <a:latin typeface="SFMono-Regular"/>
              </a:rPr>
              <a:t>"</a:t>
            </a:r>
            <a:r>
              <a:rPr lang="en-US" altLang="en-US" sz="2800" dirty="0">
                <a:solidFill>
                  <a:srgbClr val="4E9A06"/>
                </a:solidFill>
                <a:latin typeface="SFMono-Regular"/>
              </a:rPr>
              <a:t>Hello"</a:t>
            </a:r>
            <a:r>
              <a:rPr lang="en-US" altLang="en-US" sz="2800" dirty="0">
                <a:solidFill>
                  <a:srgbClr val="000000"/>
                </a:solidFill>
                <a:latin typeface="SFMono-Regular"/>
              </a:rPr>
              <a:t>[</a:t>
            </a:r>
            <a:r>
              <a:rPr lang="en-US" altLang="en-US" sz="2800" dirty="0">
                <a:solidFill>
                  <a:srgbClr val="0000CF"/>
                </a:solidFill>
                <a:latin typeface="SFMono-Regular"/>
              </a:rPr>
              <a:t>3</a:t>
            </a:r>
            <a:r>
              <a:rPr lang="en-US" altLang="en-US" sz="2800" dirty="0">
                <a:solidFill>
                  <a:srgbClr val="000000"/>
                </a:solidFill>
                <a:latin typeface="SFMono-Regular"/>
              </a:rPr>
              <a:t>])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sz="2800" dirty="0" smtClean="0">
              <a:solidFill>
                <a:srgbClr val="212529"/>
              </a:solidFill>
              <a:latin typeface="SFMono-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6C757D"/>
                </a:solidFill>
                <a:latin typeface="SFMono-Regular"/>
              </a:rPr>
              <a:t>l</a:t>
            </a: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2800" dirty="0" smtClean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en-US" sz="2800" dirty="0" smtClean="0">
                <a:solidFill>
                  <a:srgbClr val="4E9A06"/>
                </a:solidFill>
                <a:latin typeface="SFMono-Regular"/>
              </a:rPr>
              <a:t>"</a:t>
            </a:r>
            <a:r>
              <a:rPr lang="en-US" altLang="en-US" sz="2800" dirty="0">
                <a:solidFill>
                  <a:srgbClr val="4E9A06"/>
                </a:solidFill>
                <a:latin typeface="SFMono-Regular"/>
              </a:rPr>
              <a:t>Hello"</a:t>
            </a:r>
            <a:r>
              <a:rPr lang="en-US" altLang="en-US" sz="2800" dirty="0">
                <a:solidFill>
                  <a:srgbClr val="000000"/>
                </a:solidFill>
                <a:latin typeface="SFMono-Regular"/>
              </a:rPr>
              <a:t>[</a:t>
            </a:r>
            <a:r>
              <a:rPr lang="en-US" altLang="en-US" sz="2800" dirty="0">
                <a:solidFill>
                  <a:srgbClr val="0000CF"/>
                </a:solidFill>
                <a:latin typeface="SFMono-Regular"/>
              </a:rPr>
              <a:t>0</a:t>
            </a:r>
            <a:r>
              <a:rPr lang="en-US" altLang="en-US" sz="2800" dirty="0">
                <a:solidFill>
                  <a:srgbClr val="000000"/>
                </a:solidFill>
                <a:latin typeface="SFMono-Regular"/>
              </a:rPr>
              <a:t>])</a:t>
            </a: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sz="2800" dirty="0" smtClean="0">
              <a:solidFill>
                <a:srgbClr val="212529"/>
              </a:solidFill>
              <a:latin typeface="SFMono-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6C757D"/>
                </a:solidFill>
                <a:latin typeface="SFMono-Regular"/>
              </a:rPr>
              <a:t>H</a:t>
            </a: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8F5902"/>
                </a:solidFill>
                <a:latin typeface="SFMono-Regular"/>
              </a:rPr>
              <a:t>&gt;&gt;&gt; </a:t>
            </a:r>
            <a:r>
              <a:rPr lang="en-US" altLang="en-US" sz="2800" dirty="0" smtClean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en-US" sz="2800" dirty="0" smtClean="0">
                <a:solidFill>
                  <a:srgbClr val="4E9A06"/>
                </a:solidFill>
                <a:latin typeface="SFMono-Regular"/>
              </a:rPr>
              <a:t>"</a:t>
            </a:r>
            <a:r>
              <a:rPr lang="en-US" altLang="en-US" sz="2800" dirty="0">
                <a:solidFill>
                  <a:srgbClr val="4E9A06"/>
                </a:solidFill>
                <a:latin typeface="SFMono-Regular"/>
              </a:rPr>
              <a:t>Hello"</a:t>
            </a:r>
            <a:r>
              <a:rPr lang="en-US" altLang="en-US" sz="2800" dirty="0">
                <a:solidFill>
                  <a:srgbClr val="000000"/>
                </a:solidFill>
                <a:latin typeface="SFMono-Regular"/>
              </a:rPr>
              <a:t>[</a:t>
            </a:r>
            <a:r>
              <a:rPr lang="en-US" altLang="en-US" sz="2800" dirty="0">
                <a:solidFill>
                  <a:srgbClr val="0000CF"/>
                </a:solidFill>
                <a:latin typeface="SFMono-Regular"/>
              </a:rPr>
              <a:t>0</a:t>
            </a:r>
            <a:r>
              <a:rPr lang="en-US" altLang="en-US" sz="2800" dirty="0">
                <a:solidFill>
                  <a:srgbClr val="000000"/>
                </a:solidFill>
                <a:latin typeface="SFMono-Regular"/>
              </a:rPr>
              <a:t>:</a:t>
            </a:r>
            <a:r>
              <a:rPr lang="en-US" altLang="en-US" sz="2800" dirty="0">
                <a:solidFill>
                  <a:srgbClr val="0000CF"/>
                </a:solidFill>
                <a:latin typeface="SFMono-Regular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SFMono-Regular"/>
              </a:rPr>
              <a:t>])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sz="2800" dirty="0">
                <a:solidFill>
                  <a:srgbClr val="6C757D"/>
                </a:solidFill>
                <a:latin typeface="SFMono-Regular"/>
              </a:rPr>
              <a:t>He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7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String.format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Easily format values into strings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&gt;&gt;&gt; name=“ Maria Joe”</a:t>
            </a:r>
          </a:p>
          <a:p>
            <a:pPr marL="0" indent="0">
              <a:buNone/>
            </a:pPr>
            <a:r>
              <a:rPr lang="en-IN" dirty="0" smtClean="0"/>
              <a:t>&gt;&gt;&gt;greeting =“My name is  {} “.format(name)</a:t>
            </a:r>
          </a:p>
          <a:p>
            <a:pPr marL="0" indent="0">
              <a:buNone/>
            </a:pPr>
            <a:r>
              <a:rPr lang="en-IN" dirty="0" smtClean="0"/>
              <a:t>&gt;&gt;&gt; greeting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Guess the </a:t>
            </a:r>
            <a:r>
              <a:rPr lang="en-IN" dirty="0" smtClean="0"/>
              <a:t>type--  gives the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/>
              <a:t>&gt;&gt;&gt; a=10</a:t>
            </a:r>
          </a:p>
          <a:p>
            <a:r>
              <a:rPr lang="en-IN" sz="2800" dirty="0"/>
              <a:t>&gt;&gt;&gt; type(a)</a:t>
            </a:r>
          </a:p>
          <a:p>
            <a:r>
              <a:rPr lang="en-IN" sz="2800" dirty="0"/>
              <a:t>&lt;class '</a:t>
            </a:r>
            <a:r>
              <a:rPr lang="en-IN" sz="2800" dirty="0" err="1"/>
              <a:t>int</a:t>
            </a:r>
            <a:r>
              <a:rPr lang="en-IN" sz="2800" dirty="0"/>
              <a:t>'&gt;</a:t>
            </a:r>
          </a:p>
          <a:p>
            <a:r>
              <a:rPr lang="en-IN" sz="2800" dirty="0"/>
              <a:t>&gt;&gt;&gt; </a:t>
            </a:r>
            <a:r>
              <a:rPr lang="en-IN" sz="2800" dirty="0" err="1"/>
              <a:t>str</a:t>
            </a:r>
            <a:r>
              <a:rPr lang="en-IN" sz="2800" dirty="0"/>
              <a:t>="hello"</a:t>
            </a:r>
          </a:p>
          <a:p>
            <a:r>
              <a:rPr lang="en-IN" sz="2800" dirty="0"/>
              <a:t>&gt;&gt;&gt; type(</a:t>
            </a:r>
            <a:r>
              <a:rPr lang="en-IN" sz="2800" dirty="0" err="1"/>
              <a:t>str</a:t>
            </a:r>
            <a:r>
              <a:rPr lang="en-IN" sz="2800" dirty="0"/>
              <a:t>)</a:t>
            </a:r>
          </a:p>
          <a:p>
            <a:r>
              <a:rPr lang="en-IN" sz="2800" dirty="0"/>
              <a:t>&lt;class '</a:t>
            </a:r>
            <a:r>
              <a:rPr lang="en-IN" sz="2800" dirty="0" err="1"/>
              <a:t>str</a:t>
            </a:r>
            <a:r>
              <a:rPr lang="en-IN" sz="2800" dirty="0"/>
              <a:t>'&gt;</a:t>
            </a:r>
          </a:p>
          <a:p>
            <a:r>
              <a:rPr lang="en-IN" sz="2800" dirty="0"/>
              <a:t>&gt;&gt;&gt; d=4.45</a:t>
            </a:r>
          </a:p>
          <a:p>
            <a:r>
              <a:rPr lang="en-IN" sz="2800" dirty="0"/>
              <a:t>&gt;&gt;&gt; type(d)</a:t>
            </a:r>
          </a:p>
          <a:p>
            <a:r>
              <a:rPr lang="en-IN" sz="2800" dirty="0"/>
              <a:t>&lt;class 'float'&gt;</a:t>
            </a:r>
          </a:p>
          <a:p>
            <a:r>
              <a:rPr lang="en-IN" sz="2800" dirty="0"/>
              <a:t>&gt;&gt;&gt;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8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script1.ipynb--------------Python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height=1.79</a:t>
            </a:r>
          </a:p>
          <a:p>
            <a:r>
              <a:rPr lang="en-IN" dirty="0"/>
              <a:t>weight=68.7</a:t>
            </a:r>
          </a:p>
          <a:p>
            <a:endParaRPr lang="en-IN" dirty="0"/>
          </a:p>
          <a:p>
            <a:r>
              <a:rPr lang="en-IN" dirty="0" err="1"/>
              <a:t>bmi</a:t>
            </a:r>
            <a:r>
              <a:rPr lang="en-IN" dirty="0"/>
              <a:t>=weight/height**2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bmi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&gt;&gt;&gt;type(</a:t>
            </a:r>
            <a:r>
              <a:rPr lang="en-IN" dirty="0" err="1"/>
              <a:t>bmi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float</a:t>
            </a:r>
          </a:p>
          <a:p>
            <a:endParaRPr lang="en-IN" dirty="0"/>
          </a:p>
          <a:p>
            <a:r>
              <a:rPr lang="en-IN" dirty="0"/>
              <a:t>day=5</a:t>
            </a:r>
          </a:p>
          <a:p>
            <a:endParaRPr lang="en-IN" dirty="0"/>
          </a:p>
          <a:p>
            <a:r>
              <a:rPr lang="en-IN" dirty="0"/>
              <a:t>type(day)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8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0538"/>
            <a:ext cx="8946541" cy="4577861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2800" i="1" dirty="0">
                <a:solidFill>
                  <a:srgbClr val="222222"/>
                </a:solidFill>
                <a:latin typeface="source sans pro"/>
              </a:rPr>
              <a:t>Strongly</a:t>
            </a:r>
            <a:r>
              <a:rPr lang="en-US" altLang="en-US" sz="2800" dirty="0">
                <a:solidFill>
                  <a:srgbClr val="222222"/>
                </a:solidFill>
                <a:latin typeface="source sans pro"/>
              </a:rPr>
              <a:t> typed. It enforces data types so you can’t concatenate a string and a integer, for example</a:t>
            </a:r>
            <a:r>
              <a:rPr lang="en-US" altLang="en-US" sz="2800" dirty="0" smtClean="0">
                <a:solidFill>
                  <a:srgbClr val="222222"/>
                </a:solidFill>
                <a:latin typeface="source sans pro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rgbClr val="22222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2800" i="1" dirty="0">
                <a:solidFill>
                  <a:srgbClr val="222222"/>
                </a:solidFill>
                <a:latin typeface="source sans pro"/>
              </a:rPr>
              <a:t>Dynamically</a:t>
            </a:r>
            <a:r>
              <a:rPr lang="en-US" altLang="en-US" sz="2800" dirty="0">
                <a:solidFill>
                  <a:srgbClr val="222222"/>
                </a:solidFill>
                <a:latin typeface="source sans pro"/>
              </a:rPr>
              <a:t>, </a:t>
            </a:r>
            <a:r>
              <a:rPr lang="en-US" altLang="en-US" sz="2800" i="1" dirty="0">
                <a:solidFill>
                  <a:srgbClr val="222222"/>
                </a:solidFill>
                <a:latin typeface="source sans pro"/>
              </a:rPr>
              <a:t>implicitly</a:t>
            </a:r>
            <a:r>
              <a:rPr lang="en-US" altLang="en-US" sz="2800" dirty="0">
                <a:solidFill>
                  <a:srgbClr val="222222"/>
                </a:solidFill>
                <a:latin typeface="source sans pro"/>
              </a:rPr>
              <a:t> typed. So, you don’t have to explicitly declare variable data types. Data types are enforced at runtime</a:t>
            </a:r>
            <a:r>
              <a:rPr lang="en-US" altLang="en-US" sz="2800" dirty="0" smtClean="0">
                <a:solidFill>
                  <a:srgbClr val="222222"/>
                </a:solidFill>
                <a:latin typeface="source sans pro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rgbClr val="22222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2800" i="1" dirty="0">
                <a:solidFill>
                  <a:srgbClr val="222222"/>
                </a:solidFill>
                <a:latin typeface="source sans pro"/>
              </a:rPr>
              <a:t>Case sensitive</a:t>
            </a:r>
            <a:r>
              <a:rPr lang="en-US" altLang="en-US" sz="2800" dirty="0">
                <a:solidFill>
                  <a:srgbClr val="222222"/>
                </a:solidFill>
                <a:latin typeface="source sans pro"/>
              </a:rPr>
              <a:t>. For example, 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token</a:t>
            </a:r>
            <a:r>
              <a:rPr lang="en-US" altLang="en-US" sz="2800" dirty="0">
                <a:solidFill>
                  <a:srgbClr val="222222"/>
                </a:solidFill>
                <a:latin typeface="source sans pro"/>
              </a:rPr>
              <a:t> and 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TOKEN</a:t>
            </a:r>
            <a:r>
              <a:rPr lang="en-US" altLang="en-US" sz="2800" dirty="0">
                <a:solidFill>
                  <a:srgbClr val="222222"/>
                </a:solidFill>
                <a:latin typeface="source sans pro"/>
              </a:rPr>
              <a:t> are two different variables</a:t>
            </a:r>
            <a:r>
              <a:rPr lang="en-US" altLang="en-US" sz="2800" dirty="0" smtClean="0">
                <a:solidFill>
                  <a:srgbClr val="222222"/>
                </a:solidFill>
                <a:latin typeface="source sans pro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rgbClr val="22222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sz="2800" i="1" dirty="0">
                <a:solidFill>
                  <a:srgbClr val="222222"/>
                </a:solidFill>
                <a:latin typeface="source sans pro"/>
              </a:rPr>
              <a:t>Object-oriented</a:t>
            </a:r>
            <a:r>
              <a:rPr lang="en-US" altLang="en-US" sz="2800" dirty="0">
                <a:solidFill>
                  <a:srgbClr val="222222"/>
                </a:solidFill>
                <a:latin typeface="source sans pro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31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&gt;&gt;&gt; print ('loop')</a:t>
            </a:r>
          </a:p>
          <a:p>
            <a:r>
              <a:rPr lang="en-IN" dirty="0"/>
              <a:t>loop</a:t>
            </a:r>
          </a:p>
          <a:p>
            <a:r>
              <a:rPr lang="en-IN" dirty="0"/>
              <a:t>&gt;&gt;&gt;</a:t>
            </a:r>
          </a:p>
          <a:p>
            <a:r>
              <a:rPr lang="en-IN" dirty="0"/>
              <a:t>&gt;&gt;&gt; </a:t>
            </a:r>
            <a:r>
              <a:rPr lang="en-IN" dirty="0" err="1"/>
              <a:t>ctr</a:t>
            </a:r>
            <a:r>
              <a:rPr lang="en-IN" dirty="0"/>
              <a:t>=1</a:t>
            </a:r>
          </a:p>
          <a:p>
            <a:r>
              <a:rPr lang="en-IN" dirty="0"/>
              <a:t>&gt;&gt;&gt; while condition &lt; 10:</a:t>
            </a:r>
          </a:p>
          <a:p>
            <a:r>
              <a:rPr lang="en-IN" dirty="0"/>
              <a:t>... print(condition)</a:t>
            </a:r>
          </a:p>
          <a:p>
            <a:r>
              <a:rPr lang="en-IN" dirty="0"/>
              <a:t>  File "&lt;</a:t>
            </a:r>
            <a:r>
              <a:rPr lang="en-IN" dirty="0" err="1"/>
              <a:t>stdin</a:t>
            </a:r>
            <a:r>
              <a:rPr lang="en-IN" dirty="0"/>
              <a:t>&gt;", line 2</a:t>
            </a:r>
          </a:p>
          <a:p>
            <a:r>
              <a:rPr lang="en-IN" dirty="0"/>
              <a:t>    print(condition)</a:t>
            </a:r>
          </a:p>
          <a:p>
            <a:r>
              <a:rPr lang="en-IN" dirty="0"/>
              <a:t>        ^</a:t>
            </a:r>
          </a:p>
          <a:p>
            <a:r>
              <a:rPr lang="en-IN" dirty="0" err="1"/>
              <a:t>IndentationError</a:t>
            </a:r>
            <a:r>
              <a:rPr lang="en-IN" dirty="0"/>
              <a:t>: expected an indented block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2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inventor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endParaRPr lang="en-IN" dirty="0"/>
          </a:p>
          <a:p>
            <a:r>
              <a:rPr lang="en-IN" sz="2800" b="1" dirty="0" smtClean="0"/>
              <a:t>Guido Van Rossum  inventor of Python</a:t>
            </a:r>
          </a:p>
          <a:p>
            <a:r>
              <a:rPr lang="en-IN" sz="2800" b="1" dirty="0" smtClean="0"/>
              <a:t>General Purpose programming language </a:t>
            </a:r>
          </a:p>
          <a:p>
            <a:r>
              <a:rPr lang="en-IN" sz="2800" b="1" dirty="0" smtClean="0"/>
              <a:t>Build anything</a:t>
            </a:r>
          </a:p>
          <a:p>
            <a:r>
              <a:rPr lang="en-IN" sz="2800" b="1" dirty="0" smtClean="0"/>
              <a:t>Can build packages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669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Python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Anaconda Framework</a:t>
            </a:r>
          </a:p>
          <a:p>
            <a:r>
              <a:rPr lang="en-IN" sz="2800" dirty="0" err="1" smtClean="0"/>
              <a:t>Jupyter</a:t>
            </a:r>
            <a:r>
              <a:rPr lang="en-IN" sz="2800" dirty="0" smtClean="0"/>
              <a:t> Notebook</a:t>
            </a:r>
          </a:p>
          <a:p>
            <a:pPr lvl="1"/>
            <a:r>
              <a:rPr lang="en-IN" sz="2800" dirty="0" smtClean="0"/>
              <a:t>Python 3.x</a:t>
            </a:r>
          </a:p>
          <a:p>
            <a:pPr marL="457200" lvl="1" indent="0">
              <a:buNone/>
            </a:pPr>
            <a:r>
              <a:rPr lang="en-IN" sz="2800" b="1" dirty="0" smtClean="0"/>
              <a:t>Operating system version</a:t>
            </a:r>
          </a:p>
          <a:p>
            <a:r>
              <a:rPr lang="en-US" sz="2800" i="1" dirty="0"/>
              <a:t>Mac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i="1" dirty="0" smtClean="0"/>
              <a:t>Linux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i="1" dirty="0" smtClean="0"/>
              <a:t>Windows</a:t>
            </a:r>
            <a:r>
              <a:rPr lang="en-US" dirty="0" smtClean="0"/>
              <a:t>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67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400" dirty="0" smtClean="0"/>
              <a:t>Python Files -.</a:t>
            </a:r>
            <a:r>
              <a:rPr lang="en-IN" sz="2400" dirty="0" err="1" smtClean="0"/>
              <a:t>ipynb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List of Python commands</a:t>
            </a:r>
          </a:p>
          <a:p>
            <a:endParaRPr lang="en-IN" sz="2400" dirty="0"/>
          </a:p>
          <a:p>
            <a:r>
              <a:rPr lang="en-IN" sz="2400" dirty="0" smtClean="0"/>
              <a:t>Executing the script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9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basic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&gt;&gt;&gt; 3+4</a:t>
            </a:r>
          </a:p>
          <a:p>
            <a:r>
              <a:rPr lang="en-IN" dirty="0"/>
              <a:t>7</a:t>
            </a:r>
          </a:p>
          <a:p>
            <a:r>
              <a:rPr lang="en-IN" dirty="0"/>
              <a:t>&gt;&gt;&gt; 4*4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&gt;&gt;&gt; 5-2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&gt;&gt;&gt; 8/2</a:t>
            </a:r>
          </a:p>
          <a:p>
            <a:r>
              <a:rPr lang="en-IN" dirty="0"/>
              <a:t>4.0</a:t>
            </a:r>
          </a:p>
          <a:p>
            <a:r>
              <a:rPr lang="en-IN" dirty="0"/>
              <a:t>&gt;&gt;&gt; a=9</a:t>
            </a:r>
          </a:p>
          <a:p>
            <a:r>
              <a:rPr lang="en-IN" dirty="0"/>
              <a:t>&gt;&gt;&gt; b=2</a:t>
            </a:r>
          </a:p>
          <a:p>
            <a:r>
              <a:rPr lang="en-IN" dirty="0"/>
              <a:t>&gt;&gt;&gt; c=</a:t>
            </a:r>
            <a:r>
              <a:rPr lang="en-IN" dirty="0" err="1"/>
              <a:t>a+b</a:t>
            </a:r>
            <a:endParaRPr lang="en-IN" dirty="0"/>
          </a:p>
          <a:p>
            <a:r>
              <a:rPr lang="en-IN" dirty="0"/>
              <a:t>&gt;&gt;&gt; print(c)</a:t>
            </a:r>
          </a:p>
          <a:p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825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&gt;&gt;&gt; </a:t>
            </a:r>
            <a:r>
              <a:rPr lang="fr-FR" dirty="0" err="1"/>
              <a:t>print</a:t>
            </a:r>
            <a:r>
              <a:rPr lang="fr-FR" dirty="0"/>
              <a:t>(8+2)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(5 </a:t>
            </a:r>
            <a:r>
              <a:rPr lang="fr-FR" dirty="0"/>
              <a:t>+ 5)</a:t>
            </a:r>
          </a:p>
          <a:p>
            <a:r>
              <a:rPr lang="fr-FR" dirty="0" err="1"/>
              <a:t>print</a:t>
            </a:r>
            <a:r>
              <a:rPr lang="fr-FR" dirty="0"/>
              <a:t>(5 - 5)</a:t>
            </a:r>
          </a:p>
          <a:p>
            <a:r>
              <a:rPr lang="fr-FR" dirty="0"/>
              <a:t># Multiplication, division, modulo, and exponentiation</a:t>
            </a:r>
          </a:p>
          <a:p>
            <a:r>
              <a:rPr lang="fr-FR" dirty="0" err="1"/>
              <a:t>print</a:t>
            </a:r>
            <a:r>
              <a:rPr lang="fr-FR" dirty="0"/>
              <a:t>(3 * 5)</a:t>
            </a:r>
          </a:p>
          <a:p>
            <a:r>
              <a:rPr lang="fr-FR" dirty="0" err="1"/>
              <a:t>print</a:t>
            </a:r>
            <a:r>
              <a:rPr lang="fr-FR" dirty="0"/>
              <a:t>(10 / 2)</a:t>
            </a:r>
          </a:p>
          <a:p>
            <a:r>
              <a:rPr lang="fr-FR" dirty="0" err="1"/>
              <a:t>print</a:t>
            </a:r>
            <a:r>
              <a:rPr lang="fr-FR" dirty="0"/>
              <a:t>(18 % 7)</a:t>
            </a:r>
          </a:p>
          <a:p>
            <a:r>
              <a:rPr lang="fr-FR" dirty="0" err="1"/>
              <a:t>print</a:t>
            </a:r>
            <a:r>
              <a:rPr lang="fr-FR" dirty="0"/>
              <a:t>(4 ** 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5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 -String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448"/>
            <a:ext cx="10515600" cy="4334515"/>
          </a:xfrm>
        </p:spPr>
        <p:txBody>
          <a:bodyPr>
            <a:noAutofit/>
          </a:bodyPr>
          <a:lstStyle/>
          <a:p>
            <a:r>
              <a:rPr lang="en-IN" sz="1600" dirty="0"/>
              <a:t>&gt;&gt;&gt; print ('hello world')</a:t>
            </a:r>
          </a:p>
          <a:p>
            <a:r>
              <a:rPr lang="en-IN" sz="1600" dirty="0"/>
              <a:t>hello </a:t>
            </a:r>
            <a:r>
              <a:rPr lang="en-IN" sz="1600" dirty="0" smtClean="0"/>
              <a:t>world</a:t>
            </a:r>
          </a:p>
          <a:p>
            <a:endParaRPr lang="en-IN" sz="1600" dirty="0"/>
          </a:p>
          <a:p>
            <a:endParaRPr lang="en-IN" sz="1600" dirty="0" smtClean="0"/>
          </a:p>
          <a:p>
            <a:r>
              <a:rPr lang="en-IN" sz="1600" dirty="0" smtClean="0"/>
              <a:t>Print(“hello world”)</a:t>
            </a:r>
          </a:p>
          <a:p>
            <a:r>
              <a:rPr lang="en-IN" sz="1600" dirty="0" smtClean="0"/>
              <a:t>Hello world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561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641</TotalTime>
  <Words>556</Words>
  <Application>Microsoft Office PowerPoint</Application>
  <PresentationFormat>Widescreen</PresentationFormat>
  <Paragraphs>238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SFMono-Regular</vt:lpstr>
      <vt:lpstr>source sans pro</vt:lpstr>
      <vt:lpstr>Wingdings 3</vt:lpstr>
      <vt:lpstr>Ion</vt:lpstr>
      <vt:lpstr>Python Basics </vt:lpstr>
      <vt:lpstr>Basics of Python for Data Analysis </vt:lpstr>
      <vt:lpstr>Python Properties</vt:lpstr>
      <vt:lpstr>Python inventor</vt:lpstr>
      <vt:lpstr>Python Framework</vt:lpstr>
      <vt:lpstr>Python script</vt:lpstr>
      <vt:lpstr>Python basic syntax</vt:lpstr>
      <vt:lpstr>python calculator</vt:lpstr>
      <vt:lpstr>Print -String</vt:lpstr>
      <vt:lpstr>Variables</vt:lpstr>
      <vt:lpstr>Variables   example…</vt:lpstr>
      <vt:lpstr>Variables</vt:lpstr>
      <vt:lpstr>PowerPoint Presentation</vt:lpstr>
      <vt:lpstr>Built-in Data Types </vt:lpstr>
      <vt:lpstr>Numbers</vt:lpstr>
      <vt:lpstr>Operators</vt:lpstr>
      <vt:lpstr>Operators</vt:lpstr>
      <vt:lpstr>operators</vt:lpstr>
      <vt:lpstr>Operators..</vt:lpstr>
      <vt:lpstr> Variable ---specific </vt:lpstr>
      <vt:lpstr>Functions </vt:lpstr>
      <vt:lpstr>Strings</vt:lpstr>
      <vt:lpstr>Manipulating strings</vt:lpstr>
      <vt:lpstr>Functions</vt:lpstr>
      <vt:lpstr>Slice()</vt:lpstr>
      <vt:lpstr>String.format()</vt:lpstr>
      <vt:lpstr>Guess the type--  gives the data type</vt:lpstr>
      <vt:lpstr>script1.ipynb--------------Python Script</vt:lpstr>
      <vt:lpstr>Python types </vt:lpstr>
      <vt:lpstr>LOOPS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HP</dc:creator>
  <cp:lastModifiedBy>Deepika sharma</cp:lastModifiedBy>
  <cp:revision>83</cp:revision>
  <dcterms:created xsi:type="dcterms:W3CDTF">2018-08-31T07:51:24Z</dcterms:created>
  <dcterms:modified xsi:type="dcterms:W3CDTF">2020-03-23T06:36:57Z</dcterms:modified>
</cp:coreProperties>
</file>