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3" r:id="rId3"/>
    <p:sldId id="276" r:id="rId4"/>
    <p:sldId id="278" r:id="rId5"/>
    <p:sldId id="257" r:id="rId6"/>
    <p:sldId id="280" r:id="rId7"/>
    <p:sldId id="258" r:id="rId8"/>
    <p:sldId id="259" r:id="rId9"/>
    <p:sldId id="260" r:id="rId10"/>
    <p:sldId id="261" r:id="rId11"/>
    <p:sldId id="262" r:id="rId12"/>
    <p:sldId id="264" r:id="rId13"/>
    <p:sldId id="265" r:id="rId14"/>
    <p:sldId id="267" r:id="rId15"/>
    <p:sldId id="268" r:id="rId16"/>
    <p:sldId id="269" r:id="rId17"/>
    <p:sldId id="266" r:id="rId18"/>
    <p:sldId id="270" r:id="rId19"/>
    <p:sldId id="271" r:id="rId20"/>
    <p:sldId id="272" r:id="rId21"/>
    <p:sldId id="273"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52F6255-55BE-4328-ADC2-C684D94A7AE0}" type="datetimeFigureOut">
              <a:rPr lang="en-IN" smtClean="0"/>
              <a:t>03-08-2019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5A481D-3E07-40F9-A5C6-828AD40F56C0}" type="slidenum">
              <a:rPr lang="en-IN" smtClean="0"/>
              <a:t>‹#›</a:t>
            </a:fld>
            <a:endParaRPr lang="en-IN"/>
          </a:p>
        </p:txBody>
      </p:sp>
    </p:spTree>
    <p:extLst>
      <p:ext uri="{BB962C8B-B14F-4D97-AF65-F5344CB8AC3E}">
        <p14:creationId xmlns:p14="http://schemas.microsoft.com/office/powerpoint/2010/main" val="3715325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2F6255-55BE-4328-ADC2-C684D94A7AE0}" type="datetimeFigureOut">
              <a:rPr lang="en-IN" smtClean="0"/>
              <a:t>03-08-2019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5A481D-3E07-40F9-A5C6-828AD40F56C0}" type="slidenum">
              <a:rPr lang="en-IN" smtClean="0"/>
              <a:t>‹#›</a:t>
            </a:fld>
            <a:endParaRPr lang="en-IN"/>
          </a:p>
        </p:txBody>
      </p:sp>
    </p:spTree>
    <p:extLst>
      <p:ext uri="{BB962C8B-B14F-4D97-AF65-F5344CB8AC3E}">
        <p14:creationId xmlns:p14="http://schemas.microsoft.com/office/powerpoint/2010/main" val="124200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2F6255-55BE-4328-ADC2-C684D94A7AE0}" type="datetimeFigureOut">
              <a:rPr lang="en-IN" smtClean="0"/>
              <a:t>03-08-2019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5A481D-3E07-40F9-A5C6-828AD40F56C0}" type="slidenum">
              <a:rPr lang="en-IN" smtClean="0"/>
              <a:t>‹#›</a:t>
            </a:fld>
            <a:endParaRPr lang="en-IN"/>
          </a:p>
        </p:txBody>
      </p:sp>
    </p:spTree>
    <p:extLst>
      <p:ext uri="{BB962C8B-B14F-4D97-AF65-F5344CB8AC3E}">
        <p14:creationId xmlns:p14="http://schemas.microsoft.com/office/powerpoint/2010/main" val="258403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2F6255-55BE-4328-ADC2-C684D94A7AE0}" type="datetimeFigureOut">
              <a:rPr lang="en-IN" smtClean="0"/>
              <a:t>03-08-2019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5A481D-3E07-40F9-A5C6-828AD40F56C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20026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2F6255-55BE-4328-ADC2-C684D94A7AE0}" type="datetimeFigureOut">
              <a:rPr lang="en-IN" smtClean="0"/>
              <a:t>03-08-2019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5A481D-3E07-40F9-A5C6-828AD40F56C0}" type="slidenum">
              <a:rPr lang="en-IN" smtClean="0"/>
              <a:t>‹#›</a:t>
            </a:fld>
            <a:endParaRPr lang="en-IN"/>
          </a:p>
        </p:txBody>
      </p:sp>
    </p:spTree>
    <p:extLst>
      <p:ext uri="{BB962C8B-B14F-4D97-AF65-F5344CB8AC3E}">
        <p14:creationId xmlns:p14="http://schemas.microsoft.com/office/powerpoint/2010/main" val="4271740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2F6255-55BE-4328-ADC2-C684D94A7AE0}" type="datetimeFigureOut">
              <a:rPr lang="en-IN" smtClean="0"/>
              <a:t>03-08-2019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5A481D-3E07-40F9-A5C6-828AD40F56C0}" type="slidenum">
              <a:rPr lang="en-IN" smtClean="0"/>
              <a:t>‹#›</a:t>
            </a:fld>
            <a:endParaRPr lang="en-IN"/>
          </a:p>
        </p:txBody>
      </p:sp>
    </p:spTree>
    <p:extLst>
      <p:ext uri="{BB962C8B-B14F-4D97-AF65-F5344CB8AC3E}">
        <p14:creationId xmlns:p14="http://schemas.microsoft.com/office/powerpoint/2010/main" val="274292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2F6255-55BE-4328-ADC2-C684D94A7AE0}" type="datetimeFigureOut">
              <a:rPr lang="en-IN" smtClean="0"/>
              <a:t>03-08-2019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5A481D-3E07-40F9-A5C6-828AD40F56C0}" type="slidenum">
              <a:rPr lang="en-IN" smtClean="0"/>
              <a:t>‹#›</a:t>
            </a:fld>
            <a:endParaRPr lang="en-IN"/>
          </a:p>
        </p:txBody>
      </p:sp>
    </p:spTree>
    <p:extLst>
      <p:ext uri="{BB962C8B-B14F-4D97-AF65-F5344CB8AC3E}">
        <p14:creationId xmlns:p14="http://schemas.microsoft.com/office/powerpoint/2010/main" val="3646728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2F6255-55BE-4328-ADC2-C684D94A7AE0}" type="datetimeFigureOut">
              <a:rPr lang="en-IN" smtClean="0"/>
              <a:t>03-08-2019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5A481D-3E07-40F9-A5C6-828AD40F56C0}" type="slidenum">
              <a:rPr lang="en-IN" smtClean="0"/>
              <a:t>‹#›</a:t>
            </a:fld>
            <a:endParaRPr lang="en-IN"/>
          </a:p>
        </p:txBody>
      </p:sp>
    </p:spTree>
    <p:extLst>
      <p:ext uri="{BB962C8B-B14F-4D97-AF65-F5344CB8AC3E}">
        <p14:creationId xmlns:p14="http://schemas.microsoft.com/office/powerpoint/2010/main" val="697466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2F6255-55BE-4328-ADC2-C684D94A7AE0}" type="datetimeFigureOut">
              <a:rPr lang="en-IN" smtClean="0"/>
              <a:t>03-08-2019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5A481D-3E07-40F9-A5C6-828AD40F56C0}" type="slidenum">
              <a:rPr lang="en-IN" smtClean="0"/>
              <a:t>‹#›</a:t>
            </a:fld>
            <a:endParaRPr lang="en-IN"/>
          </a:p>
        </p:txBody>
      </p:sp>
    </p:spTree>
    <p:extLst>
      <p:ext uri="{BB962C8B-B14F-4D97-AF65-F5344CB8AC3E}">
        <p14:creationId xmlns:p14="http://schemas.microsoft.com/office/powerpoint/2010/main" val="4166290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52F6255-55BE-4328-ADC2-C684D94A7AE0}" type="datetimeFigureOut">
              <a:rPr lang="en-IN" smtClean="0"/>
              <a:t>03-08-2019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5A481D-3E07-40F9-A5C6-828AD40F56C0}" type="slidenum">
              <a:rPr lang="en-IN" smtClean="0"/>
              <a:t>‹#›</a:t>
            </a:fld>
            <a:endParaRPr lang="en-IN"/>
          </a:p>
        </p:txBody>
      </p:sp>
    </p:spTree>
    <p:extLst>
      <p:ext uri="{BB962C8B-B14F-4D97-AF65-F5344CB8AC3E}">
        <p14:creationId xmlns:p14="http://schemas.microsoft.com/office/powerpoint/2010/main" val="4190493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2F6255-55BE-4328-ADC2-C684D94A7AE0}" type="datetimeFigureOut">
              <a:rPr lang="en-IN" smtClean="0"/>
              <a:t>03-08-2019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5A481D-3E07-40F9-A5C6-828AD40F56C0}" type="slidenum">
              <a:rPr lang="en-IN" smtClean="0"/>
              <a:t>‹#›</a:t>
            </a:fld>
            <a:endParaRPr lang="en-IN"/>
          </a:p>
        </p:txBody>
      </p:sp>
    </p:spTree>
    <p:extLst>
      <p:ext uri="{BB962C8B-B14F-4D97-AF65-F5344CB8AC3E}">
        <p14:creationId xmlns:p14="http://schemas.microsoft.com/office/powerpoint/2010/main" val="2595771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2F6255-55BE-4328-ADC2-C684D94A7AE0}" type="datetimeFigureOut">
              <a:rPr lang="en-IN" smtClean="0"/>
              <a:t>03-08-2019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5A481D-3E07-40F9-A5C6-828AD40F56C0}" type="slidenum">
              <a:rPr lang="en-IN" smtClean="0"/>
              <a:t>‹#›</a:t>
            </a:fld>
            <a:endParaRPr lang="en-IN"/>
          </a:p>
        </p:txBody>
      </p:sp>
    </p:spTree>
    <p:extLst>
      <p:ext uri="{BB962C8B-B14F-4D97-AF65-F5344CB8AC3E}">
        <p14:creationId xmlns:p14="http://schemas.microsoft.com/office/powerpoint/2010/main" val="2367497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2F6255-55BE-4328-ADC2-C684D94A7AE0}" type="datetimeFigureOut">
              <a:rPr lang="en-IN" smtClean="0"/>
              <a:t>03-08-2019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5A481D-3E07-40F9-A5C6-828AD40F56C0}" type="slidenum">
              <a:rPr lang="en-IN" smtClean="0"/>
              <a:t>‹#›</a:t>
            </a:fld>
            <a:endParaRPr lang="en-IN"/>
          </a:p>
        </p:txBody>
      </p:sp>
    </p:spTree>
    <p:extLst>
      <p:ext uri="{BB962C8B-B14F-4D97-AF65-F5344CB8AC3E}">
        <p14:creationId xmlns:p14="http://schemas.microsoft.com/office/powerpoint/2010/main" val="3902596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52F6255-55BE-4328-ADC2-C684D94A7AE0}" type="datetimeFigureOut">
              <a:rPr lang="en-IN" smtClean="0"/>
              <a:t>03-08-2019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B5A481D-3E07-40F9-A5C6-828AD40F56C0}" type="slidenum">
              <a:rPr lang="en-IN" smtClean="0"/>
              <a:t>‹#›</a:t>
            </a:fld>
            <a:endParaRPr lang="en-IN"/>
          </a:p>
        </p:txBody>
      </p:sp>
    </p:spTree>
    <p:extLst>
      <p:ext uri="{BB962C8B-B14F-4D97-AF65-F5344CB8AC3E}">
        <p14:creationId xmlns:p14="http://schemas.microsoft.com/office/powerpoint/2010/main" val="654675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52F6255-55BE-4328-ADC2-C684D94A7AE0}" type="datetimeFigureOut">
              <a:rPr lang="en-IN" smtClean="0"/>
              <a:t>03-08-2019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B5A481D-3E07-40F9-A5C6-828AD40F56C0}" type="slidenum">
              <a:rPr lang="en-IN" smtClean="0"/>
              <a:t>‹#›</a:t>
            </a:fld>
            <a:endParaRPr lang="en-IN"/>
          </a:p>
        </p:txBody>
      </p:sp>
    </p:spTree>
    <p:extLst>
      <p:ext uri="{BB962C8B-B14F-4D97-AF65-F5344CB8AC3E}">
        <p14:creationId xmlns:p14="http://schemas.microsoft.com/office/powerpoint/2010/main" val="891009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52F6255-55BE-4328-ADC2-C684D94A7AE0}" type="datetimeFigureOut">
              <a:rPr lang="en-IN" smtClean="0"/>
              <a:t>03-08-2019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B5A481D-3E07-40F9-A5C6-828AD40F56C0}" type="slidenum">
              <a:rPr lang="en-IN" smtClean="0"/>
              <a:t>‹#›</a:t>
            </a:fld>
            <a:endParaRPr lang="en-IN"/>
          </a:p>
        </p:txBody>
      </p:sp>
    </p:spTree>
    <p:extLst>
      <p:ext uri="{BB962C8B-B14F-4D97-AF65-F5344CB8AC3E}">
        <p14:creationId xmlns:p14="http://schemas.microsoft.com/office/powerpoint/2010/main" val="2514450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2F6255-55BE-4328-ADC2-C684D94A7AE0}" type="datetimeFigureOut">
              <a:rPr lang="en-IN" smtClean="0"/>
              <a:t>03-08-2019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5A481D-3E07-40F9-A5C6-828AD40F56C0}" type="slidenum">
              <a:rPr lang="en-IN" smtClean="0"/>
              <a:t>‹#›</a:t>
            </a:fld>
            <a:endParaRPr lang="en-IN"/>
          </a:p>
        </p:txBody>
      </p:sp>
    </p:spTree>
    <p:extLst>
      <p:ext uri="{BB962C8B-B14F-4D97-AF65-F5344CB8AC3E}">
        <p14:creationId xmlns:p14="http://schemas.microsoft.com/office/powerpoint/2010/main" val="91754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52F6255-55BE-4328-ADC2-C684D94A7AE0}" type="datetimeFigureOut">
              <a:rPr lang="en-IN" smtClean="0"/>
              <a:t>03-08-2019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B5A481D-3E07-40F9-A5C6-828AD40F56C0}" type="slidenum">
              <a:rPr lang="en-IN" smtClean="0"/>
              <a:t>‹#›</a:t>
            </a:fld>
            <a:endParaRPr lang="en-IN"/>
          </a:p>
        </p:txBody>
      </p:sp>
    </p:spTree>
    <p:extLst>
      <p:ext uri="{BB962C8B-B14F-4D97-AF65-F5344CB8AC3E}">
        <p14:creationId xmlns:p14="http://schemas.microsoft.com/office/powerpoint/2010/main" val="140018588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Python Data </a:t>
            </a:r>
            <a:br>
              <a:rPr lang="en-IN" dirty="0" smtClean="0"/>
            </a:br>
            <a:r>
              <a:rPr lang="en-IN" dirty="0" smtClean="0"/>
              <a:t>Structures</a:t>
            </a:r>
            <a:endParaRPr lang="en-IN" dirty="0"/>
          </a:p>
        </p:txBody>
      </p:sp>
      <p:sp>
        <p:nvSpPr>
          <p:cNvPr id="3" name="Subtitle 2"/>
          <p:cNvSpPr>
            <a:spLocks noGrp="1"/>
          </p:cNvSpPr>
          <p:nvPr>
            <p:ph type="subTitle" idx="1"/>
          </p:nvPr>
        </p:nvSpPr>
        <p:spPr/>
        <p:txBody>
          <a:bodyPr/>
          <a:lstStyle/>
          <a:p>
            <a:r>
              <a:rPr lang="en-IN" b="1" dirty="0" smtClean="0">
                <a:solidFill>
                  <a:schemeClr val="tx2">
                    <a:lumMod val="50000"/>
                  </a:schemeClr>
                </a:solidFill>
              </a:rPr>
              <a:t>List ,Tuples, Dictionary</a:t>
            </a:r>
            <a:endParaRPr lang="en-IN" b="1" dirty="0">
              <a:solidFill>
                <a:schemeClr val="tx2">
                  <a:lumMod val="50000"/>
                </a:schemeClr>
              </a:solidFill>
            </a:endParaRPr>
          </a:p>
        </p:txBody>
      </p:sp>
    </p:spTree>
    <p:extLst>
      <p:ext uri="{BB962C8B-B14F-4D97-AF65-F5344CB8AC3E}">
        <p14:creationId xmlns:p14="http://schemas.microsoft.com/office/powerpoint/2010/main" val="909382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house information as list of lists</a:t>
            </a:r>
            <a:br>
              <a:rPr lang="en-IN" dirty="0"/>
            </a:br>
            <a:endParaRPr lang="en-IN" dirty="0"/>
          </a:p>
        </p:txBody>
      </p:sp>
      <p:sp>
        <p:nvSpPr>
          <p:cNvPr id="3" name="Content Placeholder 2"/>
          <p:cNvSpPr>
            <a:spLocks noGrp="1"/>
          </p:cNvSpPr>
          <p:nvPr>
            <p:ph idx="1"/>
          </p:nvPr>
        </p:nvSpPr>
        <p:spPr/>
        <p:txBody>
          <a:bodyPr>
            <a:normAutofit/>
          </a:bodyPr>
          <a:lstStyle/>
          <a:p>
            <a:r>
              <a:rPr lang="en-IN" dirty="0" smtClean="0"/>
              <a:t>house = [["hallway", hall],  </a:t>
            </a:r>
          </a:p>
          <a:p>
            <a:r>
              <a:rPr lang="en-IN" dirty="0" smtClean="0"/>
              <a:t>       ["kitchen", kit],     </a:t>
            </a:r>
          </a:p>
          <a:p>
            <a:r>
              <a:rPr lang="en-IN" dirty="0" smtClean="0"/>
              <a:t>    ["living room", liv]]</a:t>
            </a:r>
          </a:p>
          <a:p>
            <a:r>
              <a:rPr lang="en-IN" smtClean="0"/>
              <a:t>&gt;&gt;&gt;print(house[2])</a:t>
            </a:r>
            <a:endParaRPr lang="en-IN" dirty="0"/>
          </a:p>
        </p:txBody>
      </p:sp>
    </p:spTree>
    <p:extLst>
      <p:ext uri="{BB962C8B-B14F-4D97-AF65-F5344CB8AC3E}">
        <p14:creationId xmlns:p14="http://schemas.microsoft.com/office/powerpoint/2010/main" val="768918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smtClean="0"/>
              <a:t>zero based indexing </a:t>
            </a:r>
          </a:p>
          <a:p>
            <a:r>
              <a:rPr lang="en-IN" dirty="0" smtClean="0"/>
              <a:t>&gt;&gt;&gt;test1[4]</a:t>
            </a:r>
          </a:p>
          <a:p>
            <a:endParaRPr lang="en-IN" dirty="0" smtClean="0"/>
          </a:p>
          <a:p>
            <a:r>
              <a:rPr lang="en-IN" dirty="0" smtClean="0"/>
              <a:t>&gt;&gt;&gt; xlist1= ["femy",2.22,"henry",1.89,"Kiara",2.18,"John",1.99]</a:t>
            </a:r>
          </a:p>
          <a:p>
            <a:r>
              <a:rPr lang="en-IN" dirty="0" smtClean="0"/>
              <a:t>&gt;&gt;&gt; xlist1[6]</a:t>
            </a:r>
          </a:p>
          <a:p>
            <a:r>
              <a:rPr lang="en-IN" dirty="0" smtClean="0"/>
              <a:t>'John'</a:t>
            </a:r>
          </a:p>
          <a:p>
            <a:r>
              <a:rPr lang="en-IN" dirty="0" smtClean="0"/>
              <a:t>&gt;&gt;&gt; xlist1[-1]</a:t>
            </a:r>
          </a:p>
          <a:p>
            <a:r>
              <a:rPr lang="en-IN" dirty="0" smtClean="0"/>
              <a:t>1.99</a:t>
            </a:r>
          </a:p>
          <a:p>
            <a:r>
              <a:rPr lang="en-IN" dirty="0" smtClean="0"/>
              <a:t>&gt;&gt;&gt; xlist1[-2]</a:t>
            </a:r>
          </a:p>
          <a:p>
            <a:r>
              <a:rPr lang="en-IN" dirty="0" smtClean="0"/>
              <a:t>'John'</a:t>
            </a:r>
          </a:p>
          <a:p>
            <a:r>
              <a:rPr lang="en-IN" dirty="0" smtClean="0"/>
              <a:t>&gt;&gt;&gt; xlist1[-3]</a:t>
            </a:r>
          </a:p>
          <a:p>
            <a:r>
              <a:rPr lang="en-IN" dirty="0" smtClean="0"/>
              <a:t>2.18</a:t>
            </a:r>
          </a:p>
          <a:p>
            <a:r>
              <a:rPr lang="en-IN" dirty="0" smtClean="0"/>
              <a:t>&gt;&gt;&gt;</a:t>
            </a:r>
          </a:p>
          <a:p>
            <a:endParaRPr lang="en-IN" dirty="0"/>
          </a:p>
        </p:txBody>
      </p:sp>
    </p:spTree>
    <p:extLst>
      <p:ext uri="{BB962C8B-B14F-4D97-AF65-F5344CB8AC3E}">
        <p14:creationId xmlns:p14="http://schemas.microsoft.com/office/powerpoint/2010/main" val="613727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Tuples</a:t>
            </a:r>
            <a:endParaRPr lang="en-IN" dirty="0"/>
          </a:p>
        </p:txBody>
      </p:sp>
      <p:sp>
        <p:nvSpPr>
          <p:cNvPr id="3" name="Content Placeholder 2"/>
          <p:cNvSpPr>
            <a:spLocks noGrp="1"/>
          </p:cNvSpPr>
          <p:nvPr>
            <p:ph idx="1"/>
          </p:nvPr>
        </p:nvSpPr>
        <p:spPr/>
        <p:txBody>
          <a:bodyPr/>
          <a:lstStyle/>
          <a:p>
            <a:r>
              <a:rPr lang="en-IN" dirty="0"/>
              <a:t>A tuple is represented by a number of values separated by commas</a:t>
            </a:r>
            <a:r>
              <a:rPr lang="en-IN" dirty="0" smtClean="0"/>
              <a:t>.</a:t>
            </a:r>
          </a:p>
          <a:p>
            <a:r>
              <a:rPr lang="en-IN" dirty="0" smtClean="0"/>
              <a:t>Tuples </a:t>
            </a:r>
            <a:r>
              <a:rPr lang="en-IN" dirty="0"/>
              <a:t>are immutable </a:t>
            </a:r>
            <a:r>
              <a:rPr lang="en-IN" dirty="0" smtClean="0"/>
              <a:t>(cannot change values) and </a:t>
            </a:r>
            <a:r>
              <a:rPr lang="en-IN" dirty="0"/>
              <a:t>the output is surrounded by parentheses so that nested tuples are processed correctly. </a:t>
            </a:r>
            <a:endParaRPr lang="en-IN" dirty="0" smtClean="0"/>
          </a:p>
          <a:p>
            <a:r>
              <a:rPr lang="en-IN" dirty="0" smtClean="0"/>
              <a:t>Additionally</a:t>
            </a:r>
            <a:r>
              <a:rPr lang="en-IN" dirty="0"/>
              <a:t>, even though tuples are immutable, they can hold mutable data if needed</a:t>
            </a:r>
            <a:r>
              <a:rPr lang="en-IN" dirty="0" smtClean="0"/>
              <a:t>.</a:t>
            </a:r>
            <a:endParaRPr lang="en-IN" dirty="0"/>
          </a:p>
          <a:p>
            <a:r>
              <a:rPr lang="en-IN" dirty="0"/>
              <a:t>Since Tuples are immutable and can not change, they are faster in processing as compared to lists. Hence, if your list is unlikely to change, you should use tuples, instead of lists.</a:t>
            </a:r>
          </a:p>
        </p:txBody>
      </p:sp>
    </p:spTree>
    <p:extLst>
      <p:ext uri="{BB962C8B-B14F-4D97-AF65-F5344CB8AC3E}">
        <p14:creationId xmlns:p14="http://schemas.microsoft.com/office/powerpoint/2010/main" val="2056304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 tuple is a sequence of immutable Python objects. Tuples are sequences, just like lists. The differences between tuples and lists are, the tuples cannot be changed unlike lists and tuples use parentheses, whereas lists use square brackets.</a:t>
            </a:r>
          </a:p>
          <a:p>
            <a:r>
              <a:rPr lang="en-IN" dirty="0"/>
              <a:t>Creating a tuple is as simple as putting different comma-separated values. Optionally you can put these comma-separated values between parentheses also. For example −</a:t>
            </a:r>
          </a:p>
          <a:p>
            <a:endParaRPr lang="en-IN" dirty="0"/>
          </a:p>
        </p:txBody>
      </p:sp>
    </p:spTree>
    <p:extLst>
      <p:ext uri="{BB962C8B-B14F-4D97-AF65-F5344CB8AC3E}">
        <p14:creationId xmlns:p14="http://schemas.microsoft.com/office/powerpoint/2010/main" val="845222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t>
            </a:r>
            <a:endParaRPr lang="en-IN" dirty="0"/>
          </a:p>
        </p:txBody>
      </p:sp>
      <p:sp>
        <p:nvSpPr>
          <p:cNvPr id="3" name="Content Placeholder 2"/>
          <p:cNvSpPr>
            <a:spLocks noGrp="1"/>
          </p:cNvSpPr>
          <p:nvPr>
            <p:ph idx="1"/>
          </p:nvPr>
        </p:nvSpPr>
        <p:spPr/>
        <p:txBody>
          <a:bodyPr/>
          <a:lstStyle/>
          <a:p>
            <a:r>
              <a:rPr lang="en-IN" dirty="0"/>
              <a:t>tup1 = ('physics', 'chemistry', 1997, 2000);</a:t>
            </a:r>
          </a:p>
          <a:p>
            <a:r>
              <a:rPr lang="en-IN" dirty="0"/>
              <a:t>tup2 = (1, 2, 3, 4, 5 );</a:t>
            </a:r>
          </a:p>
          <a:p>
            <a:r>
              <a:rPr lang="en-IN" dirty="0"/>
              <a:t>tup3 = </a:t>
            </a:r>
            <a:r>
              <a:rPr lang="en-IN" dirty="0" smtClean="0"/>
              <a:t>("</a:t>
            </a:r>
            <a:r>
              <a:rPr lang="en-IN" dirty="0"/>
              <a:t>a", "b", "c", "</a:t>
            </a:r>
            <a:r>
              <a:rPr lang="en-IN" dirty="0" smtClean="0"/>
              <a:t>d“);</a:t>
            </a:r>
            <a:endParaRPr lang="en-IN" dirty="0"/>
          </a:p>
        </p:txBody>
      </p:sp>
    </p:spTree>
    <p:extLst>
      <p:ext uri="{BB962C8B-B14F-4D97-AF65-F5344CB8AC3E}">
        <p14:creationId xmlns:p14="http://schemas.microsoft.com/office/powerpoint/2010/main" val="1149626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a:t>
            </a:r>
            <a:r>
              <a:rPr lang="en-IN" dirty="0" err="1"/>
              <a:t>usr</a:t>
            </a:r>
            <a:r>
              <a:rPr lang="en-IN" dirty="0"/>
              <a:t>/bin/python</a:t>
            </a:r>
          </a:p>
          <a:p>
            <a:endParaRPr lang="en-IN" dirty="0"/>
          </a:p>
          <a:p>
            <a:r>
              <a:rPr lang="en-IN" dirty="0"/>
              <a:t>tup1 = (12, 34.56);</a:t>
            </a:r>
          </a:p>
          <a:p>
            <a:r>
              <a:rPr lang="en-IN" dirty="0"/>
              <a:t>tup2 = ('</a:t>
            </a:r>
            <a:r>
              <a:rPr lang="en-IN" dirty="0" err="1"/>
              <a:t>abc</a:t>
            </a:r>
            <a:r>
              <a:rPr lang="en-IN" dirty="0"/>
              <a:t>', 'xyz');</a:t>
            </a:r>
          </a:p>
          <a:p>
            <a:endParaRPr lang="en-IN" dirty="0"/>
          </a:p>
          <a:p>
            <a:r>
              <a:rPr lang="en-IN" dirty="0"/>
              <a:t># Following action is not valid for tuples</a:t>
            </a:r>
          </a:p>
          <a:p>
            <a:r>
              <a:rPr lang="en-IN" dirty="0"/>
              <a:t># tup1[0] = 100;</a:t>
            </a:r>
          </a:p>
          <a:p>
            <a:endParaRPr lang="en-IN" dirty="0"/>
          </a:p>
          <a:p>
            <a:r>
              <a:rPr lang="en-IN" dirty="0"/>
              <a:t># So let's create a new tuple as follows</a:t>
            </a:r>
          </a:p>
          <a:p>
            <a:r>
              <a:rPr lang="en-IN" dirty="0"/>
              <a:t>tup3 = tup1 + tup2;</a:t>
            </a:r>
          </a:p>
          <a:p>
            <a:r>
              <a:rPr lang="en-IN" dirty="0"/>
              <a:t>print tup3;</a:t>
            </a:r>
          </a:p>
        </p:txBody>
      </p:sp>
    </p:spTree>
    <p:extLst>
      <p:ext uri="{BB962C8B-B14F-4D97-AF65-F5344CB8AC3E}">
        <p14:creationId xmlns:p14="http://schemas.microsoft.com/office/powerpoint/2010/main" val="3129138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a:t>tup</a:t>
            </a:r>
            <a:r>
              <a:rPr lang="en-IN" dirty="0"/>
              <a:t> = ('physics', 'chemistry', 1997, 2000);</a:t>
            </a:r>
          </a:p>
          <a:p>
            <a:r>
              <a:rPr lang="en-IN" dirty="0"/>
              <a:t>print </a:t>
            </a:r>
            <a:r>
              <a:rPr lang="en-IN" dirty="0" err="1"/>
              <a:t>tup</a:t>
            </a:r>
            <a:r>
              <a:rPr lang="en-IN" dirty="0"/>
              <a:t>;</a:t>
            </a:r>
          </a:p>
          <a:p>
            <a:r>
              <a:rPr lang="en-IN" dirty="0"/>
              <a:t>del </a:t>
            </a:r>
            <a:r>
              <a:rPr lang="en-IN" dirty="0" err="1"/>
              <a:t>tup</a:t>
            </a:r>
            <a:r>
              <a:rPr lang="en-IN" dirty="0"/>
              <a:t>;</a:t>
            </a:r>
          </a:p>
          <a:p>
            <a:r>
              <a:rPr lang="en-IN" dirty="0"/>
              <a:t>print "After deleting </a:t>
            </a:r>
            <a:r>
              <a:rPr lang="en-IN" dirty="0" err="1"/>
              <a:t>tup</a:t>
            </a:r>
            <a:r>
              <a:rPr lang="en-IN" dirty="0"/>
              <a:t> : ";</a:t>
            </a:r>
          </a:p>
          <a:p>
            <a:r>
              <a:rPr lang="en-IN" dirty="0"/>
              <a:t>print </a:t>
            </a:r>
            <a:r>
              <a:rPr lang="en-IN" dirty="0" err="1"/>
              <a:t>tup</a:t>
            </a:r>
            <a:r>
              <a:rPr lang="en-IN" dirty="0"/>
              <a:t>;</a:t>
            </a:r>
          </a:p>
        </p:txBody>
      </p:sp>
    </p:spTree>
    <p:extLst>
      <p:ext uri="{BB962C8B-B14F-4D97-AF65-F5344CB8AC3E}">
        <p14:creationId xmlns:p14="http://schemas.microsoft.com/office/powerpoint/2010/main" val="2810530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Dictionary</a:t>
            </a:r>
            <a:endParaRPr lang="en-IN" dirty="0"/>
          </a:p>
        </p:txBody>
      </p:sp>
      <p:sp>
        <p:nvSpPr>
          <p:cNvPr id="3" name="Content Placeholder 2"/>
          <p:cNvSpPr>
            <a:spLocks noGrp="1"/>
          </p:cNvSpPr>
          <p:nvPr>
            <p:ph idx="1"/>
          </p:nvPr>
        </p:nvSpPr>
        <p:spPr/>
        <p:txBody>
          <a:bodyPr/>
          <a:lstStyle/>
          <a:p>
            <a:r>
              <a:rPr lang="en-IN" dirty="0"/>
              <a:t>Dictionary is an unordered set of key: value pairs, with the requirement that the keys are unique (within one dictionary). </a:t>
            </a:r>
            <a:endParaRPr lang="en-IN" dirty="0" smtClean="0"/>
          </a:p>
          <a:p>
            <a:r>
              <a:rPr lang="en-IN" dirty="0" smtClean="0"/>
              <a:t>A </a:t>
            </a:r>
            <a:r>
              <a:rPr lang="en-IN" dirty="0"/>
              <a:t>pair of braces creates an empty dictionary: {}. </a:t>
            </a:r>
          </a:p>
        </p:txBody>
      </p:sp>
    </p:spTree>
    <p:extLst>
      <p:ext uri="{BB962C8B-B14F-4D97-AF65-F5344CB8AC3E}">
        <p14:creationId xmlns:p14="http://schemas.microsoft.com/office/powerpoint/2010/main" val="1427202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Each key is separated from its value by a colon (:), the items are separated by commas, and the whole thing is enclosed in curly braces. </a:t>
            </a:r>
            <a:endParaRPr lang="en-IN" dirty="0" smtClean="0"/>
          </a:p>
          <a:p>
            <a:r>
              <a:rPr lang="en-IN" dirty="0" smtClean="0"/>
              <a:t>An </a:t>
            </a:r>
            <a:r>
              <a:rPr lang="en-IN" dirty="0"/>
              <a:t>empty dictionary without any items is written with just two curly braces, like this: {}.</a:t>
            </a:r>
          </a:p>
          <a:p>
            <a:r>
              <a:rPr lang="en-IN" dirty="0"/>
              <a:t>Keys are unique within a dictionary while values may not be. The values of a dictionary can be of any type, but the keys must be of an immutable data type such as strings, numbers, or tuples.</a:t>
            </a:r>
          </a:p>
          <a:p>
            <a:endParaRPr lang="en-IN" dirty="0"/>
          </a:p>
        </p:txBody>
      </p:sp>
    </p:spTree>
    <p:extLst>
      <p:ext uri="{BB962C8B-B14F-4D97-AF65-F5344CB8AC3E}">
        <p14:creationId xmlns:p14="http://schemas.microsoft.com/office/powerpoint/2010/main" val="1097216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a:t>dict</a:t>
            </a:r>
            <a:r>
              <a:rPr lang="en-IN" dirty="0"/>
              <a:t> = {'Name': 'Zara', 'Age': 7, 'Class': 'First'}</a:t>
            </a:r>
          </a:p>
          <a:p>
            <a:r>
              <a:rPr lang="en-IN" dirty="0"/>
              <a:t>print "</a:t>
            </a:r>
            <a:r>
              <a:rPr lang="en-IN" dirty="0" err="1"/>
              <a:t>dict</a:t>
            </a:r>
            <a:r>
              <a:rPr lang="en-IN" dirty="0"/>
              <a:t>['Name']: ", </a:t>
            </a:r>
            <a:r>
              <a:rPr lang="en-IN" dirty="0" err="1"/>
              <a:t>dict</a:t>
            </a:r>
            <a:r>
              <a:rPr lang="en-IN" dirty="0"/>
              <a:t>['Name']</a:t>
            </a:r>
          </a:p>
          <a:p>
            <a:r>
              <a:rPr lang="en-IN" dirty="0"/>
              <a:t>print "</a:t>
            </a:r>
            <a:r>
              <a:rPr lang="en-IN" dirty="0" err="1"/>
              <a:t>dict</a:t>
            </a:r>
            <a:r>
              <a:rPr lang="en-IN" dirty="0"/>
              <a:t>['Age']: ", </a:t>
            </a:r>
            <a:r>
              <a:rPr lang="en-IN" dirty="0" err="1"/>
              <a:t>dict</a:t>
            </a:r>
            <a:r>
              <a:rPr lang="en-IN" dirty="0"/>
              <a:t>['Age']</a:t>
            </a:r>
          </a:p>
        </p:txBody>
      </p:sp>
    </p:spTree>
    <p:extLst>
      <p:ext uri="{BB962C8B-B14F-4D97-AF65-F5344CB8AC3E}">
        <p14:creationId xmlns:p14="http://schemas.microsoft.com/office/powerpoint/2010/main" val="143815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Lists</a:t>
            </a:r>
            <a:endParaRPr lang="en-IN" dirty="0"/>
          </a:p>
        </p:txBody>
      </p:sp>
      <p:sp>
        <p:nvSpPr>
          <p:cNvPr id="3" name="Content Placeholder 2"/>
          <p:cNvSpPr>
            <a:spLocks noGrp="1"/>
          </p:cNvSpPr>
          <p:nvPr>
            <p:ph idx="1"/>
          </p:nvPr>
        </p:nvSpPr>
        <p:spPr/>
        <p:txBody>
          <a:bodyPr/>
          <a:lstStyle/>
          <a:p>
            <a:r>
              <a:rPr lang="en-IN" dirty="0" smtClean="0"/>
              <a:t>List </a:t>
            </a:r>
            <a:r>
              <a:rPr lang="en-IN" dirty="0"/>
              <a:t>is a way to give name a collection of values</a:t>
            </a:r>
          </a:p>
          <a:p>
            <a:r>
              <a:rPr lang="en-IN" dirty="0" smtClean="0"/>
              <a:t>A </a:t>
            </a:r>
            <a:r>
              <a:rPr lang="en-IN" dirty="0"/>
              <a:t>list can simply be defined by writing a list of comma separated values in square brackets. </a:t>
            </a:r>
            <a:endParaRPr lang="en-IN" dirty="0" smtClean="0"/>
          </a:p>
          <a:p>
            <a:r>
              <a:rPr lang="en-IN" dirty="0" smtClean="0"/>
              <a:t>Lists </a:t>
            </a:r>
            <a:r>
              <a:rPr lang="en-IN" dirty="0"/>
              <a:t>might contain items of different types, but usually the items all have the same type. </a:t>
            </a:r>
            <a:endParaRPr lang="en-IN" dirty="0" smtClean="0"/>
          </a:p>
          <a:p>
            <a:r>
              <a:rPr lang="en-IN" dirty="0" smtClean="0"/>
              <a:t>Python </a:t>
            </a:r>
            <a:r>
              <a:rPr lang="en-IN" dirty="0"/>
              <a:t>lists are mutable </a:t>
            </a:r>
            <a:r>
              <a:rPr lang="en-IN" dirty="0" smtClean="0"/>
              <a:t>and </a:t>
            </a:r>
            <a:r>
              <a:rPr lang="en-IN" dirty="0"/>
              <a:t>individual elements of a list can be changed</a:t>
            </a:r>
            <a:r>
              <a:rPr lang="en-IN" dirty="0" smtClean="0"/>
              <a:t>.</a:t>
            </a:r>
          </a:p>
          <a:p>
            <a:r>
              <a:rPr lang="en-IN" dirty="0" smtClean="0"/>
              <a:t>List contains heterogeneous data types</a:t>
            </a:r>
          </a:p>
          <a:p>
            <a:endParaRPr lang="en-IN" dirty="0"/>
          </a:p>
        </p:txBody>
      </p:sp>
    </p:spTree>
    <p:extLst>
      <p:ext uri="{BB962C8B-B14F-4D97-AF65-F5344CB8AC3E}">
        <p14:creationId xmlns:p14="http://schemas.microsoft.com/office/powerpoint/2010/main" val="1410399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Updating Dictionary</a:t>
            </a:r>
          </a:p>
        </p:txBody>
      </p:sp>
      <p:sp>
        <p:nvSpPr>
          <p:cNvPr id="3" name="Content Placeholder 2"/>
          <p:cNvSpPr>
            <a:spLocks noGrp="1"/>
          </p:cNvSpPr>
          <p:nvPr>
            <p:ph idx="1"/>
          </p:nvPr>
        </p:nvSpPr>
        <p:spPr/>
        <p:txBody>
          <a:bodyPr/>
          <a:lstStyle/>
          <a:p>
            <a:r>
              <a:rPr lang="en-IN" dirty="0" err="1"/>
              <a:t>dict</a:t>
            </a:r>
            <a:r>
              <a:rPr lang="en-IN" dirty="0"/>
              <a:t> = {'Name': 'Zara', 'Age': 7, 'Class': 'First'}</a:t>
            </a:r>
          </a:p>
          <a:p>
            <a:r>
              <a:rPr lang="en-IN" dirty="0" err="1"/>
              <a:t>dict</a:t>
            </a:r>
            <a:r>
              <a:rPr lang="en-IN" dirty="0"/>
              <a:t>['Age'] = 8; # update existing entry</a:t>
            </a:r>
          </a:p>
          <a:p>
            <a:r>
              <a:rPr lang="en-IN" dirty="0" err="1"/>
              <a:t>dict</a:t>
            </a:r>
            <a:r>
              <a:rPr lang="en-IN" dirty="0"/>
              <a:t>['School'] = "DPS School"; # Add new entry</a:t>
            </a:r>
          </a:p>
          <a:p>
            <a:endParaRPr lang="en-IN" dirty="0"/>
          </a:p>
          <a:p>
            <a:r>
              <a:rPr lang="en-IN" dirty="0"/>
              <a:t>print "</a:t>
            </a:r>
            <a:r>
              <a:rPr lang="en-IN" dirty="0" err="1"/>
              <a:t>dict</a:t>
            </a:r>
            <a:r>
              <a:rPr lang="en-IN" dirty="0"/>
              <a:t>['Age']: ", </a:t>
            </a:r>
            <a:r>
              <a:rPr lang="en-IN" dirty="0" err="1"/>
              <a:t>dict</a:t>
            </a:r>
            <a:r>
              <a:rPr lang="en-IN" dirty="0"/>
              <a:t>['Age']</a:t>
            </a:r>
          </a:p>
          <a:p>
            <a:r>
              <a:rPr lang="en-IN" dirty="0"/>
              <a:t>print "</a:t>
            </a:r>
            <a:r>
              <a:rPr lang="en-IN" dirty="0" err="1"/>
              <a:t>dict</a:t>
            </a:r>
            <a:r>
              <a:rPr lang="en-IN" dirty="0"/>
              <a:t>['School']: ", </a:t>
            </a:r>
            <a:r>
              <a:rPr lang="en-IN" dirty="0" err="1"/>
              <a:t>dict</a:t>
            </a:r>
            <a:r>
              <a:rPr lang="en-IN" dirty="0"/>
              <a:t>['School']</a:t>
            </a:r>
          </a:p>
        </p:txBody>
      </p:sp>
    </p:spTree>
    <p:extLst>
      <p:ext uri="{BB962C8B-B14F-4D97-AF65-F5344CB8AC3E}">
        <p14:creationId xmlns:p14="http://schemas.microsoft.com/office/powerpoint/2010/main" val="671737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Delete Dictionary Elements</a:t>
            </a:r>
          </a:p>
        </p:txBody>
      </p:sp>
      <p:sp>
        <p:nvSpPr>
          <p:cNvPr id="3" name="Content Placeholder 2"/>
          <p:cNvSpPr>
            <a:spLocks noGrp="1"/>
          </p:cNvSpPr>
          <p:nvPr>
            <p:ph idx="1"/>
          </p:nvPr>
        </p:nvSpPr>
        <p:spPr/>
        <p:txBody>
          <a:bodyPr>
            <a:normAutofit/>
          </a:bodyPr>
          <a:lstStyle/>
          <a:p>
            <a:r>
              <a:rPr lang="en-IN" dirty="0"/>
              <a:t>#!/</a:t>
            </a:r>
            <a:r>
              <a:rPr lang="en-IN" dirty="0" err="1"/>
              <a:t>usr</a:t>
            </a:r>
            <a:r>
              <a:rPr lang="en-IN" dirty="0"/>
              <a:t>/bin/python</a:t>
            </a:r>
          </a:p>
          <a:p>
            <a:endParaRPr lang="en-IN" dirty="0"/>
          </a:p>
          <a:p>
            <a:r>
              <a:rPr lang="en-IN" dirty="0" err="1"/>
              <a:t>dict</a:t>
            </a:r>
            <a:r>
              <a:rPr lang="en-IN" dirty="0"/>
              <a:t> = {'Name': 'Zara', 'Age': 7, 'Class': 'First'}</a:t>
            </a:r>
          </a:p>
          <a:p>
            <a:r>
              <a:rPr lang="en-IN" dirty="0"/>
              <a:t>del </a:t>
            </a:r>
            <a:r>
              <a:rPr lang="en-IN" dirty="0" err="1"/>
              <a:t>dict</a:t>
            </a:r>
            <a:r>
              <a:rPr lang="en-IN" dirty="0"/>
              <a:t>['Name']; # remove entry with key 'Name'</a:t>
            </a:r>
          </a:p>
          <a:p>
            <a:r>
              <a:rPr lang="en-IN" dirty="0" err="1"/>
              <a:t>dict.clear</a:t>
            </a:r>
            <a:r>
              <a:rPr lang="en-IN" dirty="0"/>
              <a:t>();     # remove all entries in </a:t>
            </a:r>
            <a:r>
              <a:rPr lang="en-IN" dirty="0" err="1"/>
              <a:t>dict</a:t>
            </a:r>
            <a:endParaRPr lang="en-IN" dirty="0"/>
          </a:p>
          <a:p>
            <a:r>
              <a:rPr lang="en-IN" dirty="0"/>
              <a:t>del </a:t>
            </a:r>
            <a:r>
              <a:rPr lang="en-IN" dirty="0" err="1"/>
              <a:t>dict</a:t>
            </a:r>
            <a:r>
              <a:rPr lang="en-IN" dirty="0"/>
              <a:t> ;        # delete entire dictionary</a:t>
            </a:r>
          </a:p>
          <a:p>
            <a:endParaRPr lang="en-IN" dirty="0"/>
          </a:p>
          <a:p>
            <a:r>
              <a:rPr lang="en-IN" dirty="0"/>
              <a:t>print "</a:t>
            </a:r>
            <a:r>
              <a:rPr lang="en-IN" dirty="0" err="1"/>
              <a:t>dict</a:t>
            </a:r>
            <a:r>
              <a:rPr lang="en-IN" dirty="0"/>
              <a:t>['Age']: ", </a:t>
            </a:r>
            <a:r>
              <a:rPr lang="en-IN" dirty="0" err="1"/>
              <a:t>dict</a:t>
            </a:r>
            <a:r>
              <a:rPr lang="en-IN" dirty="0"/>
              <a:t>['Age']</a:t>
            </a:r>
          </a:p>
          <a:p>
            <a:r>
              <a:rPr lang="en-IN" dirty="0"/>
              <a:t>print "</a:t>
            </a:r>
            <a:r>
              <a:rPr lang="en-IN" dirty="0" err="1"/>
              <a:t>dict</a:t>
            </a:r>
            <a:r>
              <a:rPr lang="en-IN" dirty="0"/>
              <a:t>['School']: ", </a:t>
            </a:r>
            <a:r>
              <a:rPr lang="en-IN" dirty="0" err="1"/>
              <a:t>dict</a:t>
            </a:r>
            <a:r>
              <a:rPr lang="en-IN" dirty="0"/>
              <a:t>['School']</a:t>
            </a:r>
          </a:p>
        </p:txBody>
      </p:sp>
    </p:spTree>
    <p:extLst>
      <p:ext uri="{BB962C8B-B14F-4D97-AF65-F5344CB8AC3E}">
        <p14:creationId xmlns:p14="http://schemas.microsoft.com/office/powerpoint/2010/main" val="399305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7680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which are called Arrays</a:t>
            </a:r>
            <a:endParaRPr lang="en-IN" dirty="0"/>
          </a:p>
        </p:txBody>
      </p:sp>
      <p:sp>
        <p:nvSpPr>
          <p:cNvPr id="3" name="Content Placeholder 2"/>
          <p:cNvSpPr>
            <a:spLocks noGrp="1"/>
          </p:cNvSpPr>
          <p:nvPr>
            <p:ph idx="1"/>
          </p:nvPr>
        </p:nvSpPr>
        <p:spPr/>
        <p:txBody>
          <a:bodyPr/>
          <a:lstStyle/>
          <a:p>
            <a:pPr marL="0" lvl="0" indent="0" defTabSz="914400" eaLnBrk="0" fontAlgn="base" hangingPunct="0">
              <a:spcBef>
                <a:spcPct val="0"/>
              </a:spcBef>
              <a:spcAft>
                <a:spcPct val="0"/>
              </a:spcAft>
              <a:buClrTx/>
              <a:buSzTx/>
              <a:buFontTx/>
              <a:buAutoNum type="arabicPeriod"/>
            </a:pPr>
            <a:endParaRPr lang="en-US" altLang="en-US" dirty="0" smtClean="0">
              <a:solidFill>
                <a:srgbClr val="222222"/>
              </a:solidFill>
              <a:latin typeface="SFMono-Regular"/>
            </a:endParaRPr>
          </a:p>
          <a:p>
            <a:pPr marL="0" lvl="0" indent="0" defTabSz="914400" eaLnBrk="0" fontAlgn="base" hangingPunct="0">
              <a:spcBef>
                <a:spcPct val="0"/>
              </a:spcBef>
              <a:spcAft>
                <a:spcPct val="0"/>
              </a:spcAft>
              <a:buClrTx/>
              <a:buSzTx/>
              <a:buFontTx/>
              <a:buAutoNum type="arabicPeriod"/>
            </a:pPr>
            <a:endParaRPr lang="en-US" altLang="en-US" dirty="0">
              <a:solidFill>
                <a:srgbClr val="222222"/>
              </a:solidFill>
              <a:latin typeface="SFMono-Regular"/>
            </a:endParaRPr>
          </a:p>
          <a:p>
            <a:pPr marL="0" lvl="0" indent="0" defTabSz="914400" eaLnBrk="0" fontAlgn="base" hangingPunct="0">
              <a:spcBef>
                <a:spcPct val="0"/>
              </a:spcBef>
              <a:spcAft>
                <a:spcPct val="0"/>
              </a:spcAft>
              <a:buClrTx/>
              <a:buSzTx/>
              <a:buFontTx/>
              <a:buAutoNum type="arabicPeriod"/>
            </a:pPr>
            <a:r>
              <a:rPr lang="en-US" altLang="en-US" dirty="0" err="1" smtClean="0">
                <a:solidFill>
                  <a:srgbClr val="222222"/>
                </a:solidFill>
                <a:latin typeface="SFMono-Regular"/>
              </a:rPr>
              <a:t>create_a_list</a:t>
            </a:r>
            <a:r>
              <a:rPr lang="en-US" altLang="en-US" dirty="0" smtClean="0">
                <a:solidFill>
                  <a:srgbClr val="222222"/>
                </a:solidFill>
                <a:latin typeface="SFMono-Regular"/>
              </a:rPr>
              <a:t> </a:t>
            </a:r>
            <a:r>
              <a:rPr lang="en-US" altLang="en-US" dirty="0">
                <a:solidFill>
                  <a:srgbClr val="222222"/>
                </a:solidFill>
                <a:latin typeface="SFMono-Regular"/>
              </a:rPr>
              <a:t>= </a:t>
            </a:r>
            <a:r>
              <a:rPr lang="en-US" altLang="en-US" dirty="0" smtClean="0">
                <a:solidFill>
                  <a:srgbClr val="222222"/>
                </a:solidFill>
                <a:latin typeface="SFMono-Regular"/>
              </a:rPr>
              <a:t>[]</a:t>
            </a:r>
          </a:p>
          <a:p>
            <a:pPr marL="0" lvl="0" indent="0" defTabSz="914400" eaLnBrk="0" fontAlgn="base" hangingPunct="0">
              <a:spcBef>
                <a:spcPct val="0"/>
              </a:spcBef>
              <a:spcAft>
                <a:spcPct val="0"/>
              </a:spcAft>
              <a:buClrTx/>
              <a:buSzTx/>
              <a:buFontTx/>
              <a:buAutoNum type="arabicPeriod"/>
            </a:pPr>
            <a:endParaRPr lang="en-US" altLang="en-US" sz="3600" dirty="0">
              <a:solidFill>
                <a:srgbClr val="222222"/>
              </a:solidFill>
              <a:latin typeface="source sans pro"/>
            </a:endParaRPr>
          </a:p>
          <a:p>
            <a:pPr marL="0" lvl="0" indent="0" defTabSz="914400" eaLnBrk="0" fontAlgn="base" hangingPunct="0">
              <a:spcBef>
                <a:spcPct val="0"/>
              </a:spcBef>
              <a:spcAft>
                <a:spcPct val="0"/>
              </a:spcAft>
              <a:buClrTx/>
              <a:buSzTx/>
              <a:buFontTx/>
              <a:buAutoNum type="arabicPeriod" startAt="2"/>
            </a:pPr>
            <a:r>
              <a:rPr lang="en-US" altLang="en-US" dirty="0" err="1">
                <a:solidFill>
                  <a:srgbClr val="222222"/>
                </a:solidFill>
                <a:latin typeface="SFMono-Regular"/>
              </a:rPr>
              <a:t>numbers_list</a:t>
            </a:r>
            <a:r>
              <a:rPr lang="en-US" altLang="en-US" dirty="0">
                <a:solidFill>
                  <a:srgbClr val="222222"/>
                </a:solidFill>
                <a:latin typeface="SFMono-Regular"/>
              </a:rPr>
              <a:t> = [1, 2, 3</a:t>
            </a:r>
            <a:r>
              <a:rPr lang="en-US" altLang="en-US" dirty="0" smtClean="0">
                <a:solidFill>
                  <a:srgbClr val="222222"/>
                </a:solidFill>
                <a:latin typeface="SFMono-Regular"/>
              </a:rPr>
              <a:t>]</a:t>
            </a:r>
          </a:p>
          <a:p>
            <a:pPr marL="0" lvl="0" indent="0" defTabSz="914400" eaLnBrk="0" fontAlgn="base" hangingPunct="0">
              <a:spcBef>
                <a:spcPct val="0"/>
              </a:spcBef>
              <a:spcAft>
                <a:spcPct val="0"/>
              </a:spcAft>
              <a:buClrTx/>
              <a:buSzTx/>
              <a:buFontTx/>
              <a:buAutoNum type="arabicPeriod" startAt="2"/>
            </a:pPr>
            <a:endParaRPr lang="en-US" altLang="en-US" sz="3600" dirty="0">
              <a:solidFill>
                <a:srgbClr val="222222"/>
              </a:solidFill>
              <a:latin typeface="source sans pro"/>
            </a:endParaRPr>
          </a:p>
          <a:p>
            <a:pPr marL="0" lvl="0" indent="0" defTabSz="914400" eaLnBrk="0" fontAlgn="base" hangingPunct="0">
              <a:spcBef>
                <a:spcPct val="0"/>
              </a:spcBef>
              <a:spcAft>
                <a:spcPct val="0"/>
              </a:spcAft>
              <a:buClrTx/>
              <a:buSzTx/>
              <a:buFontTx/>
              <a:buAutoNum type="arabicPeriod" startAt="3"/>
            </a:pPr>
            <a:r>
              <a:rPr lang="en-US" altLang="en-US" dirty="0" err="1">
                <a:solidFill>
                  <a:srgbClr val="222222"/>
                </a:solidFill>
                <a:latin typeface="SFMono-Regular"/>
              </a:rPr>
              <a:t>strings_list</a:t>
            </a:r>
            <a:r>
              <a:rPr lang="en-US" altLang="en-US" dirty="0">
                <a:solidFill>
                  <a:srgbClr val="222222"/>
                </a:solidFill>
                <a:latin typeface="SFMono-Regular"/>
              </a:rPr>
              <a:t> = ["spam", "eggs", "cheese</a:t>
            </a:r>
            <a:r>
              <a:rPr lang="en-US" altLang="en-US" dirty="0" smtClean="0">
                <a:solidFill>
                  <a:srgbClr val="222222"/>
                </a:solidFill>
                <a:latin typeface="SFMono-Regular"/>
              </a:rPr>
              <a:t>"]</a:t>
            </a:r>
          </a:p>
          <a:p>
            <a:pPr marL="0" lvl="0" indent="0" defTabSz="914400" eaLnBrk="0" fontAlgn="base" hangingPunct="0">
              <a:spcBef>
                <a:spcPct val="0"/>
              </a:spcBef>
              <a:spcAft>
                <a:spcPct val="0"/>
              </a:spcAft>
              <a:buClrTx/>
              <a:buSzTx/>
              <a:buNone/>
            </a:pPr>
            <a:endParaRPr lang="en-US" altLang="en-US" sz="3600" dirty="0">
              <a:solidFill>
                <a:srgbClr val="222222"/>
              </a:solidFill>
              <a:latin typeface="source sans pro"/>
            </a:endParaRPr>
          </a:p>
          <a:p>
            <a:pPr marL="0" lvl="0" indent="0" defTabSz="914400" eaLnBrk="0" fontAlgn="base" hangingPunct="0">
              <a:spcBef>
                <a:spcPct val="0"/>
              </a:spcBef>
              <a:spcAft>
                <a:spcPct val="0"/>
              </a:spcAft>
              <a:buClrTx/>
              <a:buSzTx/>
              <a:buFontTx/>
              <a:buAutoNum type="arabicPeriod" startAt="4"/>
            </a:pPr>
            <a:r>
              <a:rPr lang="en-US" altLang="en-US" dirty="0" err="1">
                <a:solidFill>
                  <a:srgbClr val="222222"/>
                </a:solidFill>
                <a:latin typeface="SFMono-Regular"/>
              </a:rPr>
              <a:t>mixed_list</a:t>
            </a:r>
            <a:r>
              <a:rPr lang="en-US" altLang="en-US" dirty="0">
                <a:solidFill>
                  <a:srgbClr val="222222"/>
                </a:solidFill>
                <a:latin typeface="SFMono-Regular"/>
              </a:rPr>
              <a:t> = ["Hello", [1, 2, 3], False]</a:t>
            </a:r>
            <a:endParaRPr lang="en-US" altLang="en-US" sz="3600" dirty="0">
              <a:solidFill>
                <a:srgbClr val="222222"/>
              </a:solidFill>
              <a:latin typeface="source sans pro"/>
            </a:endParaRPr>
          </a:p>
          <a:p>
            <a:pPr marL="0" lvl="0" indent="0" defTabSz="914400" eaLnBrk="0" fontAlgn="base" hangingPunct="0">
              <a:spcBef>
                <a:spcPct val="0"/>
              </a:spcBef>
              <a:spcAft>
                <a:spcPct val="0"/>
              </a:spcAft>
              <a:buClrTx/>
              <a:buSzTx/>
              <a:buNone/>
            </a:pPr>
            <a:endParaRPr lang="en-US" altLang="en-US" sz="4400" dirty="0">
              <a:latin typeface="Arial" panose="020B0604020202020204" pitchFamily="34" charset="0"/>
            </a:endParaRPr>
          </a:p>
          <a:p>
            <a:endParaRPr lang="en-IN" dirty="0"/>
          </a:p>
        </p:txBody>
      </p:sp>
    </p:spTree>
    <p:extLst>
      <p:ext uri="{BB962C8B-B14F-4D97-AF65-F5344CB8AC3E}">
        <p14:creationId xmlns:p14="http://schemas.microsoft.com/office/powerpoint/2010/main" val="50495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altLang="en-US" sz="1400" dirty="0">
                <a:solidFill>
                  <a:srgbClr val="8F5902"/>
                </a:solidFill>
                <a:latin typeface="SFMono-Regular"/>
              </a:rPr>
              <a:t>&gt;&gt;&gt; </a:t>
            </a:r>
            <a:r>
              <a:rPr lang="en-US" altLang="en-US" dirty="0" err="1">
                <a:solidFill>
                  <a:srgbClr val="000000"/>
                </a:solidFill>
                <a:latin typeface="Arial" panose="020B0604020202020204" pitchFamily="34" charset="0"/>
              </a:rPr>
              <a:t>create_a_list</a:t>
            </a:r>
            <a:r>
              <a:rPr lang="en-US" altLang="en-US" sz="1400" dirty="0">
                <a:solidFill>
                  <a:srgbClr val="212529"/>
                </a:solidFill>
                <a:latin typeface="SFMono-Regular"/>
              </a:rPr>
              <a:t> </a:t>
            </a:r>
            <a:r>
              <a:rPr lang="en-US" altLang="en-US" sz="3200" dirty="0">
                <a:solidFill>
                  <a:srgbClr val="CE5C00"/>
                </a:solidFill>
                <a:latin typeface="Arial" panose="020B0604020202020204" pitchFamily="34" charset="0"/>
              </a:rPr>
              <a:t>=</a:t>
            </a:r>
            <a:r>
              <a:rPr lang="en-US" altLang="en-US" sz="1400" dirty="0">
                <a:solidFill>
                  <a:srgbClr val="212529"/>
                </a:solidFill>
                <a:latin typeface="SFMono-Regular"/>
              </a:rPr>
              <a:t> </a:t>
            </a:r>
            <a:r>
              <a:rPr lang="en-US" altLang="en-US" sz="1400" dirty="0">
                <a:solidFill>
                  <a:srgbClr val="000000"/>
                </a:solidFill>
                <a:latin typeface="SFMono-Regular"/>
              </a:rPr>
              <a:t>[]</a:t>
            </a:r>
            <a:r>
              <a:rPr lang="en-US" altLang="en-US" sz="1400" dirty="0">
                <a:solidFill>
                  <a:srgbClr val="212529"/>
                </a:solidFill>
                <a:latin typeface="SFMono-Regular"/>
              </a:rPr>
              <a:t> </a:t>
            </a:r>
            <a:endParaRPr lang="en-US" altLang="en-US" sz="1400" dirty="0" smtClean="0">
              <a:solidFill>
                <a:srgbClr val="212529"/>
              </a:solidFill>
              <a:latin typeface="SFMono-Regular"/>
            </a:endParaRPr>
          </a:p>
          <a:p>
            <a:r>
              <a:rPr lang="en-US" altLang="en-US" sz="1400" dirty="0" smtClean="0">
                <a:solidFill>
                  <a:srgbClr val="8F5902"/>
                </a:solidFill>
                <a:latin typeface="SFMono-Regular"/>
              </a:rPr>
              <a:t>&gt;&gt;&gt; </a:t>
            </a:r>
            <a:r>
              <a:rPr lang="en-US" altLang="en-US" dirty="0" err="1">
                <a:solidFill>
                  <a:srgbClr val="000000"/>
                </a:solidFill>
                <a:latin typeface="Arial" panose="020B0604020202020204" pitchFamily="34" charset="0"/>
              </a:rPr>
              <a:t>create_a_list</a:t>
            </a:r>
            <a:r>
              <a:rPr lang="en-US" altLang="en-US" sz="1400" dirty="0">
                <a:solidFill>
                  <a:srgbClr val="212529"/>
                </a:solidFill>
                <a:latin typeface="SFMono-Regular"/>
              </a:rPr>
              <a:t> </a:t>
            </a:r>
            <a:endParaRPr lang="en-US" altLang="en-US" sz="1400" dirty="0" smtClean="0">
              <a:solidFill>
                <a:srgbClr val="212529"/>
              </a:solidFill>
              <a:latin typeface="SFMono-Regular"/>
            </a:endParaRPr>
          </a:p>
          <a:p>
            <a:r>
              <a:rPr lang="en-US" altLang="en-US" sz="1400" dirty="0" smtClean="0">
                <a:solidFill>
                  <a:srgbClr val="6C757D"/>
                </a:solidFill>
                <a:latin typeface="SFMono-Regular"/>
              </a:rPr>
              <a:t>[]</a:t>
            </a:r>
          </a:p>
          <a:p>
            <a:r>
              <a:rPr lang="en-US" altLang="en-US" sz="1400" dirty="0" smtClean="0">
                <a:solidFill>
                  <a:srgbClr val="212529"/>
                </a:solidFill>
                <a:latin typeface="SFMono-Regular"/>
              </a:rPr>
              <a:t> </a:t>
            </a:r>
            <a:r>
              <a:rPr lang="en-US" altLang="en-US" sz="1400" dirty="0">
                <a:solidFill>
                  <a:srgbClr val="8F5902"/>
                </a:solidFill>
                <a:latin typeface="SFMono-Regular"/>
              </a:rPr>
              <a:t>&gt;&gt;&gt; </a:t>
            </a:r>
            <a:r>
              <a:rPr lang="en-US" altLang="en-US" dirty="0" err="1">
                <a:solidFill>
                  <a:srgbClr val="000000"/>
                </a:solidFill>
                <a:latin typeface="Arial" panose="020B0604020202020204" pitchFamily="34" charset="0"/>
              </a:rPr>
              <a:t>numbers_list</a:t>
            </a:r>
            <a:r>
              <a:rPr lang="en-US" altLang="en-US" sz="1400" dirty="0">
                <a:solidFill>
                  <a:srgbClr val="212529"/>
                </a:solidFill>
                <a:latin typeface="SFMono-Regular"/>
              </a:rPr>
              <a:t> </a:t>
            </a:r>
            <a:r>
              <a:rPr lang="en-US" altLang="en-US" sz="3200" dirty="0">
                <a:solidFill>
                  <a:srgbClr val="CE5C00"/>
                </a:solidFill>
                <a:latin typeface="Arial" panose="020B0604020202020204" pitchFamily="34" charset="0"/>
              </a:rPr>
              <a:t>=</a:t>
            </a:r>
            <a:r>
              <a:rPr lang="en-US" altLang="en-US" sz="1400" dirty="0">
                <a:solidFill>
                  <a:srgbClr val="212529"/>
                </a:solidFill>
                <a:latin typeface="SFMono-Regular"/>
              </a:rPr>
              <a:t> </a:t>
            </a:r>
            <a:r>
              <a:rPr lang="en-US" altLang="en-US" sz="1400" dirty="0">
                <a:solidFill>
                  <a:srgbClr val="000000"/>
                </a:solidFill>
                <a:latin typeface="SFMono-Regular"/>
              </a:rPr>
              <a:t>[</a:t>
            </a:r>
            <a:r>
              <a:rPr lang="en-US" altLang="en-US" sz="1400" dirty="0">
                <a:solidFill>
                  <a:srgbClr val="0000CF"/>
                </a:solidFill>
                <a:latin typeface="SFMono-Regular"/>
              </a:rPr>
              <a:t>1</a:t>
            </a:r>
            <a:r>
              <a:rPr lang="en-US" altLang="en-US" sz="1400" dirty="0">
                <a:solidFill>
                  <a:srgbClr val="000000"/>
                </a:solidFill>
                <a:latin typeface="SFMono-Regular"/>
              </a:rPr>
              <a:t>,</a:t>
            </a:r>
            <a:r>
              <a:rPr lang="en-US" altLang="en-US" sz="1400" dirty="0">
                <a:solidFill>
                  <a:srgbClr val="212529"/>
                </a:solidFill>
                <a:latin typeface="SFMono-Regular"/>
              </a:rPr>
              <a:t> </a:t>
            </a:r>
            <a:r>
              <a:rPr lang="en-US" altLang="en-US" sz="1400" dirty="0">
                <a:solidFill>
                  <a:srgbClr val="0000CF"/>
                </a:solidFill>
                <a:latin typeface="SFMono-Regular"/>
              </a:rPr>
              <a:t>2</a:t>
            </a:r>
            <a:r>
              <a:rPr lang="en-US" altLang="en-US" sz="1400" dirty="0">
                <a:solidFill>
                  <a:srgbClr val="000000"/>
                </a:solidFill>
                <a:latin typeface="SFMono-Regular"/>
              </a:rPr>
              <a:t>,</a:t>
            </a:r>
            <a:r>
              <a:rPr lang="en-US" altLang="en-US" sz="1400" dirty="0">
                <a:solidFill>
                  <a:srgbClr val="212529"/>
                </a:solidFill>
                <a:latin typeface="SFMono-Regular"/>
              </a:rPr>
              <a:t> </a:t>
            </a:r>
            <a:r>
              <a:rPr lang="en-US" altLang="en-US" sz="1400" dirty="0">
                <a:solidFill>
                  <a:srgbClr val="0000CF"/>
                </a:solidFill>
                <a:latin typeface="SFMono-Regular"/>
              </a:rPr>
              <a:t>3</a:t>
            </a:r>
            <a:r>
              <a:rPr lang="en-US" altLang="en-US" sz="1400" dirty="0">
                <a:solidFill>
                  <a:srgbClr val="000000"/>
                </a:solidFill>
                <a:latin typeface="SFMono-Regular"/>
              </a:rPr>
              <a:t>,</a:t>
            </a:r>
            <a:r>
              <a:rPr lang="en-US" altLang="en-US" sz="1400" dirty="0">
                <a:solidFill>
                  <a:srgbClr val="212529"/>
                </a:solidFill>
                <a:latin typeface="SFMono-Regular"/>
              </a:rPr>
              <a:t> </a:t>
            </a:r>
            <a:r>
              <a:rPr lang="en-US" altLang="en-US" sz="1400" dirty="0">
                <a:solidFill>
                  <a:srgbClr val="0000CF"/>
                </a:solidFill>
                <a:latin typeface="SFMono-Regular"/>
              </a:rPr>
              <a:t>200</a:t>
            </a:r>
            <a:r>
              <a:rPr lang="en-US" altLang="en-US" sz="1400" dirty="0" smtClean="0">
                <a:solidFill>
                  <a:srgbClr val="000000"/>
                </a:solidFill>
                <a:latin typeface="SFMono-Regular"/>
              </a:rPr>
              <a:t>]</a:t>
            </a:r>
          </a:p>
          <a:p>
            <a:r>
              <a:rPr lang="en-US" altLang="en-US" sz="1400" dirty="0" smtClean="0">
                <a:solidFill>
                  <a:srgbClr val="212529"/>
                </a:solidFill>
                <a:latin typeface="SFMono-Regular"/>
              </a:rPr>
              <a:t> </a:t>
            </a:r>
            <a:r>
              <a:rPr lang="en-US" altLang="en-US" sz="1400" dirty="0">
                <a:solidFill>
                  <a:srgbClr val="8F5902"/>
                </a:solidFill>
                <a:latin typeface="SFMono-Regular"/>
              </a:rPr>
              <a:t>&gt;&gt;&gt; </a:t>
            </a:r>
            <a:r>
              <a:rPr lang="en-US" altLang="en-US" dirty="0" err="1" smtClean="0">
                <a:solidFill>
                  <a:srgbClr val="000000"/>
                </a:solidFill>
                <a:latin typeface="Arial" panose="020B0604020202020204" pitchFamily="34" charset="0"/>
              </a:rPr>
              <a:t>numbers_list</a:t>
            </a:r>
            <a:endParaRPr lang="en-US" altLang="en-US" dirty="0" smtClean="0">
              <a:solidFill>
                <a:srgbClr val="000000"/>
              </a:solidFill>
              <a:latin typeface="Arial" panose="020B0604020202020204" pitchFamily="34" charset="0"/>
            </a:endParaRPr>
          </a:p>
          <a:p>
            <a:r>
              <a:rPr lang="en-US" altLang="en-US" sz="1400" dirty="0" smtClean="0">
                <a:solidFill>
                  <a:srgbClr val="212529"/>
                </a:solidFill>
                <a:latin typeface="SFMono-Regular"/>
              </a:rPr>
              <a:t> </a:t>
            </a:r>
            <a:r>
              <a:rPr lang="en-US" altLang="en-US" sz="1400" dirty="0">
                <a:solidFill>
                  <a:srgbClr val="6C757D"/>
                </a:solidFill>
                <a:latin typeface="SFMono-Regular"/>
              </a:rPr>
              <a:t>[1, 2, 3, 200</a:t>
            </a:r>
            <a:r>
              <a:rPr lang="en-US" altLang="en-US" sz="1400" dirty="0" smtClean="0">
                <a:solidFill>
                  <a:srgbClr val="6C757D"/>
                </a:solidFill>
                <a:latin typeface="SFMono-Regular"/>
              </a:rPr>
              <a:t>]</a:t>
            </a:r>
          </a:p>
          <a:p>
            <a:r>
              <a:rPr lang="en-US" altLang="en-US" sz="1400" dirty="0" smtClean="0">
                <a:solidFill>
                  <a:srgbClr val="212529"/>
                </a:solidFill>
                <a:latin typeface="SFMono-Regular"/>
              </a:rPr>
              <a:t> </a:t>
            </a:r>
            <a:r>
              <a:rPr lang="en-US" altLang="en-US" sz="1400" dirty="0">
                <a:solidFill>
                  <a:srgbClr val="8F5902"/>
                </a:solidFill>
                <a:latin typeface="SFMono-Regular"/>
              </a:rPr>
              <a:t>&gt;&gt;&gt; </a:t>
            </a:r>
            <a:r>
              <a:rPr lang="en-US" altLang="en-US" dirty="0" err="1">
                <a:solidFill>
                  <a:srgbClr val="000000"/>
                </a:solidFill>
                <a:latin typeface="Arial" panose="020B0604020202020204" pitchFamily="34" charset="0"/>
              </a:rPr>
              <a:t>strings_list</a:t>
            </a:r>
            <a:r>
              <a:rPr lang="en-US" altLang="en-US" sz="1400" dirty="0">
                <a:solidFill>
                  <a:srgbClr val="212529"/>
                </a:solidFill>
                <a:latin typeface="SFMono-Regular"/>
              </a:rPr>
              <a:t> </a:t>
            </a:r>
            <a:r>
              <a:rPr lang="en-US" altLang="en-US" sz="3200" dirty="0">
                <a:solidFill>
                  <a:srgbClr val="CE5C00"/>
                </a:solidFill>
                <a:latin typeface="Arial" panose="020B0604020202020204" pitchFamily="34" charset="0"/>
              </a:rPr>
              <a:t>=</a:t>
            </a:r>
            <a:r>
              <a:rPr lang="en-US" altLang="en-US" sz="1400" dirty="0">
                <a:solidFill>
                  <a:srgbClr val="212529"/>
                </a:solidFill>
                <a:latin typeface="SFMono-Regular"/>
              </a:rPr>
              <a:t> </a:t>
            </a:r>
            <a:r>
              <a:rPr lang="en-US" altLang="en-US" sz="1400" dirty="0">
                <a:solidFill>
                  <a:srgbClr val="000000"/>
                </a:solidFill>
                <a:latin typeface="SFMono-Regular"/>
              </a:rPr>
              <a:t>[</a:t>
            </a:r>
            <a:r>
              <a:rPr lang="en-US" altLang="en-US" sz="1400" dirty="0">
                <a:solidFill>
                  <a:srgbClr val="4E9A06"/>
                </a:solidFill>
                <a:latin typeface="SFMono-Regular"/>
              </a:rPr>
              <a:t>"batman"</a:t>
            </a:r>
            <a:r>
              <a:rPr lang="en-US" altLang="en-US" sz="1400" dirty="0">
                <a:solidFill>
                  <a:srgbClr val="000000"/>
                </a:solidFill>
                <a:latin typeface="SFMono-Regular"/>
              </a:rPr>
              <a:t>,</a:t>
            </a:r>
            <a:r>
              <a:rPr lang="en-US" altLang="en-US" sz="1400" dirty="0">
                <a:solidFill>
                  <a:srgbClr val="212529"/>
                </a:solidFill>
                <a:latin typeface="SFMono-Regular"/>
              </a:rPr>
              <a:t> </a:t>
            </a:r>
            <a:r>
              <a:rPr lang="en-US" altLang="en-US" sz="1400" dirty="0">
                <a:solidFill>
                  <a:srgbClr val="4E9A06"/>
                </a:solidFill>
                <a:latin typeface="SFMono-Regular"/>
              </a:rPr>
              <a:t>"superman"</a:t>
            </a:r>
            <a:r>
              <a:rPr lang="en-US" altLang="en-US" sz="1400" dirty="0">
                <a:solidFill>
                  <a:srgbClr val="000000"/>
                </a:solidFill>
                <a:latin typeface="SFMono-Regular"/>
              </a:rPr>
              <a:t>,</a:t>
            </a:r>
            <a:r>
              <a:rPr lang="en-US" altLang="en-US" sz="1400" dirty="0">
                <a:solidFill>
                  <a:srgbClr val="212529"/>
                </a:solidFill>
                <a:latin typeface="SFMono-Regular"/>
              </a:rPr>
              <a:t> </a:t>
            </a:r>
            <a:r>
              <a:rPr lang="en-US" altLang="en-US" sz="1400" dirty="0">
                <a:solidFill>
                  <a:srgbClr val="4E9A06"/>
                </a:solidFill>
                <a:latin typeface="SFMono-Regular"/>
              </a:rPr>
              <a:t>"iron man"</a:t>
            </a:r>
            <a:r>
              <a:rPr lang="en-US" altLang="en-US" sz="1400" dirty="0">
                <a:solidFill>
                  <a:srgbClr val="000000"/>
                </a:solidFill>
                <a:latin typeface="SFMono-Regular"/>
              </a:rPr>
              <a:t>]</a:t>
            </a:r>
            <a:r>
              <a:rPr lang="en-US" altLang="en-US" sz="1400" dirty="0">
                <a:solidFill>
                  <a:srgbClr val="212529"/>
                </a:solidFill>
                <a:latin typeface="SFMono-Regular"/>
              </a:rPr>
              <a:t> </a:t>
            </a:r>
            <a:endParaRPr lang="en-US" altLang="en-US" sz="1400" dirty="0" smtClean="0">
              <a:solidFill>
                <a:srgbClr val="212529"/>
              </a:solidFill>
              <a:latin typeface="SFMono-Regular"/>
            </a:endParaRPr>
          </a:p>
          <a:p>
            <a:r>
              <a:rPr lang="en-US" altLang="en-US" sz="1400" dirty="0" smtClean="0">
                <a:solidFill>
                  <a:srgbClr val="8F5902"/>
                </a:solidFill>
                <a:latin typeface="SFMono-Regular"/>
              </a:rPr>
              <a:t>&gt;&gt;&gt; </a:t>
            </a:r>
            <a:r>
              <a:rPr lang="en-US" altLang="en-US" dirty="0" err="1">
                <a:solidFill>
                  <a:srgbClr val="000000"/>
                </a:solidFill>
                <a:latin typeface="Arial" panose="020B0604020202020204" pitchFamily="34" charset="0"/>
              </a:rPr>
              <a:t>strings_list</a:t>
            </a:r>
            <a:r>
              <a:rPr lang="en-US" altLang="en-US" sz="1400" dirty="0">
                <a:solidFill>
                  <a:srgbClr val="212529"/>
                </a:solidFill>
                <a:latin typeface="SFMono-Regular"/>
              </a:rPr>
              <a:t> </a:t>
            </a:r>
            <a:endParaRPr lang="en-US" altLang="en-US" sz="1400" dirty="0" smtClean="0">
              <a:solidFill>
                <a:srgbClr val="212529"/>
              </a:solidFill>
              <a:latin typeface="SFMono-Regular"/>
            </a:endParaRPr>
          </a:p>
          <a:p>
            <a:r>
              <a:rPr lang="en-US" altLang="en-US" sz="1400" dirty="0" smtClean="0">
                <a:solidFill>
                  <a:srgbClr val="6C757D"/>
                </a:solidFill>
                <a:latin typeface="SFMono-Regular"/>
              </a:rPr>
              <a:t>[</a:t>
            </a:r>
            <a:r>
              <a:rPr lang="en-US" altLang="en-US" sz="1400" dirty="0">
                <a:solidFill>
                  <a:srgbClr val="6C757D"/>
                </a:solidFill>
                <a:latin typeface="SFMono-Regular"/>
              </a:rPr>
              <a:t>'batman', 'superman', 'iron man']</a:t>
            </a:r>
            <a:r>
              <a:rPr lang="en-US" altLang="en-US" sz="1800" dirty="0"/>
              <a:t> </a:t>
            </a:r>
            <a:endParaRPr lang="en-US" altLang="en-US" sz="3200" dirty="0">
              <a:latin typeface="Arial" panose="020B0604020202020204" pitchFamily="34" charset="0"/>
            </a:endParaRPr>
          </a:p>
          <a:p>
            <a:endParaRPr lang="en-IN" dirty="0"/>
          </a:p>
        </p:txBody>
      </p:sp>
    </p:spTree>
    <p:extLst>
      <p:ext uri="{BB962C8B-B14F-4D97-AF65-F5344CB8AC3E}">
        <p14:creationId xmlns:p14="http://schemas.microsoft.com/office/powerpoint/2010/main" val="4147875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Python list      [</a:t>
            </a:r>
            <a:r>
              <a:rPr lang="en-IN" dirty="0" err="1" smtClean="0"/>
              <a:t>a,b</a:t>
            </a:r>
            <a:r>
              <a:rPr lang="en-IN" dirty="0" smtClean="0"/>
              <a:t>,]</a:t>
            </a:r>
            <a:br>
              <a:rPr lang="en-IN" dirty="0" smtClean="0"/>
            </a:br>
            <a:endParaRPr lang="en-IN" dirty="0"/>
          </a:p>
        </p:txBody>
      </p:sp>
      <p:sp>
        <p:nvSpPr>
          <p:cNvPr id="3" name="Content Placeholder 2"/>
          <p:cNvSpPr>
            <a:spLocks noGrp="1"/>
          </p:cNvSpPr>
          <p:nvPr>
            <p:ph idx="1"/>
          </p:nvPr>
        </p:nvSpPr>
        <p:spPr>
          <a:xfrm>
            <a:off x="838200" y="1825624"/>
            <a:ext cx="10515600" cy="4452345"/>
          </a:xfrm>
        </p:spPr>
        <p:txBody>
          <a:bodyPr>
            <a:normAutofit/>
          </a:bodyPr>
          <a:lstStyle/>
          <a:p>
            <a:r>
              <a:rPr lang="en-IN" dirty="0" smtClean="0"/>
              <a:t>&gt;&gt;&gt; </a:t>
            </a:r>
            <a:r>
              <a:rPr lang="en-IN" dirty="0" err="1" smtClean="0"/>
              <a:t>xlist</a:t>
            </a:r>
            <a:r>
              <a:rPr lang="en-IN" dirty="0" smtClean="0"/>
              <a:t>=[1.73,1.68,1.71,1.89]</a:t>
            </a:r>
          </a:p>
          <a:p>
            <a:r>
              <a:rPr lang="en-IN" dirty="0" smtClean="0"/>
              <a:t>&gt;&gt;&gt; print(</a:t>
            </a:r>
            <a:r>
              <a:rPr lang="en-IN" dirty="0" err="1" smtClean="0"/>
              <a:t>xlist</a:t>
            </a:r>
            <a:r>
              <a:rPr lang="en-IN" dirty="0" smtClean="0"/>
              <a:t>)</a:t>
            </a:r>
          </a:p>
          <a:p>
            <a:r>
              <a:rPr lang="en-IN" dirty="0" smtClean="0"/>
              <a:t>[1.73, 1.68, 1.71, 1.89]</a:t>
            </a:r>
          </a:p>
          <a:p>
            <a:endParaRPr lang="en-IN" dirty="0" smtClean="0"/>
          </a:p>
          <a:p>
            <a:r>
              <a:rPr lang="en-IN" dirty="0" smtClean="0"/>
              <a:t>Contain any type -List  Contain different types</a:t>
            </a:r>
          </a:p>
          <a:p>
            <a:endParaRPr lang="en-IN" dirty="0" smtClean="0"/>
          </a:p>
          <a:p>
            <a:r>
              <a:rPr lang="en-IN" dirty="0" smtClean="0"/>
              <a:t>&gt;&gt;&gt; xlist1= ["femy",2.22,"henry",1.89,"Kiara",2.18,"John",1.99]</a:t>
            </a:r>
          </a:p>
          <a:p>
            <a:r>
              <a:rPr lang="en-IN" dirty="0" smtClean="0"/>
              <a:t>&gt;&gt;&gt; xlist1</a:t>
            </a:r>
          </a:p>
          <a:p>
            <a:r>
              <a:rPr lang="en-IN" dirty="0" smtClean="0"/>
              <a:t>['</a:t>
            </a:r>
            <a:r>
              <a:rPr lang="en-IN" dirty="0" err="1" smtClean="0"/>
              <a:t>femy</a:t>
            </a:r>
            <a:r>
              <a:rPr lang="en-IN" dirty="0" smtClean="0"/>
              <a:t>', 2.22, 'henry', 1.89, 'Kiara', 2.18, 'John', 1.99]</a:t>
            </a:r>
            <a:endParaRPr lang="en-IN" dirty="0"/>
          </a:p>
        </p:txBody>
      </p:sp>
    </p:spTree>
    <p:extLst>
      <p:ext uri="{BB962C8B-B14F-4D97-AF65-F5344CB8AC3E}">
        <p14:creationId xmlns:p14="http://schemas.microsoft.com/office/powerpoint/2010/main" val="389782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You can access elements from the list from either the beginning or end of the list:</a:t>
            </a:r>
            <a:endParaRPr lang="en-IN" sz="2400" dirty="0"/>
          </a:p>
        </p:txBody>
      </p:sp>
      <p:sp>
        <p:nvSpPr>
          <p:cNvPr id="3" name="Content Placeholder 2"/>
          <p:cNvSpPr>
            <a:spLocks noGrp="1"/>
          </p:cNvSpPr>
          <p:nvPr>
            <p:ph idx="1"/>
          </p:nvPr>
        </p:nvSpPr>
        <p:spPr/>
        <p:txBody>
          <a:bodyPr/>
          <a:lstStyle/>
          <a:p>
            <a:r>
              <a:rPr lang="en-US" altLang="en-US" sz="1400" dirty="0">
                <a:solidFill>
                  <a:srgbClr val="8F5902"/>
                </a:solidFill>
                <a:latin typeface="SFMono-Regular"/>
              </a:rPr>
              <a:t>&gt;&gt;&gt; </a:t>
            </a:r>
            <a:r>
              <a:rPr lang="en-US" altLang="en-US" dirty="0" err="1">
                <a:solidFill>
                  <a:srgbClr val="000000"/>
                </a:solidFill>
                <a:latin typeface="Arial" panose="020B0604020202020204" pitchFamily="34" charset="0"/>
              </a:rPr>
              <a:t>numbers_list</a:t>
            </a:r>
            <a:r>
              <a:rPr lang="en-US" altLang="en-US" sz="1400" dirty="0">
                <a:solidFill>
                  <a:srgbClr val="000000"/>
                </a:solidFill>
                <a:latin typeface="SFMono-Regular"/>
              </a:rPr>
              <a:t>[</a:t>
            </a:r>
            <a:r>
              <a:rPr lang="en-US" altLang="en-US" sz="1400" dirty="0">
                <a:solidFill>
                  <a:srgbClr val="0000CF"/>
                </a:solidFill>
                <a:latin typeface="SFMono-Regular"/>
              </a:rPr>
              <a:t>0</a:t>
            </a:r>
            <a:r>
              <a:rPr lang="en-US" altLang="en-US" sz="1400" dirty="0">
                <a:solidFill>
                  <a:srgbClr val="000000"/>
                </a:solidFill>
                <a:latin typeface="SFMono-Regular"/>
              </a:rPr>
              <a:t>]</a:t>
            </a:r>
            <a:r>
              <a:rPr lang="en-US" altLang="en-US" sz="1400" dirty="0">
                <a:solidFill>
                  <a:srgbClr val="212529"/>
                </a:solidFill>
                <a:latin typeface="SFMono-Regular"/>
              </a:rPr>
              <a:t> </a:t>
            </a:r>
            <a:endParaRPr lang="en-US" altLang="en-US" sz="1400" dirty="0" smtClean="0">
              <a:solidFill>
                <a:srgbClr val="212529"/>
              </a:solidFill>
              <a:latin typeface="SFMono-Regular"/>
            </a:endParaRPr>
          </a:p>
          <a:p>
            <a:r>
              <a:rPr lang="en-US" altLang="en-US" sz="1400" dirty="0" smtClean="0">
                <a:solidFill>
                  <a:srgbClr val="6C757D"/>
                </a:solidFill>
                <a:latin typeface="SFMono-Regular"/>
              </a:rPr>
              <a:t>1</a:t>
            </a:r>
            <a:r>
              <a:rPr lang="en-US" altLang="en-US" sz="1400" dirty="0" smtClean="0">
                <a:solidFill>
                  <a:srgbClr val="212529"/>
                </a:solidFill>
                <a:latin typeface="SFMono-Regular"/>
              </a:rPr>
              <a:t> </a:t>
            </a:r>
          </a:p>
          <a:p>
            <a:r>
              <a:rPr lang="en-US" altLang="en-US" sz="1400" dirty="0" smtClean="0">
                <a:solidFill>
                  <a:srgbClr val="8F5902"/>
                </a:solidFill>
                <a:latin typeface="SFMono-Regular"/>
              </a:rPr>
              <a:t>&gt;&gt;&gt; </a:t>
            </a:r>
            <a:r>
              <a:rPr lang="en-US" altLang="en-US" dirty="0" err="1">
                <a:solidFill>
                  <a:srgbClr val="000000"/>
                </a:solidFill>
                <a:latin typeface="Arial" panose="020B0604020202020204" pitchFamily="34" charset="0"/>
              </a:rPr>
              <a:t>numbers_list</a:t>
            </a:r>
            <a:r>
              <a:rPr lang="en-US" altLang="en-US" sz="1400" dirty="0">
                <a:solidFill>
                  <a:srgbClr val="000000"/>
                </a:solidFill>
                <a:latin typeface="SFMono-Regular"/>
              </a:rPr>
              <a:t>[</a:t>
            </a:r>
            <a:r>
              <a:rPr lang="en-US" altLang="en-US" sz="1400" dirty="0">
                <a:solidFill>
                  <a:srgbClr val="0000CF"/>
                </a:solidFill>
                <a:latin typeface="SFMono-Regular"/>
              </a:rPr>
              <a:t>0</a:t>
            </a:r>
            <a:r>
              <a:rPr lang="en-US" altLang="en-US" sz="1400" dirty="0">
                <a:solidFill>
                  <a:srgbClr val="000000"/>
                </a:solidFill>
                <a:latin typeface="SFMono-Regular"/>
              </a:rPr>
              <a:t>:</a:t>
            </a:r>
            <a:r>
              <a:rPr lang="en-US" altLang="en-US" sz="1400" dirty="0">
                <a:solidFill>
                  <a:srgbClr val="0000CF"/>
                </a:solidFill>
                <a:latin typeface="SFMono-Regular"/>
              </a:rPr>
              <a:t>1</a:t>
            </a:r>
            <a:r>
              <a:rPr lang="en-US" altLang="en-US" sz="1400" dirty="0">
                <a:solidFill>
                  <a:srgbClr val="000000"/>
                </a:solidFill>
                <a:latin typeface="SFMono-Regular"/>
              </a:rPr>
              <a:t>]</a:t>
            </a:r>
            <a:r>
              <a:rPr lang="en-US" altLang="en-US" sz="1400" dirty="0">
                <a:solidFill>
                  <a:srgbClr val="212529"/>
                </a:solidFill>
                <a:latin typeface="SFMono-Regular"/>
              </a:rPr>
              <a:t> </a:t>
            </a:r>
            <a:endParaRPr lang="en-US" altLang="en-US" sz="1400" dirty="0" smtClean="0">
              <a:solidFill>
                <a:srgbClr val="212529"/>
              </a:solidFill>
              <a:latin typeface="SFMono-Regular"/>
            </a:endParaRPr>
          </a:p>
          <a:p>
            <a:r>
              <a:rPr lang="en-US" altLang="en-US" sz="1400" dirty="0" smtClean="0">
                <a:solidFill>
                  <a:srgbClr val="6C757D"/>
                </a:solidFill>
                <a:latin typeface="SFMono-Regular"/>
              </a:rPr>
              <a:t>[</a:t>
            </a:r>
            <a:r>
              <a:rPr lang="en-US" altLang="en-US" sz="1400" dirty="0">
                <a:solidFill>
                  <a:srgbClr val="6C757D"/>
                </a:solidFill>
                <a:latin typeface="SFMono-Regular"/>
              </a:rPr>
              <a:t>1]</a:t>
            </a:r>
            <a:r>
              <a:rPr lang="en-US" altLang="en-US" sz="1400" dirty="0">
                <a:solidFill>
                  <a:srgbClr val="212529"/>
                </a:solidFill>
                <a:latin typeface="SFMono-Regular"/>
              </a:rPr>
              <a:t> </a:t>
            </a:r>
            <a:endParaRPr lang="en-US" altLang="en-US" sz="1400" dirty="0" smtClean="0">
              <a:solidFill>
                <a:srgbClr val="212529"/>
              </a:solidFill>
              <a:latin typeface="SFMono-Regular"/>
            </a:endParaRPr>
          </a:p>
          <a:p>
            <a:r>
              <a:rPr lang="en-US" altLang="en-US" sz="1400" dirty="0" smtClean="0">
                <a:solidFill>
                  <a:srgbClr val="8F5902"/>
                </a:solidFill>
                <a:latin typeface="SFMono-Regular"/>
              </a:rPr>
              <a:t>&gt;&gt;&gt; </a:t>
            </a:r>
            <a:r>
              <a:rPr lang="en-US" altLang="en-US" dirty="0" err="1">
                <a:solidFill>
                  <a:srgbClr val="000000"/>
                </a:solidFill>
                <a:latin typeface="Arial" panose="020B0604020202020204" pitchFamily="34" charset="0"/>
              </a:rPr>
              <a:t>numbers_list</a:t>
            </a:r>
            <a:r>
              <a:rPr lang="en-US" altLang="en-US" sz="1400" dirty="0">
                <a:solidFill>
                  <a:srgbClr val="000000"/>
                </a:solidFill>
                <a:latin typeface="SFMono-Regular"/>
              </a:rPr>
              <a:t>[</a:t>
            </a:r>
            <a:r>
              <a:rPr lang="en-US" altLang="en-US" sz="1400" dirty="0">
                <a:solidFill>
                  <a:srgbClr val="0000CF"/>
                </a:solidFill>
                <a:latin typeface="SFMono-Regular"/>
              </a:rPr>
              <a:t>0</a:t>
            </a:r>
            <a:r>
              <a:rPr lang="en-US" altLang="en-US" sz="1400" dirty="0">
                <a:solidFill>
                  <a:srgbClr val="000000"/>
                </a:solidFill>
                <a:latin typeface="SFMono-Regular"/>
              </a:rPr>
              <a:t>:</a:t>
            </a:r>
            <a:r>
              <a:rPr lang="en-US" altLang="en-US" sz="1400" dirty="0">
                <a:solidFill>
                  <a:srgbClr val="0000CF"/>
                </a:solidFill>
                <a:latin typeface="SFMono-Regular"/>
              </a:rPr>
              <a:t>2</a:t>
            </a:r>
            <a:r>
              <a:rPr lang="en-US" altLang="en-US" sz="1400" dirty="0" smtClean="0">
                <a:solidFill>
                  <a:srgbClr val="000000"/>
                </a:solidFill>
                <a:latin typeface="SFMono-Regular"/>
              </a:rPr>
              <a:t>]</a:t>
            </a:r>
          </a:p>
          <a:p>
            <a:r>
              <a:rPr lang="en-US" altLang="en-US" sz="1400" dirty="0" smtClean="0">
                <a:solidFill>
                  <a:srgbClr val="212529"/>
                </a:solidFill>
                <a:latin typeface="SFMono-Regular"/>
              </a:rPr>
              <a:t> </a:t>
            </a:r>
            <a:r>
              <a:rPr lang="en-US" altLang="en-US" sz="1400" dirty="0">
                <a:solidFill>
                  <a:srgbClr val="6C757D"/>
                </a:solidFill>
                <a:latin typeface="SFMono-Regular"/>
              </a:rPr>
              <a:t>[1, 2]</a:t>
            </a:r>
            <a:r>
              <a:rPr lang="en-US" altLang="en-US" sz="1800" dirty="0"/>
              <a:t> </a:t>
            </a:r>
            <a:endParaRPr lang="en-US" altLang="en-US" sz="3200" dirty="0">
              <a:latin typeface="Arial" panose="020B0604020202020204" pitchFamily="34" charset="0"/>
            </a:endParaRPr>
          </a:p>
          <a:p>
            <a:endParaRPr lang="en-IN" dirty="0"/>
          </a:p>
        </p:txBody>
      </p:sp>
    </p:spTree>
    <p:extLst>
      <p:ext uri="{BB962C8B-B14F-4D97-AF65-F5344CB8AC3E}">
        <p14:creationId xmlns:p14="http://schemas.microsoft.com/office/powerpoint/2010/main" val="1009069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&gt;&gt;&gt; xlist2=[["femy",2.22],</a:t>
            </a:r>
          </a:p>
          <a:p>
            <a:r>
              <a:rPr lang="en-IN" dirty="0" smtClean="0"/>
              <a:t>...     ["henry",1.89],</a:t>
            </a:r>
          </a:p>
          <a:p>
            <a:r>
              <a:rPr lang="en-IN" dirty="0" smtClean="0"/>
              <a:t>...     ["kiara",2.18],</a:t>
            </a:r>
          </a:p>
          <a:p>
            <a:r>
              <a:rPr lang="en-IN" dirty="0" smtClean="0"/>
              <a:t>...     ["john",1.99]]</a:t>
            </a:r>
          </a:p>
          <a:p>
            <a:r>
              <a:rPr lang="en-IN" dirty="0" smtClean="0"/>
              <a:t>&gt;&gt;&gt;</a:t>
            </a:r>
          </a:p>
          <a:p>
            <a:endParaRPr lang="en-IN" dirty="0" smtClean="0"/>
          </a:p>
          <a:p>
            <a:r>
              <a:rPr lang="en-IN" dirty="0" smtClean="0"/>
              <a:t>zero based indexing</a:t>
            </a:r>
          </a:p>
          <a:p>
            <a:r>
              <a:rPr lang="en-IN" dirty="0" smtClean="0"/>
              <a:t>&gt;&gt;&gt; xlist2[2]</a:t>
            </a:r>
          </a:p>
          <a:p>
            <a:r>
              <a:rPr lang="en-IN" dirty="0" smtClean="0"/>
              <a:t>['</a:t>
            </a:r>
            <a:r>
              <a:rPr lang="en-IN" dirty="0" err="1" smtClean="0"/>
              <a:t>kiara</a:t>
            </a:r>
            <a:r>
              <a:rPr lang="en-IN" dirty="0" smtClean="0"/>
              <a:t>', 2.18]</a:t>
            </a:r>
          </a:p>
          <a:p>
            <a:endParaRPr lang="en-IN" dirty="0" smtClean="0"/>
          </a:p>
          <a:p>
            <a:endParaRPr lang="en-IN" dirty="0"/>
          </a:p>
        </p:txBody>
      </p:sp>
    </p:spTree>
    <p:extLst>
      <p:ext uri="{BB962C8B-B14F-4D97-AF65-F5344CB8AC3E}">
        <p14:creationId xmlns:p14="http://schemas.microsoft.com/office/powerpoint/2010/main" val="2294704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 in list</a:t>
            </a:r>
            <a:endParaRPr lang="en-IN" dirty="0"/>
          </a:p>
        </p:txBody>
      </p:sp>
      <p:sp>
        <p:nvSpPr>
          <p:cNvPr id="3" name="Content Placeholder 2"/>
          <p:cNvSpPr>
            <a:spLocks noGrp="1"/>
          </p:cNvSpPr>
          <p:nvPr>
            <p:ph idx="1"/>
          </p:nvPr>
        </p:nvSpPr>
        <p:spPr/>
        <p:txBody>
          <a:bodyPr>
            <a:normAutofit/>
          </a:bodyPr>
          <a:lstStyle/>
          <a:p>
            <a:r>
              <a:rPr lang="en-IN" dirty="0" smtClean="0"/>
              <a:t>type(</a:t>
            </a:r>
            <a:r>
              <a:rPr lang="en-IN" dirty="0" err="1" smtClean="0"/>
              <a:t>xlist</a:t>
            </a:r>
            <a:r>
              <a:rPr lang="en-IN" dirty="0" smtClean="0"/>
              <a:t>)</a:t>
            </a:r>
          </a:p>
          <a:p>
            <a:r>
              <a:rPr lang="en-IN" dirty="0" smtClean="0"/>
              <a:t>&lt;class 'list'&gt;</a:t>
            </a:r>
          </a:p>
          <a:p>
            <a:r>
              <a:rPr lang="en-IN" dirty="0" smtClean="0"/>
              <a:t>&gt;&gt;&gt; type(xlist1)</a:t>
            </a:r>
          </a:p>
          <a:p>
            <a:r>
              <a:rPr lang="en-IN" dirty="0" smtClean="0"/>
              <a:t>&lt;class 'list'&gt;</a:t>
            </a:r>
          </a:p>
          <a:p>
            <a:r>
              <a:rPr lang="en-IN" dirty="0" smtClean="0"/>
              <a:t>&gt;&gt;&gt; type(xlist2)</a:t>
            </a:r>
          </a:p>
          <a:p>
            <a:r>
              <a:rPr lang="en-IN" dirty="0" smtClean="0"/>
              <a:t>&lt;class 'list'&gt;</a:t>
            </a:r>
          </a:p>
          <a:p>
            <a:r>
              <a:rPr lang="en-IN" dirty="0" smtClean="0"/>
              <a:t>&gt;&gt;&gt;</a:t>
            </a:r>
          </a:p>
          <a:p>
            <a:endParaRPr lang="en-IN" dirty="0" smtClean="0"/>
          </a:p>
          <a:p>
            <a:r>
              <a:rPr lang="en-IN" dirty="0" smtClean="0"/>
              <a:t>Each list has specific functionality and behaviour</a:t>
            </a:r>
          </a:p>
          <a:p>
            <a:endParaRPr lang="en-IN" dirty="0"/>
          </a:p>
        </p:txBody>
      </p:sp>
    </p:spTree>
    <p:extLst>
      <p:ext uri="{BB962C8B-B14F-4D97-AF65-F5344CB8AC3E}">
        <p14:creationId xmlns:p14="http://schemas.microsoft.com/office/powerpoint/2010/main" val="1403352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Practice</a:t>
            </a:r>
            <a:br>
              <a:rPr lang="en-IN" dirty="0" smtClean="0"/>
            </a:b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 area variables (in square meters)</a:t>
            </a:r>
          </a:p>
          <a:p>
            <a:r>
              <a:rPr lang="en-IN" dirty="0" smtClean="0"/>
              <a:t>hall = 11.25</a:t>
            </a:r>
          </a:p>
          <a:p>
            <a:r>
              <a:rPr lang="en-IN" dirty="0" smtClean="0"/>
              <a:t>kit = 18.0</a:t>
            </a:r>
          </a:p>
          <a:p>
            <a:r>
              <a:rPr lang="en-IN" dirty="0" smtClean="0"/>
              <a:t>liv = 20.0</a:t>
            </a:r>
          </a:p>
          <a:p>
            <a:r>
              <a:rPr lang="en-IN" dirty="0" smtClean="0"/>
              <a:t>bed = 10.75</a:t>
            </a:r>
          </a:p>
          <a:p>
            <a:r>
              <a:rPr lang="en-IN" dirty="0" smtClean="0"/>
              <a:t>bath = 9.50</a:t>
            </a:r>
          </a:p>
          <a:p>
            <a:r>
              <a:rPr lang="en-IN" dirty="0" smtClean="0"/>
              <a:t># Create list areas</a:t>
            </a:r>
          </a:p>
          <a:p>
            <a:endParaRPr lang="en-IN" dirty="0" smtClean="0"/>
          </a:p>
          <a:p>
            <a:endParaRPr lang="en-IN" dirty="0" smtClean="0"/>
          </a:p>
          <a:p>
            <a:r>
              <a:rPr lang="en-IN" dirty="0" smtClean="0"/>
              <a:t>test=["hall",11.25,"kit",18.0,"liv",20.0,"bed",10.75,"bath",9.50]</a:t>
            </a:r>
          </a:p>
          <a:p>
            <a:endParaRPr lang="en-IN" dirty="0" smtClean="0"/>
          </a:p>
          <a:p>
            <a:r>
              <a:rPr lang="en-IN" dirty="0" smtClean="0"/>
              <a:t>test1=[11.25,18.0,20.0,10.75,9.50]</a:t>
            </a:r>
            <a:endParaRPr lang="en-IN" dirty="0"/>
          </a:p>
        </p:txBody>
      </p:sp>
    </p:spTree>
    <p:extLst>
      <p:ext uri="{BB962C8B-B14F-4D97-AF65-F5344CB8AC3E}">
        <p14:creationId xmlns:p14="http://schemas.microsoft.com/office/powerpoint/2010/main" val="4155767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366</TotalTime>
  <Words>1013</Words>
  <Application>Microsoft Office PowerPoint</Application>
  <PresentationFormat>Widescreen</PresentationFormat>
  <Paragraphs>147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Century Gothic</vt:lpstr>
      <vt:lpstr>SFMono-Regular</vt:lpstr>
      <vt:lpstr>source sans pro</vt:lpstr>
      <vt:lpstr>Wingdings 3</vt:lpstr>
      <vt:lpstr>Ion</vt:lpstr>
      <vt:lpstr>Python Data  Structures</vt:lpstr>
      <vt:lpstr>Lists</vt:lpstr>
      <vt:lpstr>Lists, which are called Arrays</vt:lpstr>
      <vt:lpstr>PowerPoint Presentation</vt:lpstr>
      <vt:lpstr>Python list      [a,b,] </vt:lpstr>
      <vt:lpstr>You can access elements from the list from either the beginning or end of the list:</vt:lpstr>
      <vt:lpstr>PowerPoint Presentation</vt:lpstr>
      <vt:lpstr>Type in list</vt:lpstr>
      <vt:lpstr>Practice </vt:lpstr>
      <vt:lpstr># house information as list of lists </vt:lpstr>
      <vt:lpstr>PowerPoint Presentation</vt:lpstr>
      <vt:lpstr>Tuples</vt:lpstr>
      <vt:lpstr>PowerPoint Presentation</vt:lpstr>
      <vt:lpstr>Ex.</vt:lpstr>
      <vt:lpstr>PowerPoint Presentation</vt:lpstr>
      <vt:lpstr>PowerPoint Presentation</vt:lpstr>
      <vt:lpstr>Dictionary</vt:lpstr>
      <vt:lpstr>PowerPoint Presentation</vt:lpstr>
      <vt:lpstr>PowerPoint Presentation</vt:lpstr>
      <vt:lpstr>Updating Dictionary</vt:lpstr>
      <vt:lpstr>Delete Dictionary Elements</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Data structure</dc:title>
  <dc:creator>HP</dc:creator>
  <cp:lastModifiedBy>Dell</cp:lastModifiedBy>
  <cp:revision>47</cp:revision>
  <dcterms:created xsi:type="dcterms:W3CDTF">2018-09-03T07:42:03Z</dcterms:created>
  <dcterms:modified xsi:type="dcterms:W3CDTF">2019-08-03T06:19:01Z</dcterms:modified>
</cp:coreProperties>
</file>