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54"/>
  </p:notesMasterIdLst>
  <p:sldIdLst>
    <p:sldId id="256" r:id="rId2"/>
    <p:sldId id="300" r:id="rId3"/>
    <p:sldId id="301" r:id="rId4"/>
    <p:sldId id="290" r:id="rId5"/>
    <p:sldId id="302" r:id="rId6"/>
    <p:sldId id="303" r:id="rId7"/>
    <p:sldId id="304" r:id="rId8"/>
    <p:sldId id="305" r:id="rId9"/>
    <p:sldId id="306" r:id="rId10"/>
    <p:sldId id="307" r:id="rId11"/>
    <p:sldId id="309" r:id="rId12"/>
    <p:sldId id="310" r:id="rId13"/>
    <p:sldId id="293" r:id="rId14"/>
    <p:sldId id="297" r:id="rId15"/>
    <p:sldId id="299" r:id="rId16"/>
    <p:sldId id="276" r:id="rId17"/>
    <p:sldId id="277" r:id="rId18"/>
    <p:sldId id="278" r:id="rId19"/>
    <p:sldId id="279" r:id="rId20"/>
    <p:sldId id="288" r:id="rId21"/>
    <p:sldId id="280" r:id="rId22"/>
    <p:sldId id="289" r:id="rId23"/>
    <p:sldId id="281" r:id="rId24"/>
    <p:sldId id="283" r:id="rId25"/>
    <p:sldId id="282" r:id="rId26"/>
    <p:sldId id="292" r:id="rId27"/>
    <p:sldId id="296" r:id="rId28"/>
    <p:sldId id="294" r:id="rId29"/>
    <p:sldId id="295" r:id="rId30"/>
    <p:sldId id="284" r:id="rId31"/>
    <p:sldId id="285" r:id="rId32"/>
    <p:sldId id="266" r:id="rId33"/>
    <p:sldId id="267" r:id="rId34"/>
    <p:sldId id="268" r:id="rId35"/>
    <p:sldId id="269" r:id="rId36"/>
    <p:sldId id="272" r:id="rId37"/>
    <p:sldId id="273" r:id="rId38"/>
    <p:sldId id="274" r:id="rId39"/>
    <p:sldId id="275" r:id="rId40"/>
    <p:sldId id="257" r:id="rId41"/>
    <p:sldId id="258" r:id="rId42"/>
    <p:sldId id="286" r:id="rId43"/>
    <p:sldId id="259" r:id="rId44"/>
    <p:sldId id="260" r:id="rId45"/>
    <p:sldId id="287" r:id="rId46"/>
    <p:sldId id="261" r:id="rId47"/>
    <p:sldId id="262" r:id="rId48"/>
    <p:sldId id="263" r:id="rId49"/>
    <p:sldId id="325" r:id="rId50"/>
    <p:sldId id="326" r:id="rId51"/>
    <p:sldId id="265" r:id="rId52"/>
    <p:sldId id="318"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5396AE-CCFB-4655-AA34-A0E768212436}" type="datetimeFigureOut">
              <a:rPr lang="en-IN" smtClean="0"/>
              <a:t>08-01-2022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259761-61C1-4F41-BBF9-3C56D0F69BFC}" type="slidenum">
              <a:rPr lang="en-IN" smtClean="0"/>
              <a:t>‹#›</a:t>
            </a:fld>
            <a:endParaRPr lang="en-IN"/>
          </a:p>
        </p:txBody>
      </p:sp>
    </p:spTree>
    <p:extLst>
      <p:ext uri="{BB962C8B-B14F-4D97-AF65-F5344CB8AC3E}">
        <p14:creationId xmlns:p14="http://schemas.microsoft.com/office/powerpoint/2010/main" val="3083654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Here, </a:t>
            </a:r>
            <a:r>
              <a:rPr lang="en-US" sz="1200" b="1" i="0" kern="1200" dirty="0" smtClean="0">
                <a:solidFill>
                  <a:schemeClr val="tx1"/>
                </a:solidFill>
                <a:effectLst/>
                <a:latin typeface="+mn-lt"/>
                <a:ea typeface="+mn-ea"/>
                <a:cs typeface="+mn-cs"/>
              </a:rPr>
              <a:t>X</a:t>
            </a:r>
            <a:r>
              <a:rPr lang="en-US" sz="1200" b="0" i="0" kern="1200" dirty="0" smtClean="0">
                <a:solidFill>
                  <a:schemeClr val="tx1"/>
                </a:solidFill>
                <a:effectLst/>
                <a:latin typeface="+mn-lt"/>
                <a:ea typeface="+mn-ea"/>
                <a:cs typeface="+mn-cs"/>
              </a:rPr>
              <a:t> is the value in the distribution, </a:t>
            </a:r>
            <a:r>
              <a:rPr lang="en-US" sz="1200" b="1" i="0" kern="1200" dirty="0" smtClean="0">
                <a:solidFill>
                  <a:schemeClr val="tx1"/>
                </a:solidFill>
                <a:effectLst/>
                <a:latin typeface="+mn-lt"/>
                <a:ea typeface="+mn-ea"/>
                <a:cs typeface="+mn-cs"/>
              </a:rPr>
              <a:t>µ</a:t>
            </a:r>
            <a:r>
              <a:rPr lang="en-US" sz="1200" b="0" i="0" kern="1200" dirty="0" smtClean="0">
                <a:solidFill>
                  <a:schemeClr val="tx1"/>
                </a:solidFill>
                <a:effectLst/>
                <a:latin typeface="+mn-lt"/>
                <a:ea typeface="+mn-ea"/>
                <a:cs typeface="+mn-cs"/>
              </a:rPr>
              <a:t> is the mean of the distribution, and </a:t>
            </a:r>
            <a:r>
              <a:rPr lang="en-US" sz="1200" b="1" i="0" kern="1200" dirty="0" smtClean="0">
                <a:solidFill>
                  <a:schemeClr val="tx1"/>
                </a:solidFill>
                <a:effectLst/>
                <a:latin typeface="+mn-lt"/>
                <a:ea typeface="+mn-ea"/>
                <a:cs typeface="+mn-cs"/>
              </a:rPr>
              <a:t>σ</a:t>
            </a:r>
            <a:r>
              <a:rPr lang="en-US" sz="1200" b="0" i="0" kern="1200" dirty="0" smtClean="0">
                <a:solidFill>
                  <a:schemeClr val="tx1"/>
                </a:solidFill>
                <a:effectLst/>
                <a:latin typeface="+mn-lt"/>
                <a:ea typeface="+mn-ea"/>
                <a:cs typeface="+mn-cs"/>
              </a:rPr>
              <a:t> is the standard deviation of the distribution</a:t>
            </a:r>
            <a:endParaRPr lang="en-IN" dirty="0"/>
          </a:p>
        </p:txBody>
      </p:sp>
      <p:sp>
        <p:nvSpPr>
          <p:cNvPr id="4" name="Slide Number Placeholder 3"/>
          <p:cNvSpPr>
            <a:spLocks noGrp="1"/>
          </p:cNvSpPr>
          <p:nvPr>
            <p:ph type="sldNum" sz="quarter" idx="10"/>
          </p:nvPr>
        </p:nvSpPr>
        <p:spPr/>
        <p:txBody>
          <a:bodyPr/>
          <a:lstStyle/>
          <a:p>
            <a:fld id="{D9259761-61C1-4F41-BBF9-3C56D0F69BFC}" type="slidenum">
              <a:rPr lang="en-IN" smtClean="0"/>
              <a:t>4</a:t>
            </a:fld>
            <a:endParaRPr lang="en-IN"/>
          </a:p>
        </p:txBody>
      </p:sp>
    </p:spTree>
    <p:extLst>
      <p:ext uri="{BB962C8B-B14F-4D97-AF65-F5344CB8AC3E}">
        <p14:creationId xmlns:p14="http://schemas.microsoft.com/office/powerpoint/2010/main" val="471896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cat is faced with a decision! To go out into</a:t>
            </a:r>
            <a:r>
              <a:rPr lang="en-GB" baseline="0" dirty="0" smtClean="0"/>
              <a:t> the snow or not since it looks cold and wet. It has two hypotheses; Null: it won’t get its paws wet and be cold, Alternative: It will get its paws wet and will be cold. It could base it’s decision on data it collected in its mind in the past; when it went out in the snow in the past it’s paws did get cold and wet and so may make the decision not to go out based on that evidence! Hypothesis testing pervades all of our lives all of the time without us realising it. We make decisions based on evidence. Sometimes they are the right ones and sometimes they are wrong. There is a chance of getting it wrong, so we develop strategies for minimising these risks of getting it wrong – this is the basics of the framework for hypothesis testing!</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17</a:t>
            </a:fld>
            <a:endParaRPr lang="en-GB"/>
          </a:p>
        </p:txBody>
      </p:sp>
    </p:spTree>
    <p:extLst>
      <p:ext uri="{BB962C8B-B14F-4D97-AF65-F5344CB8AC3E}">
        <p14:creationId xmlns:p14="http://schemas.microsoft.com/office/powerpoint/2010/main" val="580386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600" tIns="43800" rIns="87600" bIns="43800"/>
          <a:lstStyle/>
          <a:p>
            <a:r>
              <a:rPr lang="en-US" dirty="0" smtClean="0"/>
              <a:t>This is what the</a:t>
            </a:r>
            <a:r>
              <a:rPr lang="en-US" baseline="0" dirty="0" smtClean="0"/>
              <a:t> text books say but to many students this language can be very inaccessible!</a:t>
            </a:r>
            <a:endParaRPr lang="en-US" dirty="0" smtClean="0"/>
          </a:p>
        </p:txBody>
      </p:sp>
      <p:sp>
        <p:nvSpPr>
          <p:cNvPr id="67588" name="Slide Number Placeholder 3"/>
          <p:cNvSpPr txBox="1">
            <a:spLocks noGrp="1"/>
          </p:cNvSpPr>
          <p:nvPr/>
        </p:nvSpPr>
        <p:spPr bwMode="auto">
          <a:xfrm>
            <a:off x="3848311" y="9428716"/>
            <a:ext cx="2947776" cy="496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600" tIns="43800" rIns="87600" bIns="43800" anchor="b"/>
          <a:lstStyle>
            <a:lvl1pPr defTabSz="844550" eaLnBrk="0" hangingPunct="0">
              <a:defRPr sz="2400">
                <a:solidFill>
                  <a:schemeClr val="tx1"/>
                </a:solidFill>
                <a:latin typeface="Times New Roman" pitchFamily="18" charset="0"/>
                <a:cs typeface="Times New Roman" pitchFamily="18" charset="0"/>
              </a:defRPr>
            </a:lvl1pPr>
            <a:lvl2pPr marL="742950" indent="-285750" defTabSz="844550" eaLnBrk="0" hangingPunct="0">
              <a:defRPr sz="2400">
                <a:solidFill>
                  <a:schemeClr val="tx1"/>
                </a:solidFill>
                <a:latin typeface="Times New Roman" pitchFamily="18" charset="0"/>
                <a:cs typeface="Times New Roman" pitchFamily="18" charset="0"/>
              </a:defRPr>
            </a:lvl2pPr>
            <a:lvl3pPr marL="1143000" indent="-228600" defTabSz="844550" eaLnBrk="0" hangingPunct="0">
              <a:defRPr sz="2400">
                <a:solidFill>
                  <a:schemeClr val="tx1"/>
                </a:solidFill>
                <a:latin typeface="Times New Roman" pitchFamily="18" charset="0"/>
                <a:cs typeface="Times New Roman" pitchFamily="18" charset="0"/>
              </a:defRPr>
            </a:lvl3pPr>
            <a:lvl4pPr marL="1600200" indent="-228600" defTabSz="844550" eaLnBrk="0" hangingPunct="0">
              <a:defRPr sz="2400">
                <a:solidFill>
                  <a:schemeClr val="tx1"/>
                </a:solidFill>
                <a:latin typeface="Times New Roman" pitchFamily="18" charset="0"/>
                <a:cs typeface="Times New Roman" pitchFamily="18" charset="0"/>
              </a:defRPr>
            </a:lvl4pPr>
            <a:lvl5pPr marL="2057400" indent="-228600" defTabSz="844550" eaLnBrk="0" hangingPunct="0">
              <a:defRPr sz="2400">
                <a:solidFill>
                  <a:schemeClr val="tx1"/>
                </a:solidFill>
                <a:latin typeface="Times New Roman" pitchFamily="18" charset="0"/>
                <a:cs typeface="Times New Roman" pitchFamily="18" charset="0"/>
              </a:defRPr>
            </a:lvl5pPr>
            <a:lvl6pPr marL="2514600" indent="-228600" algn="ctr" defTabSz="84455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algn="ctr" defTabSz="84455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algn="ctr" defTabSz="84455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algn="ctr" defTabSz="84455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algn="r" eaLnBrk="1" hangingPunct="1"/>
            <a:fld id="{CDD551E7-8338-46B9-B796-26CE3B337169}" type="slidenum">
              <a:rPr lang="en-GB" sz="1100"/>
              <a:pPr algn="r" eaLnBrk="1" hangingPunct="1"/>
              <a:t>18</a:t>
            </a:fld>
            <a:endParaRPr lang="en-GB" sz="1100"/>
          </a:p>
        </p:txBody>
      </p:sp>
    </p:spTree>
    <p:extLst>
      <p:ext uri="{BB962C8B-B14F-4D97-AF65-F5344CB8AC3E}">
        <p14:creationId xmlns:p14="http://schemas.microsoft.com/office/powerpoint/2010/main" val="603580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Ask what decisions</a:t>
            </a:r>
            <a:r>
              <a:rPr lang="en-GB" baseline="0" dirty="0" smtClean="0"/>
              <a:t> are being made here and what errors could be made.</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19</a:t>
            </a:fld>
            <a:endParaRPr lang="en-GB"/>
          </a:p>
        </p:txBody>
      </p:sp>
    </p:spTree>
    <p:extLst>
      <p:ext uri="{BB962C8B-B14F-4D97-AF65-F5344CB8AC3E}">
        <p14:creationId xmlns:p14="http://schemas.microsoft.com/office/powerpoint/2010/main" val="2766084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Before revealing all of this slide</a:t>
            </a:r>
            <a:r>
              <a:rPr lang="en-GB" baseline="0" dirty="0" smtClean="0"/>
              <a:t> you could ask a few of the following questions:</a:t>
            </a:r>
          </a:p>
          <a:p>
            <a:pPr marL="0" indent="0">
              <a:buFont typeface="Arial" panose="020B0604020202020204" pitchFamily="34" charset="0"/>
              <a:buNone/>
            </a:pPr>
            <a:endParaRPr lang="en-GB" dirty="0" smtClean="0"/>
          </a:p>
          <a:p>
            <a:pPr marL="171450" indent="-171450">
              <a:buFont typeface="Arial" panose="020B0604020202020204" pitchFamily="34" charset="0"/>
              <a:buChar char="•"/>
            </a:pPr>
            <a:r>
              <a:rPr lang="en-GB" dirty="0" smtClean="0"/>
              <a:t>What is the </a:t>
            </a:r>
            <a:r>
              <a:rPr lang="en-GB" b="1" dirty="0" smtClean="0"/>
              <a:t>level of significance</a:t>
            </a:r>
            <a:r>
              <a:rPr lang="en-GB" dirty="0" smtClean="0"/>
              <a:t>?</a:t>
            </a:r>
          </a:p>
          <a:p>
            <a:pPr marL="171450" indent="-171450">
              <a:buFont typeface="Arial" panose="020B0604020202020204" pitchFamily="34" charset="0"/>
              <a:buChar char="•"/>
            </a:pPr>
            <a:r>
              <a:rPr lang="en-GB" dirty="0" smtClean="0"/>
              <a:t>What is a </a:t>
            </a:r>
            <a:r>
              <a:rPr lang="en-GB" b="1" dirty="0" smtClean="0"/>
              <a:t>Type I error</a:t>
            </a:r>
            <a:r>
              <a:rPr lang="en-GB" dirty="0" smtClean="0"/>
              <a:t>? A </a:t>
            </a:r>
            <a:r>
              <a:rPr lang="en-GB" b="1" dirty="0" smtClean="0"/>
              <a:t>Type II error</a:t>
            </a:r>
            <a:r>
              <a:rPr lang="en-GB" dirty="0" smtClean="0"/>
              <a:t>?</a:t>
            </a:r>
          </a:p>
          <a:p>
            <a:pPr marL="171450" indent="-171450">
              <a:buFont typeface="Arial" panose="020B0604020202020204" pitchFamily="34" charset="0"/>
              <a:buChar char="•"/>
            </a:pPr>
            <a:r>
              <a:rPr lang="en-GB" dirty="0" smtClean="0"/>
              <a:t>What is a </a:t>
            </a:r>
            <a:r>
              <a:rPr lang="en-GB" b="1" dirty="0" smtClean="0"/>
              <a:t>false positive</a:t>
            </a:r>
            <a:r>
              <a:rPr lang="en-GB" dirty="0" smtClean="0"/>
              <a:t>?</a:t>
            </a:r>
          </a:p>
          <a:p>
            <a:pPr marL="171450" indent="-171450">
              <a:buFont typeface="Arial" panose="020B0604020202020204" pitchFamily="34" charset="0"/>
              <a:buChar char="•"/>
            </a:pPr>
            <a:r>
              <a:rPr lang="en-GB" dirty="0" smtClean="0"/>
              <a:t>What is </a:t>
            </a:r>
            <a:r>
              <a:rPr lang="en-GB" b="1" dirty="0" smtClean="0"/>
              <a:t>statistical power</a:t>
            </a:r>
            <a:r>
              <a:rPr lang="en-GB" dirty="0" smtClean="0"/>
              <a:t>?</a:t>
            </a:r>
          </a:p>
          <a:p>
            <a:pPr marL="0" indent="0">
              <a:buFont typeface="Arial" panose="020B0604020202020204" pitchFamily="34" charset="0"/>
              <a:buNone/>
            </a:pPr>
            <a:endParaRPr lang="en-GB" dirty="0" smtClean="0"/>
          </a:p>
          <a:p>
            <a:pPr marL="0" indent="0">
              <a:buFont typeface="Arial" panose="020B0604020202020204" pitchFamily="34" charset="0"/>
              <a:buNone/>
            </a:pPr>
            <a:r>
              <a:rPr lang="en-GB" dirty="0" smtClean="0"/>
              <a:t>You could you also ask how they would explain all of these things to a student?</a:t>
            </a:r>
          </a:p>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21</a:t>
            </a:fld>
            <a:endParaRPr lang="en-GB"/>
          </a:p>
        </p:txBody>
      </p:sp>
    </p:spTree>
    <p:extLst>
      <p:ext uri="{BB962C8B-B14F-4D97-AF65-F5344CB8AC3E}">
        <p14:creationId xmlns:p14="http://schemas.microsoft.com/office/powerpoint/2010/main" val="1700560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Point is to highlight</a:t>
            </a:r>
            <a:r>
              <a:rPr lang="en-GB" baseline="0" dirty="0" smtClean="0"/>
              <a:t> the steps involved in undertaking a hypothesis test, but that the initial steps are often iterative when determining the research question(s) and the appropriate hypotheses and statistical tests to answer those questions.</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23</a:t>
            </a:fld>
            <a:endParaRPr lang="en-GB"/>
          </a:p>
        </p:txBody>
      </p:sp>
    </p:spTree>
    <p:extLst>
      <p:ext uri="{BB962C8B-B14F-4D97-AF65-F5344CB8AC3E}">
        <p14:creationId xmlns:p14="http://schemas.microsoft.com/office/powerpoint/2010/main" val="2764132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What if p = 0.049 or 0.051? Discuss the fact that hypothesis testing</a:t>
            </a:r>
            <a:r>
              <a:rPr lang="en-US" baseline="0" dirty="0" smtClean="0"/>
              <a:t> involves weight of evidence and “shades of grey” rather than being a clear cut decision making process.</a:t>
            </a:r>
            <a:endParaRPr lang="en-US" dirty="0" smtClean="0"/>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32A501E3-649D-43D9-AF1B-677F8C72E53B}" type="slidenum">
              <a:rPr lang="en-GB" sz="1200" smtClean="0"/>
              <a:pPr eaLnBrk="1" hangingPunct="1"/>
              <a:t>25</a:t>
            </a:fld>
            <a:endParaRPr lang="en-GB" sz="1200" smtClean="0"/>
          </a:p>
        </p:txBody>
      </p:sp>
    </p:spTree>
    <p:extLst>
      <p:ext uri="{BB962C8B-B14F-4D97-AF65-F5344CB8AC3E}">
        <p14:creationId xmlns:p14="http://schemas.microsoft.com/office/powerpoint/2010/main" val="72971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Correlation</a:t>
            </a:r>
            <a:r>
              <a:rPr lang="en-GB" baseline="0" dirty="0" smtClean="0"/>
              <a:t> quantifies this relationship.  Correlation coefficients range from -1 and +1 with 0 meaning there is no relationship at all (see middle graph).  The further away from 0 the coefficient is, the stronger the relationship.  A positive number means that as x increases, so does y and negative coefficients that y decreases as x increases. </a:t>
            </a:r>
          </a:p>
          <a:p>
            <a:r>
              <a:rPr lang="en-GB" baseline="0" dirty="0" smtClean="0"/>
              <a:t>Here are some examples.  The first shows strong positive correlation, the second no relationship and the 3</a:t>
            </a:r>
            <a:r>
              <a:rPr lang="en-GB" baseline="30000" dirty="0" smtClean="0"/>
              <a:t>rd</a:t>
            </a:r>
            <a:r>
              <a:rPr lang="en-GB" baseline="0" dirty="0" smtClean="0"/>
              <a:t> a strong negative relationship.</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42</a:t>
            </a:fld>
            <a:endParaRPr lang="en-GB"/>
          </a:p>
        </p:txBody>
      </p:sp>
    </p:spTree>
    <p:extLst>
      <p:ext uri="{BB962C8B-B14F-4D97-AF65-F5344CB8AC3E}">
        <p14:creationId xmlns:p14="http://schemas.microsoft.com/office/powerpoint/2010/main" val="3841007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Students often need to interpret the coefficient and like to have guidelines for deciding on the strength</a:t>
            </a:r>
            <a:r>
              <a:rPr lang="en-GB" baseline="0" dirty="0" smtClean="0"/>
              <a:t> of the relationship.  There are alternative guidelines available but we use Cohen’s to interpret as weak, moderate and strong relationships.</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45</a:t>
            </a:fld>
            <a:endParaRPr lang="en-GB"/>
          </a:p>
        </p:txBody>
      </p:sp>
    </p:spTree>
    <p:extLst>
      <p:ext uri="{BB962C8B-B14F-4D97-AF65-F5344CB8AC3E}">
        <p14:creationId xmlns:p14="http://schemas.microsoft.com/office/powerpoint/2010/main" val="4153768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C992D33-A76C-4E29-935C-3A3CA247E84D}" type="datetimeFigureOut">
              <a:rPr lang="en-IN" smtClean="0"/>
              <a:t>08-01-2022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FC3FC-6853-4AD5-B4FE-38BE812F3A10}" type="slidenum">
              <a:rPr lang="en-IN" smtClean="0"/>
              <a:t>‹#›</a:t>
            </a:fld>
            <a:endParaRPr lang="en-IN"/>
          </a:p>
        </p:txBody>
      </p:sp>
    </p:spTree>
    <p:extLst>
      <p:ext uri="{BB962C8B-B14F-4D97-AF65-F5344CB8AC3E}">
        <p14:creationId xmlns:p14="http://schemas.microsoft.com/office/powerpoint/2010/main" val="3671735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992D33-A76C-4E29-935C-3A3CA247E84D}" type="datetimeFigureOut">
              <a:rPr lang="en-IN" smtClean="0"/>
              <a:t>08-01-2022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FC3FC-6853-4AD5-B4FE-38BE812F3A10}" type="slidenum">
              <a:rPr lang="en-IN" smtClean="0"/>
              <a:t>‹#›</a:t>
            </a:fld>
            <a:endParaRPr lang="en-IN"/>
          </a:p>
        </p:txBody>
      </p:sp>
    </p:spTree>
    <p:extLst>
      <p:ext uri="{BB962C8B-B14F-4D97-AF65-F5344CB8AC3E}">
        <p14:creationId xmlns:p14="http://schemas.microsoft.com/office/powerpoint/2010/main" val="2509274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992D33-A76C-4E29-935C-3A3CA247E84D}" type="datetimeFigureOut">
              <a:rPr lang="en-IN" smtClean="0"/>
              <a:t>08-01-2022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FC3FC-6853-4AD5-B4FE-38BE812F3A1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60901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992D33-A76C-4E29-935C-3A3CA247E84D}" type="datetimeFigureOut">
              <a:rPr lang="en-IN" smtClean="0"/>
              <a:t>08-01-2022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FC3FC-6853-4AD5-B4FE-38BE812F3A10}" type="slidenum">
              <a:rPr lang="en-IN" smtClean="0"/>
              <a:t>‹#›</a:t>
            </a:fld>
            <a:endParaRPr lang="en-IN"/>
          </a:p>
        </p:txBody>
      </p:sp>
    </p:spTree>
    <p:extLst>
      <p:ext uri="{BB962C8B-B14F-4D97-AF65-F5344CB8AC3E}">
        <p14:creationId xmlns:p14="http://schemas.microsoft.com/office/powerpoint/2010/main" val="9651618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992D33-A76C-4E29-935C-3A3CA247E84D}" type="datetimeFigureOut">
              <a:rPr lang="en-IN" smtClean="0"/>
              <a:t>08-01-2022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FC3FC-6853-4AD5-B4FE-38BE812F3A1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931232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992D33-A76C-4E29-935C-3A3CA247E84D}" type="datetimeFigureOut">
              <a:rPr lang="en-IN" smtClean="0"/>
              <a:t>08-01-2022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FC3FC-6853-4AD5-B4FE-38BE812F3A10}" type="slidenum">
              <a:rPr lang="en-IN" smtClean="0"/>
              <a:t>‹#›</a:t>
            </a:fld>
            <a:endParaRPr lang="en-IN"/>
          </a:p>
        </p:txBody>
      </p:sp>
    </p:spTree>
    <p:extLst>
      <p:ext uri="{BB962C8B-B14F-4D97-AF65-F5344CB8AC3E}">
        <p14:creationId xmlns:p14="http://schemas.microsoft.com/office/powerpoint/2010/main" val="2478142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992D33-A76C-4E29-935C-3A3CA247E84D}" type="datetimeFigureOut">
              <a:rPr lang="en-IN" smtClean="0"/>
              <a:t>08-01-2022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FC3FC-6853-4AD5-B4FE-38BE812F3A10}" type="slidenum">
              <a:rPr lang="en-IN" smtClean="0"/>
              <a:t>‹#›</a:t>
            </a:fld>
            <a:endParaRPr lang="en-IN"/>
          </a:p>
        </p:txBody>
      </p:sp>
    </p:spTree>
    <p:extLst>
      <p:ext uri="{BB962C8B-B14F-4D97-AF65-F5344CB8AC3E}">
        <p14:creationId xmlns:p14="http://schemas.microsoft.com/office/powerpoint/2010/main" val="1191177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992D33-A76C-4E29-935C-3A3CA247E84D}" type="datetimeFigureOut">
              <a:rPr lang="en-IN" smtClean="0"/>
              <a:t>08-01-2022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FC3FC-6853-4AD5-B4FE-38BE812F3A10}" type="slidenum">
              <a:rPr lang="en-IN" smtClean="0"/>
              <a:t>‹#›</a:t>
            </a:fld>
            <a:endParaRPr lang="en-IN"/>
          </a:p>
        </p:txBody>
      </p:sp>
    </p:spTree>
    <p:extLst>
      <p:ext uri="{BB962C8B-B14F-4D97-AF65-F5344CB8AC3E}">
        <p14:creationId xmlns:p14="http://schemas.microsoft.com/office/powerpoint/2010/main" val="1396224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ftr" sz="quarter" idx="11"/>
          </p:nvPr>
        </p:nvSpPr>
        <p:spPr>
          <a:xfrm>
            <a:off x="-1219199" y="6400801"/>
            <a:ext cx="3134241" cy="365125"/>
          </a:xfrm>
        </p:spPr>
        <p:txBody>
          <a:bodyPr/>
          <a:lstStyle>
            <a:lvl1pPr>
              <a:defRPr/>
            </a:lvl1pPr>
          </a:lstStyle>
          <a:p>
            <a:r>
              <a:rPr lang="en-GB" smtClean="0"/>
              <a:t>www.statstutor.ac.uk</a:t>
            </a:r>
            <a:endParaRPr lang="en-US"/>
          </a:p>
        </p:txBody>
      </p:sp>
      <p:sp>
        <p:nvSpPr>
          <p:cNvPr id="6" name="Rectangle 6"/>
          <p:cNvSpPr>
            <a:spLocks noGrp="1" noChangeArrowheads="1"/>
          </p:cNvSpPr>
          <p:nvPr>
            <p:ph type="sldNum" sz="quarter" idx="12"/>
          </p:nvPr>
        </p:nvSpPr>
        <p:spPr/>
        <p:txBody>
          <a:bodyPr/>
          <a:lstStyle>
            <a:lvl1pPr>
              <a:defRPr/>
            </a:lvl1pPr>
          </a:lstStyle>
          <a:p>
            <a:fld id="{09588AC9-391A-4EFD-9B90-886C6E5CF6D3}" type="slidenum">
              <a:rPr lang="en-US"/>
              <a:pPr/>
              <a:t>‹#›</a:t>
            </a:fld>
            <a:endParaRPr lang="en-US"/>
          </a:p>
        </p:txBody>
      </p:sp>
    </p:spTree>
    <p:extLst>
      <p:ext uri="{BB962C8B-B14F-4D97-AF65-F5344CB8AC3E}">
        <p14:creationId xmlns:p14="http://schemas.microsoft.com/office/powerpoint/2010/main" val="30207062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GB"/>
          </a:p>
        </p:txBody>
      </p:sp>
      <p:sp>
        <p:nvSpPr>
          <p:cNvPr id="3" name="SmartArt Placeholder 2"/>
          <p:cNvSpPr>
            <a:spLocks noGrp="1"/>
          </p:cNvSpPr>
          <p:nvPr>
            <p:ph type="dgm" idx="1"/>
          </p:nvPr>
        </p:nvSpPr>
        <p:spPr>
          <a:xfrm>
            <a:off x="609600" y="1600201"/>
            <a:ext cx="10972800" cy="4525963"/>
          </a:xfrm>
        </p:spPr>
        <p:txBody>
          <a:bodyPr>
            <a:normAutofit/>
          </a:bodyPr>
          <a:lstStyle/>
          <a:p>
            <a:pPr lvl="0"/>
            <a:endParaRPr lang="en-GB" noProof="0" smtClean="0"/>
          </a:p>
        </p:txBody>
      </p:sp>
      <p:sp>
        <p:nvSpPr>
          <p:cNvPr id="5" name="Rectangle 5"/>
          <p:cNvSpPr>
            <a:spLocks noGrp="1" noChangeArrowheads="1"/>
          </p:cNvSpPr>
          <p:nvPr>
            <p:ph type="ftr" sz="quarter" idx="11"/>
          </p:nvPr>
        </p:nvSpPr>
        <p:spPr>
          <a:xfrm>
            <a:off x="-1219199" y="6400801"/>
            <a:ext cx="3134241" cy="365125"/>
          </a:xfrm>
        </p:spPr>
        <p:txBody>
          <a:bodyPr/>
          <a:lstStyle>
            <a:lvl1pPr>
              <a:defRPr/>
            </a:lvl1pPr>
          </a:lstStyle>
          <a:p>
            <a:pPr>
              <a:defRPr/>
            </a:pPr>
            <a:r>
              <a:rPr lang="en-GB" smtClean="0">
                <a:solidFill>
                  <a:prstClr val="black"/>
                </a:solidFill>
              </a:rPr>
              <a:t>www.statstutor.ac.uk</a:t>
            </a:r>
            <a:endParaRPr lang="en-US">
              <a:solidFill>
                <a:prstClr val="black"/>
              </a:solidFill>
            </a:endParaRPr>
          </a:p>
        </p:txBody>
      </p:sp>
      <p:sp>
        <p:nvSpPr>
          <p:cNvPr id="6" name="Rectangle 6"/>
          <p:cNvSpPr>
            <a:spLocks noGrp="1" noChangeArrowheads="1"/>
          </p:cNvSpPr>
          <p:nvPr>
            <p:ph type="sldNum" sz="quarter" idx="12"/>
          </p:nvPr>
        </p:nvSpPr>
        <p:spPr/>
        <p:txBody>
          <a:bodyPr/>
          <a:lstStyle>
            <a:lvl1pPr>
              <a:defRPr/>
            </a:lvl1pPr>
          </a:lstStyle>
          <a:p>
            <a:pPr>
              <a:defRPr/>
            </a:pPr>
            <a:fld id="{BFA8095B-80B0-4657-B1AF-BF6934029BA5}" type="slidenum">
              <a:rPr lang="en-GB">
                <a:solidFill>
                  <a:prstClr val="black"/>
                </a:solidFill>
              </a:rPr>
              <a:pPr>
                <a:defRPr/>
              </a:pPr>
              <a:t>‹#›</a:t>
            </a:fld>
            <a:endParaRPr lang="en-GB">
              <a:solidFill>
                <a:prstClr val="black"/>
              </a:solidFill>
            </a:endParaRPr>
          </a:p>
        </p:txBody>
      </p:sp>
    </p:spTree>
    <p:extLst>
      <p:ext uri="{BB962C8B-B14F-4D97-AF65-F5344CB8AC3E}">
        <p14:creationId xmlns:p14="http://schemas.microsoft.com/office/powerpoint/2010/main" val="1601505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992D33-A76C-4E29-935C-3A3CA247E84D}" type="datetimeFigureOut">
              <a:rPr lang="en-IN" smtClean="0"/>
              <a:t>08-01-2022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FC3FC-6853-4AD5-B4FE-38BE812F3A10}" type="slidenum">
              <a:rPr lang="en-IN" smtClean="0"/>
              <a:t>‹#›</a:t>
            </a:fld>
            <a:endParaRPr lang="en-IN"/>
          </a:p>
        </p:txBody>
      </p:sp>
    </p:spTree>
    <p:extLst>
      <p:ext uri="{BB962C8B-B14F-4D97-AF65-F5344CB8AC3E}">
        <p14:creationId xmlns:p14="http://schemas.microsoft.com/office/powerpoint/2010/main" val="2808146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992D33-A76C-4E29-935C-3A3CA247E84D}" type="datetimeFigureOut">
              <a:rPr lang="en-IN" smtClean="0"/>
              <a:t>08-01-2022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FC3FC-6853-4AD5-B4FE-38BE812F3A10}" type="slidenum">
              <a:rPr lang="en-IN" smtClean="0"/>
              <a:t>‹#›</a:t>
            </a:fld>
            <a:endParaRPr lang="en-IN"/>
          </a:p>
        </p:txBody>
      </p:sp>
    </p:spTree>
    <p:extLst>
      <p:ext uri="{BB962C8B-B14F-4D97-AF65-F5344CB8AC3E}">
        <p14:creationId xmlns:p14="http://schemas.microsoft.com/office/powerpoint/2010/main" val="2361010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C992D33-A76C-4E29-935C-3A3CA247E84D}" type="datetimeFigureOut">
              <a:rPr lang="en-IN" smtClean="0"/>
              <a:t>08-01-2022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EFC3FC-6853-4AD5-B4FE-38BE812F3A10}" type="slidenum">
              <a:rPr lang="en-IN" smtClean="0"/>
              <a:t>‹#›</a:t>
            </a:fld>
            <a:endParaRPr lang="en-IN"/>
          </a:p>
        </p:txBody>
      </p:sp>
    </p:spTree>
    <p:extLst>
      <p:ext uri="{BB962C8B-B14F-4D97-AF65-F5344CB8AC3E}">
        <p14:creationId xmlns:p14="http://schemas.microsoft.com/office/powerpoint/2010/main" val="556607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C992D33-A76C-4E29-935C-3A3CA247E84D}" type="datetimeFigureOut">
              <a:rPr lang="en-IN" smtClean="0"/>
              <a:t>08-01-2022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EFC3FC-6853-4AD5-B4FE-38BE812F3A10}" type="slidenum">
              <a:rPr lang="en-IN" smtClean="0"/>
              <a:t>‹#›</a:t>
            </a:fld>
            <a:endParaRPr lang="en-IN"/>
          </a:p>
        </p:txBody>
      </p:sp>
    </p:spTree>
    <p:extLst>
      <p:ext uri="{BB962C8B-B14F-4D97-AF65-F5344CB8AC3E}">
        <p14:creationId xmlns:p14="http://schemas.microsoft.com/office/powerpoint/2010/main" val="538547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C992D33-A76C-4E29-935C-3A3CA247E84D}" type="datetimeFigureOut">
              <a:rPr lang="en-IN" smtClean="0"/>
              <a:t>08-01-2022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EFC3FC-6853-4AD5-B4FE-38BE812F3A10}" type="slidenum">
              <a:rPr lang="en-IN" smtClean="0"/>
              <a:t>‹#›</a:t>
            </a:fld>
            <a:endParaRPr lang="en-IN"/>
          </a:p>
        </p:txBody>
      </p:sp>
    </p:spTree>
    <p:extLst>
      <p:ext uri="{BB962C8B-B14F-4D97-AF65-F5344CB8AC3E}">
        <p14:creationId xmlns:p14="http://schemas.microsoft.com/office/powerpoint/2010/main" val="2595578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992D33-A76C-4E29-935C-3A3CA247E84D}" type="datetimeFigureOut">
              <a:rPr lang="en-IN" smtClean="0"/>
              <a:t>08-01-2022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EFC3FC-6853-4AD5-B4FE-38BE812F3A10}" type="slidenum">
              <a:rPr lang="en-IN" smtClean="0"/>
              <a:t>‹#›</a:t>
            </a:fld>
            <a:endParaRPr lang="en-IN"/>
          </a:p>
        </p:txBody>
      </p:sp>
    </p:spTree>
    <p:extLst>
      <p:ext uri="{BB962C8B-B14F-4D97-AF65-F5344CB8AC3E}">
        <p14:creationId xmlns:p14="http://schemas.microsoft.com/office/powerpoint/2010/main" val="3154209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992D33-A76C-4E29-935C-3A3CA247E84D}" type="datetimeFigureOut">
              <a:rPr lang="en-IN" smtClean="0"/>
              <a:t>08-01-2022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EFC3FC-6853-4AD5-B4FE-38BE812F3A10}" type="slidenum">
              <a:rPr lang="en-IN" smtClean="0"/>
              <a:t>‹#›</a:t>
            </a:fld>
            <a:endParaRPr lang="en-IN"/>
          </a:p>
        </p:txBody>
      </p:sp>
    </p:spTree>
    <p:extLst>
      <p:ext uri="{BB962C8B-B14F-4D97-AF65-F5344CB8AC3E}">
        <p14:creationId xmlns:p14="http://schemas.microsoft.com/office/powerpoint/2010/main" val="978533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EFC3FC-6853-4AD5-B4FE-38BE812F3A10}" type="slidenum">
              <a:rPr lang="en-IN" smtClean="0"/>
              <a:t>‹#›</a:t>
            </a:fld>
            <a:endParaRPr lang="en-IN"/>
          </a:p>
        </p:txBody>
      </p:sp>
      <p:sp>
        <p:nvSpPr>
          <p:cNvPr id="5" name="Date Placeholder 4"/>
          <p:cNvSpPr>
            <a:spLocks noGrp="1"/>
          </p:cNvSpPr>
          <p:nvPr>
            <p:ph type="dt" sz="half" idx="10"/>
          </p:nvPr>
        </p:nvSpPr>
        <p:spPr/>
        <p:txBody>
          <a:bodyPr/>
          <a:lstStyle/>
          <a:p>
            <a:fld id="{2C992D33-A76C-4E29-935C-3A3CA247E84D}" type="datetimeFigureOut">
              <a:rPr lang="en-IN" smtClean="0"/>
              <a:t>08-01-2022</a:t>
            </a:fld>
            <a:endParaRPr lang="en-IN"/>
          </a:p>
        </p:txBody>
      </p:sp>
    </p:spTree>
    <p:extLst>
      <p:ext uri="{BB962C8B-B14F-4D97-AF65-F5344CB8AC3E}">
        <p14:creationId xmlns:p14="http://schemas.microsoft.com/office/powerpoint/2010/main" val="3951918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C992D33-A76C-4E29-935C-3A3CA247E84D}" type="datetimeFigureOut">
              <a:rPr lang="en-IN" smtClean="0"/>
              <a:t>08-01-2022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9EFC3FC-6853-4AD5-B4FE-38BE812F3A10}" type="slidenum">
              <a:rPr lang="en-IN" smtClean="0"/>
              <a:t>‹#›</a:t>
            </a:fld>
            <a:endParaRPr lang="en-IN"/>
          </a:p>
        </p:txBody>
      </p:sp>
    </p:spTree>
    <p:extLst>
      <p:ext uri="{BB962C8B-B14F-4D97-AF65-F5344CB8AC3E}">
        <p14:creationId xmlns:p14="http://schemas.microsoft.com/office/powerpoint/2010/main" val="304019460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investopedia.com/terms/s/standarddeviation.as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7.xml"/><Relationship Id="rId1" Type="http://schemas.openxmlformats.org/officeDocument/2006/relationships/tags" Target="../tags/tag1.xml"/><Relationship Id="rId4" Type="http://schemas.openxmlformats.org/officeDocument/2006/relationships/image" Target="../media/image14.wmf"/></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8.xml"/><Relationship Id="rId1" Type="http://schemas.openxmlformats.org/officeDocument/2006/relationships/tags" Target="../tags/tag2.xm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Statistical_significance" TargetMode="External"/><Relationship Id="rId2" Type="http://schemas.openxmlformats.org/officeDocument/2006/relationships/hyperlink" Target="https://en.wikipedia.org/wiki/P-valu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investopedia.com/terms/v/variability.asp"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docs.scipy.org/doc/scipy/reference/generated/scipy.stats.ttest_ind.html" TargetMode="External"/><Relationship Id="rId2" Type="http://schemas.openxmlformats.org/officeDocument/2006/relationships/hyperlink" Target="https://en.wikipedia.org/wiki/Student's_t-test"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docs.scipy.org/doc/scipy/reference/generated/scipy.stats.ttest_rel.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0.png"/></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statisticsbyjim.com/glossary/mea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statisticsbyjim.com/glossary/mean/" TargetMode="External"/><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hyperlink" Target="https://statisticsbyjim.com/glossary/estimator/" TargetMode="Externa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Basic Statistics 2</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98805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LCAT z score</a:t>
            </a:r>
            <a:endParaRPr lang="en-IN" dirty="0"/>
          </a:p>
        </p:txBody>
      </p:sp>
      <p:pic>
        <p:nvPicPr>
          <p:cNvPr id="4" name="Content Placeholder 3"/>
          <p:cNvPicPr>
            <a:picLocks noGrp="1" noChangeAspect="1"/>
          </p:cNvPicPr>
          <p:nvPr>
            <p:ph idx="1"/>
          </p:nvPr>
        </p:nvPicPr>
        <p:blipFill rotWithShape="1">
          <a:blip r:embed="rId2"/>
          <a:srcRect l="32909" t="21436" r="15716" b="24309"/>
          <a:stretch/>
        </p:blipFill>
        <p:spPr>
          <a:xfrm>
            <a:off x="817418" y="1223963"/>
            <a:ext cx="8132618" cy="4705781"/>
          </a:xfrm>
          <a:prstGeom prst="rect">
            <a:avLst/>
          </a:prstGeom>
        </p:spPr>
      </p:pic>
    </p:spTree>
    <p:extLst>
      <p:ext uri="{BB962C8B-B14F-4D97-AF65-F5344CB8AC3E}">
        <p14:creationId xmlns:p14="http://schemas.microsoft.com/office/powerpoint/2010/main" val="3158085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MCAT Z score</a:t>
            </a:r>
            <a:endParaRPr lang="en-IN" dirty="0"/>
          </a:p>
        </p:txBody>
      </p:sp>
      <p:pic>
        <p:nvPicPr>
          <p:cNvPr id="4" name="Content Placeholder 3"/>
          <p:cNvPicPr>
            <a:picLocks noGrp="1" noChangeAspect="1"/>
          </p:cNvPicPr>
          <p:nvPr>
            <p:ph idx="1"/>
          </p:nvPr>
        </p:nvPicPr>
        <p:blipFill rotWithShape="1">
          <a:blip r:embed="rId2"/>
          <a:srcRect l="32996" t="22208" r="14688" b="23751"/>
          <a:stretch/>
        </p:blipFill>
        <p:spPr>
          <a:xfrm>
            <a:off x="677334" y="1642030"/>
            <a:ext cx="8596668" cy="4356987"/>
          </a:xfrm>
          <a:prstGeom prst="rect">
            <a:avLst/>
          </a:prstGeom>
        </p:spPr>
      </p:pic>
    </p:spTree>
    <p:extLst>
      <p:ext uri="{BB962C8B-B14F-4D97-AF65-F5344CB8AC3E}">
        <p14:creationId xmlns:p14="http://schemas.microsoft.com/office/powerpoint/2010/main" val="3098969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Relatively scoring better from two exams</a:t>
            </a:r>
            <a:endParaRPr lang="en-IN" dirty="0"/>
          </a:p>
        </p:txBody>
      </p:sp>
      <p:sp>
        <p:nvSpPr>
          <p:cNvPr id="3" name="Content Placeholder 2"/>
          <p:cNvSpPr>
            <a:spLocks noGrp="1"/>
          </p:cNvSpPr>
          <p:nvPr>
            <p:ph idx="1"/>
          </p:nvPr>
        </p:nvSpPr>
        <p:spPr/>
        <p:txBody>
          <a:bodyPr/>
          <a:lstStyle/>
          <a:p>
            <a:r>
              <a:rPr lang="en-IN" dirty="0" smtClean="0"/>
              <a:t>We can say the student did relatively well in LSAT  where he achieved 2.1</a:t>
            </a:r>
          </a:p>
          <a:p>
            <a:endParaRPr lang="en-IN" dirty="0"/>
          </a:p>
          <a:p>
            <a:r>
              <a:rPr lang="en-IN" dirty="0" smtClean="0"/>
              <a:t> above the mean.</a:t>
            </a:r>
          </a:p>
          <a:p>
            <a:endParaRPr lang="en-IN" dirty="0"/>
          </a:p>
        </p:txBody>
      </p:sp>
    </p:spTree>
    <p:extLst>
      <p:ext uri="{BB962C8B-B14F-4D97-AF65-F5344CB8AC3E}">
        <p14:creationId xmlns:p14="http://schemas.microsoft.com/office/powerpoint/2010/main" val="1340971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AutoShape 2" descr="data:image/jpeg;base64,/9j/4QGGRXhpZgAATU0AKgAAAAgADAEAAAMAAAABAaUAAAEBAAMAAAABARgAAAECAAMAAAADAAAAngEGAAMAAAABAAIAAAESAAMAAAABAAEAAAEVAAMAAAABAAMAAAEaAAUAAAABAAAApAEbAAUAAAABAAAArAEoAAMAAAABAAIAAAExAAIAAAAeAAAAtAEyAAIAAAAUAAAA0odpAAQAAAABAAAA6AAAASAACAAIAAgADqYAAAAnEAAOpgAAACcQQWRvYmUgUGhvdG9zaG9wIENTNiAoV2luZG93cykAMjAxNTowODoyNyAxMzowNDoxMgAAAAAEkAAABwAAAAQwMjIxoAEAAwAAAAH//wAAoAIABAAAAAEAAAGloAMABAAAAAEAAAEYAAAAAAAAAAYBAwADAAAAAQAGAAABGgAFAAAAAQAAAW4BGwAFAAAAAQAAAXYBKAADAAAAAQACAAACAQAEAAAAAQAAAX4CAgAEAAAAAQAAAAAAAAAAAAAASAAAAAEAAABIAAAAAf/tCRxQaG90b3Nob3AgMy4wADhCSU0EBAAAAAAADxwBWgADGyVHHAIAAAKUBAA4QklNBCUAAAAAABDlbf+s6iDgNt3G5UAGL4vEOEJJTQQ6AAAAAAEJAAAAEAAAAAEAAAAAAAtwcmludE91dHB1dAAAAAUAAAAAUHN0U2Jvb2wBAAAAAEludGVlbnVtAAAAAEludGUAAAAAQ2xybQAAAA9wcmludFNpeHRlZW5CaXRib29sAAAAAAtwcmludGVyTmFtZVRFWFQAAAATAFwAXABBAEQAQwBcAEgAbwBnAHcAYQByAGQAcwAgAGUAbgBkAAAAAAAPcHJpbnRQcm9vZlNldHVwT2JqYwAAAAwAUAByAG8AbwBmACAAUwBlAHQAdQBwAAAAAAAKcHJvb2ZTZXR1cAAAAAEAAAAAQmx0bmVudW0AAAAMYnVpbHRpblByb29mAAAACXByb29mQ01ZSwA4QklNBDsAAAAAAi0AAAAQAAAAAQAAAAAAEnByaW50T3V0cHV0T3B0aW9ucwAAABcAAAAAQ3B0bmJvb2wAAAAAAENsYnJib29sAAAAAABSZ3NNYm9vbAAAAAAAQ3JuQ2Jvb2wAAAAAAENudENib29sAAAAAABMYmxzYm9vbAAAAAAATmd0dmJvb2wAAAAAAEVtbERib29sAAAAAABJbnRyYm9vbAAAAAAAQmNrZ09iamMAAAABAAAAAAAAUkdCQwAAAAMAAAAAUmQgIGRvdWJAb+AAAAAAAAAAAABHcm4gZG91YkBv4AAAAAAAAAAAAEJsICBkb3ViQG/gAAAAAAAAAAAAQnJkVFVudEYjUmx0AAAAAAAAAAAAAAAAQmxkIFVudEYjUmx0AAAAAAAAAAAAAAAAUnNsdFVudEYjUHhsQFgAAAAAAAAAAAAKdmVjdG9yRGF0YWJvb2wBAAAAAFBnUHNlbnVtAAAAAFBnUHMAAAAAUGdQQwAAAABMZWZ0VW50RiNSbHQAAAAAAAAAAAAAAABUb3AgVW50RiNSbHQAAAAAAAAAAAAAAABTY2wgVW50RiNQcmNAWQAAAAAAAAAAABBjcm9wV2hlblByaW50aW5nYm9vbAAAAAAOY3JvcFJlY3RCb3R0b21sb25nAAAAAAAAAAxjcm9wUmVjdExlZnRsb25nAAAAAAAAAA1jcm9wUmVjdFJpZ2h0bG9uZwAAAAAAAAALY3JvcFJlY3RUb3Bsb25nAAAAAAA4QklNA+0AAAAAABAAYAAAAAEAAgBgAAAAAQACOEJJTQQmAAAAAAAOAAAAAAAAAAAAAD+AAAA4QklNBA0AAAAAAAQAAAAeOEJJTQQZAAAAAAAEAAAAHjhCSU0D8wAAAAAACQAAAAAAAAAAAQA4QklNJxAAAAAAAAoAAQAAAAAAAAACOEJJTQP1AAAAAABIAC9mZgABAGxmZgAGAAAAAAABAC9mZgABAKGZmgAGAAAAAAABADIAAAABAFoAAAAGAAAAAAABADUAAAABAC0AAAAGAAAAAAABOEJJTQP4AAAAAABwAAD/////////////////////////////A+gAAAAA/////////////////////////////wPoAAAAAP////////////////////////////8D6AAAAAD/////////////////////////////A+gAADhCSU0ECAAAAAAAEAAAAAEAAAJAAAACQAAAAAA4QklNBB4AAAAAAAQAAAAAOEJJTQQaAAAAAANNAAAABgAAAAAAAAAAAAABGAAAAaUAAAAMAEIAMAAzADQANQAwAF8AMAAyAF8AMQA5AAAAAQAAAAAAAAAAAAAAAAAAAAAAAAABAAAAAAAAAAAAAAGlAAABGAAAAAAAAAAAAAAAAAAAAAABAAAAAAAAAAAAAAAAAAAAAAAAABAAAAABAAAAAAAAbnVsbAAAAAIAAAAGYm91bmRzT2JqYwAAAAEAAAAAAABSY3QxAAAABAAAAABUb3AgbG9uZwAAAAAAAAAATGVmdGxvbmcAAAAAAAAAAEJ0b21sb25nAAABGAAAAABSZ2h0bG9uZwAAAaUAAAAGc2xpY2VzVmxMcwAAAAFPYmpjAAAAAQAAAAAABXNsaWNlAAAAEgAAAAdzbGljZUlEbG9uZwAAAAAAAAAHZ3JvdXBJRGxvbmcAAAAAAAAABm9yaWdpbmVudW0AAAAMRVNsaWNlT3JpZ2luAAAADWF1dG9HZW5lcmF0ZWQAAAAAVHlwZWVudW0AAAAKRVNsaWNlVHlwZQAAAABJbWcgAAAABmJvdW5kc09iamMAAAABAAAAAAAAUmN0MQAAAAQAAAAAVG9wIGxvbmcAAAAAAAAAAExlZnRsb25nAAAAAAAAAABCdG9tbG9uZwAAARgAAAAAUmdodGxvbmcAAAGlAAAAA3VybFRFWFQAAAABAAAAAAAAbnVsbFRFWFQAAAABAAAAAAAATXNnZVRFWFQAAAABAAAAAAAGYWx0VGFnVEVYVAAAAAEAAAAAAA5jZWxsVGV4dElzSFRNTGJvb2wBAAAACGNlbGxUZXh0VEVYVAAAAAEAAAAAAAlob3J6QWxpZ25lbnVtAAAAD0VTbGljZUhvcnpBbGlnbgAAAAdkZWZhdWx0AAAACXZlcnRBbGlnbmVudW0AAAAPRVNsaWNlVmVydEFsaWduAAAAB2RlZmF1bHQAAAALYmdDb2xvclR5cGVlbnVtAAAAEUVTbGljZUJHQ29sb3JUeXBlAAAAAE5vbmUAAAAJdG9wT3V0c2V0bG9uZwAAAAAAAAAKbGVmdE91dHNldGxvbmcAAAAAAAAADGJvdHRvbU91dHNldGxvbmcAAAAAAAAAC3JpZ2h0T3V0c2V0bG9uZwAAAAAAOEJJTQQoAAAAAAAMAAAAAj/wAAAAAAAAOEJJTQQRAAAAAAABAQA4QklNBBQAAAAAAAQAAAABOEJJTQQhAAAAAABVAAAAAQEAAAAPAEEAZABvAGIAZQAgAFAAaABvAHQAbwBzAGgAbwBwAAAAEwBBAGQAbwBiAGUAIABQAGgAbwB0AG8AcwBoAG8AcAAgAEMAUwA2AAAAAQA4QklNBAYAAAAAAAcACAEBAAEBAP/hDLVodHRwOi8vbnMuYWRvYmUuY29tL3hhcC8xLjAvADw/eHBhY2tldCBiZWdpbj0i77u/IiBpZD0iVzVNME1wQ2VoaUh6cmVTek5UY3prYzlkIj8+IDx4OnhtcG1ldGEgeG1sbnM6eD0iYWRvYmU6bnM6bWV0YS8iIHg6eG1wdGs9IkFkb2JlIFhNUCBDb3JlIDUuMy1jMDExIDY2LjE0NTY2MSwgMjAxMi8wMi8wNi0xNDo1NjoyNyAgICAgICAgIj4gPHJkZjpSREYgeG1sbnM6cmRmPSJodHRwOi8vd3d3LnczLm9yZy8xOTk5LzAyLzIyLXJkZi1zeW50YXgtbnMjIj4gPHJkZjpEZXNjcmlwdGlvbiByZGY6YWJvdXQ9IiIgeG1sbnM6eG1wTU09Imh0dHA6Ly9ucy5hZG9iZS5jb20veGFwLzEuMC9tbS8iIHhtbG5zOnN0RXZ0PSJodHRwOi8vbnMuYWRvYmUuY29tL3hhcC8xLjAvc1R5cGUvUmVzb3VyY2VFdmVudCMiIHhtbG5zOmRjPSJodHRwOi8vcHVybC5vcmcvZGMvZWxlbWVudHMvMS4xLyIgeG1sbnM6cGhvdG9zaG9wPSJodHRwOi8vbnMuYWRvYmUuY29tL3Bob3Rvc2hvcC8xLjAvIiB4bWxuczp4bXA9Imh0dHA6Ly9ucy5hZG9iZS5jb20veGFwLzEuMC8iIHhtcE1NOkRvY3VtZW50SUQ9IjcyQTkxM0Q1NTcxQkNERUIxOEU1OEM5NThBRjBDQjlBIiB4bXBNTTpJbnN0YW5jZUlEPSJ4bXAuaWlkOjg3MUFGMDAxOEU0Q0U1MTE5QjFFODgxQ0Q1ODgwRjA3IiB4bXBNTTpPcmlnaW5hbERvY3VtZW50SUQ9IjcyQTkxM0Q1NTcxQkNERUIxOEU1OEM5NThBRjBDQjlBIiBkYzpmb3JtYXQ9ImltYWdlL2pwZWciIHBob3Rvc2hvcDpDb2xvck1vZGU9IjMiIHhtcDpDcmVhdGVEYXRlPSIyMDE1LTA4LTI3VDEzOjAzOjI5KzA1OjMwIiB4bXA6TW9kaWZ5RGF0ZT0iMjAxNS0wOC0yN1QxMzowNDoxMiswNTozMCIgeG1wOk1ldGFkYXRhRGF0ZT0iMjAxNS0wOC0yN1QxMzowNDoxMiswNTozMCI+IDx4bXBNTTpIaXN0b3J5PiA8cmRmOlNlcT4gPHJkZjpsaSBzdEV2dDphY3Rpb249InNhdmVkIiBzdEV2dDppbnN0YW5jZUlEPSJ4bXAuaWlkOjg3MUFGMDAxOEU0Q0U1MTE5QjFFODgxQ0Q1ODgwRjA3IiBzdEV2dDp3aGVuPSIyMDE1LTA4LTI3VDEzOjA0OjEyKzA1OjMwIiBzdEV2dDpzb2Z0d2FyZUFnZW50PSJBZG9iZSBQaG90b3Nob3AgQ1M2IChXaW5kb3dzKSIgc3RFdnQ6Y2hhbmdlZD0iLyIvPiA8L3JkZjpTZXE+IDwveG1wTU06SGlzdG9yeT4gPC9yZGY6RGVzY3JpcHRpb24+IDwvcmRmOlJERj4gPC94OnhtcG1ldGE+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PD94cGFja2V0IGVuZD0idyI/Pv/uACFBZG9iZQBkQAAAAAEDABADAgMGAAAAAAAAAAAAAAAA/9sAhAABAQEBAQEBAQEBAQEBAQEBAQEBAQEBAQEBAQEBAQEBAQEBAQEBAQEBAQEBAgICAgICAgICAgIDAwMDAwMDAwMDAQEBAQEBAQEBAQECAgECAgMDAwMDAwMDAwMDAwMDAwMDAwMDAwMDAwMDAwMDAwMDAwMDAwMDAwMDAwMDAwMDAwP/wgARCAEYAaUDAREAAhEBAxEB/8QA9AABAAICAgMBAQAAAAAAAAAAAAgJBwoGCwMEBQIBAQEAAgMBAQEBAAAAAAAAAAAABQkEBggHAQMKEAAABQMCBQMDAgUFAQAAAAAABgcICQQFGTkKQAECAxgQIFAwFBoRNYCgExU2ITFBIhYXEQAABgIAAgcEBgcECQIHAQACAwQFBgcBCAAJERITFNeYORXWeLhAITeXpzgQIDEitRZ3MEEjF1AzJLR11SaWGELYUTJDJZUoqOgSAAIBAwIDAgoGCQUBAAAAAAECAxEEBRIGACETMQdQYSLSI5MUJDXVQVGxMpUIgKCBkXN0FSU3oeFydRcn/9oADAMBAQIRAxEAAADYaJvgAAAAAAAAAAAAAAAAAAAAAAAAEICb5P8AAAAAAAAAAAAAAAAAAAAAAAAAAIAAn+AAAAAAAAV0GrIXyEdSQxXETNPRLAyuU8pkI+IZ4IEmez6xboSUAAAAAAABAAE/wAAAAAAACK5Ag/hx0nqQFMpEMi40rjMpHFCXREkHun0yzgycAAAAAAACAAJ/gAAAAAAAAAAAFeBYeAAAAAAAAAAAAQABP8H5P0AAAAAAAAAAChYvpAAAAAAAAAAAAIAAn+CiMvcAAAAAAAAAANFkpDJUHZcH6AAAAAAAAAAAIAAn+YmNS42eiWAAAAAAAAABTyabh2VJpLknzbJAAAAAAAAAAAIAAn+CpQtrAAAAAAAAAB1YZ2TpJ8+KdTUdsifeAAAAAAAAAABAAE/wVKFtYAAAAAAAABU+agB2L4Bp7mWTavAAAAAAAAAABAAE/wAFShbWAAAAAAAAAdaOb3ZP0A4OdWEdrqAAAAAAAAAACAAJ/gqULawAAAAAAAARoOt+O0YAAOvqNmsuqAAAAAAAAAAIAAm+cOK5S2sAAAAAAAAGhMX7l8QABD468Y7PoAAAAAAAAAAgADgBV8WKFtYAAAAAAABh06uo7XcAAA6103ayzcAAAAAAAAAEAAQoPuGTy2sAAAAAAAA0XS342JAAACBhoMHZtAAAAAAAAAAgADCxHokEW1gAAAAAAA4qdUqdskfoAAAHWPnYEk1wAAAAAAAACAAPMV0EpS2sAAAAAAAGpwcONvgAAAApxNWo7CMAAAAAAAAAgADBxj0yOW1gAAAAAAA6oM7UA54AAAADqgTtPjIAAAAAAAAAIAA+CeIxsW1gAAAAAAFMZrFHYIgAAAAGqAY8NwIAAAAAAAAEAAQuJimHzgJRsS7MtnwzDxEQxCSpJ3my0AAdYKdhqTFAAAAAONnVIHbGnmAABqcEYTOxaWVQGHyKRPc4ibGhYmQABP8ABUoWfkbjJJhEymfcOAn8PfOAE4gAVyGi8dl4AVzEKCcp7h+TlxxEyGS+Bomahodq2375fN5t5Hymc2P8ZOXxSIguVSk3zuc2LgWXnYgMDlgpHY54YTMmkYCyQ90gACf4KlDjBrZHsHLySJ8Ug0ZdMrGbjb1AB1hJv2FhQBTiV6HDTkJJQxKYaNloz2CkmuKpbry+3bF+zv8ANfIcfYuNxXz7ynwxcP8ADjYi0HsuwPUx3De4nmXiLRaaRDI/mXjmxcaXtEAAT/BUoW1gAhyTGAAABqyFUZv7gArAK3iQhM8hgfs+oZ+LRwU41i046YngPL02buP6L9qotGAAABDgmOAACAAJ/gqULawCpoGZz75N8AHxzTfKQzs3j6wAKciMxzY+geqffOcEqSWBzopxrFpx1iuH64qBbJrdby+9LNt+oyQAACqI9YzQfYJzAAgACf4KlC2Eq+PdPXOKnonLjkBxMq4NeshwbSRtzHmAAAAAAK9yIhzWsWnHXGr2qtr26w7h8kZDVXWDWmWLdM9hbA37ZVw31mI40cBPXMjA+KWQHOACAAJ/gxeewaSZ64APknFTlRY6X+EuQAAAAAAADjZQ9zvynz/iausB9cJ23e62uqu2IY+09C8Qz5T75yIAA3AJGUm6AQABP8A8BXaYKLFQAAAAAAAAAAAAAAAAAACpAtFJRgAgACf4BxoqSMFFioAAAAAK/CTplIj8Z9PXPIRxOYGZD1T2CJxLk+gAAAAAAVIFpJYwACAAJ/gAAAAAAAA18SvwtMMolCZJ0lCQtPOWrFUZIM4aWulooAAAAAAAABAAE/wAAAAAAAAAAAAAAAAAAAAAAAACAAJ/gAAAAAAAAAAAAAAAAAAAAAAAAEAAT/AAAAAAAAAAAAAAPEfo/Z+T9AAAAAAAAAgACf4AAPAecAAAAAAAAAAAAAAAAAAAAAEAAT/AAAAAAAAAAAAAAAAAAAAAAAAAIAEHycAAAAAAAAAAAAAAAAAAAAAAAAABCA//2gAIAQIAAQUA/kRbycrXZDYDsqJcIt2sR3LhhK9xOBbtPT3FIKXar645li3cqCupLnSfGc+X68pAjHdSj3EuUK0KkRTAklyO6oqmkZgqk3P6MqD/AGq8IMdeVqNSLKNfjIQSnbSOUvjZKP2Vk6/9tMjZy5/r8nJR+yoq3YxLZ2G2K0aiWW/kpKP1/syEdvt1Csdbgk8SxRCq865JUbE7d6iqhdylqqet7A/558uXP41xiAWtfStzjXuHLljWuIxr3IY17kCmxJQCNVkkjL2XOdFzMXa6fuLl+v3FxH3FxH3FxH3FxH3FxH3Fx/jj/9oACAEDAAEFAP5EW/qBZi4dwoazlFNr6XVGKRnJt2PhRsfT3FbIvbudxUAnWgW25UN4ofjZRzZeiL3kYVOxrQmhoQu7KKsy0oWZ65JFQb+qf9kv7aFG5WM7t5VkzG9MiPZ04I3P42Xj/Ho7XRdlHTxy/wC3ycvH+PN4agbXFUrRFyOyelL5H9BLx/jzZ+z2qtcet0yUoqqxKkGuyKHlKX4N4VTvUdZS3Cm9P9fjP9g7Jr1mc8S8Qt1GIa7chiFuoxC3UEaNJT01r07TdzhS52/maux0cqm68+X3N1H3N1H3N1H3N1H3N1H3N1/jj//aAAgBAQABBQCMqMqNw+xt4nYshidiyGJ2LIYnYshidiyGJ2LIYnYshidiyGJ2LIYnYshidiyGJ2LIYnYshidiyGJ2LIYnYshidiyGJ2LIYnYshidiyGJ2LIYnYshidiyGJ2LIYnYshidiyGJ2LIYnYshidiyGJ2LIYnYshidiyGJ2LIYnYshidiyGJ2LIYnYshidiyGJ2LIYnYshidiyGJ2LIYnYshidiyGJ2LIYnYshidiyGJ2LIYnYshidiyGJ2LIH6MqNujkkid0svk1G1TYndLLgZa3TndlsdNHOXIcfyejU3RbVQ4krcLVitsweM914KMQ6vPnuurZzk6LcBldqHMjTJXvodcm8nqOnJnziJyz6mTdaOdI1NxQQ3zxFQlo7aJ/bCrVtppqEeMpLUTcLqUc0CIcx5tMi69mfMonEsM6crYXjNY4BRtU2J3Sy4F3LRE2egQkiglZQjKlphBe1BL+/dYD2oG5LVzZGQHG2Cq2/bHr6XzdDU382nR9ELR4VFv5raM18ytSPUADTldTO3Q1pHarRTwQs+L6Yt+jxQ9ua2kmBpj6cMaooNm6UVgpIQm4F0qFaEJnSfWpE0lKSBI1wCjapsTullxKk3a19uU3iVG1TYndLL059fTy6uGcKx5lBtmq4lRtU2J3Sy9FufR1FOSDhdzHuHDsiBqSPabynr+1+CmelwsdLg+jr6e508Oo2qbE7pZBc1AuaXpNe2ruPqFfZWdTubEA4OcqTC3RcMF2o0VNU8dww3ccQVqWBHNp/KnVvOaHw6japsTull6K/q/cJuC3PKDL/Muy5qKcMdauDIXLAcC6abSoW2xnvKpoLx3LHDKNqmxO6WXor+r9wc2b/aWNyOXZmsIqVJXD13hsffU4BlO0jkC5Oqjw4ZRtU2J3Sy9Ff1fuD3fz0b65p9sXbJrFHiw71U1OSasKcRkKMcoGdwFwyjapsTull6K/q/cE8l0RBZU1jbRNkP8nMwnt3pLAOujvW39f7kOjK4VRtU2J3SyNJsKxGsJIXFFVNuSv6v3Bb0GQzlbS7tyI/O5H9GN7X+tBJj9GcbWp4Jwj0lG4VRtU2J3SylXdmhzb23xiN8J6yu/V/V+4Fwa6p22JDorEKUWf8AnH9+7xj9vjY3eQ/SBWOTBgXCKNqmxO6WU2iunpOSlCk5ZUnGkRX9X7gd51IbzJqV7ZWOXssHjb98mrHyfIqyDacPYN7KpE+EUbVNid0spilcUIhtOg9UJMzv3lf1fuAPR2KqaEloxSNm4e3BfR0dPR0/Q3XjNDcxySSOh5RTkAZTwajapsTullJ3b09uDJoBiDREAnK/q/cBu7X/AHW2KPvZ6sF5N9Yv9GedhPRIfGXstH89VrM/BqNqmxO6WUyKdf35qMQNuUW1GpX9X7gJN1BOc8u4ES1NCYjCZ/SlPTQ6QUT+pOp5KW1L+CUbVNid0spZDj1lZiEaBdRUkJIr+r99efR/3KOuMzZasD51V2+nu6WB9boY9dnk/wA5L8x/glG1TYndLKWhFTMpquRqHhabw2pX9X6f6ovpOjgUl+rkjk6hsr9ZTnlKhGlJi8N9C/PmmFWxBTgpEl0kPUqScu9u9Keo6ZOX4tiihvTq3lOtVCNWTJ4T6nA+3dQvKM8gUnUfrQSkwtmf0zkUC0oJQbWbzNtz9wLT1FPV0/ukYd2p8fso7VncPka6sluk9kQpmVos+peKmNNaZtHXpakb5ncSFmEhSBveVaymBzcrEiBE6O8/txaZqZGeui+upQgKNqmxO6WXor+r8eiERlRJ64puxMqop3m7JXZ+hiDCknYInZtZw0Q/H2ka+2i3iraWxcsWhJCOyJdk9pmaNtKRXYgwpJ2CJ37JYX7FiNlh+0cYyY3bPr9XivzMSBK/d54k2ICIX+VyPMsoeb5UI8CJXHOVKPRPlkWCRRk6CXE7SpR4p2TGEOt6nxtA9N6YzKwmchbWuSLzmjtVpwJPSC+FpYCAZ08Ma1pIT+z3XLo92THflsSIr9Niv1mM9nNCFoieFGt5FZAfXSu6i7Qp26E3Mlk69E+0sMY1YLJc2vtovRpvZKjmRq+XhmrQTDbHiRZoE8ZPbdb7faKAKNqmxO6WXor+r9NMbljK6MKddFONnUs5nfGXWIuJrJPz44A+El4qmtydGqD1u6nxfqnH2LtKZ1PmLRId92pAFluaDnhxp7nB9m5+kMNMkz/osmEk2NVjvq7Vqr1C8/ythpfkTDwpEFbye8gStQLOPU5camIhbb4w5UoO14pCSbYKHmJCQmqojQNobF6TVE4uqCm8bLqztAvLhe0C63ELI61P7Elaaq40pdOiz3hoCuWssmhqC93k2pIQ7emScSWG925idR3eS9qs/onqc+2/SKp4eZJrY0lekcfe1F5HePTrj7KAyKmeKXyeRVvdCmqSmInPVb4YYCq1U7u2wKNqmxO6WXor+r97HXqQdk/O30NyVOcXo8UU2jUO9z5V3senKalTM1JT2fapRFmFumiv/wD9rapJMiTq2nFzcCtT6S+rU1xIIyBd6b5GycpkashJ4kFuXpLv+xS5MXqXQpNtUp0rFQWFqFP3Hir79B6ykHZMST7lG1TYndLL0V/V+9W+KhJa5RJlbbfJYsF8/wDOSmBoixr6ezx7DAYbAUrHL9u00Db9ZIPoGV3lgWiw2GyFax+x9kQ9ueQqR826SDmw+HmB4lHM3KjGapzb4Ru5AWiZ6TozQhE9VaUrw2plYxH2yKjYIjqcKem6wlIS7/sTnXoJW0zuSOMsJy2KRCHuvbYmJWSZYkoXohe5DlRkiceR1wbfJautj/8AOSmBqKxOHNqs+xRtU2J3Sy9Ff1fq6uorZRdibqImorc1kSApZoYhqHsXKeaHW012feG0Wya2ICp7NLM3EvV05knPiAKlpcpu/onUb7Li96K+tT+/TMt3K03t3i82kTTmjX6np6ekp/qq+yq+WdQWJTdJO797Mu/7E6Wp66FvPQ0Fwy/t8WmKEhuhTyytEl1jVO7fd4BKc3m6tp3m0dCn9shz5Q4KRbb3MBFIX6fNZEgOufWG7o66OeqGSl6M1kSAzWRIC5TbQ+F/sJspidrIRPVRtU2J3Sy9LqjCY3tVFjSwsLmkNXsd0h66r8HRKx+DolY/B0Ssfg6JWLzsbyR36P8ABjBV2N5Io6xvuzxijSepbiwZk7Q6PgbqTijfLy7Zrspbn5LcR5mGI8zDEeZhiPMwO0I1jUq3Kds82hKF3TNsgbdXd38HAyix7HjlT9f4QJRH4QJRH4QJRH4QJRHLZAlD9Y52NkKN9nXqo2qbE7pZetTU09HTrpJ82dIOTTZBryvCo+VDYR5UNhHlQ2EeVDYR5UNhHlQ2EeVDYR5UNhHlQ2EeVDYR5UNhHlQ2EeVDYR5UNhHlQ2EeVDYR5UNhHlQ2EeVDYR5UNhHlQ2EeVDYR5UNhHlQ2EeVDYR5UNhHlQ2EeVDYR5UNhHlQ2EeVDYR5UNhHlQ2EeVDYR5UNhHlQ2EeVDYR5UNhHlQ2EUsqJxRNWEOeW3ZwnT7FG1TYndLL1N5OKh/Lq6Q9pcaeTTY8acvqjjJY+MZLHxjJY+MZLHxjJY+MZLHxjJY+MZLHxjJY+MZLHxjJY+MZLHxeKmFexOMWBqEWKAkGrjlYLQUxQQCK8/Oat0dbALv09Uese3Ta6yO1gdDUoqi0U69n5AWwRduaTWujnYHa6vvR6x7U9oqI6mAUffRQkw1ODPNqjfYXfKDGSx8YyWPjGSx8YyWPjGSx8YyWPjGSx8YyWPjGSx8YyWPjGSx8YyWPjGSx8U0aCpLgrCERhtqRzq9ijapsTullwSqRhu9MkgVk26jiaFCpGo3FhdkaY8o3TIzFwLPoUHZLAzxb4KHEqmQy9E85cuSGJrAK64rVRf2/jqbaZZEIuK5+Lj6Tb9uA6WvneId893N5bgkWa0qRE0zhZ2Pt74NRtU2J3Sy+TUbVNid0svk1G1TYndLLjevvdntdfb7nR3egdXX0dHPglG1TYndLL3f0u5/X+MUbVNid0svk1G1TYypNo3CFG3liiyGWKLIZYoshliiyGWKLIZYoshliiyGWKLIZYoshliiyGWKLIZYoshliiyGWKLIZYoshliiyGWKLIZYoshliiyGWKLIZYoshliiyGWKLIZYoshliiyGWKLIZYoshliiyGWKLIZYoshliiyGWKLIZYoshliiyGWKLIZYoshliiyGWKLIZYoshliiyGWKLIZYoshliiyGWKLIZYoshliiyGWKLIZYoshliiyGWKLIZYosgfpNY26yST/2gAIAQICBj8A/URdm7RvCRkM2Lvofe5mziSaQGiFR5DE1Z05gABieXG3sFlWkbK5RbhreNElYstsqPMSyRuqBVcGrla9i1PLiw3hj78HA3IJSQq61pI0RGl0VxSRSvNRWlRyoeLp8llo4lhKhywbyS9NINFPM1FOJLB8qg0RiRn0yaQrHSpro0mrcqA8X4vczFF7Lo6tQ3kdWnTrRT96opSvEF/YTiW0lFVYVoRWlRWh7R4NoeO5fcmDuOllrS5yDxPRTpalhQ0ZWU9n0g+Kh4wG+MK3ud7GxK+V5EkcjRSpVkjY6ZEYAlF1ABgKEcZjcefme3wVrbwxWTRspMqyRe9KwSRXUBwUIkU6gwKEAGuf293fXzG6BtDY2rCIJCYrqGSYiWV1Ll0ErkyyEgkhDUrxtfbO37OTL4qCGc3EntMNmWuJGVuoytIXcGslED05gM1K6u9LE2eEW6xOSXDR2tv14YvR2RWS5HUaZmGuWr1kINahQyk6tp7/AL3Yq3mWSS8a5s1yEFuU1IkNt70r6HCoDIDHEGBqrUJrxhdrYiw9mx9qj6Y+o0mgyyPM41uzM3pJG5lj4qCgHg3up/jZD7LHibZG5bnTs/MSLSQ/dtrhVk0vpSF5HE7GOJiXRYxpdjpU0BHZ4T7qf42Q+yx4yN1g8tb29vaMBKX0sy1BKnQZUdlbS1CqkAqQedAYdj9+cP8AT47Z44cddysjG5VmkYx9G2iPSjt0MI6sz6QskeoqCPCfdR9XWyP2WPGzbK5vTBj57hknetKQNFJ1qmoopj1BjUcieINrbYlbPdytrCFitQklottOW6ssnUngnu7omYyOWLRBtZiX3cUkzOK2xG+a7pg6+xWsrC2kt0ZQ8irO9tNcNpkZlHVLKQtUVAwC2uPt9yeyZ6QD3eWG6ABpzHXNusJoeQJcE9tBxFdWsqyW7ioYHkR4uBz47eXFD2eDbDEz5I2ObspS1tc6GmEYkaLrqYRPAj9RIlUF2Og8151qK97S/hg+Zcf5aX8MHzLgf/WV/DB8y4A/9aX8MHzLg3+0u/Z7K7PayYuM/wCj5Bgf3cJHuPvnhzVqooFkxFpbkD/nBOGJ8bV4UXyxTN9JWkdf2VenA/tq0/ijzePhy+tHm8fDl9aPN4+HL60ebx8OX1o83j4cvrR5vA/ty+tHm/px/wD/2gAIAQMCBj8A/URdgbFv3Iym4lvvZuTmrWEMc8qmiFR6Nyau6cwAock6eNqbazckrZvMrdNbRRxzOWWzSOSdi0cUiIESQNWRkrQhdR5cYzfmMyoO2bsMY5WSRK6ZWhI0OiSAiRWXmgrSoqKE3j5fORQLblBIWD0QvTQDRTzaooP9+Jca+bQFIRIz6ZdARjpU6unpNX8mgateMmMln4YvYul16hvR9anS1UU/fqKUrxbZLGXKzWMy6kda0YVIqKgHtB+jwd+Xvd23bro5uxvMrJDJRW0OBjKGjqymnjU+Kh42v3kbeb3DIwsSvl+jlikeGaPy44mOiWN1DGNdQAYChHG4N27onktdt2Vrbw4542QmZZYQL1XEcqyIA4KESodQYGMgA13TtXuuyLG91WJx1kwhEduYb23luCJp5FZzIizSEzykgkrGdRXjZeztr46XO4W2t7k3U3tlvjy11K6sJXR5S8gNZKRrJTmA70rq758FYbeW9wmYXARWVt7Rbweix7LLdgytOzDqTVeshBrUKHUnVsbvQyHdst/mo5r97zHrlLa1ZNccdvZ++LJ03CxhpQYoQwNUehbUdv7MwOO9jxVnG+mHqPN02mlknkXqyM7v6WVzUse3lQUA7PBvcl/MZX7MbxN3b7wu9Gw8/MgWQ102d0qTaJCsdvJLILljFA5MiJEAsjHQrUBHhPuS/mMr9mN4y99tvOWtra2LhZjIEZk1AlD0zNHIysFajKrAFWB50Bh7uPzJw/0uK0eK3xN9M0bNeI7SsYuhaQt0YrWM24687hQs0etlBHhPuS/mMr9mN47v8fd3xtsZc3Tx3Lg6aWzQy9cE1FFMWoMajlXt7OLfZmzbh9y/l6soAkNksc1itpcs3Vml61zbXN9ek3DSyFy8IfqGFfdl0y5/CbNhk3D3Gh0OPsp2FnLaoyB5UW5ktLi7fRK7oOsWUqgMaxqwVbLFWm7fYdzyqPdZ7e8ABI5gXBtUtyAeQJdSe3SOziK8s51ktpBVWXmCPrHg/nxjMFcZc43cWPmZ7S76bziESvAbhTbi5tkl6qQKgLsTGfKTnUH/ADmn4MPm/FR35pX/AKcfN+P85p+DD5vx/nNPwYfN+Dk9j/mWfH3ppVo8LE1afWJMo6n9o58LHuz8wlvuGzUUVJcDY2hA+rqW1yGY+NtR+uvCDIrBcP8ASVpFX9lXp+/iv9LT1w8zj4Unrh5nHwpPXDzOPhSeuHmcfCk9cPM4+FJ64eZx8KT1w8z9OP8A/9oACAEBAQY/AOXzOp1y+NIJpNpppBqhLJjMZZqhQ0jlUslUjoaAvEhksmkLxAVjs+yB+d1hypatVHGqFSg0ZpoxDEIWfTT0A8m+uvhzx6aegHk3118OePTT0A8m+uvhzx6aegHk3118OePTT0A8m+uvhzx6aegHk3118OePTT0A8m+uvhzx6aegHk3118OePTT0A8m+uvhzx6aegHk3118OePTT0A8m+uvhzx6aegHk3118OePTT0A8m+uvhzx6aegHk3118OePTT0A8m+uvhzx6aegHk3118OePTT0A8m+uvhzx6aegHk3118OePTT0A8m+uvhzx6aegHk3118OePTT0A8m+uvhzx6aegHk3118OePTT0A8m+uvhzx6aegHk3118OePTT0A8m+uvhzx6aegHk3118OePTT0A8m+uvhzx6aegHk3118OePTT0A8m+uvhzx6aegHk3118OePTT0A8m+uvhzx6aegHk3118OePTT0A8m+uvhzx6aegHk3118OePTT0A8m+uvhzx6aegHk3118OePTT0A8m+uvhzx6aegHk3118OePTT0A8m+uvhzx6aegHk3118OePTT0A8m+uvhzx6aegHk3118OePTT0A8m+uvhzx6aegHk3118OePTT0A8m+uvhzx6aegHk3118OePTT0A8m+uvhzx6aegHk3118OePTT0A8m+uvhzx6aegHk3118OePTT0A8m+uvhzxqhBUnL50gSwmR6QcwaWSGHJtUKGIir7KoXfPLKZ4dJXmPFQELQ6SCJtE9fUrYtPJGpQJnpeUQMAFigJnLT+ADTf5da5/0ppv8AABzLPmK5TvHLT+ADTf5da5+hbT7GVeanItaFwNvY6mOUtyF4LJtWzJdG6srhSFmcyFTc8mI5nNERwUigowhRkvqGByDIsccuqja7uqE/59O+2K+iN+LwFU9cHsCZysrdS6KZoev2pgXMpURhzkOgaOlMwdFRKcowttaEpxhgO8GDHr87OmqdwQnWLcZZfbZqBsEdIolJZBca7X+MyqXvBrxQzIIU/r5rsNigzoZFBnmrljoIKXB6VIFWAYdvNxqt1AIeIdrfSyO12nBG1uvckWkOTtJHCPJK/vqBNsia7VpKwm1C3mvJrVlndiHBEnMTo141ZiYB1Y36Yyx+od/LxL1TquOR8tsj0zjEdva/7RgMPeTmiPrFD80rWdNHXd1dG1rVnrlCcoBKRUpNPLNU5UzQVqTVipaMc2Se6szpE61hVkjXutLaUUchd9kofUJDU0kvLuuua4JiwNSd8d1pJrSvNPLINQJMZGSxReytXXRruZh1wa9rdhaaf9jKThsmpasZHIhtEXhTCskS5MkuvYd1aCDXU2GsAehMjKz1nAQhk4M2Nd3tO5WFp287y8unl7615YmiOxhTCbF2XpZZO7TtGbu7i3kyJ6aUE1lLC2mthx2DG0jHahwHJhpZeye+koisqgGrdCSq80kXny5Q0vau+K3otyWR1bbdZM7eeUAyM2HLWla2xghSpLUuZqcBmcFFHkiFt9mwNYZdqRsdEeXc57xawp5nOa9ttnksJm0ubKRrd8mqaOEhRxCfRW455HMOsSWFrijClOSwrTMYHxeSDdXVm0IpszqLXGky6yGgcor4xkso3bBtSx1ptCWyKIoP5RoZraZy1uQpWiUJ1SVgxgBSMa4QwE41qkzvQ0RIujbGZXezUvARboavHUXKK+oJEFfMbrBtu2SpzrRqr13NUEtjInc0TfInN9GNEFsAEvvAqVDqnpddexUptrRh33ze46lnNa10lqmsoraMiqaYNE2fJUvGBS8N0qhDynQYbEy015UkpQJiMlKTD0oZ5W9VySeR2NaGVbvPcbuOx6mgEbppNfrUwOVD0RMJzZkqiMBQW3YRLmsVmkrnRuSNbQ2GKzTBmKESVRYqjV/VKNyrYtr2z1s0ziqlh2JqS8del9hbWNTa91o7wy2YO7MLHbToFGcqQqm5qz3FsdSixK12UfXFm3aerSnrM2KvObbh3hrFReuB0hpusoVBk2l1WV47bRz9xu4LepUArhDMJqBGmXvJbovdn7rImxOWQAeCqIzS2o9vWhalvUttzbsvq4+d1rCwUd/4ayxVX9mt1jTl2clcdxHlc1Z3BMgekmDgKSCk4ikxqpUFECg9poxFpBCWG+awitltsTlOUw3yPkSRuKWCbVahEISReWnNELBCovAAK0/UOwAGDOoH6Bpv8AHMs+YrlO8ctP4ANN/l1rn6FBKzth7nDZDYPelN3we0QpyYW4icPNJTNDPI1CJyF/jUmLc67eZA2JhuiRKFEuOAQDBCxOLHW4jtpRpyt91eGXcu595HVmkr1XDhGZxblxwZ5gBMfmiBHVrascazqdokjkdEGtMpSHt6xyVGKlS7Cg0A46QktzcGTxmp69ues9VYfIb+VN7bpdHb6TODbYCzWaSQWMwyx49KjGJyMbEDxIHySObe2YClJOCTjqZ2wr2zrp2ztiU7jwOpavtW95xYNYAuxLAaUmjTPoPHmJ6iNMRSFuRg5IykGOzlIWJ+d30rAinBWpALOM6hsNtWLb0izp3ftMbLxV4C8QpE7WrbNFMbw1w14ujKaAgbHxCpdXsx6XJWRNHyzHkok4nsCyQE4YIzPZHe9ntUeie87CmBP5NWjseplHMGehu1426eoQ1K1DS240Jgp0EbdkfdS21GiT5PIWKC8qBVnYpd5bYxCcQ6hqc1wsqVQKzIVE5DsxW9GnAUQky8Xxtq4LukmwhDUAWSGDnwt5OSrDkoFBaTICAP+m+qz0jaK92v5gb7vntTsxclrqyrXpmXrpZDZEsSUNXFf1C2sc0MUMTDhojxTs7ICmBM2pyjhq8nAWIRcvN2iTKh1+f6GWUu11OgeTG11BUkYZWKHGqI+oCq9v8Aeop7VaxCdwZMPTOShMcab25oMjtKvbwvXcm8Hu4IrRlWzC4bNtqCutt4oLXqeNFmwHXdjeGipGOLsNUqZ4xp3Z4ymaASJ5cwYWqXUazAVAbHcW/bDe9Le9uWZX9lWVtYnvGJp70nYapg7vXNcVzOUKeqiqMn1RxGHvyxKnjz9CnJEaYqNUqO2VGmHCoaC1rO9iKgmmvkkuyURe/a7l9cJ7jkq3Y1WnX3Yjm2JRU0pqlwZ5utb0ZwEqGKtxTIahIGz4bx4Hkdh31FpDbE0l9i0HSetyxHbEzS2E2MlaUgRIxNxLU5OzEGauj5P3mUK3WULHt3dxObmLtiwp8CMAN00NhThdjJBXW5Infhlv8A86RZ1vkq0a9fmB0rd9FJXyBOcFc2+vWSKtrE1Na+OLGopmRAAamOUjNVGJkWdhdw3Cap+YG1cykVvu9iVU7WYt2JaK+S1ulSuStfSR8Sca/LYiTjCEJzQNe3qFijuK5KQPBAanSVxe+3NSW7T1jbPWRHNn62siu2W/nlXuBJVMovONzF0X1C71xJYy/rMoy0WDozhwagtaU5IrKV4PUny9jrR9u+umiV8vidct1KjjM1jBxkQpm07AldqWnYUWc5JA395xfFkWDMVbq7yBxUuKY5UAgQEJfYF9FSUTAQLi4JStYwKpYUW5mpj3IESriKtUOjgHA9Gjb0Zy4LOzE4NGUQQWIzpyEsAegOPoGm/wAAHMs+YrlO8ctP4ANN/l1rn6Vp/wBo5N5fc9EOY+0q+utTh7q6OWxXKO9nNqnrGY7BwX+1UvYki6DDe8ldXGe0B0/SdN/gA5lnzFcp3jlp/ABpv8utc/pwDIw4GIIxhBnOOsIIMgwMeA9PTkIMmBxnP93Wx/8AH6Pq1zAJ9sJQkRtOn6Xm8HcqLk1jQpmms/tdKpSNtKTkmIOLoQsdlESi82kPeVBgMLCVrVHO7hMCSMSf6Tpv8AHMs+YrlO8ctP4ANN/l1rn9MMTkPHZ1VV/bUzMA4PKw3GmzBSizPntSPP7xX8sSFO3YOD04zgcfzjH1DF1vosi5deg0+OjloICQtuy9/wAKcVREqrlzUiTnF07Vj82nFCZp0BKL/qF2TCGqacnBQJhkOAFQkqvaV4cazhVnzJrHPYprvbEkkzZdkzQOYTnYw6XuqxjURuDziSlmhOSN7yvCfk4/qOprYdgwIUXLh5lrtME1Ct80VVQU8W8JyFYuolgJ16dhQtD26vqvKwFJpHAjuy9CoyMpgKMCuQmFpCj0ygAwDCMAw4GAYM4EEYRYxkIwCxnOBBFjPTjOP2/SNN/gA5lnzFcp3jlp/ABpv8utc/onE1YWNxlEna2U8mIRloblbs4v8vcxAbIu1ENqAo9aqLUvawjt+yAMRabBhnRnAM8RerZHDFgbitaOOtkM0dd31iKeHdBkuWuy5W6LD3TCFseFmIi4GZTqziVGDAhCMIBjxjiItVoR2QxazK8KxXk0apO3LW11PVxtOmJZ33IF5ZR64h/jhqNSJUHGSTlIjsAELAOn6JY12M6pGO8Z2YKotcGZSWlV4PtmVNLmcjla5tU9oFZH64ZUCt8VhMLEnUmIyEQxAEsLzxMuZ3tO3rp1X1KWEsOqwM4ye9HW3tGqPIlTzZT8qeMKjpClqsToU49ubkQlUpXpT8HCG2qih8H8ziiIqnT2/SLWhbdnGtkQdRTZFLkCIbmuyVZSTGcrZRTxoyy1qgRWTDosaYYeeElmTl5X6g2/IVDrsNpqzsjOzOrsrKPdLD11Vm5aoA95Mz2alY6VkoJDGnIWQC6qILQeaccpWHZD9H03+ADmWfMVyneOWn8AGm/y61z+nVf+g0h/gmx30WE6R64rVUphtNz5t1GqFtJPOOjrvcb5KU7bdllHATFnFpmlFKCMNilwCI1Nliipa4IglGD4o7VCqCv+i6TgbXEkzmYkKQrZS94ya5S+cO6Ug04kl8nUuXrnhcEAxFhVrTMAz1cBx+h+iMqZm2RReUsrpHJJH3lGQ4M76wPaE9seGZ1QKQGJlza5tyowg8kwIgGlDEEWM4znHCFU2mSL/JaDWMjf2nIcqVZ1qaQXOtOSuTUMJxpIJK/RuMDWN3anYwQGaRjCkAf8AvPEcmkReEMhikvYWeURh/bDsKW18jz+3p3ZleG9QH909C5tqso4oePqEWPGf7/o+m/wAcyz5iuU7xy0/gA03+XWuf06r/0GkP8ABNjvol87CtzilR2k5tIKmoJKoNEWavuqx0q9tiytKAOP9rFCWtM4SdQR1i8nomI8GBhELGeLz5k9ktyhza6hLcaWphzdy8rROdvT1qJdbWmBC5UEar2xEq9dUzdk3ri7cEtUdbpGX04/TCt1oIyFqrJ04fDU08MSlFAXvGvtkr25qfTDuyJEtdTK/ngGpwTF5FglC2r3hR9XSPpHrNNHwS+3NIHZvrsstYoGc4OlEygDi50454GeoGM0mM4b3SMgKKLCUjQMiHGc9Y7HT9G03+ADmWfMVyneOWn8AGm/y61z+nVf+g0h/gmx30Sl+XjUeV0ma9cELSKQx9gGNYolmyV6FMprbHCUKQZxDouikEPZkiHOOg8hxfXJMIARBz1tc9TmnCU95rmCpVNjPKUIMlyS2pYefK7PfSzQiMGchUzN4VlocDGYIltJTk4FkJQc/qT+pbFZE8kr+z4XKK+m8eViMAmfIlMmRbHpE0njKEA4stwaHE4rIgCCMPW6Q5xnGM8O2vFuPCxtrRTab3qRbTs5CLSN75UtoPDQupi4FgThJkaFrJWHRaVGquzwcnZjVZQAhyaMGfo2m/wAcyz5iuU7xy0/gA03+XWuf06r/wBBpD/BNjvod8bV2ccWGHUbXEgnCtAJWUhPkjuiT4SxOFNio4IySnyeS5WhZm/r46mVy8rAujGc54sLfjYAGZY10FLnzamxnw9EILO+bIWZJHtdVDUmJEUoJbgssl9pSVvJLNBhH/LRBQP8PoDn9WhOZFBWYOEjySl1xv0xClyHJbshLdZFTcycRE5F2onBsC7MatWcEASsIWpPgQsmACGjbLkbwY7XFVKP/wAf72NWK++OiyxazbGpImlbieYcYpULLChC5oflBowgxla4qCw9OCutn6Lpv8AHMs+YrlO8ctP4ANN/l1rnhfKptJY/D4w1YTidJHKXluj7C2hVqyECQS94dlKRvR4VLlRRJeTDA9c0wIMdIhYxlSzVvb9XWC7o0mV6tqhFgROVuSVCE0BIlqlCwuy9UQkwcaEPaCDgHWFjHT05xxqv/QaQ/wAE2O+h0ny1K+eg98kZzdsPsR7PWjwYSxNahxaabgLoWnMESYS7vRa+RLEijATShtjMoBjIDcZzUTFLWP2PduwP/wCxF0gUkYLdG54nrcgFCYYt6+MqUhkIrhI1pFSQQhAIeBLxhwHJwsfrbBakznKVO13NXzowND0qTAVAik4QjIfq8mhZIijhDOh86am9ywEGOsPu2QYzjrcWjy+NhcnwZo2KkjrQ0mjb6qyWTCNr6gfX5phaEzoONSFLJM4ZeIoLBAMjXua5sxkzsyA/RtN/gA5lnzFcp3jlp/ABpv8ALrXPDzHbOd9eXCaWcoiqGvat2TiubAreeEobRrtulLo/wMLqxGSJkgCB/Ld1AwKyxoBJi1WAG5KwUOQ7bVi8ao9Sk7XTNEtcNQ6dfqs19eorKdVpZByoRT7k4nqnGTOCeYSNufJUUsAmSELyCjCBHDGDqar/ANBpD/BNjvoVs7DW08BYq2pmAyaxJi4/4YlAWaMNahyPRtpBhhWFz06jJClQJQi7RWsOKJBjIxhxmW7IbDs4nirGmfKtpNgm5X2jjHEMEizqgbab1/IPVFgKXMrmehZo0FKMQFJ0XbXA8OcmJxZ/sKq5mFIJ3CLRrYJ4Zmyfvsayc2nQXaCt0JDlGZalWo+7haXCxIawlLkoif8AGE7x1xVmD7VQHpo7Z5Oobw2AtZ8wK9mJvwSUXGbyg5CNtnqPCIjpLbG+QmGp39rT9YQi2Z5R9bPXyL6Lpv8AABzLPmK5TvHLT+ADTf5da54rVljxbSCLP8Xnkjk654l1QMKdnXQKzdeXOKy0potih7tTPjhFpG4JiUvYFpS05zv24yzzSk5qS9VNmWq4WeKHSiFoGIxbKaokxbEmd2yQLFyZL/lTRFFoG8K5QnCYMKpO4GGCD1gGF4wIItV/6DSH+CbHfQqc5blfPhxD/bhzfe1/loFQQYLrKLvCxFVkMcywdp25MtsFpVPRxQslGECjSIfQMtT9UFlMvZQt997eEsWwFrmqU2SHZljj00YMpuulfaAJVEhiEFcsLlKQ8sJyJ9fHMnPTgIej9e/NTpYBGnW2HD1KmvJErKCPMLtmNCC/1pLSzMB7wUna5YhThXBKEWNU1nKk2RYAePptPl03v7UhjDsc6PkEFEZEIKYVf7YU0e8pEjSuJPNES0uEpaW94jqwBX+IteCGknPWwUDq/RNN/gA5lnzFcp3jlp/ABpv8utc8TSHQqtbpeGmdNrWbYVv1fKK/gzFVNaRyw4Aus9HLZrNLAhCyNqp9WZry2Np6LB+O3GIJxifGQjzuMRr6KxmXXBvndSOVYV1Zt1RS73+BvLxAV6OxAJn+NWdbRzY1yN9YClhSZW7GDyLIhhCHGchxqv8A0GkP8E2O+gzGx529oI1CK/ishm0xkbocFO2x+KxRoWPshe3FQPOAEIWpoQHHnDz9QSy85z+zhws2xWNyXU7JrSc76sxiWhAIiIapUkcztFe1s9d0NwUWGQNSGMQ5aoS9URzg8mrMYCIQx4CAAQgAAOAAAAOAhAEOMBCAIcYxjAcYx9XR0Y6P7GpeYlRWVUSZtjnZlsxDJWYvPWg21lIL4+sd3MsOSzkiA6SoCWOQpBG5wJc6BdhhBkJA88a87axLCNMG26/bXGWMaI8B5cSslnGbHrLh/Tg443s43OWpelIEb1DDkoCjshDgzGPomm/wAcyz5iuU7xy0/gA03+XWueLY/wA1XxWwwFrkFJSV+G3QdTZLm/fylftXShrgjVBkq1vMkbtZLyzp48lIyaErChzAMzAiwiDnaVkcDZVH58wTqr4LIarntDr6An8JiUQgR4q0kM2i6uRSchxkdjsD2avPVp1ZpRmSut1hdfp41X/oNIf4Jsd9Ba9WIS+BQWpu2/LIc5gSnZC5NdCwgTY82otCIk3rJQytyXM8dyA4GS1ra5uIQZ65IshmG5E0ZO6WTuZJCxxM9YSX31soSsVzsxxMKYJmRqW7+c5qoenM/o7MK9vKajchEEskf9lf1PMrOW7WzAmvF70PjBQjV2LVq1A5uSVlawhKNz7Qn0RWO8aL6cYAHL11s5D1etjYDlxzl5MyilCc3Y6hSlikzJSd/aE7bG7liKHBwzf8R5YwMz0kSk4KLKw1up4sCGdnOPoem/wAcyz5iuU7xy0/gA03+XWueJHZThbl7xFirNTCzSKsqCWVZCGW17Cf7gq9FUP88Sqza7nqaOoYnZ5TUqA4FYIJRkCUGnlqAhCDG6DZsK8WI+bTNM5ptquRzmNp1ncLA4M4azG71cuh8vrOua0QkBFGXk1Oub1iI1UlMTFj7TITsBxqv/QaQ/wTY76C36+U+9KnKui7RY9RqjeUICFzdH6kqx1eFtxW6kClEYnc2UbgXK5aSozjJ6hnwlJF09mWANeU/XDKnjde1XB4pXMGj6TH+zMkQhTEhjccaSPqxnJbe0NpJWM5+vPV6c/X/ZtuxNOMqhDX51qR7cOnGwjHcWx+riyHZ0T3JURR5WBkt7Pl2MlUU7EBneCWM9Mdns8nF54rq462ek8jr21YPFrEhD8lGWMh4ikyZEUhYHAvJRhoMd6bHAoeQ4FnqiznGfrx9D03+ADmWfMVyneOWn8AGm/y61zxdzegRQx9kE4Sw6CNMRmTLGpYVJ2+VWFEWWalMMJlUiirZMJKxQJa5uiBJlcn6qpEWbkwGC8ixI4TSOm1yagMrU7sznJEdw1gz1qttGVOrGUkcJmyktth2Spc0wCmYsswB63AEQTCiicCB9fGq/8AQaQ/wTY76BetsR92C13DZSHFBUIIBwyFxFn2g3OqHEmbjAANwWurmFIXiSkdoHJBqloKIH/rsYzf/MgnTIHKdqJP1voE5elAPpcloGqS3NMW3vJeBkHIW7LMxo1qfpwYBa7psix1TA5/s2/aCFsoV9qaRPy+crBpgZyvcqImvstmtpvCEIiizwxpY3M0jEM7Iu6oGhdgrHXPFgcy0um76FXZOnEiybC0608Y3J0oGzHFzfI72Q1HSe4hg869sNpnVEMCBtUNSfoLBknGfoWm/wAAHMs+YrlO8ctP4ANN/l1rniiX8/SaWbuVw1697X1+qiUeLhihPXlo2auo8uAWGIqavrKmRujY1xh4AmWIs5XphC6xQgC6BYrmsrw1wtagJXRNV05VqldaDnFXMVmucXgKCPv8qjpkbfHs4Df7SY8jH30RagXeQZzjOetnjVf+g0h/gmx3Er2Dip7sRKNRr51V2mZ8MhqxO4Gp6p2Grw6VBAsQC70jJJgru6nGjCAwOSyhAEHqCEIMX35pw2TMsL3yvmb6FaRWKjjcFmRVb6T6mt71P7ct6uodcc9rSmHS3dxrkZ1hkbPky0sREcYDCSyFpmUpOdI9TmS2aSoqxpXqlsxsttLd7DXlV3pl5q2JbJG0Lr3P66Y4lZ8mqRmls/MZTgKUJDu7NqNcNwPESoLQezy4Hrl7ah2HDVObbfKuY1P0kAQlJVzZGb6sKnNQaehRqNUexRmczlFFVz4+HlFjzlmjwhkiLMWgFxzgmyvZnVSE3UZh0soPUOBvjWzKpXZm3OzCJO+y40pAudU7zM0sGaZY1CG3kE92LTpVh5meonPHxYcjre4qbLquEc57WflU1ZWx1MNS92vaaZYYo2bNppFN1cgJWRNgbnc52cilTal72nOSKCsKEidAaUawXe9IopOYLszzP+bNzHT5BNcLXsuGan8rOkV0Sp5wYRp3tGljxZcyiIkaJZ2JhY1ilQPAc4KyYTtLOnNpZmuV6dwnXVjg1Jz6Jmu8xmdg8xiyiLbjO7F92U/vTR3CrXJruI82PR9ENuRdk2FJVqxKWWLPGrejt6Ssuetsg5v+s7jFbGEChIJaFj0Dr7SDrtNspWlu1frPbtpxKAuEDk7KyhKANxIXOEdd0p5wMiMCLMG10C7wwpdqrONwFnMYnaKAoy0aprjV92HTuoFNwg1MsVMsanE2QxVc9vZ4AGCEzR0QyhFmrQi/Wq7l/a+CWTdj1rfEVIMseYh5UAm+2NuPrI2ThClCnFjC1RFzyWSKgKPLyagdkLrgsXZqBdOvGpMNyhUIqZrloYH16b03dU8rnq7Jr7Y807HJRJgBTGeuri5dUeO0AFTgGc/u/wBpKoDNGZHIodN42+RCWR9xCMbe+xmStiplfmZcAsZZg0bm1LTSDcBEHOQDz0Zx+3h4g07cnZLSEVspzp6fu64swzEv1GusxqeIXP1hgEqYDgqibSrYJKrCjx0e12I9FjOeqYDJCtIeSqSqiSlCZSnNAcnUJzgBMJPIOLyIs0k0sWBBEHOQiDnGcZ6P19oGSlkrtJLt5jHLy10ieo0PzlRlmfd0o/sVKdcorgCFQE9kVig0ItFNLHI03JGRNLQeSPoD1R5imkFDLkbnVeoe79JaMTCD2SmotucNl8yYhBMNqNhJXatuXgx3+G27Lkc6XyiBNcaja9sOZE2CchcjgHAJYObLM79qJp1Olm/LRWcRpZupGNJU4tM3XcoqmF9my+0nOSL5OOSgizOtRNhaBMlLAjMC6HmrBHFd2265ml0hZWeCq4rsZsnp7XB8QMYHaO6swiKva/XcyxQZUGuT7OriQMJMiU57YBRSN8RpiwlCLMzkpc1WNTMvsWnuSvEdvti1kdirBI21q3f2Ysuq6loCqTkbE7qU7GcwPk+OW+xOuE5xT4SGGhEWpKCZzHuXvc10wKwJ3IkvKg1jjL9WlettXKq32X32lrausSpYgra350XzNlHUbG6OAVy04S0AzyDQASJjwJ8TexqMpVjnrpEOcVY7jXEDg+X1uW25rlyPNaEil4drFekLw4rZVVcVnssCucMJ+75Wt7KMgPWyrCM+pamrC7oQ8S9PyxGDmGSDYpBU+vMXrW757bMjXl1fXaVHsBdFYR2s9WGBpbsJXyWoVTzKsKVhRgikuMdUXME5nLiONQVkh23XKK0ltmNvapFMIhWsCYIZFF28kCjq8Dua2lLkFm7AAB7XSiPPJC3kmAGIHaCzIdprlw3skBv+0JpPdSoATFf5ZkEQ1FGv9mUe62AYeaoWu07s+OIP5qUmZMwQnRPCQgssAijOtxpv8AHMs+YrlO8ctP4ANN/l1rn9Oq/9BpD/AATY7iRV5ZkLidiwCXtahjlsGnUdZ5dD5QyrA4CrZ5FGZAjcGV6a1QcYwYnUkmlDx/8AMHPFbUbsPWGrzdruvm1cVBUlMWlXVZH08dP3lQZHqpruA1rIWJRDgSFWeaNGyN6BDg0PSICcGMdOOJA9VVCoHSdqONOF0ZGrpresKyR2NA4A0ELhQaOx1a8RB3alcTrp7W+0mePOKVbHCVYP30JhYzADsKJV/IJtY83uu4p5sDfd2WipYV9m3JcdkOPtKTy+UqIwwxmPIievgJSNvb0CRElLwIeACUHqTz3S1Z3qvrhNbQfFEUVvVkS2jqxkc9eFUDXN7nB1LpMHiLrJC4HwxyaUqhpGaoGJuPTFGJ8ljLBnDN3DXejEX8uW47X/AB7ulSQFN7Cvh/797duxm7GPg9l249e01Pe5IR1HlT3g3tFAu0F0w2CLtZtTo8xHxWdUdX0NV0zT7S0nQizBu0zsyn4bHTo2nRmRWwDEi92fY+iJykdclHqlSc3ITB4U2vStfa1WdWVz1yhqRwnUHgdcv8VtGo64WPkNZ61c3huZjUUwrWFqyHBuRM54lDWix2xRJQAiFjMcZqWpKk6BkdZMdoIKCntUUXTDPINc3+3I5/LczmVNN7hA3KLRV8fExCYTkVhAYgewoyiHJOrTYyTmwolX8gm1jze67inmwN93ZaKlhX2bclx2Q4+0pPL5SojDDGY8iJ6+AlI29vQJESUvAh4AJQepPP8A1L22meVLeKWR2NnxemY+4BwaXL7ul6dS11swZR9cBi1vIeM+0nQJeeuWzN6w7H+rzxbnMku8blK2bXByd3Bhf5GA1cbYG0lzpnw9zkixcqKNSO66CRRzcXZbgXQoTvD20KwCwIHT+pTWrGvmvL9tjt1ecZm1iRipW+fsVSQmF1LXRzYhlVqXFbb+zyhPAIiJ8eUrW2CKZ3NS6upndSSu16uBw2d3bRL9T1xlcxmH8ti+aNe7EZ5BilLUfUZkqf5+3z6MRpyItOsmGteyfEaxtakxzxk0KIgsCrIAjrXY112hg+aiuBwmTVWr61NczkD7LXCucOGbGSt9fMEZc7GKMrsLYdl/7dpKwyBwHK3JGDC8iqFvk+2tRozL2i8MnFZKkbutfGh3hNiPCaOwSZPb6xN7myQWJy6QqwIG9yf1DYiUrusQAzJoBgC46+y/aysWm5GWdNFaSCChPenFyjM4kChhQsbBKlTUzrmqLHO7nJ0CNMa4KEyc5epClAZlRgRYbBZrY2HhEWfatlEEg03joAPsgkjXObMjy2XQaDoo7GGd6e5FNH+Jt5zqBpbCFjgS2g70cSWRnBmaXsOXbY1U3QvYSMrJtUUgSuDm+I5RCWw4lI8TVSFha3NTFoawuJ4Ubg6vJbe3t67pSqTilARFYozbMNbuVSJLziquaNEAeJCklLmzR42RPTbG1Kx8QNrSkVHSBgb0zlkACA4T4WdjkRmS8mC/Rrfu3F2osmewBNIqls5YmTl9u+VkrfY+ugyted0gF1IVNJWvKL6OuIQX8XTjACukLFUk8f8A2nf2lvsClpv3xT2zvI6w9nqP8jZ4o64jDzu9xZoUR9ScaYYoVOMcUKjc47yDpisbe0L88PswSPy5pao61LHdaJHHC0JrkoNIREHjKKAWvwLAhYxgWAC6Onq56I1aCZ/SoIfKwt+Gdyd8GtfbqnRyCzoG7slxac72irdxYTFFYDkRpwsBB1usHOXJRKLFiLCQzvBEedDnR5SJCUD+qbwOydjVGmjwAp4NajMKcJs57bu+e06vUx1uBsA5c34SlQdPYp8oyMWImTFFq4LegcRv/U9n5LXH5yIkWB5LGUEQ8C6McPZkhsWJMoI4paET8Y4vKRMBqWP6EDmyJFozB4CSpdW0eFBBec9YwjPaYxkP18N8gjzmjeWN2TAWNjq3nBUol6UzpwWpSnl5yA4kfRnoFjpxnH144gNwzSnarl9uVSW6k1daUor2JP8AY1bFPxBiV8KgM3dmhXJocW8pTRFqgtypNhQWLITOtjOccT+RN1ea0S3cyp4nE0dlzAmA1w87DQKFWUxOqKGNsrmfsU+esUfmkZaFhSFKoVgJWoE5oQAEUEWOKv1IVPskobTWFSRneZzqvrtGqqrSrbkZIvMY3YEUgcowlr1ZIoZC2WZRzC0SWJLY+YrMVmjOMEcBKcmW148xKMu0Bc46fEHKDubC1Loe4RNS3CaFMXWxlUlNZVcdUNIspRoTCRJhJs5LyDIP3eHCMsWmOqDLG3ZviDS6x9p11qBuZHNqr6SmTSBNjg0o4eSgWN8ImJw3ZoJMLEW2uYsqk+Cz85HwsnLzrvRjtNXGzITdLhMHOpICvlK6460ZVEbri2VkgVR812VWZX8dVmoGR+GcJ0akRoyEp5RQshzCgPEA08rySqbUkNEQIsMEqBjfibi2mb/5lmVWR8tGzFOLdN9gGgv2k9NhWC1UlSY7ysAoK/f4qdlf9VNbXxmoUlOnoxpeKNrBzbKXTpMpRJCKnQLYuelrolKJETksLOBGEGSQdGMdQPRij3h2fqS15nF1H31tBSlARap69YNwbAHK4XOAu17ygqvF8+VuSuVQZIqcnJndGp3d8i6Vio00hEalQtLShRtjW1o0zc2trclJRN7c3oiQJkSFCjTAKTJEaROUEsoosIQFgDgIcYxjGP0ab/ABzLPmK5TvHLT+ADTf5da5/Tqv/QaQ/wAE2O41qRw58u+F69yzcOo43vNYeuLfPlluw3VA5tlrhLDGpwqhAvtKIReRS9vZWt8e45gDugblYwFDCA8zPGlVY34g31xy6j+bhsDttSU0f23ayZbL1dpRrbV0Pj9LSeTTJEikG08FrmXXJaDuoi653OImTcx4ytSqU4EyFQTqAwziZ7yxlKhl27N1wOkrVbt8G172LouTWE6MWp2u9lbP6oKnrYGF7SwaFAHI4WwTBOfHnHDgiC+GYJbwIsstVjmm3+vE4/8AHjlvg5ewJrY26EpfYtPZLG4fKdoXi5V2tNLPtI7J2JCbBNc4fYi+21jQWkjKcS7CdR3ztS+aLzLEt6b2tVkUtzAZzIdL6SjNzXtGK+Qav61XPVbFLio3SLbIULJMEN71xEZMkMQKkK1nGA/JhCYQlCrJ9Q2lsUy7lsBnMHsy0NizKzgdjbmMVb6yUpTcAIQavaPvdd6bMzjbObkuuMyP+YJOBtdq/LeZWWpLXrzy2ksJHL0vfY+U7szG99eOSnudtfUEhWyfZp6bpDtXLJxZyaiaaWK2ZYuam6xo3TavLXJ8u5qd2k7QlbW96McM5RpRT+oLzsPmbybb6I6MaDM/Ksbailu1gEdp7Qz+rmWSbV2talgQxZ/Ic8lkEvtxWN8gKtR1GhY4OhMDgrqmkDK5gNjo7q3NidjMG5PLH0h07jFN2Pc0Mp6MXgwJafP2qvdormOK0EUmMecXGRSErHeUg4x2RwD16VWrRolCQC1U87n2XCZffl2ODkyPKzczXdbpvWlbwJxZmStbhqKTN0m0FtvVSaPLalURV5j61HLpC8vpbjlUI7GEuf1K45dGrXfJ/X+vViAq1qaYwI1T/m9tzMnRPDpFhCHrlp16OAKDgRZtGIsIS3ATweA41KqJGGkdUYuFrWv0Sj5b9bctayjAkz+6JQUQ42PL8HqCSFyhvPev9jasKQ9umZESJNn6iMYx+mFcw7Rtt1wseaLtRHXTC0qm2Vmc/rdnTxEq2VFywexYJMoBCJ8qw6NUuc1BL22qkRYFzYAsJJmFGCzCdRL8gtk6kW5fcE2/2j5hm3ZdwuFqwmt7X2buuLQyu6uhtTp4xWtiPkNqulK7alqRqcl+FC9M4kp1xLd1lCgkqioLBZzq1ILwiD9tReL7sKRZe1Ordw0PtvtpYZkvnNpa3WRSiWXpZDUzXGSG5jMgj9G2sp6y2hWnuRAzSk6SxHafXZXewdR7X0/olW23b1Zlr7OU/I1zjqTA4zAJ26sNGa+ukbrq2W+0j44ZKWdK9yaPFROVOSk8IF6fOSTOZpUD5KqTS7a717j2fuDGJ+3u02XV9F5E13BCrL1hi0ik6mDIJwlY66R1q0plIEbUswgNPVjTd7EYMw7RaxKjuWMzPbrXy1tmb62blcyty7NcmbZO9txoUysNtWw325QsdkVjwN6r5XHUjVFEZDONKOH4G1Hd2wLJvExhGmsj0sChvLlYz/l7WcguCSbKMrbUD/blz2jdtuyuinFU2X/NJNC7BkF1Pwe6SF2TK25eQiX5yrKL9mB1211bBIzEVE0fVdQkqEGThJFua6g7HEzXAo1SUQqUe0TmkR4jTgBONEZkZmOuIX6auhEtbSneMywi046+tp2RBCrbHZqiiVUWEwGQmEHBLH1ijQZwYUZgIwZwIOM8JzLEUuh1JOa7NR3oFOjPUFyqg5wuanVnspma0x5+FbtDFiZA+Jwl4GpF3NW3Y7MSg8OHG6cT1SRVbtV0KQVJKK8kDMvSy6OSttUvMieG9yQiVZLbHVKrSZRriR9ZQSPBhI+oEAsx6ARyzlrY62tYNWVPrTTTulRnx82wml5bp1hnj6prYFctPNTxKAvLqrVua0xCiRJ1Jyk0osATC4nDa9CGVMSWJTBVInZNOjK5VuVuytYSsVTd8SIzxGyFGSIrqpkYzezLLHkv9wsAACsiNxyOM702viXXmHsyRVJG5tPVQKsy07zME+Fhgze7LnyTBGEYTegAyM9bGc9PZ8MtouUGSySQO0yseTSiLILSboiqZS3FBHo1AyEctAhcky32dHWgeR9mjD0DMGHoDgQcAicHaUAmtGxNwwezxOZzzlKqXq1Lo4lYdVACTnDGHBcbnBogF9fGenAAY6AY3+iDa+77tG1bK4amxnkxV/rqo2DiVGOKN8aY47W/bUleK6KQ6+ThOlmh7wROzLOOVIWthb+5gLwRkGcbkWbWSPdOF7323zZ9V64p1xrhm2LgWsjxqZqB7MqS37nnB6RC1UVZFRgizBIUysqTKHM8opxSYbk4MOi3vmy80pIe5N12JIWnmBWPUrLNTtwaExqU9Q+oJgXrbrPsrrtaTfI9D7Po6Wz9pZUcCcogvJkTs4O3ttzNCMrBJGyc9qy7tt3Cx7R1E1n12mjA8ybmDO9goOYjemzNfM8rt2MOuwFXVo3UzYlaVUulqKSMVYq1EcZEqVnzhSfgIVXEe0k0+ujcmyWHmE6pRGDvOytx21alzNGrtowK3JAds/tcW4y6QOLFXM+ete5EnSRhrZBsqYyVFtYSw5CWXgrXaCQJ23tqoyG8xmN0DKyLNuHeObktepWtsGc0b6smzw+tMN07XR3cKPxP2uQcoFNpi8q1ftML2EzrdvRQ9RVu6LdfFsWlzj929k4DZ0r2VKytuGlauk8H0dqa4C7ScSWaeKrEk8piKl+OchuJUpVICC3FQsUt/VS2Pd+s0x5i0/WRTlC3Iq3zlGxR+1WW5VzOrHSxtiqeNU/BrjKRCh9yVlY7s4nrEtbo0jK1xUpGQJR3gQDTdra/SbS8yVvLjfKO0tqu8r+EO/dq36Lbt3ZZR7i/39H4oW8qpLFm2r6lYVDK7qIGX7bZG1aoelBS94watMupzsqNW+xJE+wb/GIS7zq29n7TqeyI9GYpFkyy0Naid0mVt2bhtUSl/VKyjEEgVOaYx4RKzkSnABmElcab/ABzLPmK5TvHLT+ADTf5da5/Tqv/AEGkP8E2O/V0ja4e/qGRBaG4zJW88TkJ0J4ZFCVWvmxEwPYFIlqVSYmTmSSGtirJicRJ+BpAhwPqCGEX9g96sa6zFCs3guiMnt3bMqsJ63XGuZChMTqbIejUpuMtVhPSA/IYojHnB5Qxe1TQ4IJTFrcc17ZCNqCjDy35g1BjMlQm5WrcuRJrTMthji1mOv3dUmUK2SOGGYEI/BjgvwHAPZykz9RbUyqnrwvSZwvXSY7g3cRTrZBBtdB6sQZ1WMD5cliOc/ncHAuRmPLatCjZWEDzIFqZrXHEoh9gWBRqjeG8FC2c8y63aGr3Ye3rBpdoqiH1ZC4VeFhuLPVyOCxG1rzYbOt6TJYs4tCpxaIcgkjgnQmCWmhBjtCS+YJGXbSnYE+odK7CqmhY3Jo2ZTy2RWjecwXHBkyJ6cXy6I/A6yhJTHIGF3bl7suKSpWIapU9q2pxEnZM21tyyR6bQGGULIrxiFvxyVnwN8dY3JNeSVaqximGV1zNptV9gR3CJJ3hremR+WtLinMAIB4c9cIDp3dVLbQ6w1u96ZId66lmF1RGsjf86KRWyqLwdOGGsdU2zZzq1zF4lk5ZUjS2PIW0x1A5EqihBRmplCjdN5sql9idN791fpGsLZDXFzVpVFtTRXFtjJKCt6Nn0UhFc7HtMNn5xljL0zc5RZdNIu6pXL/YTzCTetkKKlJJSez0wVQvcmoeXfcWwzJXtXM1KtW09nsTMNrb2RvR3fKJnIEp7+vNKcm9jRPSyO4JF3v9w9rMc9v3t01tnlA1tQWxj3QFbOM9WwpxeZ65V8Qax2lh3UQyeS5tTyiIT5uUJlaVGUazEJFCLKN3djhrQoP0UX/xWwP90iPCW0K6axrLpqFArNb21IAvvM3hShSQpe450mKUxeXRn6g17fnORiHnB6cIBDUAECK8rTbqYFMyxpPVIdQLTljsSnbFTceM5aPXaSOzkYVhC4N6vJo4cYeaMCkk3LIXkoRDUnUSHmGyEBiqoI4zyekuX60KgByjPqhW6piri2tITCGIQXTZmTR1KijR5gAmk17H0CpPksMiXlC/sKSdII/qI8vlG42n1bvyhOnQqROMJsbYOCRCasBgV6VWApO/Rt2UJTDC8APLAZkRQwDxgWP1tN/gA5lnzFcp3jlp/ABpv8utc/p1X/oNIf4Jsd+pHLris80ZhUamrhMBMUXkFCX5JHxoao/NpHFURLs+t2zTAgc3A0hjCaaaSiTF5GZnASw4xxRj8+X1oy2KaGudDdkcJatab9wS8P6Cu7Hrgtpeu97UKTMs42uylZ4uwySd3hOV0D6nXCL7ZdAfLTsV/wC7LjamqNhzqfdJhrtakEhLfJqYikzhUakTLOaNrS3iVCyPzieWI6JnRtUTwxGIYF/ZGgICLBYc5z+q7SeVPjPGY0wN6p2fZDIHNEzMbK1ISRqFrm7OziemQNrejIBkZpxxgCywYzkWcYx08SGkuWw6xvY29VidxaHO/MFGOFD1MqEEacDjEzVKTud4ShP/AK1MJGLMWKyIo0axwwE5BlTzBOY0fYRutEilR9iK185XuyWx9y5euXjXKcInNQYQ9N9SDVA/+6vxWShOBXQ3s4sZyesbmWMRpobY/HI40tzDH2FmRJ21nZGRoRkt7U0NTcjLJSIG1tQJyySCCgBLKKBgIcYDjGP1bbtaH7W3TrI77E6nH6bbCtVcMFdylptGnyZK8SVpRCFOo+6ukQXZ/mVzbHQxqUpsubOsEn6U48mHGmv7NsHaEbgDg6aZvD7ViuvqWlaV7zpZHoHDYLERWS9wjNvMdWSGM1+kGsjTU+IEBbwYNYDrF4AkDaEvxtdbKJTOOYDJeYdFWl6rGhbGjcEtKeQx0r+axxXFrMr+WxayI6XFlKAqNZkKFaOKHMyY5GHJhizKrZHl3aZOrteNu2VDbrijPKbBc4hAn+dKtn7WeF1lPUzeMqGaIJTo/ALAciRjIAmwrRthZZSfKgwJQ5/Bditjb7v9xc9XK000pSbPSetIS+64UHUE/iFtQFsgCGFQptj0hniOzq/YnNfJH9I5uLoSzJEh+ck9671OZFsJtNcd73bctwapzi7rhlMWrSOGTCqdQ5gVNK415idfQePR2D11AHZ8ICueVKZMqXuTqMxYeMwXZAJqj2rcs8kn8gczuy+avLe9sceS/wCZuwk4/mr+X2957LtfZcbgX8xl90yV2qk7uRfWGD/0zGlWe3plcMckF3WxcTE6ztiibVI48G25OfNHyOuLrF21vOmKoEqc16oTqv6yowKoJIQlEEFF4QT2p59DbLhLocuTN8tgclZ5ZHVatrWHNzqiJeGNYuQCXNTkmNTKiOv2qZQUMowIRhEHHFF/8VsD/dIjxGC7PYLMWhmJwUkdVw+H4emtwccmiKy0Zelbm1M6V3x0YH3Y48s4RYsDCEQMCzg64tICkFmvr/FXKwrur+u3Nge0EUEmWM7SS+JDkTzhOS+SBWoU9uwpSjVvaoFSnAMAz1A17qHzNsKSYZD2Rqg1Z7YRxiMWLI4xMaclrjcZvCFR1vEtcmxoaE5aImSM6Y5fgJBPtJEpGYqdAMVpUnZMHtmuJOn7zH5zXcnZ5fF3UvGMdoFI8satahGoTCz1TicjwaQZjIDAhFjOMfrOVrwec6QwiHrbUviExmNSuiL4lUlQstRXlYtQt6h9kDRsrGWtydHZPBQrDhp0CUoI1GQhLxgP1wZhkN9aMtCeB3PTV2txzLrTfuDlj/StiMFjsLStyu2nVl+x3V0j5RCvAMAOynGLsxgH0Cx9sugPlp2K/wDdlxs7SmxaqmHqS0Q4VAJmlFKQ+cQdjemq0YStlQyXNinVg2OvA4NJ6PssGlLQFmAz09njP6um/wAAHMs+YrlO8ctP4ANN/l1rn9Oq/wDQaQ/wTY7hY5OSxK3tzelULl69coKSIkKJIUM9UsWKjxlkJkqYgsQzDBiCAAA5znOMY4dEBfMX1LCezrBIVZh9wRdMiOODjpyNrclKspufEef7lCI1Qnz+zA+PUa0/+/GD/wDNeAJUXMR03Rpiut2SdLdcDTkF9cYjB9QkpzAWDrmDyLPRj685zn9ueFDeq5huuJp6cQQmGNssUvKEWRFgMx3dzZ21c2qw9UeOnJRo8YF0hznAsZxj1Cdf/wD8w+f8h4y7IeYdqCly8BIWqBqLdiDQ4qRYTlEEDc0a9WjcilRSUoBfUUlhNLCHAM4x0dGF6ormPaZAKbiSz1AVWwlaolBgDTgkhCgSLZAQrdDsDF0iLTAOMADpEIOA4znCh6dOYlq6qRpQjEaTG7Hb5k7CwWSaeLCdgiAH19ViyAnOA4KTDyIeQgxjIxBDlcipxXdu1siKCIpD/lpWy+BwzK4H+sKdpTdBtfvCZCDIRBwpb2Z2CMfVyAIyhdrhRG9UtaKUoFO8KAIGlzlCiS7AWWUeecElFhmOMJgEIy4KjRYDglRHHEOciwAPTnoFluV3ak2Xe6zdVid3A/7NuZ+uGujSA4ZRxEojdUmtcPj7unyYIvqnxKJuR+cAx0ByArPUjVy7mShv3JuZk7k6NUCVx32TrfDn4rqmiPMiLsYtdrdUN5weqnOfsJWowIsjMZu2CUYUQkSEEpUqUkpOmTJygEp06ckASySCCSwhLKJKLDgIQhxgIQ4xjGOj+2k2yek07bdc9kJIcF1sKPuLasd9Z9nl6QGexT7GVY0noxYlyooOExNgxwTfNG8vswnnuqAn2Ubd3L7mlfBo3ZOk4qmWnshliRixYXZMvi7o9ttxM1RzuPgQpZoww5KBqcm1QckbXhybFa0xS1IBtSssNF/8VsD/AHSI8W64I45iVvqCEvKmHsmGct9PUzrCfJUHNRNpiZX2y5LLDEZpIgliEWYDAsfXjh4l0yPi+tW39nPkic5tPEB7jKnxdCHxEnj6euHDEXdI41xyKChzYiQ5ZlApQnJwR3wfVdTjjSmF9tQ5prradKxFtEstStQLHSJzV3azjUaaUSOILBR1O7rH9ESBWqOLC2rgqVAwDNNLKLDwqn2oNjWoiSkCwsWy3XCdLUSJ9LICYAlJLquNcyV8pIKTi6xidczuKAGf2CF1cC4Jhe0Vd01sulZTgJn/APnOHK6Xt/rJywl4Shkdc+zoM3mCxjIjRKYesOEPoz1g/vYE3N2xtT35q7IFPU9ouZTU23fWjb1s9UXVkkKy02It7P8Abnqw8PSH9n1/Vx7Vj/MK17bk3ZlG9lPH52qty6p+M5Bj2NZ7LEHftA4x++DsOsXn6hYxngpSv5kujSgs47sABZNpaWkqjA+oMzrGpI5MnVUQT1QZ/wAQYAl9boD1unOMZ9RrT/78YP8A814EAXMJ19zkAshzkD28mAzkOc4zkJhbGIAw9OPqzjOcZ/bjPAEiHmAa6oyRHGjCSQ6uqRPg5WoMUKDRYCwlEFiPUnCMMHno6wxCELPTnOePUa0/+/GD/wDNePUa0/8Avxg//NeFj0fzDNSciOElCtNZbSjb26q8gzhOlyYiYDXB2WhThH0YFgseCgdOc9UOM54jFoVLOYnZdcTVrKeojOoM/tkoickajhmFAXsr8zKVja4J8HFDLFkswXUNAIAugQRYx+nTf4AOZZ8xXKd45afwAab/AC61z+mNXa6RNIrtKHsp8djcuGsdALGtlUkv6c9AUjKXFtRpZhMoXh6xpAx47xnoF+6Dq2pSc2E6Ahlw1xOKslw2NbhsegxiwYw6RJ/E0OOSVOG9zC1O52U5+SzOyO6ouqLo6MqRoeYZZCZCNQcJGnV69xhaqIS5MFlOSpWE2qgJVqCic4CM0JBITBYyLBYMZ6uPUSsDy4xzxf49RKwPLjHPF/j1ErA8uMc8X+PUSsDy4xzxf4wCPcySVNa/tgCEpedWGh+R5T4CPBhWEKG/o4dg4QshyEzvGQhxjOMgz04zj1RP/wCJv/8AXHGRzfmSSqQoO2SiCmiuq7TDVmE4BG99Lyud7+nZIjlAcgwUPCfGCchFkQDetjAUrnbC3YTZtwKGnOPbbDskiEQ0ZhGSxiCnZqeZIFJAJzzA565ah6VYyEXV6f25ylTazarUVS6lKTkj+YIPW8ZbZmuAIIgCy8zsaA6aPx2SxdTJi5eoM6nQHrdXGMfQmGRvUWjjvIYqoPVxd/dGNscHmNqlKRSgUqWF0VpTlzOoUIVxxAxpxliGScMGc5CMWMtTMa70/HeWFF6oGui79guPLbDR2Y4sCIt+SuLP3hHOnKSLpiiLwWLB5McIjxYRYFlx65Y/tnbf+xjPfHj7Z23/ALGM98ePtnbf+xjPfHj7Z23/ALGM98eBNNhS+ATZtGSYR3SU1M3PhZQDcZwLu/tGTqBJTMdbOQjLyAYRfvBzjPRnhcvZ5o71m7rhmHmK4QTIBIsqh/X18skonMjbCE/T/wDRSgSgxj6g9X9vBmYjv4sjpWRgyWW9a7kycZZeOvkYBGprwjeDBD6Q9AurjAejP7uen6vUmbfKMZ/7neFOZLzD1jsAYS8JAsetSOPDIHjI+2EpGvvST4VhMDkPVwEJOQ9GenIunGMfn0l33JMPiJx+fSXfckw+InH59Jd9yTD4icfn0l33JMPiJxjrb6S7GOnHTnFIsGc4x/fnGM2MHGc4x/d044p/TqtpZKp3GaoSycwUwmQyAvMhfptMpBPJQ5YbUWfZjC2nSKSqe6IE3SBMmwDBhh5+TlB36dN/gA5lnzFcp3jlp/ABpv8ALrXP6h6tYoJSpUxQz1ClSaWQnIJLDkZhxxxogllFFhxnIhCzjGMY4Wtkcez7hlqfAgFtEANTqY+Uox09QLjNzs5YgJ85DnAhIPaRxYujAisYz04mUluWxqdoiqYkzEJozAXWWRpgdJTIXxQbhOuXP0vXJnV9IjjajUYPyiLQJcnqk2RFCEHPH5jqG+9+vveHj8x1Dfe/X3vDx+Y6hvvfr73h4/MdQ33v197w8fmOob736+94ePzHUN979fe8PH5jqG+9+vveHj8x1Dfe/X3vDx+Y6hvvfr73h4/MdQ33v197w8fmOob736+94ePzHUN979fe8PH5jqG+9+vveHj8x1Dfe/X3vDx+Y6hvvfr73h4/MdQ33v197w8fmOob736+94ePzHUN979fe8PH5jqG+9+vveHj8x1Dfe/X3vDx+Y6hvvfr73h4/MdQ33v197w8fmOob736+94ePzHUN979fe8PH5jqG+9+vveHj8x1Dfe/X3vDx+Y6hvvfr73h4/MdQ33v197w8fmOob736+94ePzHUN979fe8PH5jqG+9+vveHj8x1Dfe/X3vDx+Y6hvvfr73h4/MdQ33v197w8fmOob736+94ePzHUN979fe8PH5jqG+9+vveHj8x1Dfe/X3vDx+Y6hvvfr73h4mla2MXE9ga8YZKtSRq0a7eWMl9cYueICxjcDFTINVCZMsLaTiS1JJPcBFrO1AYeIReccJU1fWE3BkqgsIhQeS/wDTkxKMzjrDIJaHAYS3oRIejJhjaatIB046TOn6v1dN/gA5lnzFcp3jlp/ABpv8utc/qOUSm8dZ5VGXgoBLkxvqBO5NqwBRoDycmplIDC+1TqCgmFDx0DKMCEYc4FjGcLXiipW4Vo8DwM0mKyIayUQo8zoz1U6decYZKmMBghdIjRmugQ4D1Qk46enEyrTb2hz5O2ubMS7VzZTDLZmCHiWs6g0t3ZBOcJf2YtOofEKvClMW7kpFYcN5uAgzgzHH2JfiTbvv9x9iX4k277/cfYl+JNu+/wBx9iX4k277/cfYl+JNu+/3H2JfiTbvv9x9iX4k277/AHH2JfiTbvv9x9iX4k277/cfYl+JNu+/3H2JfiTbvv8AcfYl+JNu+/3AtYnGGzQM7ItyMa9Lpimj+4C6hmnYqaMjbJIrr88bEIhqKUarkfWN6RGkMR74BUI5WUlzjCweE/EgtG4Y9FYLAoq/RqLSGROlsW6ena5NMZAzRWLx9QlbZ0ucMvT3IJAiTEJgkiOENQHPVwHpFhEsX1U1okbkoSJG5Urtm0kyZeqX46UKZEedYYClShbj/VALyIRn/pxni1dRofWb0/3TSEJis6tVAhd9iRRCGN81GRmMMbpYZklLhGZk7IFIFpbOUuMX9y6xuS8BKO7NSJpq9ndAoiyTlgm63LQWhSFKSxmpzVOU1iG4ILUFFCEAQujAwhznHTjGeEL4KuI+Flc1BaRtdxXFZeGtwVHGGFEpkLhmx+6K1BppIwhAWMQhCBnGMdOM8Lm8ypUZrs3M57+pYkto2uqfsNCfPVGuLZSbBG4mpxG9BYRBLyEZosAxnIs4xxMaug1YPyKwoDBaRsOVxCbvWwEDfGtg2FZ52+1iRlFKpc2GKH5xbK1eTFjcV11jd3XoUll9cPTGbYqOvQvEOmUmtCIRk93nV1Rl2eH6m7DmFXWEkRML9N0DueFjl8EcyuuEnIDU5GFAM5JGAeUaByqxpblziIAW9Eutq0UiteMxWlQFhRplFiFnKRDXLiSQ4AEXSacAGP3hhxk1/PriPkMRCgaQ56OuKyy2glUWpyiMTGuI7HCjLUFrMZKyDI8Cwb+7nHW+rhSmV1czpVKIxsJWJ1FuWgQekNfDhp2YpSUbYoTCDHdQWItKEeMZUDDkJfWzjOOCawrJvaXOyVIb3UJYI6Ti9mCSqGzWy2wUfb7yWhd5akAFpjtkm4REmjGHLiWExSkCcnIPNKIdWSpW94bFXa92cWq1rUcECjsDjE53YLElhHJzuxUEjALqiz1RgyHP14zjj7EvxJt33+4+xL8Sbd9/uPsS/Em3ff7j7EvxJt33+4+xL8Sbd9/uPsS/Em3ff7j7EvxJt33+4+xL8Sbd9/uPsS/Em3ff7j7EvxJt33+4+xL8Sbd9/uPsS/Em3ff7j7EvxJt33+4mj3AoOl16oYySrU8KzPVshWvx0XQZAhQuaCNO611mSlY+FE4XiA5no04RKBgKO6oAh4QvD+zqbemCXsjcvE9LTnsCdWXnGcmtcLT49iFk5EEIgYX5cjixY6Qm46ej9XTf4AOZZ8xXKd45afwAab/LrXP0M/Z2p5JrhSLO77KVXa7/ALCVJZOyNXXxKqPhyOKpprr/AHFrFHUDjq3sS6TVuY1LSGZyRxKcUzerLFhHnKYskV2VrJpFrfYdhLo/WbRAbDlkwwnZb6eYFvLEdqXCebCRWL6XR+SQ6w5BBGh8jHt9xklwPKfEveigKvZi4aDFPzOFwTUqyWaKanX5rU4a8bKPk1Q0rT80utJXoGPZCj1EUpyemL7GqoiIKWhGQeyR5QtZFWAJnJnO6Rh2atyaSSA2g4W5T2k9Xx+3ANqkq7Jk6a90Ohri6Zva561hBhvdrjsJpTSFQBK9vOXFTjt1pgVBYOlMrUsVV6XyOT60XjTDwwLWe1olbeyj9KN9WK+kKTdSJqq9hTpHq/BXFYnQ1MAldLF6+Ly9SoIyhSCLbTJm6x2F6XV9NZNsTO7nq7WuNWA7qdOdVk0q1yh9FqxRCIWTpDbFcXgdYj7FBySYtrhVsPGee4nlsrqzK8jczVe27c56uENczrsbDdM9VoUkinlgyHOp7HQ2SqxruRa3L5prCjPljKUcYdGroWR/MbL7kKKjONMO4qtrkK3TZSqZam5VUBVbFN0rtFbfuuL3oBMhTe0XzWlGsopuSOgr0B1WDJquQRcwDZjB6kBmQ9yFTTpJbKpOVtsaMkCF4y12Csismoo4XMrvzdllsjXyYSXT61piOYPUItVpQuaRldKwWYf2bs1D66tHZp+K0s93W1ggiVc6abjUrD5BKWtZJLBqfY69c1gGk9gK1jiiPnx723TauJr3RI5CdkDo1uoUZyEPbY7wndq0cWDWlXY5Nla/S+OxZvvNrZqKC60brzY9Hitk2GFcsRXTYplLy5ySW6sklqucKHRnb0xSqTGOKUpzFg9FONQn9isePcnNTcEgTmT6mDIpLuWRazrLpgyVFT0MqSYwkyE2LHZEf7EyJ3YS2s9CSi9nFJj+8pJzNJUyamWOjtWh+a3RktNXzez4bMY0m3a2Pld4UvLYpMmClF0hUvCGGv6uFScIFbSYyNkkdTECh6T9o3OMyqG4DaSSAcbekMygEYpNqhxqeLwxyj0VaiEU/saDa56kMtvT5W5Mig5Q+GV4yLu5iTJVBzgYn72P6Hpv8AHMs+YrlO8ctP4ANN/l1rn/AEppv8AHMs+YrlO8ctP4ANN/l1rn/Smm/wAAHMs+YrlO8ctP4ANN/l1rn6cWWYaUWYeIQSQDGEAzhALEaMJQRZxkwQCgZFnGOnoDjOf2Y4CYUMBhYw4EAwsWBgGHP7BBEHOQiDnH9+M/oAEQwBEYLISwiFjGRiwHIshBjOekQsBDnPRj+7H0PTf4AOZZ8xXKd45afwAab/LrXP64Te9H9njA8ZTdVN2A8i6OgQhd37xjJfR9XQZjH1/XjP8Ao3Tf4AOZZ8xXKd45afwAab/LrXP+lNN/gA5lnzFcp3jl8wWdcwbSCFzaF6QaoROYw6WbX0NHJVE5VHKGgTPIY1JY88T1G7MUgYXdGclWIlRJSlKpKGUaAIwiDj1LNAPORrr4jcepZoB5yNdfEbj1LNAPORrr4jcepZoB5yNdfEbj1LNAPORrr4jcepZoB5yNdfEbj1LNAPORrr4jcepZoB5yNdfEbj1LNAPORrr4jcepZoB5yNdfEbj1LNAPORrr4jcepZoB5yNdfEbj1LNAPORrr4jcepZoB5yNdfEbj1LNAPORrr4jcepZoB5yNdfEbj1LNAPORrr4jcepZoB5yNdfEbj1LNAPORrr4jcepZoB5yNdfEbj1LNAPORrr4jcepZoB5yNdfEbj1LNAPORrr4jcepZoB5yNdfEbj1LNAPORrr4jcepZoB5yNdfEbj1LNAPORrr4jcepZoB5yNdfEbj1LNAPORrr4jcepZoB5yNdfEbj1LNAPORrr4jcepZoB5yNdfEbj1LNAPORrr4jcepZoB5yNdfEbj1LNAPORrr4jcepZoB5yNdfEbj1LNAPORrr4jcepZoB5yNdfEbj1LNAPORrr4jcepZoB5yNdfEbj1LNAPORrr4jcepZoB5yNdfEbj1LNAPORrr4jcepZoB5yNdfEbj1LNAPORrr4jcepZoB5yNdfEbj1LNAPORrr4jcepZoB5yNdfEbj1LNAPORrr4jcepZoB5yNdfEbj1LNAPORrr4jcaoTpJzBtIFUJjmkHMGichmKba+hj4qxSqaXzyyniHRp5kJU+E0NcgljRAn1U2IjzgKV6ZlXmkAGBGoEX/AP/Z"/>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a:t>Let's understand this concept with an example where the </a:t>
            </a:r>
            <a:r>
              <a:rPr lang="en-US" b="1" dirty="0"/>
              <a:t>null hypothesis</a:t>
            </a:r>
            <a:r>
              <a:rPr lang="en-US" dirty="0"/>
              <a:t> is that it is common for students to score 68 marks in mathematics.</a:t>
            </a:r>
          </a:p>
          <a:p>
            <a:r>
              <a:rPr lang="en-US" dirty="0"/>
              <a:t>Let's define the significance level at 5%. If the p-value is less than 5%, then the null hypothesis is rejected and it is not common to score 68 marks in mathematics.</a:t>
            </a:r>
          </a:p>
          <a:p>
            <a:r>
              <a:rPr lang="en-US" dirty="0"/>
              <a:t>Let's get the z-score of 68 marks:</a:t>
            </a:r>
          </a:p>
          <a:p>
            <a:r>
              <a:rPr lang="en-IN" dirty="0"/>
              <a:t>&gt;&gt;&gt; </a:t>
            </a:r>
            <a:r>
              <a:rPr lang="en-IN" dirty="0" err="1"/>
              <a:t>zscore</a:t>
            </a:r>
            <a:r>
              <a:rPr lang="en-IN" dirty="0"/>
              <a:t> = ( 68 - </a:t>
            </a:r>
            <a:r>
              <a:rPr lang="en-IN" dirty="0" err="1"/>
              <a:t>classscore.mean</a:t>
            </a:r>
            <a:r>
              <a:rPr lang="en-IN" dirty="0"/>
              <a:t>() ) / </a:t>
            </a:r>
            <a:r>
              <a:rPr lang="en-IN" dirty="0" err="1"/>
              <a:t>classscore.std</a:t>
            </a:r>
            <a:r>
              <a:rPr lang="en-IN" dirty="0"/>
              <a:t>()</a:t>
            </a:r>
          </a:p>
          <a:p>
            <a:r>
              <a:rPr lang="en-IN" dirty="0"/>
              <a:t>&gt;&gt;&gt; </a:t>
            </a:r>
            <a:r>
              <a:rPr lang="en-IN" dirty="0" err="1"/>
              <a:t>zscore</a:t>
            </a:r>
            <a:endParaRPr lang="en-IN" dirty="0"/>
          </a:p>
          <a:p>
            <a:r>
              <a:rPr lang="en-IN" dirty="0"/>
              <a:t>2.283</a:t>
            </a:r>
          </a:p>
          <a:p>
            <a:endParaRPr lang="en-IN" dirty="0"/>
          </a:p>
        </p:txBody>
      </p:sp>
    </p:spTree>
    <p:extLst>
      <p:ext uri="{BB962C8B-B14F-4D97-AF65-F5344CB8AC3E}">
        <p14:creationId xmlns:p14="http://schemas.microsoft.com/office/powerpoint/2010/main" val="1859664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Picture 4"/>
          <p:cNvPicPr>
            <a:picLocks noChangeAspect="1"/>
          </p:cNvPicPr>
          <p:nvPr/>
        </p:nvPicPr>
        <p:blipFill>
          <a:blip r:embed="rId2"/>
          <a:stretch>
            <a:fillRect/>
          </a:stretch>
        </p:blipFill>
        <p:spPr>
          <a:xfrm>
            <a:off x="1828800" y="2310245"/>
            <a:ext cx="7093527" cy="3771900"/>
          </a:xfrm>
          <a:prstGeom prst="rect">
            <a:avLst/>
          </a:prstGeom>
        </p:spPr>
      </p:pic>
    </p:spTree>
    <p:extLst>
      <p:ext uri="{BB962C8B-B14F-4D97-AF65-F5344CB8AC3E}">
        <p14:creationId xmlns:p14="http://schemas.microsoft.com/office/powerpoint/2010/main" val="2645825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Central limit </a:t>
            </a:r>
            <a:r>
              <a:rPr lang="en-IN" dirty="0" err="1" smtClean="0"/>
              <a:t>theoram</a:t>
            </a:r>
            <a:endParaRPr lang="en-IN" dirty="0"/>
          </a:p>
        </p:txBody>
      </p:sp>
      <p:sp>
        <p:nvSpPr>
          <p:cNvPr id="4" name="AutoShape 2" descr="Image result for what is a significant z-score in statistics"/>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dirty="0"/>
              <a:t>The central limit theorem states that the distribution of sample means approximates a normal distribution as the sample size gets larger (assuming that all samples are identical in size), regardless of population distribution shape.</a:t>
            </a:r>
          </a:p>
          <a:p>
            <a:r>
              <a:rPr lang="en-US" dirty="0" smtClean="0"/>
              <a:t>CLT </a:t>
            </a:r>
            <a:r>
              <a:rPr lang="en-US" dirty="0"/>
              <a:t>is a statistical theory that states that given a sufficiently large sample size from a population with a finite level of variance, the mean of all samples from the same population will be approximately equal to the mean of the population</a:t>
            </a:r>
            <a:r>
              <a:rPr lang="en-US" dirty="0" smtClean="0"/>
              <a:t>.</a:t>
            </a:r>
          </a:p>
          <a:p>
            <a:r>
              <a:rPr lang="en-US" dirty="0"/>
              <a:t> </a:t>
            </a:r>
            <a:r>
              <a:rPr lang="en-US" dirty="0" smtClean="0"/>
              <a:t>all </a:t>
            </a:r>
            <a:r>
              <a:rPr lang="en-US" dirty="0"/>
              <a:t>the samples will follow an approximate normal distribution pattern, with all variances being approximately equal to the variance of the population divided by each sample's size.</a:t>
            </a:r>
            <a:endParaRPr lang="en-IN" dirty="0"/>
          </a:p>
        </p:txBody>
      </p:sp>
    </p:spTree>
    <p:extLst>
      <p:ext uri="{BB962C8B-B14F-4D97-AF65-F5344CB8AC3E}">
        <p14:creationId xmlns:p14="http://schemas.microsoft.com/office/powerpoint/2010/main" val="33634325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Hypothesis </a:t>
            </a:r>
            <a:r>
              <a:rPr lang="en-IN" b="1" dirty="0"/>
              <a:t>Testing</a:t>
            </a:r>
            <a:br>
              <a:rPr lang="en-IN" b="1" dirty="0"/>
            </a:br>
            <a:endParaRPr lang="en-IN" dirty="0"/>
          </a:p>
        </p:txBody>
      </p:sp>
      <p:sp>
        <p:nvSpPr>
          <p:cNvPr id="3" name="Content Placeholder 2"/>
          <p:cNvSpPr>
            <a:spLocks noGrp="1"/>
          </p:cNvSpPr>
          <p:nvPr>
            <p:ph idx="1"/>
          </p:nvPr>
        </p:nvSpPr>
        <p:spPr/>
        <p:txBody>
          <a:bodyPr>
            <a:normAutofit/>
          </a:bodyPr>
          <a:lstStyle/>
          <a:p>
            <a:r>
              <a:rPr lang="en-GB" sz="3200" dirty="0"/>
              <a:t>An </a:t>
            </a:r>
            <a:r>
              <a:rPr lang="en-GB" sz="3200" b="1" dirty="0"/>
              <a:t>objective</a:t>
            </a:r>
            <a:r>
              <a:rPr lang="en-GB" sz="3200" dirty="0"/>
              <a:t> method of making decisions or </a:t>
            </a:r>
            <a:r>
              <a:rPr lang="en-GB" sz="3200" b="1" dirty="0"/>
              <a:t>inferences</a:t>
            </a:r>
            <a:r>
              <a:rPr lang="en-GB" sz="3200" dirty="0"/>
              <a:t> from sample data (evidence)</a:t>
            </a:r>
          </a:p>
          <a:p>
            <a:endParaRPr lang="en-IN" sz="3200" dirty="0"/>
          </a:p>
        </p:txBody>
      </p:sp>
    </p:spTree>
    <p:extLst>
      <p:ext uri="{BB962C8B-B14F-4D97-AF65-F5344CB8AC3E}">
        <p14:creationId xmlns:p14="http://schemas.microsoft.com/office/powerpoint/2010/main" val="448013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05000" y="1460500"/>
            <a:ext cx="5181600" cy="4711700"/>
          </a:xfrm>
        </p:spPr>
        <p:txBody>
          <a:bodyPr>
            <a:normAutofit fontScale="92500" lnSpcReduction="10000"/>
          </a:bodyPr>
          <a:lstStyle/>
          <a:p>
            <a:endParaRPr lang="en-GB" sz="2800" dirty="0"/>
          </a:p>
          <a:p>
            <a:r>
              <a:rPr lang="en-GB" sz="2800" dirty="0"/>
              <a:t>Sample data used </a:t>
            </a:r>
            <a:r>
              <a:rPr lang="en-GB" sz="2800" dirty="0">
                <a:solidFill>
                  <a:schemeClr val="dk1"/>
                </a:solidFill>
              </a:rPr>
              <a:t>to choose between two choices i.e.  </a:t>
            </a:r>
            <a:r>
              <a:rPr lang="en-GB" sz="2800" b="1" dirty="0">
                <a:solidFill>
                  <a:schemeClr val="dk1"/>
                </a:solidFill>
              </a:rPr>
              <a:t>hypotheses</a:t>
            </a:r>
            <a:r>
              <a:rPr lang="en-GB" sz="2800" dirty="0">
                <a:solidFill>
                  <a:schemeClr val="dk1"/>
                </a:solidFill>
              </a:rPr>
              <a:t> or statements about a population</a:t>
            </a:r>
          </a:p>
          <a:p>
            <a:endParaRPr lang="en-GB" sz="2800" dirty="0">
              <a:solidFill>
                <a:schemeClr val="dk1"/>
              </a:solidFill>
            </a:endParaRPr>
          </a:p>
          <a:p>
            <a:r>
              <a:rPr lang="en-GB" sz="2800" dirty="0">
                <a:solidFill>
                  <a:schemeClr val="dk1"/>
                </a:solidFill>
              </a:rPr>
              <a:t>We typically do this by comparing what we have observed to what we expected if one of the statements (</a:t>
            </a:r>
            <a:r>
              <a:rPr lang="en-GB" sz="2800" b="1" dirty="0">
                <a:solidFill>
                  <a:schemeClr val="dk1"/>
                </a:solidFill>
              </a:rPr>
              <a:t>Null Hypothesis</a:t>
            </a:r>
            <a:r>
              <a:rPr lang="en-GB" sz="2800" dirty="0">
                <a:solidFill>
                  <a:schemeClr val="dk1"/>
                </a:solidFill>
              </a:rPr>
              <a:t>) was true</a:t>
            </a:r>
            <a:endParaRPr lang="en-GB" sz="2800" dirty="0"/>
          </a:p>
        </p:txBody>
      </p:sp>
      <p:sp>
        <p:nvSpPr>
          <p:cNvPr id="3" name="Title 2"/>
          <p:cNvSpPr>
            <a:spLocks noGrp="1"/>
          </p:cNvSpPr>
          <p:nvPr>
            <p:ph type="title"/>
          </p:nvPr>
        </p:nvSpPr>
        <p:spPr/>
        <p:txBody>
          <a:bodyPr/>
          <a:lstStyle/>
          <a:p>
            <a:r>
              <a:rPr lang="en-GB" dirty="0" smtClean="0"/>
              <a:t>Hypothesis testing </a:t>
            </a:r>
            <a:endParaRPr lang="en-GB" dirty="0"/>
          </a:p>
        </p:txBody>
      </p:sp>
      <p:pic>
        <p:nvPicPr>
          <p:cNvPr id="389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86600" y="1524000"/>
            <a:ext cx="3054108"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424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a:xfrm>
            <a:off x="1524001" y="357188"/>
            <a:ext cx="8353425" cy="1143000"/>
          </a:xfrm>
        </p:spPr>
        <p:txBody>
          <a:bodyPr>
            <a:noAutofit/>
          </a:bodyPr>
          <a:lstStyle/>
          <a:p>
            <a:pPr algn="ctr"/>
            <a:r>
              <a:rPr lang="en-GB" sz="4000" dirty="0"/>
              <a:t>Hypothesis testing </a:t>
            </a:r>
            <a:r>
              <a:rPr lang="en-GB" sz="3800" dirty="0"/>
              <a:t>Framework</a:t>
            </a:r>
            <a:br>
              <a:rPr lang="en-GB" sz="3800" dirty="0"/>
            </a:br>
            <a:endParaRPr lang="en-GB" sz="3800" dirty="0"/>
          </a:p>
        </p:txBody>
      </p:sp>
      <p:sp>
        <p:nvSpPr>
          <p:cNvPr id="91139" name="Content Placeholder 2"/>
          <p:cNvSpPr>
            <a:spLocks noGrp="1"/>
          </p:cNvSpPr>
          <p:nvPr>
            <p:ph idx="4294967295"/>
          </p:nvPr>
        </p:nvSpPr>
        <p:spPr>
          <a:xfrm>
            <a:off x="1905000" y="1676400"/>
            <a:ext cx="7772400" cy="4114800"/>
          </a:xfrm>
        </p:spPr>
        <p:txBody>
          <a:bodyPr>
            <a:normAutofit/>
          </a:bodyPr>
          <a:lstStyle/>
          <a:p>
            <a:r>
              <a:rPr lang="en-GB" dirty="0" smtClean="0"/>
              <a:t>Always two hypotheses:</a:t>
            </a:r>
          </a:p>
          <a:p>
            <a:pPr>
              <a:buFont typeface="Arial" charset="0"/>
              <a:buNone/>
            </a:pPr>
            <a:r>
              <a:rPr lang="en-GB" dirty="0" smtClean="0"/>
              <a:t>	H</a:t>
            </a:r>
            <a:r>
              <a:rPr lang="en-GB" baseline="-25000" dirty="0" smtClean="0"/>
              <a:t>A</a:t>
            </a:r>
            <a:r>
              <a:rPr lang="en-GB" dirty="0" smtClean="0"/>
              <a:t>:</a:t>
            </a:r>
            <a:r>
              <a:rPr lang="en-GB" sz="2800" dirty="0"/>
              <a:t> Research (Alternative) Hypothesis</a:t>
            </a:r>
          </a:p>
          <a:p>
            <a:pPr lvl="2"/>
            <a:r>
              <a:rPr lang="en-GB" dirty="0" smtClean="0"/>
              <a:t>What we aim to gather evidence of</a:t>
            </a:r>
          </a:p>
          <a:p>
            <a:pPr lvl="2"/>
            <a:r>
              <a:rPr lang="en-GB" dirty="0" smtClean="0"/>
              <a:t>Typically that there </a:t>
            </a:r>
            <a:r>
              <a:rPr lang="en-GB" b="1" dirty="0" smtClean="0"/>
              <a:t>is</a:t>
            </a:r>
            <a:r>
              <a:rPr lang="en-GB" dirty="0" smtClean="0"/>
              <a:t> a difference/effect/relationship etc.</a:t>
            </a:r>
          </a:p>
          <a:p>
            <a:pPr>
              <a:buFont typeface="Arial" charset="0"/>
              <a:buNone/>
            </a:pPr>
            <a:r>
              <a:rPr lang="en-GB" dirty="0" smtClean="0"/>
              <a:t>	H</a:t>
            </a:r>
            <a:r>
              <a:rPr lang="en-GB" baseline="-25000" dirty="0" smtClean="0"/>
              <a:t>0</a:t>
            </a:r>
            <a:r>
              <a:rPr lang="en-GB" dirty="0" smtClean="0"/>
              <a:t>: </a:t>
            </a:r>
            <a:r>
              <a:rPr lang="en-GB" sz="2800" dirty="0"/>
              <a:t>Null Hypothesis</a:t>
            </a:r>
          </a:p>
          <a:p>
            <a:pPr lvl="2"/>
            <a:r>
              <a:rPr lang="en-GB" dirty="0" smtClean="0"/>
              <a:t>What we assume is true to begin with</a:t>
            </a:r>
          </a:p>
          <a:p>
            <a:pPr lvl="2"/>
            <a:r>
              <a:rPr lang="en-GB" dirty="0" smtClean="0"/>
              <a:t>Typically that there is </a:t>
            </a:r>
            <a:r>
              <a:rPr lang="en-GB" b="1" dirty="0" smtClean="0"/>
              <a:t>no</a:t>
            </a:r>
            <a:r>
              <a:rPr lang="en-GB" dirty="0" smtClean="0"/>
              <a:t> difference/effect/relationship etc.</a:t>
            </a:r>
            <a:endParaRPr lang="en-GB" sz="1800" dirty="0"/>
          </a:p>
        </p:txBody>
      </p:sp>
    </p:spTree>
    <p:extLst>
      <p:ext uri="{BB962C8B-B14F-4D97-AF65-F5344CB8AC3E}">
        <p14:creationId xmlns:p14="http://schemas.microsoft.com/office/powerpoint/2010/main" val="19865283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11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113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1139">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91139">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91139">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11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218" name="Picture 2" descr="https://encrypted-tbn0.gstatic.com/images?q=tbn:ANd9GcREkFAvjtAyQEzoGOQFiWgdPKDuQgiTnkwLXRO3fp1swVbziko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39201" y="702200"/>
            <a:ext cx="1647497" cy="135520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
          </p:nvPr>
        </p:nvSpPr>
        <p:spPr>
          <a:xfrm>
            <a:off x="1723697" y="1752601"/>
            <a:ext cx="8534400" cy="4525963"/>
          </a:xfrm>
        </p:spPr>
        <p:txBody>
          <a:bodyPr>
            <a:normAutofit/>
          </a:bodyPr>
          <a:lstStyle/>
          <a:p>
            <a:r>
              <a:rPr lang="en-GB" dirty="0" smtClean="0"/>
              <a:t>Members of a jury have to decide whether  person</a:t>
            </a:r>
          </a:p>
          <a:p>
            <a:r>
              <a:rPr lang="en-GB" dirty="0" smtClean="0"/>
              <a:t> is guilty or innocent based on evidence </a:t>
            </a:r>
          </a:p>
          <a:p>
            <a:pPr marL="109728" indent="0">
              <a:buNone/>
            </a:pPr>
            <a:endParaRPr lang="en-GB" sz="1300" dirty="0"/>
          </a:p>
          <a:p>
            <a:pPr marL="365125" indent="0">
              <a:buNone/>
            </a:pPr>
            <a:r>
              <a:rPr lang="en-GB" b="1" dirty="0" smtClean="0">
                <a:solidFill>
                  <a:schemeClr val="accent1">
                    <a:lumMod val="75000"/>
                  </a:schemeClr>
                </a:solidFill>
              </a:rPr>
              <a:t>Null</a:t>
            </a:r>
            <a:r>
              <a:rPr lang="en-GB" b="1" dirty="0">
                <a:solidFill>
                  <a:schemeClr val="accent1">
                    <a:lumMod val="75000"/>
                  </a:schemeClr>
                </a:solidFill>
              </a:rPr>
              <a:t>:</a:t>
            </a:r>
            <a:r>
              <a:rPr lang="en-GB" b="1" dirty="0"/>
              <a:t> </a:t>
            </a:r>
            <a:r>
              <a:rPr lang="en-GB" dirty="0"/>
              <a:t>The person is innocent</a:t>
            </a:r>
          </a:p>
          <a:p>
            <a:pPr marL="365125" indent="0">
              <a:buNone/>
            </a:pPr>
            <a:r>
              <a:rPr lang="en-GB" b="1" dirty="0" smtClean="0">
                <a:solidFill>
                  <a:schemeClr val="accent1">
                    <a:lumMod val="75000"/>
                  </a:schemeClr>
                </a:solidFill>
              </a:rPr>
              <a:t>Alternative</a:t>
            </a:r>
            <a:r>
              <a:rPr lang="en-GB" b="1" dirty="0">
                <a:solidFill>
                  <a:schemeClr val="accent1">
                    <a:lumMod val="75000"/>
                  </a:schemeClr>
                </a:solidFill>
              </a:rPr>
              <a:t>: </a:t>
            </a:r>
            <a:r>
              <a:rPr lang="en-GB" dirty="0"/>
              <a:t>The person is not </a:t>
            </a:r>
            <a:r>
              <a:rPr lang="en-GB" dirty="0" smtClean="0"/>
              <a:t>innocent (i.e. guilty)</a:t>
            </a:r>
            <a:endParaRPr lang="en-GB" dirty="0"/>
          </a:p>
          <a:p>
            <a:endParaRPr lang="en-GB" sz="1300" dirty="0"/>
          </a:p>
          <a:p>
            <a:r>
              <a:rPr lang="en-GB" dirty="0"/>
              <a:t>The null can only be rejected if </a:t>
            </a:r>
            <a:r>
              <a:rPr lang="en-GB" dirty="0" smtClean="0"/>
              <a:t>there is </a:t>
            </a:r>
            <a:r>
              <a:rPr lang="en-GB" dirty="0"/>
              <a:t>enough evidence </a:t>
            </a:r>
            <a:r>
              <a:rPr lang="en-GB" dirty="0" smtClean="0"/>
              <a:t>to doubt it</a:t>
            </a:r>
          </a:p>
          <a:p>
            <a:r>
              <a:rPr lang="en-GB" dirty="0" smtClean="0"/>
              <a:t>i.e. the jury can only convict if there is beyond reasonable doubt for the null of innocence</a:t>
            </a:r>
            <a:endParaRPr lang="en-GB" sz="1300" dirty="0"/>
          </a:p>
          <a:p>
            <a:r>
              <a:rPr lang="en-GB" dirty="0" smtClean="0"/>
              <a:t>They do not know whether the person is really guilty or innocent so they may make a mistake</a:t>
            </a:r>
            <a:endParaRPr lang="en-GB" dirty="0"/>
          </a:p>
        </p:txBody>
      </p:sp>
      <p:sp>
        <p:nvSpPr>
          <p:cNvPr id="2" name="Title 1"/>
          <p:cNvSpPr>
            <a:spLocks noGrp="1"/>
          </p:cNvSpPr>
          <p:nvPr>
            <p:ph type="title"/>
          </p:nvPr>
        </p:nvSpPr>
        <p:spPr>
          <a:xfrm>
            <a:off x="1676400" y="223855"/>
            <a:ext cx="8382000" cy="1143000"/>
          </a:xfrm>
        </p:spPr>
        <p:txBody>
          <a:bodyPr>
            <a:normAutofit fontScale="90000"/>
          </a:bodyPr>
          <a:lstStyle/>
          <a:p>
            <a:r>
              <a:rPr lang="en-GB" dirty="0" smtClean="0"/>
              <a:t>Could try explaining things in the context of “The Court </a:t>
            </a:r>
            <a:r>
              <a:rPr lang="en-GB" dirty="0"/>
              <a:t>C</a:t>
            </a:r>
            <a:r>
              <a:rPr lang="en-GB" dirty="0" smtClean="0"/>
              <a:t>ase”?</a:t>
            </a:r>
            <a:endParaRPr lang="en-GB" dirty="0"/>
          </a:p>
        </p:txBody>
      </p:sp>
    </p:spTree>
    <p:extLst>
      <p:ext uri="{BB962C8B-B14F-4D97-AF65-F5344CB8AC3E}">
        <p14:creationId xmlns:p14="http://schemas.microsoft.com/office/powerpoint/2010/main" val="322633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a Z-Score?</a:t>
            </a:r>
            <a:br>
              <a:rPr lang="en-IN" dirty="0"/>
            </a:br>
            <a:endParaRPr lang="en-IN" dirty="0"/>
          </a:p>
        </p:txBody>
      </p:sp>
      <p:sp>
        <p:nvSpPr>
          <p:cNvPr id="3" name="Content Placeholder 2"/>
          <p:cNvSpPr>
            <a:spLocks noGrp="1"/>
          </p:cNvSpPr>
          <p:nvPr>
            <p:ph idx="1"/>
          </p:nvPr>
        </p:nvSpPr>
        <p:spPr/>
        <p:txBody>
          <a:bodyPr/>
          <a:lstStyle/>
          <a:p>
            <a:r>
              <a:rPr lang="en-US" dirty="0"/>
              <a:t>A Z-score is a numerical measurement used in statistics of a value's relationship to the mean (average) of a group of values, measured in terms of </a:t>
            </a:r>
            <a:r>
              <a:rPr lang="en-US" u="sng" dirty="0">
                <a:hlinkClick r:id="rId2"/>
              </a:rPr>
              <a:t>standard deviations</a:t>
            </a:r>
            <a:r>
              <a:rPr lang="en-US" dirty="0"/>
              <a:t> from the mean</a:t>
            </a:r>
            <a:r>
              <a:rPr lang="en-US" dirty="0" smtClean="0"/>
              <a:t>.</a:t>
            </a:r>
          </a:p>
          <a:p>
            <a:r>
              <a:rPr lang="en-US" dirty="0" smtClean="0"/>
              <a:t> </a:t>
            </a:r>
            <a:r>
              <a:rPr lang="en-US" dirty="0"/>
              <a:t>If a Z-score is 0, it indicates that the data point's score is identical to the mean score. A Z-score of 1.0 would indicate a value that is one standard deviation from the mean</a:t>
            </a:r>
            <a:r>
              <a:rPr lang="en-US" dirty="0" smtClean="0"/>
              <a:t>.</a:t>
            </a:r>
          </a:p>
          <a:p>
            <a:r>
              <a:rPr lang="en-US" dirty="0" smtClean="0"/>
              <a:t> </a:t>
            </a:r>
            <a:r>
              <a:rPr lang="en-US" dirty="0"/>
              <a:t>Z-scores may be positive or negative, with a positive value indicating the score is above the mean and a negative score indicating it is below the mean.</a:t>
            </a:r>
            <a:endParaRPr lang="en-IN" dirty="0"/>
          </a:p>
        </p:txBody>
      </p:sp>
    </p:spTree>
    <p:extLst>
      <p:ext uri="{BB962C8B-B14F-4D97-AF65-F5344CB8AC3E}">
        <p14:creationId xmlns:p14="http://schemas.microsoft.com/office/powerpoint/2010/main" val="3585182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0945"/>
            <a:ext cx="8596668" cy="900547"/>
          </a:xfrm>
        </p:spPr>
        <p:txBody>
          <a:bodyPr>
            <a:normAutofit/>
          </a:bodyPr>
          <a:lstStyle/>
          <a:p>
            <a:r>
              <a:rPr lang="en-IN" dirty="0" smtClean="0"/>
              <a:t>Area under the normal distribution</a:t>
            </a:r>
            <a:endParaRPr lang="en-IN" dirty="0"/>
          </a:p>
        </p:txBody>
      </p:sp>
      <p:pic>
        <p:nvPicPr>
          <p:cNvPr id="4" name="Content Placeholder 3"/>
          <p:cNvPicPr>
            <a:picLocks noGrp="1" noChangeAspect="1"/>
          </p:cNvPicPr>
          <p:nvPr>
            <p:ph idx="1"/>
          </p:nvPr>
        </p:nvPicPr>
        <p:blipFill>
          <a:blip r:embed="rId2"/>
          <a:stretch>
            <a:fillRect/>
          </a:stretch>
        </p:blipFill>
        <p:spPr>
          <a:xfrm>
            <a:off x="1108363" y="1149927"/>
            <a:ext cx="5347855" cy="2549235"/>
          </a:xfrm>
          <a:prstGeom prst="rect">
            <a:avLst/>
          </a:prstGeom>
        </p:spPr>
      </p:pic>
      <p:pic>
        <p:nvPicPr>
          <p:cNvPr id="5" name="Picture 4"/>
          <p:cNvPicPr>
            <a:picLocks noChangeAspect="1"/>
          </p:cNvPicPr>
          <p:nvPr/>
        </p:nvPicPr>
        <p:blipFill>
          <a:blip r:embed="rId3"/>
          <a:stretch>
            <a:fillRect/>
          </a:stretch>
        </p:blipFill>
        <p:spPr>
          <a:xfrm>
            <a:off x="1108363" y="3796145"/>
            <a:ext cx="5191379" cy="2715491"/>
          </a:xfrm>
          <a:prstGeom prst="rect">
            <a:avLst/>
          </a:prstGeom>
        </p:spPr>
      </p:pic>
      <p:pic>
        <p:nvPicPr>
          <p:cNvPr id="6" name="Picture 5"/>
          <p:cNvPicPr>
            <a:picLocks noChangeAspect="1"/>
          </p:cNvPicPr>
          <p:nvPr/>
        </p:nvPicPr>
        <p:blipFill>
          <a:blip r:embed="rId4"/>
          <a:stretch>
            <a:fillRect/>
          </a:stretch>
        </p:blipFill>
        <p:spPr>
          <a:xfrm>
            <a:off x="6567055" y="2535381"/>
            <a:ext cx="3505200" cy="2729346"/>
          </a:xfrm>
          <a:prstGeom prst="rect">
            <a:avLst/>
          </a:prstGeom>
        </p:spPr>
      </p:pic>
    </p:spTree>
    <p:extLst>
      <p:ext uri="{BB962C8B-B14F-4D97-AF65-F5344CB8AC3E}">
        <p14:creationId xmlns:p14="http://schemas.microsoft.com/office/powerpoint/2010/main" val="494823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PQuestion"/>
          <p:cNvSpPr>
            <a:spLocks noGrp="1"/>
          </p:cNvSpPr>
          <p:nvPr>
            <p:ph type="title"/>
          </p:nvPr>
        </p:nvSpPr>
        <p:spPr>
          <a:xfrm>
            <a:off x="1905000" y="46038"/>
            <a:ext cx="8305800" cy="715962"/>
          </a:xfrm>
        </p:spPr>
        <p:txBody>
          <a:bodyPr>
            <a:noAutofit/>
          </a:bodyPr>
          <a:lstStyle/>
          <a:p>
            <a:pPr>
              <a:defRPr/>
            </a:pPr>
            <a:r>
              <a:rPr lang="en-GB" b="1" dirty="0"/>
              <a:t>Types of Errors</a:t>
            </a:r>
            <a:endParaRPr lang="en-GB" dirty="0"/>
          </a:p>
        </p:txBody>
      </p:sp>
      <p:graphicFrame>
        <p:nvGraphicFramePr>
          <p:cNvPr id="6" name="Group 37"/>
          <p:cNvGraphicFramePr>
            <a:graphicFrameLocks/>
          </p:cNvGraphicFramePr>
          <p:nvPr>
            <p:extLst/>
          </p:nvPr>
        </p:nvGraphicFramePr>
        <p:xfrm>
          <a:off x="2133601" y="1795344"/>
          <a:ext cx="8001003" cy="4224456"/>
        </p:xfrm>
        <a:graphic>
          <a:graphicData uri="http://schemas.openxmlformats.org/drawingml/2006/table">
            <a:tbl>
              <a:tblPr/>
              <a:tblGrid>
                <a:gridCol w="2667001">
                  <a:extLst>
                    <a:ext uri="{9D8B030D-6E8A-4147-A177-3AD203B41FA5}">
                      <a16:colId xmlns:a16="http://schemas.microsoft.com/office/drawing/2014/main" val="20000"/>
                    </a:ext>
                  </a:extLst>
                </a:gridCol>
                <a:gridCol w="2667001">
                  <a:extLst>
                    <a:ext uri="{9D8B030D-6E8A-4147-A177-3AD203B41FA5}">
                      <a16:colId xmlns:a16="http://schemas.microsoft.com/office/drawing/2014/main" val="20001"/>
                    </a:ext>
                  </a:extLst>
                </a:gridCol>
                <a:gridCol w="2667001">
                  <a:extLst>
                    <a:ext uri="{9D8B030D-6E8A-4147-A177-3AD203B41FA5}">
                      <a16:colId xmlns:a16="http://schemas.microsoft.com/office/drawing/2014/main" val="20002"/>
                    </a:ext>
                  </a:extLst>
                </a:gridCol>
              </a:tblGrid>
              <a:tr h="1209469">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0" i="0" u="none" strike="noStrike" cap="none" normalizeH="0" baseline="0" dirty="0" smtClean="0">
                        <a:ln>
                          <a:noFill/>
                        </a:ln>
                        <a:solidFill>
                          <a:schemeClr val="tx1"/>
                        </a:solidFill>
                        <a:effectLst/>
                        <a:latin typeface="Calibri" pitchFamily="34" charset="0"/>
                        <a:cs typeface="Times New Roman" pitchFamily="18"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dirty="0" smtClean="0">
                          <a:ln>
                            <a:noFill/>
                          </a:ln>
                          <a:solidFill>
                            <a:schemeClr val="tx1"/>
                          </a:solidFill>
                          <a:effectLst/>
                          <a:latin typeface="Calibri" pitchFamily="34" charset="0"/>
                          <a:cs typeface="Times New Roman" pitchFamily="18" charset="0"/>
                        </a:rPr>
                        <a:t>Study reports</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dirty="0" smtClean="0">
                          <a:ln>
                            <a:noFill/>
                          </a:ln>
                          <a:solidFill>
                            <a:schemeClr val="tx1"/>
                          </a:solidFill>
                          <a:effectLst/>
                          <a:latin typeface="Calibri" pitchFamily="34" charset="0"/>
                          <a:cs typeface="Times New Roman" pitchFamily="18" charset="0"/>
                        </a:rPr>
                        <a:t> </a:t>
                      </a:r>
                      <a:r>
                        <a:rPr kumimoji="0" lang="en-GB" sz="2400" b="1" i="0" u="none" strike="noStrike" cap="none" normalizeH="0" baseline="0" dirty="0" smtClean="0">
                          <a:ln>
                            <a:noFill/>
                          </a:ln>
                          <a:solidFill>
                            <a:schemeClr val="tx1"/>
                          </a:solidFill>
                          <a:effectLst/>
                          <a:latin typeface="Calibri" pitchFamily="34" charset="0"/>
                          <a:cs typeface="Times New Roman" pitchFamily="18" charset="0"/>
                        </a:rPr>
                        <a:t>NO</a:t>
                      </a:r>
                      <a:r>
                        <a:rPr kumimoji="0" lang="en-GB" sz="2400" b="0" i="0" u="none" strike="noStrike" cap="none" normalizeH="0" baseline="0" dirty="0" smtClean="0">
                          <a:ln>
                            <a:noFill/>
                          </a:ln>
                          <a:solidFill>
                            <a:schemeClr val="tx1"/>
                          </a:solidFill>
                          <a:effectLst/>
                          <a:latin typeface="Calibri" pitchFamily="34" charset="0"/>
                          <a:cs typeface="Times New Roman" pitchFamily="18" charset="0"/>
                        </a:rPr>
                        <a:t> difference</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dirty="0" smtClean="0">
                          <a:ln>
                            <a:noFill/>
                          </a:ln>
                          <a:solidFill>
                            <a:schemeClr val="tx1"/>
                          </a:solidFill>
                          <a:effectLst/>
                          <a:latin typeface="Calibri" pitchFamily="34" charset="0"/>
                          <a:cs typeface="Times New Roman" pitchFamily="18" charset="0"/>
                        </a:rPr>
                        <a:t>(Do not reject H</a:t>
                      </a:r>
                      <a:r>
                        <a:rPr kumimoji="0" lang="en-GB" sz="2400" b="0" i="0" u="none" strike="noStrike" cap="none" normalizeH="0" baseline="-25000" dirty="0" smtClean="0">
                          <a:ln>
                            <a:noFill/>
                          </a:ln>
                          <a:solidFill>
                            <a:schemeClr val="tx1"/>
                          </a:solidFill>
                          <a:effectLst/>
                          <a:latin typeface="Calibri" pitchFamily="34" charset="0"/>
                          <a:cs typeface="Times New Roman" pitchFamily="18" charset="0"/>
                        </a:rPr>
                        <a:t>0</a:t>
                      </a:r>
                      <a:r>
                        <a:rPr kumimoji="0" lang="en-GB" sz="2400" b="0" i="0" u="none" strike="noStrike" cap="none" normalizeH="0" baseline="0" dirty="0" smtClean="0">
                          <a:ln>
                            <a:noFill/>
                          </a:ln>
                          <a:solidFill>
                            <a:schemeClr val="tx1"/>
                          </a:solidFill>
                          <a:effectLst/>
                          <a:latin typeface="Calibri" pitchFamily="34" charset="0"/>
                          <a:cs typeface="Times New Roman" pitchFamily="18" charset="0"/>
                        </a:rPr>
                        <a:t>)</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dirty="0" smtClean="0">
                          <a:ln>
                            <a:noFill/>
                          </a:ln>
                          <a:solidFill>
                            <a:schemeClr val="tx1"/>
                          </a:solidFill>
                          <a:effectLst/>
                          <a:latin typeface="Calibri" pitchFamily="34" charset="0"/>
                          <a:cs typeface="Times New Roman" pitchFamily="18" charset="0"/>
                        </a:rPr>
                        <a:t>Study reports </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1" i="0" u="none" strike="noStrike" cap="none" normalizeH="0" baseline="0" dirty="0" smtClean="0">
                          <a:ln>
                            <a:noFill/>
                          </a:ln>
                          <a:solidFill>
                            <a:schemeClr val="tx1"/>
                          </a:solidFill>
                          <a:effectLst/>
                          <a:latin typeface="Calibri" pitchFamily="34" charset="0"/>
                          <a:cs typeface="Times New Roman" pitchFamily="18" charset="0"/>
                        </a:rPr>
                        <a:t>IS </a:t>
                      </a:r>
                      <a:r>
                        <a:rPr kumimoji="0" lang="en-GB" sz="2400" b="0" i="0" u="none" strike="noStrike" cap="none" normalizeH="0" baseline="0" dirty="0" smtClean="0">
                          <a:ln>
                            <a:noFill/>
                          </a:ln>
                          <a:solidFill>
                            <a:schemeClr val="tx1"/>
                          </a:solidFill>
                          <a:effectLst/>
                          <a:latin typeface="Calibri" pitchFamily="34" charset="0"/>
                          <a:cs typeface="Times New Roman" pitchFamily="18" charset="0"/>
                        </a:rPr>
                        <a:t>a difference</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dirty="0" smtClean="0">
                          <a:ln>
                            <a:noFill/>
                          </a:ln>
                          <a:solidFill>
                            <a:schemeClr val="tx1"/>
                          </a:solidFill>
                          <a:effectLst/>
                          <a:latin typeface="Calibri" pitchFamily="34" charset="0"/>
                          <a:cs typeface="Times New Roman" pitchFamily="18" charset="0"/>
                        </a:rPr>
                        <a:t>(Reject H</a:t>
                      </a:r>
                      <a:r>
                        <a:rPr kumimoji="0" lang="en-GB" sz="2400" b="0" i="0" u="none" strike="noStrike" cap="none" normalizeH="0" baseline="-25000" dirty="0" smtClean="0">
                          <a:ln>
                            <a:noFill/>
                          </a:ln>
                          <a:solidFill>
                            <a:schemeClr val="tx1"/>
                          </a:solidFill>
                          <a:effectLst/>
                          <a:latin typeface="Calibri" pitchFamily="34" charset="0"/>
                          <a:cs typeface="Times New Roman" pitchFamily="18" charset="0"/>
                        </a:rPr>
                        <a:t>0</a:t>
                      </a:r>
                      <a:r>
                        <a:rPr kumimoji="0" lang="en-GB" sz="2400" b="0" i="0" u="none" strike="noStrike" cap="none" normalizeH="0" baseline="0" dirty="0" smtClean="0">
                          <a:ln>
                            <a:noFill/>
                          </a:ln>
                          <a:solidFill>
                            <a:schemeClr val="tx1"/>
                          </a:solidFill>
                          <a:effectLst/>
                          <a:latin typeface="Calibri" pitchFamily="34" charset="0"/>
                          <a:cs typeface="Times New Roman" pitchFamily="18" charset="0"/>
                        </a:rPr>
                        <a:t>)</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6889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dirty="0" smtClean="0">
                          <a:ln>
                            <a:noFill/>
                          </a:ln>
                          <a:solidFill>
                            <a:schemeClr val="tx1"/>
                          </a:solidFill>
                          <a:effectLst/>
                          <a:latin typeface="Calibri" pitchFamily="34" charset="0"/>
                          <a:cs typeface="Times New Roman" pitchFamily="18" charset="0"/>
                        </a:rPr>
                        <a:t>H</a:t>
                      </a:r>
                      <a:r>
                        <a:rPr kumimoji="0" lang="en-GB" sz="2400" b="0" i="0" u="none" strike="noStrike" cap="none" normalizeH="0" baseline="-25000" dirty="0" smtClean="0">
                          <a:ln>
                            <a:noFill/>
                          </a:ln>
                          <a:solidFill>
                            <a:schemeClr val="tx1"/>
                          </a:solidFill>
                          <a:effectLst/>
                          <a:latin typeface="Calibri" pitchFamily="34" charset="0"/>
                          <a:cs typeface="Times New Roman" pitchFamily="18" charset="0"/>
                        </a:rPr>
                        <a:t>0</a:t>
                      </a:r>
                      <a:r>
                        <a:rPr kumimoji="0" lang="en-GB" sz="2400" b="0" i="0" u="none" strike="noStrike" cap="none" normalizeH="0" baseline="0" dirty="0" smtClean="0">
                          <a:ln>
                            <a:noFill/>
                          </a:ln>
                          <a:solidFill>
                            <a:schemeClr val="tx1"/>
                          </a:solidFill>
                          <a:effectLst/>
                          <a:latin typeface="Calibri" pitchFamily="34" charset="0"/>
                          <a:cs typeface="Times New Roman" pitchFamily="18" charset="0"/>
                        </a:rPr>
                        <a:t> is true</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dirty="0" smtClean="0">
                          <a:ln>
                            <a:noFill/>
                          </a:ln>
                          <a:solidFill>
                            <a:schemeClr val="tx1"/>
                          </a:solidFill>
                          <a:effectLst/>
                          <a:latin typeface="Calibri" pitchFamily="34" charset="0"/>
                          <a:cs typeface="Times New Roman" pitchFamily="18" charset="0"/>
                        </a:rPr>
                        <a:t>Difference Does </a:t>
                      </a:r>
                      <a:r>
                        <a:rPr kumimoji="0" lang="en-GB" sz="2400" b="1" i="0" u="none" strike="noStrike" cap="none" normalizeH="0" baseline="0" dirty="0" smtClean="0">
                          <a:ln>
                            <a:noFill/>
                          </a:ln>
                          <a:solidFill>
                            <a:schemeClr val="tx1"/>
                          </a:solidFill>
                          <a:effectLst/>
                          <a:latin typeface="Calibri" pitchFamily="34" charset="0"/>
                          <a:cs typeface="Times New Roman" pitchFamily="18" charset="0"/>
                        </a:rPr>
                        <a:t>NOT</a:t>
                      </a:r>
                      <a:r>
                        <a:rPr kumimoji="0" lang="en-GB" sz="2400" b="0" i="0" u="none" strike="noStrike" cap="none" normalizeH="0" baseline="0" dirty="0" smtClean="0">
                          <a:ln>
                            <a:noFill/>
                          </a:ln>
                          <a:solidFill>
                            <a:schemeClr val="tx1"/>
                          </a:solidFill>
                          <a:effectLst/>
                          <a:latin typeface="Calibri" pitchFamily="34" charset="0"/>
                          <a:cs typeface="Times New Roman" pitchFamily="18" charset="0"/>
                        </a:rPr>
                        <a:t> exist in population</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0" i="0" u="none" strike="noStrike" cap="none" normalizeH="0" baseline="0" dirty="0" smtClean="0">
                        <a:ln>
                          <a:noFill/>
                        </a:ln>
                        <a:solidFill>
                          <a:schemeClr val="tx1"/>
                        </a:solidFill>
                        <a:effectLst/>
                        <a:latin typeface="Calibri" pitchFamily="34" charset="0"/>
                        <a:cs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0" i="0" u="none" strike="noStrike" cap="none" normalizeH="0" baseline="0" dirty="0" smtClean="0">
                        <a:ln>
                          <a:noFill/>
                        </a:ln>
                        <a:solidFill>
                          <a:schemeClr val="tx1"/>
                        </a:solidFill>
                        <a:effectLst/>
                        <a:latin typeface="Calibri" pitchFamily="34" charset="0"/>
                        <a:cs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20841">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GB" sz="2400" b="0" i="0" u="none" strike="noStrike" cap="none" normalizeH="0" baseline="0" dirty="0" smtClean="0">
                          <a:ln>
                            <a:noFill/>
                          </a:ln>
                          <a:solidFill>
                            <a:schemeClr val="tx1"/>
                          </a:solidFill>
                          <a:effectLst/>
                          <a:latin typeface="Calibri" pitchFamily="34" charset="0"/>
                          <a:cs typeface="Times New Roman" pitchFamily="18" charset="0"/>
                        </a:rPr>
                        <a:t>H</a:t>
                      </a:r>
                      <a:r>
                        <a:rPr kumimoji="0" lang="en-GB" sz="2400" b="0" i="0" u="none" strike="noStrike" cap="none" normalizeH="0" baseline="-25000" dirty="0" smtClean="0">
                          <a:ln>
                            <a:noFill/>
                          </a:ln>
                          <a:solidFill>
                            <a:schemeClr val="tx1"/>
                          </a:solidFill>
                          <a:effectLst/>
                          <a:latin typeface="Calibri" pitchFamily="34" charset="0"/>
                          <a:cs typeface="Times New Roman" pitchFamily="18" charset="0"/>
                        </a:rPr>
                        <a:t>A</a:t>
                      </a:r>
                      <a:r>
                        <a:rPr kumimoji="0" lang="en-GB" sz="2400" b="0" i="0" u="none" strike="noStrike" cap="none" normalizeH="0" baseline="0" dirty="0" smtClean="0">
                          <a:ln>
                            <a:noFill/>
                          </a:ln>
                          <a:solidFill>
                            <a:schemeClr val="tx1"/>
                          </a:solidFill>
                          <a:effectLst/>
                          <a:latin typeface="Calibri" pitchFamily="34" charset="0"/>
                          <a:cs typeface="Times New Roman" pitchFamily="18" charset="0"/>
                        </a:rPr>
                        <a:t> is true</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dirty="0" smtClean="0">
                          <a:ln>
                            <a:noFill/>
                          </a:ln>
                          <a:solidFill>
                            <a:schemeClr val="tx1"/>
                          </a:solidFill>
                          <a:effectLst/>
                          <a:latin typeface="Calibri" pitchFamily="34" charset="0"/>
                          <a:cs typeface="Times New Roman" pitchFamily="18" charset="0"/>
                        </a:rPr>
                        <a:t>Difference </a:t>
                      </a:r>
                      <a:r>
                        <a:rPr kumimoji="0" lang="en-GB" sz="2400" b="1" i="0" u="none" strike="noStrike" cap="none" normalizeH="0" baseline="0" dirty="0" smtClean="0">
                          <a:ln>
                            <a:noFill/>
                          </a:ln>
                          <a:solidFill>
                            <a:schemeClr val="tx1"/>
                          </a:solidFill>
                          <a:effectLst/>
                          <a:latin typeface="Calibri" pitchFamily="34" charset="0"/>
                          <a:cs typeface="Times New Roman" pitchFamily="18" charset="0"/>
                        </a:rPr>
                        <a:t>DOES </a:t>
                      </a:r>
                      <a:r>
                        <a:rPr kumimoji="0" lang="en-GB" sz="2400" b="0" i="0" u="none" strike="noStrike" cap="none" normalizeH="0" baseline="0" dirty="0" smtClean="0">
                          <a:ln>
                            <a:noFill/>
                          </a:ln>
                          <a:solidFill>
                            <a:schemeClr val="tx1"/>
                          </a:solidFill>
                          <a:effectLst/>
                          <a:latin typeface="Calibri" pitchFamily="34" charset="0"/>
                          <a:cs typeface="Times New Roman" pitchFamily="18" charset="0"/>
                        </a:rPr>
                        <a:t>exist in population</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0" i="0" u="none" strike="noStrike" cap="none" normalizeH="0" baseline="0" dirty="0" smtClean="0">
                        <a:ln>
                          <a:noFill/>
                        </a:ln>
                        <a:solidFill>
                          <a:schemeClr val="tx1"/>
                        </a:solidFill>
                        <a:effectLst/>
                        <a:latin typeface="Calibri" pitchFamily="34" charset="0"/>
                        <a:cs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0" i="0" u="none" strike="noStrike" cap="none" normalizeH="0" baseline="0" dirty="0" smtClean="0">
                        <a:ln>
                          <a:noFill/>
                        </a:ln>
                        <a:solidFill>
                          <a:schemeClr val="tx1"/>
                        </a:solidFill>
                        <a:effectLst/>
                        <a:latin typeface="Calibri" pitchFamily="34" charset="0"/>
                        <a:cs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 name="AutoShape 36"/>
          <p:cNvSpPr>
            <a:spLocks noChangeArrowheads="1"/>
          </p:cNvSpPr>
          <p:nvPr/>
        </p:nvSpPr>
        <p:spPr bwMode="auto">
          <a:xfrm>
            <a:off x="1676400" y="762000"/>
            <a:ext cx="3733800" cy="914400"/>
          </a:xfrm>
          <a:prstGeom prst="wedgeRoundRectCallout">
            <a:avLst>
              <a:gd name="adj1" fmla="val 70942"/>
              <a:gd name="adj2" fmla="val 416419"/>
              <a:gd name="adj3" fmla="val 16667"/>
            </a:avLst>
          </a:prstGeom>
          <a:solidFill>
            <a:schemeClr val="accent1">
              <a:alpha val="0"/>
            </a:schemeClr>
          </a:solidFill>
          <a:ln w="25400">
            <a:solidFill>
              <a:schemeClr val="tx1"/>
            </a:solidFill>
            <a:miter lim="800000"/>
            <a:headEnd/>
            <a:tailEnd/>
          </a:ln>
        </p:spPr>
        <p:txBody>
          <a:bodyPr/>
          <a:lstStyle/>
          <a:p>
            <a:pPr algn="ctr"/>
            <a:r>
              <a:rPr lang="en-GB" sz="2400" b="1" dirty="0">
                <a:solidFill>
                  <a:srgbClr val="006600"/>
                </a:solidFill>
              </a:rPr>
              <a:t>Controlled via sample size (=1-Power of test)</a:t>
            </a:r>
          </a:p>
        </p:txBody>
      </p:sp>
      <p:pic>
        <p:nvPicPr>
          <p:cNvPr id="8" name="Picture 27" descr="j043466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7400" y="3581400"/>
            <a:ext cx="76200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8" descr="j043466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58200" y="4953001"/>
            <a:ext cx="762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AutoShape 36"/>
          <p:cNvSpPr>
            <a:spLocks noChangeArrowheads="1"/>
          </p:cNvSpPr>
          <p:nvPr/>
        </p:nvSpPr>
        <p:spPr bwMode="auto">
          <a:xfrm>
            <a:off x="5816600" y="762000"/>
            <a:ext cx="4699000" cy="952500"/>
          </a:xfrm>
          <a:prstGeom prst="wedgeRoundRectCallout">
            <a:avLst>
              <a:gd name="adj1" fmla="val 13184"/>
              <a:gd name="adj2" fmla="val 252412"/>
              <a:gd name="adj3" fmla="val 16667"/>
            </a:avLst>
          </a:prstGeom>
          <a:solidFill>
            <a:schemeClr val="accent1">
              <a:alpha val="0"/>
            </a:schemeClr>
          </a:solidFill>
          <a:ln w="25400">
            <a:solidFill>
              <a:schemeClr val="tx1"/>
            </a:solidFill>
            <a:miter lim="800000"/>
            <a:headEnd/>
            <a:tailEnd/>
          </a:ln>
        </p:spPr>
        <p:txBody>
          <a:bodyPr/>
          <a:lstStyle/>
          <a:p>
            <a:pPr algn="ctr"/>
            <a:r>
              <a:rPr lang="en-GB" sz="2400" b="1" dirty="0">
                <a:solidFill>
                  <a:srgbClr val="006600"/>
                </a:solidFill>
              </a:rPr>
              <a:t>Typically restrict to a 5% Risk</a:t>
            </a:r>
          </a:p>
          <a:p>
            <a:pPr algn="ctr"/>
            <a:r>
              <a:rPr lang="en-GB" sz="2400" b="1" dirty="0">
                <a:solidFill>
                  <a:srgbClr val="006600"/>
                </a:solidFill>
              </a:rPr>
              <a:t>= level of significance</a:t>
            </a:r>
          </a:p>
        </p:txBody>
      </p:sp>
      <p:sp>
        <p:nvSpPr>
          <p:cNvPr id="11" name="AutoShape 36"/>
          <p:cNvSpPr>
            <a:spLocks noChangeArrowheads="1"/>
          </p:cNvSpPr>
          <p:nvPr/>
        </p:nvSpPr>
        <p:spPr bwMode="auto">
          <a:xfrm>
            <a:off x="5486401" y="6172200"/>
            <a:ext cx="4571999" cy="609600"/>
          </a:xfrm>
          <a:prstGeom prst="wedgeRoundRectCallout">
            <a:avLst>
              <a:gd name="adj1" fmla="val 20265"/>
              <a:gd name="adj2" fmla="val -128720"/>
              <a:gd name="adj3" fmla="val 16667"/>
            </a:avLst>
          </a:prstGeom>
          <a:solidFill>
            <a:schemeClr val="accent1">
              <a:alpha val="0"/>
            </a:schemeClr>
          </a:solidFill>
          <a:ln w="25400">
            <a:solidFill>
              <a:schemeClr val="tx1"/>
            </a:solidFill>
            <a:miter lim="800000"/>
            <a:headEnd/>
            <a:tailEnd/>
          </a:ln>
        </p:spPr>
        <p:txBody>
          <a:bodyPr/>
          <a:lstStyle/>
          <a:p>
            <a:pPr algn="ctr"/>
            <a:r>
              <a:rPr lang="en-GB" sz="2400" b="1" dirty="0" err="1">
                <a:solidFill>
                  <a:srgbClr val="006600"/>
                </a:solidFill>
              </a:rPr>
              <a:t>Prob</a:t>
            </a:r>
            <a:r>
              <a:rPr lang="en-GB" sz="2400" b="1" dirty="0">
                <a:solidFill>
                  <a:srgbClr val="006600"/>
                </a:solidFill>
              </a:rPr>
              <a:t> of this = Power of test</a:t>
            </a:r>
          </a:p>
        </p:txBody>
      </p:sp>
      <p:sp>
        <p:nvSpPr>
          <p:cNvPr id="12" name="Text Box 40"/>
          <p:cNvSpPr txBox="1">
            <a:spLocks noChangeArrowheads="1"/>
          </p:cNvSpPr>
          <p:nvPr/>
        </p:nvSpPr>
        <p:spPr bwMode="auto">
          <a:xfrm>
            <a:off x="8686799" y="3588604"/>
            <a:ext cx="1371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spcBef>
                <a:spcPct val="50000"/>
              </a:spcBef>
            </a:pPr>
            <a:r>
              <a:rPr lang="en-GB" dirty="0"/>
              <a:t>Type I Error</a:t>
            </a:r>
          </a:p>
        </p:txBody>
      </p:sp>
      <p:sp>
        <p:nvSpPr>
          <p:cNvPr id="13" name="Text Box 34"/>
          <p:cNvSpPr txBox="1">
            <a:spLocks noChangeArrowheads="1"/>
          </p:cNvSpPr>
          <p:nvPr/>
        </p:nvSpPr>
        <p:spPr bwMode="auto">
          <a:xfrm>
            <a:off x="7848599" y="3352800"/>
            <a:ext cx="83820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spcBef>
                <a:spcPct val="50000"/>
              </a:spcBef>
            </a:pPr>
            <a:r>
              <a:rPr lang="en-GB" sz="6600" b="1" dirty="0"/>
              <a:t>X</a:t>
            </a:r>
          </a:p>
        </p:txBody>
      </p:sp>
      <p:sp>
        <p:nvSpPr>
          <p:cNvPr id="14" name="Text Box 42"/>
          <p:cNvSpPr txBox="1">
            <a:spLocks noChangeArrowheads="1"/>
          </p:cNvSpPr>
          <p:nvPr/>
        </p:nvSpPr>
        <p:spPr bwMode="auto">
          <a:xfrm>
            <a:off x="6172200" y="4965701"/>
            <a:ext cx="1371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spcBef>
                <a:spcPct val="50000"/>
              </a:spcBef>
            </a:pPr>
            <a:r>
              <a:rPr lang="en-GB" dirty="0"/>
              <a:t>Type II Error</a:t>
            </a:r>
          </a:p>
        </p:txBody>
      </p:sp>
      <p:sp>
        <p:nvSpPr>
          <p:cNvPr id="15" name="Text Box 41"/>
          <p:cNvSpPr txBox="1">
            <a:spLocks noChangeArrowheads="1"/>
          </p:cNvSpPr>
          <p:nvPr/>
        </p:nvSpPr>
        <p:spPr bwMode="auto">
          <a:xfrm>
            <a:off x="5334000" y="4725533"/>
            <a:ext cx="83820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spcBef>
                <a:spcPct val="50000"/>
              </a:spcBef>
            </a:pPr>
            <a:r>
              <a:rPr lang="en-GB" sz="6600" b="1" dirty="0"/>
              <a:t>X</a:t>
            </a:r>
          </a:p>
        </p:txBody>
      </p:sp>
    </p:spTree>
    <p:custDataLst>
      <p:tags r:id="rId1"/>
    </p:custDataLst>
    <p:extLst>
      <p:ext uri="{BB962C8B-B14F-4D97-AF65-F5344CB8AC3E}">
        <p14:creationId xmlns:p14="http://schemas.microsoft.com/office/powerpoint/2010/main" val="195754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p:bldP spid="13" grpId="0"/>
      <p:bldP spid="14"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TESTS OF HYPOTHESES</a:t>
            </a:r>
          </a:p>
        </p:txBody>
      </p:sp>
      <p:sp>
        <p:nvSpPr>
          <p:cNvPr id="3" name="Text Placeholder 2"/>
          <p:cNvSpPr>
            <a:spLocks noGrp="1"/>
          </p:cNvSpPr>
          <p:nvPr>
            <p:ph type="body" idx="1"/>
          </p:nvPr>
        </p:nvSpPr>
        <p:spPr>
          <a:xfrm>
            <a:off x="677334" y="1224367"/>
            <a:ext cx="8596668" cy="4816996"/>
          </a:xfrm>
        </p:spPr>
        <p:txBody>
          <a:bodyPr/>
          <a:lstStyle/>
          <a:p>
            <a:r>
              <a:rPr lang="en-US" dirty="0"/>
              <a:t>Type I error: H0 is rejected, although it’s true (”false alarm</a:t>
            </a:r>
            <a:r>
              <a:rPr lang="en-US" dirty="0" smtClean="0"/>
              <a:t>”).</a:t>
            </a:r>
          </a:p>
          <a:p>
            <a:r>
              <a:rPr lang="en-US" dirty="0" smtClean="0"/>
              <a:t> </a:t>
            </a:r>
            <a:r>
              <a:rPr lang="en-US" dirty="0"/>
              <a:t>Type II error: H0 isn’t rejected, although it’s false</a:t>
            </a:r>
            <a:r>
              <a:rPr lang="en-US" dirty="0" smtClean="0"/>
              <a:t>.</a:t>
            </a:r>
          </a:p>
          <a:p>
            <a:endParaRPr lang="en-US" dirty="0"/>
          </a:p>
          <a:p>
            <a:endParaRPr lang="en-US" dirty="0" smtClean="0"/>
          </a:p>
        </p:txBody>
      </p:sp>
      <p:pic>
        <p:nvPicPr>
          <p:cNvPr id="4" name="Picture 3"/>
          <p:cNvPicPr>
            <a:picLocks noChangeAspect="1"/>
          </p:cNvPicPr>
          <p:nvPr/>
        </p:nvPicPr>
        <p:blipFill rotWithShape="1">
          <a:blip r:embed="rId2"/>
          <a:srcRect l="24112" t="37023" r="34912" b="14247"/>
          <a:stretch/>
        </p:blipFill>
        <p:spPr>
          <a:xfrm>
            <a:off x="821712" y="1930400"/>
            <a:ext cx="8596668" cy="4461028"/>
          </a:xfrm>
          <a:prstGeom prst="rect">
            <a:avLst/>
          </a:prstGeom>
        </p:spPr>
      </p:pic>
    </p:spTree>
    <p:extLst>
      <p:ext uri="{BB962C8B-B14F-4D97-AF65-F5344CB8AC3E}">
        <p14:creationId xmlns:p14="http://schemas.microsoft.com/office/powerpoint/2010/main" val="4286616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981200" y="485775"/>
            <a:ext cx="8172400" cy="566738"/>
          </a:xfrm>
        </p:spPr>
        <p:txBody>
          <a:bodyPr>
            <a:normAutofit fontScale="90000"/>
          </a:bodyPr>
          <a:lstStyle/>
          <a:p>
            <a:pPr>
              <a:defRPr/>
            </a:pPr>
            <a:r>
              <a:rPr lang="en-GB" sz="4000" dirty="0">
                <a:cs typeface="Arial" pitchFamily="34" charset="0"/>
              </a:rPr>
              <a:t>Steps to undertaking a Hypothesis test</a:t>
            </a:r>
          </a:p>
        </p:txBody>
      </p:sp>
      <p:grpSp>
        <p:nvGrpSpPr>
          <p:cNvPr id="12" name="Group 11"/>
          <p:cNvGrpSpPr/>
          <p:nvPr/>
        </p:nvGrpSpPr>
        <p:grpSpPr>
          <a:xfrm>
            <a:off x="3719736" y="1371600"/>
            <a:ext cx="4680520" cy="4659034"/>
            <a:chOff x="2195736" y="1700808"/>
            <a:chExt cx="4680520" cy="4659034"/>
          </a:xfrm>
        </p:grpSpPr>
        <p:sp>
          <p:nvSpPr>
            <p:cNvPr id="289795" name="Text Box 3"/>
            <p:cNvSpPr txBox="1">
              <a:spLocks noChangeArrowheads="1"/>
            </p:cNvSpPr>
            <p:nvPr/>
          </p:nvSpPr>
          <p:spPr bwMode="auto">
            <a:xfrm>
              <a:off x="2195736" y="2596793"/>
              <a:ext cx="4680520" cy="430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4400">
                  <a:solidFill>
                    <a:schemeClr val="tx1"/>
                  </a:solidFill>
                  <a:latin typeface="Arial" pitchFamily="34" charset="0"/>
                </a:defRPr>
              </a:lvl1pPr>
              <a:lvl2pPr marL="742950" indent="-285750" eaLnBrk="0" hangingPunct="0">
                <a:defRPr sz="4400">
                  <a:solidFill>
                    <a:schemeClr val="tx1"/>
                  </a:solidFill>
                  <a:latin typeface="Arial" pitchFamily="34" charset="0"/>
                </a:defRPr>
              </a:lvl2pPr>
              <a:lvl3pPr marL="1143000" indent="-228600" eaLnBrk="0" hangingPunct="0">
                <a:defRPr sz="4400">
                  <a:solidFill>
                    <a:schemeClr val="tx1"/>
                  </a:solidFill>
                  <a:latin typeface="Arial" pitchFamily="34" charset="0"/>
                </a:defRPr>
              </a:lvl3pPr>
              <a:lvl4pPr marL="1600200" indent="-228600" eaLnBrk="0" hangingPunct="0">
                <a:defRPr sz="4400">
                  <a:solidFill>
                    <a:schemeClr val="tx1"/>
                  </a:solidFill>
                  <a:latin typeface="Arial" pitchFamily="34" charset="0"/>
                </a:defRPr>
              </a:lvl4pPr>
              <a:lvl5pPr marL="2057400" indent="-228600" eaLnBrk="0" hangingPunct="0">
                <a:defRPr sz="4400">
                  <a:solidFill>
                    <a:schemeClr val="tx1"/>
                  </a:solidFill>
                  <a:latin typeface="Arial" pitchFamily="34" charset="0"/>
                </a:defRPr>
              </a:lvl5pPr>
              <a:lvl6pPr marL="2514600" indent="-228600" algn="ctr" eaLnBrk="0" fontAlgn="base" hangingPunct="0">
                <a:spcBef>
                  <a:spcPct val="0"/>
                </a:spcBef>
                <a:spcAft>
                  <a:spcPct val="0"/>
                </a:spcAft>
                <a:defRPr sz="4400">
                  <a:solidFill>
                    <a:schemeClr val="tx1"/>
                  </a:solidFill>
                  <a:latin typeface="Arial" pitchFamily="34" charset="0"/>
                </a:defRPr>
              </a:lvl6pPr>
              <a:lvl7pPr marL="2971800" indent="-228600" algn="ctr" eaLnBrk="0" fontAlgn="base" hangingPunct="0">
                <a:spcBef>
                  <a:spcPct val="0"/>
                </a:spcBef>
                <a:spcAft>
                  <a:spcPct val="0"/>
                </a:spcAft>
                <a:defRPr sz="4400">
                  <a:solidFill>
                    <a:schemeClr val="tx1"/>
                  </a:solidFill>
                  <a:latin typeface="Arial" pitchFamily="34" charset="0"/>
                </a:defRPr>
              </a:lvl7pPr>
              <a:lvl8pPr marL="3429000" indent="-228600" algn="ctr" eaLnBrk="0" fontAlgn="base" hangingPunct="0">
                <a:spcBef>
                  <a:spcPct val="0"/>
                </a:spcBef>
                <a:spcAft>
                  <a:spcPct val="0"/>
                </a:spcAft>
                <a:defRPr sz="4400">
                  <a:solidFill>
                    <a:schemeClr val="tx1"/>
                  </a:solidFill>
                  <a:latin typeface="Arial" pitchFamily="34" charset="0"/>
                </a:defRPr>
              </a:lvl8pPr>
              <a:lvl9pPr marL="3886200" indent="-228600" algn="ctr" eaLnBrk="0" fontAlgn="base" hangingPunct="0">
                <a:spcBef>
                  <a:spcPct val="0"/>
                </a:spcBef>
                <a:spcAft>
                  <a:spcPct val="0"/>
                </a:spcAft>
                <a:defRPr sz="4400">
                  <a:solidFill>
                    <a:schemeClr val="tx1"/>
                  </a:solidFill>
                  <a:latin typeface="Arial" pitchFamily="34" charset="0"/>
                </a:defRPr>
              </a:lvl9pPr>
            </a:lstStyle>
            <a:p>
              <a:pPr algn="ctr">
                <a:spcBef>
                  <a:spcPct val="50000"/>
                </a:spcBef>
              </a:pPr>
              <a:r>
                <a:rPr lang="en-GB" sz="2200" dirty="0">
                  <a:solidFill>
                    <a:prstClr val="black"/>
                  </a:solidFill>
                </a:rPr>
                <a:t>Set null and alternative hypothesis </a:t>
              </a:r>
            </a:p>
          </p:txBody>
        </p:sp>
        <p:sp>
          <p:nvSpPr>
            <p:cNvPr id="289799" name="Line 10"/>
            <p:cNvSpPr>
              <a:spLocks noChangeShapeType="1"/>
            </p:cNvSpPr>
            <p:nvPr/>
          </p:nvSpPr>
          <p:spPr bwMode="auto">
            <a:xfrm>
              <a:off x="4644008" y="2201862"/>
              <a:ext cx="0" cy="358775"/>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solidFill>
                  <a:prstClr val="black"/>
                </a:solidFill>
              </a:endParaRPr>
            </a:p>
          </p:txBody>
        </p:sp>
        <p:sp>
          <p:nvSpPr>
            <p:cNvPr id="289800" name="Line 11"/>
            <p:cNvSpPr>
              <a:spLocks noChangeShapeType="1"/>
            </p:cNvSpPr>
            <p:nvPr/>
          </p:nvSpPr>
          <p:spPr bwMode="auto">
            <a:xfrm>
              <a:off x="4679950" y="3067050"/>
              <a:ext cx="0" cy="358775"/>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solidFill>
                  <a:prstClr val="black"/>
                </a:solidFill>
              </a:endParaRPr>
            </a:p>
          </p:txBody>
        </p:sp>
        <p:sp>
          <p:nvSpPr>
            <p:cNvPr id="289801" name="Line 12"/>
            <p:cNvSpPr>
              <a:spLocks noChangeShapeType="1"/>
            </p:cNvSpPr>
            <p:nvPr/>
          </p:nvSpPr>
          <p:spPr bwMode="auto">
            <a:xfrm>
              <a:off x="4716463" y="4099741"/>
              <a:ext cx="0" cy="358775"/>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solidFill>
                  <a:prstClr val="black"/>
                </a:solidFill>
              </a:endParaRPr>
            </a:p>
          </p:txBody>
        </p:sp>
        <p:sp>
          <p:nvSpPr>
            <p:cNvPr id="289802" name="Text Box 9"/>
            <p:cNvSpPr txBox="1">
              <a:spLocks noChangeArrowheads="1"/>
            </p:cNvSpPr>
            <p:nvPr/>
          </p:nvSpPr>
          <p:spPr bwMode="auto">
            <a:xfrm>
              <a:off x="2483768" y="5590401"/>
              <a:ext cx="4392488" cy="76944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4400">
                  <a:solidFill>
                    <a:schemeClr val="tx1"/>
                  </a:solidFill>
                  <a:latin typeface="Arial" pitchFamily="34" charset="0"/>
                </a:defRPr>
              </a:lvl1pPr>
              <a:lvl2pPr marL="742950" indent="-285750" eaLnBrk="0" hangingPunct="0">
                <a:defRPr sz="4400">
                  <a:solidFill>
                    <a:schemeClr val="tx1"/>
                  </a:solidFill>
                  <a:latin typeface="Arial" pitchFamily="34" charset="0"/>
                </a:defRPr>
              </a:lvl2pPr>
              <a:lvl3pPr marL="1143000" indent="-228600" eaLnBrk="0" hangingPunct="0">
                <a:defRPr sz="4400">
                  <a:solidFill>
                    <a:schemeClr val="tx1"/>
                  </a:solidFill>
                  <a:latin typeface="Arial" pitchFamily="34" charset="0"/>
                </a:defRPr>
              </a:lvl3pPr>
              <a:lvl4pPr marL="1600200" indent="-228600" eaLnBrk="0" hangingPunct="0">
                <a:defRPr sz="4400">
                  <a:solidFill>
                    <a:schemeClr val="tx1"/>
                  </a:solidFill>
                  <a:latin typeface="Arial" pitchFamily="34" charset="0"/>
                </a:defRPr>
              </a:lvl4pPr>
              <a:lvl5pPr marL="2057400" indent="-228600" eaLnBrk="0" hangingPunct="0">
                <a:defRPr sz="4400">
                  <a:solidFill>
                    <a:schemeClr val="tx1"/>
                  </a:solidFill>
                  <a:latin typeface="Arial" pitchFamily="34" charset="0"/>
                </a:defRPr>
              </a:lvl5pPr>
              <a:lvl6pPr marL="2514600" indent="-228600" algn="ctr" eaLnBrk="0" fontAlgn="base" hangingPunct="0">
                <a:spcBef>
                  <a:spcPct val="0"/>
                </a:spcBef>
                <a:spcAft>
                  <a:spcPct val="0"/>
                </a:spcAft>
                <a:defRPr sz="4400">
                  <a:solidFill>
                    <a:schemeClr val="tx1"/>
                  </a:solidFill>
                  <a:latin typeface="Arial" pitchFamily="34" charset="0"/>
                </a:defRPr>
              </a:lvl6pPr>
              <a:lvl7pPr marL="2971800" indent="-228600" algn="ctr" eaLnBrk="0" fontAlgn="base" hangingPunct="0">
                <a:spcBef>
                  <a:spcPct val="0"/>
                </a:spcBef>
                <a:spcAft>
                  <a:spcPct val="0"/>
                </a:spcAft>
                <a:defRPr sz="4400">
                  <a:solidFill>
                    <a:schemeClr val="tx1"/>
                  </a:solidFill>
                  <a:latin typeface="Arial" pitchFamily="34" charset="0"/>
                </a:defRPr>
              </a:lvl7pPr>
              <a:lvl8pPr marL="3429000" indent="-228600" algn="ctr" eaLnBrk="0" fontAlgn="base" hangingPunct="0">
                <a:spcBef>
                  <a:spcPct val="0"/>
                </a:spcBef>
                <a:spcAft>
                  <a:spcPct val="0"/>
                </a:spcAft>
                <a:defRPr sz="4400">
                  <a:solidFill>
                    <a:schemeClr val="tx1"/>
                  </a:solidFill>
                  <a:latin typeface="Arial" pitchFamily="34" charset="0"/>
                </a:defRPr>
              </a:lvl8pPr>
              <a:lvl9pPr marL="3886200" indent="-228600" algn="ctr" eaLnBrk="0" fontAlgn="base" hangingPunct="0">
                <a:spcBef>
                  <a:spcPct val="0"/>
                </a:spcBef>
                <a:spcAft>
                  <a:spcPct val="0"/>
                </a:spcAft>
                <a:defRPr sz="4400">
                  <a:solidFill>
                    <a:schemeClr val="tx1"/>
                  </a:solidFill>
                  <a:latin typeface="Arial" pitchFamily="34" charset="0"/>
                </a:defRPr>
              </a:lvl9pPr>
            </a:lstStyle>
            <a:p>
              <a:pPr algn="ctr">
                <a:spcBef>
                  <a:spcPct val="50000"/>
                </a:spcBef>
              </a:pPr>
              <a:r>
                <a:rPr lang="en-GB" sz="2200" dirty="0">
                  <a:solidFill>
                    <a:prstClr val="black"/>
                  </a:solidFill>
                </a:rPr>
                <a:t>Make a decision and interpret your conclusions</a:t>
              </a:r>
            </a:p>
          </p:txBody>
        </p:sp>
        <p:sp>
          <p:nvSpPr>
            <p:cNvPr id="289803" name="Line 15"/>
            <p:cNvSpPr>
              <a:spLocks noChangeShapeType="1"/>
            </p:cNvSpPr>
            <p:nvPr/>
          </p:nvSpPr>
          <p:spPr bwMode="auto">
            <a:xfrm>
              <a:off x="4716463" y="5086449"/>
              <a:ext cx="0" cy="358775"/>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solidFill>
                  <a:prstClr val="black"/>
                </a:solidFill>
              </a:endParaRPr>
            </a:p>
          </p:txBody>
        </p:sp>
        <p:sp>
          <p:nvSpPr>
            <p:cNvPr id="289804" name="Text Box 9"/>
            <p:cNvSpPr txBox="1">
              <a:spLocks noChangeArrowheads="1"/>
            </p:cNvSpPr>
            <p:nvPr/>
          </p:nvSpPr>
          <p:spPr bwMode="auto">
            <a:xfrm>
              <a:off x="2771304" y="1700808"/>
              <a:ext cx="3744912" cy="4302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400">
                  <a:solidFill>
                    <a:schemeClr val="tx1"/>
                  </a:solidFill>
                  <a:latin typeface="Arial" pitchFamily="34" charset="0"/>
                </a:defRPr>
              </a:lvl1pPr>
              <a:lvl2pPr marL="742950" indent="-285750" eaLnBrk="0" hangingPunct="0">
                <a:defRPr sz="4400">
                  <a:solidFill>
                    <a:schemeClr val="tx1"/>
                  </a:solidFill>
                  <a:latin typeface="Arial" pitchFamily="34" charset="0"/>
                </a:defRPr>
              </a:lvl2pPr>
              <a:lvl3pPr marL="1143000" indent="-228600" eaLnBrk="0" hangingPunct="0">
                <a:defRPr sz="4400">
                  <a:solidFill>
                    <a:schemeClr val="tx1"/>
                  </a:solidFill>
                  <a:latin typeface="Arial" pitchFamily="34" charset="0"/>
                </a:defRPr>
              </a:lvl3pPr>
              <a:lvl4pPr marL="1600200" indent="-228600" eaLnBrk="0" hangingPunct="0">
                <a:defRPr sz="4400">
                  <a:solidFill>
                    <a:schemeClr val="tx1"/>
                  </a:solidFill>
                  <a:latin typeface="Arial" pitchFamily="34" charset="0"/>
                </a:defRPr>
              </a:lvl4pPr>
              <a:lvl5pPr marL="2057400" indent="-228600" eaLnBrk="0" hangingPunct="0">
                <a:defRPr sz="4400">
                  <a:solidFill>
                    <a:schemeClr val="tx1"/>
                  </a:solidFill>
                  <a:latin typeface="Arial" pitchFamily="34" charset="0"/>
                </a:defRPr>
              </a:lvl5pPr>
              <a:lvl6pPr marL="2514600" indent="-228600" algn="ctr" eaLnBrk="0" fontAlgn="base" hangingPunct="0">
                <a:spcBef>
                  <a:spcPct val="0"/>
                </a:spcBef>
                <a:spcAft>
                  <a:spcPct val="0"/>
                </a:spcAft>
                <a:defRPr sz="4400">
                  <a:solidFill>
                    <a:schemeClr val="tx1"/>
                  </a:solidFill>
                  <a:latin typeface="Arial" pitchFamily="34" charset="0"/>
                </a:defRPr>
              </a:lvl6pPr>
              <a:lvl7pPr marL="2971800" indent="-228600" algn="ctr" eaLnBrk="0" fontAlgn="base" hangingPunct="0">
                <a:spcBef>
                  <a:spcPct val="0"/>
                </a:spcBef>
                <a:spcAft>
                  <a:spcPct val="0"/>
                </a:spcAft>
                <a:defRPr sz="4400">
                  <a:solidFill>
                    <a:schemeClr val="tx1"/>
                  </a:solidFill>
                  <a:latin typeface="Arial" pitchFamily="34" charset="0"/>
                </a:defRPr>
              </a:lvl7pPr>
              <a:lvl8pPr marL="3429000" indent="-228600" algn="ctr" eaLnBrk="0" fontAlgn="base" hangingPunct="0">
                <a:spcBef>
                  <a:spcPct val="0"/>
                </a:spcBef>
                <a:spcAft>
                  <a:spcPct val="0"/>
                </a:spcAft>
                <a:defRPr sz="4400">
                  <a:solidFill>
                    <a:schemeClr val="tx1"/>
                  </a:solidFill>
                  <a:latin typeface="Arial" pitchFamily="34" charset="0"/>
                </a:defRPr>
              </a:lvl8pPr>
              <a:lvl9pPr marL="3886200" indent="-228600" algn="ctr" eaLnBrk="0" fontAlgn="base" hangingPunct="0">
                <a:spcBef>
                  <a:spcPct val="0"/>
                </a:spcBef>
                <a:spcAft>
                  <a:spcPct val="0"/>
                </a:spcAft>
                <a:defRPr sz="4400">
                  <a:solidFill>
                    <a:schemeClr val="tx1"/>
                  </a:solidFill>
                  <a:latin typeface="Arial" pitchFamily="34" charset="0"/>
                </a:defRPr>
              </a:lvl9pPr>
            </a:lstStyle>
            <a:p>
              <a:pPr algn="ctr">
                <a:spcBef>
                  <a:spcPct val="50000"/>
                </a:spcBef>
              </a:pPr>
              <a:r>
                <a:rPr lang="en-GB" sz="2200" dirty="0">
                  <a:solidFill>
                    <a:prstClr val="black"/>
                  </a:solidFill>
                </a:rPr>
                <a:t>Define study question</a:t>
              </a:r>
            </a:p>
          </p:txBody>
        </p:sp>
        <p:sp>
          <p:nvSpPr>
            <p:cNvPr id="2" name="TextBox 1"/>
            <p:cNvSpPr txBox="1"/>
            <p:nvPr/>
          </p:nvSpPr>
          <p:spPr>
            <a:xfrm>
              <a:off x="3059113" y="3599934"/>
              <a:ext cx="3241079" cy="430887"/>
            </a:xfrm>
            <a:prstGeom prst="rect">
              <a:avLst/>
            </a:prstGeom>
            <a:noFill/>
            <a:ln>
              <a:solidFill>
                <a:schemeClr val="tx1"/>
              </a:solidFill>
            </a:ln>
          </p:spPr>
          <p:txBody>
            <a:bodyPr wrap="square" rtlCol="0">
              <a:spAutoFit/>
            </a:bodyPr>
            <a:lstStyle/>
            <a:p>
              <a:pPr algn="ctr"/>
              <a:r>
                <a:rPr lang="en-GB" sz="2200" dirty="0">
                  <a:solidFill>
                    <a:prstClr val="black"/>
                  </a:solidFill>
                  <a:latin typeface="Arial" pitchFamily="34" charset="0"/>
                  <a:cs typeface="Arial" pitchFamily="34" charset="0"/>
                </a:rPr>
                <a:t>Calculate a test statistic</a:t>
              </a:r>
            </a:p>
          </p:txBody>
        </p:sp>
        <p:sp>
          <p:nvSpPr>
            <p:cNvPr id="16" name="TextBox 15"/>
            <p:cNvSpPr txBox="1"/>
            <p:nvPr/>
          </p:nvSpPr>
          <p:spPr>
            <a:xfrm>
              <a:off x="2627784" y="4553727"/>
              <a:ext cx="3960341" cy="430887"/>
            </a:xfrm>
            <a:prstGeom prst="rect">
              <a:avLst/>
            </a:prstGeom>
            <a:noFill/>
            <a:ln>
              <a:solidFill>
                <a:schemeClr val="tx1"/>
              </a:solidFill>
            </a:ln>
          </p:spPr>
          <p:txBody>
            <a:bodyPr wrap="square" rtlCol="0">
              <a:spAutoFit/>
            </a:bodyPr>
            <a:lstStyle/>
            <a:p>
              <a:pPr algn="ctr"/>
              <a:r>
                <a:rPr lang="en-GB" sz="2200" dirty="0">
                  <a:solidFill>
                    <a:prstClr val="black"/>
                  </a:solidFill>
                  <a:latin typeface="Arial" pitchFamily="34" charset="0"/>
                  <a:cs typeface="Arial" pitchFamily="34" charset="0"/>
                </a:rPr>
                <a:t>Calculate a p-value</a:t>
              </a:r>
            </a:p>
          </p:txBody>
        </p:sp>
      </p:grpSp>
      <p:sp>
        <p:nvSpPr>
          <p:cNvPr id="3" name="Curved Left Arrow 2"/>
          <p:cNvSpPr/>
          <p:nvPr/>
        </p:nvSpPr>
        <p:spPr>
          <a:xfrm>
            <a:off x="8534400" y="1600201"/>
            <a:ext cx="1828800" cy="1885969"/>
          </a:xfrm>
          <a:prstGeom prst="curvedLeftArrow">
            <a:avLst/>
          </a:prstGeom>
          <a:solidFill>
            <a:schemeClr val="accent1">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Choose a suitable test</a:t>
            </a:r>
          </a:p>
        </p:txBody>
      </p:sp>
    </p:spTree>
    <p:custDataLst>
      <p:tags r:id="rId1"/>
    </p:custDataLst>
    <p:extLst>
      <p:ext uri="{BB962C8B-B14F-4D97-AF65-F5344CB8AC3E}">
        <p14:creationId xmlns:p14="http://schemas.microsoft.com/office/powerpoint/2010/main" val="344125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Hypothesis Testing: Decision Rule</a:t>
            </a:r>
            <a:endParaRPr lang="en-IN" dirty="0"/>
          </a:p>
        </p:txBody>
      </p:sp>
      <p:sp>
        <p:nvSpPr>
          <p:cNvPr id="3" name="Content Placeholder 2"/>
          <p:cNvSpPr>
            <a:spLocks noGrp="1"/>
          </p:cNvSpPr>
          <p:nvPr>
            <p:ph idx="1"/>
          </p:nvPr>
        </p:nvSpPr>
        <p:spPr/>
        <p:txBody>
          <a:bodyPr/>
          <a:lstStyle/>
          <a:p>
            <a:pPr fontAlgn="base"/>
            <a:r>
              <a:rPr lang="en-US" dirty="0"/>
              <a:t>A statistical hypothesis test may return a value called p or the </a:t>
            </a:r>
            <a:r>
              <a:rPr lang="en-US" dirty="0">
                <a:hlinkClick r:id="rId2"/>
              </a:rPr>
              <a:t>p-value</a:t>
            </a:r>
            <a:r>
              <a:rPr lang="en-US" dirty="0"/>
              <a:t>. This is a quantity that we can use to interpret or quantify the result of the test and either reject or fail to reject the null hypothesis. This is done by comparing the p-value to a threshold value chosen beforehand called the significance level.</a:t>
            </a:r>
          </a:p>
          <a:p>
            <a:pPr fontAlgn="base"/>
            <a:r>
              <a:rPr lang="en-US" dirty="0"/>
              <a:t>The </a:t>
            </a:r>
            <a:r>
              <a:rPr lang="en-US" dirty="0">
                <a:hlinkClick r:id="rId3"/>
              </a:rPr>
              <a:t>significance level</a:t>
            </a:r>
            <a:r>
              <a:rPr lang="en-US" dirty="0"/>
              <a:t> is often referred to by the Greek lower case letter alpha.</a:t>
            </a:r>
          </a:p>
          <a:p>
            <a:pPr fontAlgn="base"/>
            <a:r>
              <a:rPr lang="en-US" dirty="0"/>
              <a:t>A common value used for alpha is 5% or 0.05. A smaller alpha value suggests a more robust interpretation of the null hypothesis, such as 1% or 0.1%.</a:t>
            </a:r>
          </a:p>
          <a:p>
            <a:endParaRPr lang="en-IN" dirty="0"/>
          </a:p>
        </p:txBody>
      </p:sp>
    </p:spTree>
    <p:extLst>
      <p:ext uri="{BB962C8B-B14F-4D97-AF65-F5344CB8AC3E}">
        <p14:creationId xmlns:p14="http://schemas.microsoft.com/office/powerpoint/2010/main" val="595588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a:xfrm>
            <a:off x="1828800" y="2479728"/>
            <a:ext cx="8534400" cy="3387671"/>
          </a:xfrm>
        </p:spPr>
        <p:txBody>
          <a:bodyPr>
            <a:normAutofit/>
          </a:bodyPr>
          <a:lstStyle/>
          <a:p>
            <a:r>
              <a:rPr lang="en-GB" dirty="0" smtClean="0"/>
              <a:t>We can use statistical software to undertake a hypothesis test </a:t>
            </a:r>
          </a:p>
          <a:p>
            <a:r>
              <a:rPr lang="en-GB" dirty="0" smtClean="0"/>
              <a:t>One part of the output is the p-value (P)</a:t>
            </a:r>
          </a:p>
          <a:p>
            <a:endParaRPr lang="en-GB" sz="1200" dirty="0"/>
          </a:p>
          <a:p>
            <a:r>
              <a:rPr lang="en-GB" dirty="0" smtClean="0"/>
              <a:t>If P </a:t>
            </a:r>
            <a:r>
              <a:rPr lang="en-GB" b="1" dirty="0" smtClean="0"/>
              <a:t>&lt; 0.05 reject </a:t>
            </a:r>
            <a:r>
              <a:rPr lang="en-GB" dirty="0" smtClean="0"/>
              <a:t>H</a:t>
            </a:r>
            <a:r>
              <a:rPr lang="en-GB" baseline="-25000" dirty="0" smtClean="0"/>
              <a:t>0 </a:t>
            </a:r>
            <a:r>
              <a:rPr lang="en-GB" baseline="-25000" dirty="0"/>
              <a:t>  </a:t>
            </a:r>
            <a:r>
              <a:rPr lang="en-GB" dirty="0" smtClean="0"/>
              <a:t>=&gt; </a:t>
            </a:r>
            <a:r>
              <a:rPr lang="en-GB" b="1" dirty="0" smtClean="0"/>
              <a:t>Evidence</a:t>
            </a:r>
            <a:r>
              <a:rPr lang="en-GB" dirty="0" smtClean="0"/>
              <a:t> of H</a:t>
            </a:r>
            <a:r>
              <a:rPr lang="en-GB" baseline="-25000" dirty="0" smtClean="0"/>
              <a:t>A</a:t>
            </a:r>
            <a:r>
              <a:rPr lang="en-GB" dirty="0" smtClean="0"/>
              <a:t> being true (i.e. </a:t>
            </a:r>
            <a:r>
              <a:rPr lang="en-GB" b="1" dirty="0" smtClean="0"/>
              <a:t>IS</a:t>
            </a:r>
            <a:r>
              <a:rPr lang="en-GB" dirty="0" smtClean="0"/>
              <a:t> association)</a:t>
            </a:r>
          </a:p>
          <a:p>
            <a:endParaRPr lang="en-GB" sz="1200" dirty="0"/>
          </a:p>
          <a:p>
            <a:r>
              <a:rPr lang="en-GB" dirty="0" smtClean="0"/>
              <a:t>If P </a:t>
            </a:r>
            <a:r>
              <a:rPr lang="en-GB" b="1" dirty="0" smtClean="0"/>
              <a:t>&gt; 0.05 do not </a:t>
            </a:r>
            <a:r>
              <a:rPr lang="en-GB" dirty="0" smtClean="0"/>
              <a:t>reject H</a:t>
            </a:r>
            <a:r>
              <a:rPr lang="en-GB" baseline="-25000" dirty="0" smtClean="0"/>
              <a:t>0 </a:t>
            </a:r>
            <a:r>
              <a:rPr lang="en-GB" dirty="0" smtClean="0"/>
              <a:t>(i.e. </a:t>
            </a:r>
            <a:r>
              <a:rPr lang="en-GB" b="1" dirty="0" smtClean="0"/>
              <a:t>NO</a:t>
            </a:r>
            <a:r>
              <a:rPr lang="en-GB" dirty="0" smtClean="0"/>
              <a:t> association)</a:t>
            </a:r>
          </a:p>
        </p:txBody>
      </p:sp>
      <p:sp>
        <p:nvSpPr>
          <p:cNvPr id="22530" name="Title 1"/>
          <p:cNvSpPr>
            <a:spLocks noGrp="1"/>
          </p:cNvSpPr>
          <p:nvPr>
            <p:ph type="title"/>
          </p:nvPr>
        </p:nvSpPr>
        <p:spPr/>
        <p:txBody>
          <a:bodyPr>
            <a:normAutofit fontScale="90000"/>
          </a:bodyPr>
          <a:lstStyle/>
          <a:p>
            <a:pPr algn="ctr"/>
            <a:r>
              <a:rPr lang="en-IN" dirty="0"/>
              <a:t>A p-value</a:t>
            </a:r>
            <a:br>
              <a:rPr lang="en-IN" dirty="0"/>
            </a:br>
            <a:r>
              <a:rPr lang="en-GB" dirty="0" smtClean="0"/>
              <a:t/>
            </a:r>
            <a:br>
              <a:rPr lang="en-GB" dirty="0" smtClean="0"/>
            </a:br>
            <a:r>
              <a:rPr lang="en-GB" dirty="0"/>
              <a:t/>
            </a:r>
            <a:br>
              <a:rPr lang="en-GB" dirty="0"/>
            </a:br>
            <a:endParaRPr lang="en-GB" dirty="0" smtClean="0"/>
          </a:p>
        </p:txBody>
      </p:sp>
    </p:spTree>
    <p:extLst>
      <p:ext uri="{BB962C8B-B14F-4D97-AF65-F5344CB8AC3E}">
        <p14:creationId xmlns:p14="http://schemas.microsoft.com/office/powerpoint/2010/main" val="25644844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4251"/>
          </a:xfrm>
        </p:spPr>
        <p:txBody>
          <a:bodyPr/>
          <a:lstStyle/>
          <a:p>
            <a:r>
              <a:rPr lang="en-IN" dirty="0" smtClean="0"/>
              <a:t>P-value</a:t>
            </a:r>
            <a:endParaRPr lang="en-IN" dirty="0"/>
          </a:p>
        </p:txBody>
      </p:sp>
      <p:sp>
        <p:nvSpPr>
          <p:cNvPr id="3" name="Content Placeholder 2"/>
          <p:cNvSpPr>
            <a:spLocks noGrp="1"/>
          </p:cNvSpPr>
          <p:nvPr>
            <p:ph idx="1"/>
          </p:nvPr>
        </p:nvSpPr>
        <p:spPr>
          <a:xfrm>
            <a:off x="677334" y="1472339"/>
            <a:ext cx="8792130" cy="5021451"/>
          </a:xfrm>
        </p:spPr>
        <p:txBody>
          <a:bodyPr/>
          <a:lstStyle/>
          <a:p>
            <a:r>
              <a:rPr lang="en-US" dirty="0"/>
              <a:t>A p-value is the probability of rejecting a null-hypothesis when the hypothesis is proven true. The null hypothesis is a statement that says that there is no difference between two measures. If the hypothesis is that people who clock in 4 hours of study everyday score more that 90 marks out of 100. The null hypothesis here would be that there is no relation between the number of hours clocked in and the marks scored</a:t>
            </a:r>
            <a:r>
              <a:rPr lang="en-US" dirty="0" smtClean="0"/>
              <a:t>.</a:t>
            </a:r>
          </a:p>
          <a:p>
            <a:endParaRPr lang="en-IN" dirty="0"/>
          </a:p>
        </p:txBody>
      </p:sp>
      <p:pic>
        <p:nvPicPr>
          <p:cNvPr id="4" name="Picture 3"/>
          <p:cNvPicPr>
            <a:picLocks noChangeAspect="1"/>
          </p:cNvPicPr>
          <p:nvPr/>
        </p:nvPicPr>
        <p:blipFill>
          <a:blip r:embed="rId2"/>
          <a:stretch>
            <a:fillRect/>
          </a:stretch>
        </p:blipFill>
        <p:spPr>
          <a:xfrm>
            <a:off x="3380509" y="3374360"/>
            <a:ext cx="4198274" cy="2667000"/>
          </a:xfrm>
          <a:prstGeom prst="rect">
            <a:avLst/>
          </a:prstGeom>
        </p:spPr>
      </p:pic>
      <p:pic>
        <p:nvPicPr>
          <p:cNvPr id="5" name="Picture 4"/>
          <p:cNvPicPr>
            <a:picLocks noChangeAspect="1"/>
          </p:cNvPicPr>
          <p:nvPr/>
        </p:nvPicPr>
        <p:blipFill>
          <a:blip r:embed="rId3"/>
          <a:stretch>
            <a:fillRect/>
          </a:stretch>
        </p:blipFill>
        <p:spPr>
          <a:xfrm>
            <a:off x="7578783" y="3798223"/>
            <a:ext cx="2514600" cy="1819275"/>
          </a:xfrm>
          <a:prstGeom prst="rect">
            <a:avLst/>
          </a:prstGeom>
        </p:spPr>
      </p:pic>
      <p:pic>
        <p:nvPicPr>
          <p:cNvPr id="6" name="Picture 5"/>
          <p:cNvPicPr>
            <a:picLocks noChangeAspect="1"/>
          </p:cNvPicPr>
          <p:nvPr/>
        </p:nvPicPr>
        <p:blipFill>
          <a:blip r:embed="rId4"/>
          <a:stretch>
            <a:fillRect/>
          </a:stretch>
        </p:blipFill>
        <p:spPr>
          <a:xfrm>
            <a:off x="538324" y="3664409"/>
            <a:ext cx="2562225" cy="1790700"/>
          </a:xfrm>
          <a:prstGeom prst="rect">
            <a:avLst/>
          </a:prstGeom>
        </p:spPr>
      </p:pic>
    </p:spTree>
    <p:extLst>
      <p:ext uri="{BB962C8B-B14F-4D97-AF65-F5344CB8AC3E}">
        <p14:creationId xmlns:p14="http://schemas.microsoft.com/office/powerpoint/2010/main" val="1398258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884218"/>
          </a:xfrm>
        </p:spPr>
        <p:txBody>
          <a:bodyPr>
            <a:normAutofit fontScale="90000"/>
          </a:bodyPr>
          <a:lstStyle/>
          <a:p>
            <a:r>
              <a:rPr lang="en-IN" dirty="0" smtClean="0"/>
              <a:t>Confidence level =1-Significance level</a:t>
            </a:r>
            <a:br>
              <a:rPr lang="en-IN" dirty="0" smtClean="0"/>
            </a:br>
            <a:r>
              <a:rPr lang="en-IN" dirty="0"/>
              <a:t/>
            </a:r>
            <a:br>
              <a:rPr lang="en-IN" dirty="0"/>
            </a:br>
            <a:r>
              <a:rPr lang="en-IN" dirty="0" smtClean="0"/>
              <a:t>where 1-.05= .95 i.e. 95%  (Accept)</a:t>
            </a:r>
            <a:br>
              <a:rPr lang="en-IN" dirty="0" smtClean="0"/>
            </a:br>
            <a:endParaRPr lang="en-IN" dirty="0"/>
          </a:p>
        </p:txBody>
      </p:sp>
      <p:pic>
        <p:nvPicPr>
          <p:cNvPr id="4" name="Content Placeholder 3"/>
          <p:cNvPicPr>
            <a:picLocks noGrp="1" noChangeAspect="1"/>
          </p:cNvPicPr>
          <p:nvPr>
            <p:ph idx="1"/>
          </p:nvPr>
        </p:nvPicPr>
        <p:blipFill>
          <a:blip r:embed="rId2"/>
          <a:stretch>
            <a:fillRect/>
          </a:stretch>
        </p:blipFill>
        <p:spPr>
          <a:xfrm>
            <a:off x="1330037" y="3401218"/>
            <a:ext cx="6054436" cy="2805617"/>
          </a:xfrm>
          <a:prstGeom prst="rect">
            <a:avLst/>
          </a:prstGeom>
        </p:spPr>
      </p:pic>
    </p:spTree>
    <p:extLst>
      <p:ext uri="{BB962C8B-B14F-4D97-AF65-F5344CB8AC3E}">
        <p14:creationId xmlns:p14="http://schemas.microsoft.com/office/powerpoint/2010/main" val="3041563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One-tailed and two-tailed tests</a:t>
            </a:r>
            <a:br>
              <a:rPr lang="en-IN" dirty="0"/>
            </a:br>
            <a:endParaRPr lang="en-IN" dirty="0"/>
          </a:p>
        </p:txBody>
      </p:sp>
      <p:sp>
        <p:nvSpPr>
          <p:cNvPr id="3" name="Content Placeholder 2"/>
          <p:cNvSpPr>
            <a:spLocks noGrp="1"/>
          </p:cNvSpPr>
          <p:nvPr>
            <p:ph idx="1"/>
          </p:nvPr>
        </p:nvSpPr>
        <p:spPr>
          <a:xfrm>
            <a:off x="677334" y="1930401"/>
            <a:ext cx="8596668" cy="4110962"/>
          </a:xfrm>
        </p:spPr>
        <p:txBody>
          <a:bodyPr/>
          <a:lstStyle/>
          <a:p>
            <a:r>
              <a:rPr lang="en-US" dirty="0"/>
              <a:t>In a two-tailed test, both the tails of the null hypothesis are used to test the hypothesis</a:t>
            </a:r>
            <a:r>
              <a:rPr lang="en-US" dirty="0" smtClean="0"/>
              <a:t>.</a:t>
            </a:r>
          </a:p>
          <a:p>
            <a:endParaRPr lang="en-US" dirty="0" smtClean="0"/>
          </a:p>
          <a:p>
            <a:endParaRPr lang="en-IN" dirty="0"/>
          </a:p>
        </p:txBody>
      </p:sp>
      <p:pic>
        <p:nvPicPr>
          <p:cNvPr id="5" name="Picture 4"/>
          <p:cNvPicPr>
            <a:picLocks noChangeAspect="1"/>
          </p:cNvPicPr>
          <p:nvPr/>
        </p:nvPicPr>
        <p:blipFill>
          <a:blip r:embed="rId2"/>
          <a:stretch>
            <a:fillRect/>
          </a:stretch>
        </p:blipFill>
        <p:spPr>
          <a:xfrm>
            <a:off x="1108364" y="4526757"/>
            <a:ext cx="3707785" cy="1814945"/>
          </a:xfrm>
          <a:prstGeom prst="rect">
            <a:avLst/>
          </a:prstGeom>
        </p:spPr>
      </p:pic>
      <p:pic>
        <p:nvPicPr>
          <p:cNvPr id="4" name="Picture 3"/>
          <p:cNvPicPr>
            <a:picLocks noChangeAspect="1"/>
          </p:cNvPicPr>
          <p:nvPr/>
        </p:nvPicPr>
        <p:blipFill>
          <a:blip r:embed="rId3"/>
          <a:stretch>
            <a:fillRect/>
          </a:stretch>
        </p:blipFill>
        <p:spPr>
          <a:xfrm>
            <a:off x="1108364" y="2597511"/>
            <a:ext cx="4275858" cy="1790700"/>
          </a:xfrm>
          <a:prstGeom prst="rect">
            <a:avLst/>
          </a:prstGeom>
        </p:spPr>
      </p:pic>
      <p:pic>
        <p:nvPicPr>
          <p:cNvPr id="6" name="Picture 5"/>
          <p:cNvPicPr>
            <a:picLocks noChangeAspect="1"/>
          </p:cNvPicPr>
          <p:nvPr/>
        </p:nvPicPr>
        <p:blipFill>
          <a:blip r:embed="rId4"/>
          <a:stretch>
            <a:fillRect/>
          </a:stretch>
        </p:blipFill>
        <p:spPr>
          <a:xfrm>
            <a:off x="5478955" y="3242426"/>
            <a:ext cx="4279338" cy="2725984"/>
          </a:xfrm>
          <a:prstGeom prst="rect">
            <a:avLst/>
          </a:prstGeom>
        </p:spPr>
      </p:pic>
    </p:spTree>
    <p:extLst>
      <p:ext uri="{BB962C8B-B14F-4D97-AF65-F5344CB8AC3E}">
        <p14:creationId xmlns:p14="http://schemas.microsoft.com/office/powerpoint/2010/main" val="2547010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AutoShape 2" descr="data:image/jpeg;base64,/9j/4QGGRXhpZgAATU0AKgAAAAgADAEAAAMAAAABAdwAAAEBAAMAAAABAOkAAAECAAMAAAADAAAAngEGAAMAAAABAAIAAAESAAMAAAABAAEAAAEVAAMAAAABAAMAAAEaAAUAAAABAAAApAEbAAUAAAABAAAArAEoAAMAAAABAAIAAAExAAIAAAAeAAAAtAEyAAIAAAAUAAAA0odpAAQAAAABAAAA6AAAASAACAAIAAgADqYAAAAnEAAOpgAAACcQQWRvYmUgUGhvdG9zaG9wIENTNiAoV2luZG93cykAMjAxNTowODoyNyAxMzowNDoxMwAAAAAEkAAABwAAAAQwMjIxoAEAAwAAAAH//wAAoAIABAAAAAEAAAHcoAMABAAAAAEAAADpAAAAAAAAAAYBAwADAAAAAQAGAAABGgAFAAAAAQAAAW4BGwAFAAAAAQAAAXYBKAADAAAAAQACAAACAQAEAAAAAQAAAX4CAgAEAAAAAQAAAAAAAAAAAAAASAAAAAEAAABIAAAAAf/tCRxQaG90b3Nob3AgMy4wADhCSU0EBAAAAAAADxwBWgADGyVHHAIAAAKUBAA4QklNBCUAAAAAABDlbf+s6iDgNt3G5UAGL4vEOEJJTQQ6AAAAAAEJAAAAEAAAAAEAAAAAAAtwcmludE91dHB1dAAAAAUAAAAAUHN0U2Jvb2wBAAAAAEludGVlbnVtAAAAAEludGUAAAAAQ2xybQAAAA9wcmludFNpeHRlZW5CaXRib29sAAAAAAtwcmludGVyTmFtZVRFWFQAAAATAFwAXABBAEQAQwBcAEgAbwBnAHcAYQByAGQAcwAgAGUAbgBkAAAAAAAPcHJpbnRQcm9vZlNldHVwT2JqYwAAAAwAUAByAG8AbwBmACAAUwBlAHQAdQBwAAAAAAAKcHJvb2ZTZXR1cAAAAAEAAAAAQmx0bmVudW0AAAAMYnVpbHRpblByb29mAAAACXByb29mQ01ZSwA4QklNBDsAAAAAAi0AAAAQAAAAAQAAAAAAEnByaW50T3V0cHV0T3B0aW9ucwAAABcAAAAAQ3B0bmJvb2wAAAAAAENsYnJib29sAAAAAABSZ3NNYm9vbAAAAAAAQ3JuQ2Jvb2wAAAAAAENudENib29sAAAAAABMYmxzYm9vbAAAAAAATmd0dmJvb2wAAAAAAEVtbERib29sAAAAAABJbnRyYm9vbAAAAAAAQmNrZ09iamMAAAABAAAAAAAAUkdCQwAAAAMAAAAAUmQgIGRvdWJAb+AAAAAAAAAAAABHcm4gZG91YkBv4AAAAAAAAAAAAEJsICBkb3ViQG/gAAAAAAAAAAAAQnJkVFVudEYjUmx0AAAAAAAAAAAAAAAAQmxkIFVudEYjUmx0AAAAAAAAAAAAAAAAUnNsdFVudEYjUHhsQFgAAAAAAAAAAAAKdmVjdG9yRGF0YWJvb2wBAAAAAFBnUHNlbnVtAAAAAFBnUHMAAAAAUGdQQwAAAABMZWZ0VW50RiNSbHQAAAAAAAAAAAAAAABUb3AgVW50RiNSbHQAAAAAAAAAAAAAAABTY2wgVW50RiNQcmNAWQAAAAAAAAAAABBjcm9wV2hlblByaW50aW5nYm9vbAAAAAAOY3JvcFJlY3RCb3R0b21sb25nAAAAAAAAAAxjcm9wUmVjdExlZnRsb25nAAAAAAAAAA1jcm9wUmVjdFJpZ2h0bG9uZwAAAAAAAAALY3JvcFJlY3RUb3Bsb25nAAAAAAA4QklNA+0AAAAAABAAYAAAAAEAAgBgAAAAAQACOEJJTQQmAAAAAAAOAAAAAAAAAAAAAD+AAAA4QklNBA0AAAAAAAQAAAAeOEJJTQQZAAAAAAAEAAAAHjhCSU0D8wAAAAAACQAAAAAAAAAAAQA4QklNJxAAAAAAAAoAAQAAAAAAAAACOEJJTQP1AAAAAABIAC9mZgABAGxmZgAGAAAAAAABAC9mZgABAKGZmgAGAAAAAAABADIAAAABAFoAAAAGAAAAAAABADUAAAABAC0AAAAGAAAAAAABOEJJTQP4AAAAAABwAAD/////////////////////////////A+gAAAAA/////////////////////////////wPoAAAAAP////////////////////////////8D6AAAAAD/////////////////////////////A+gAADhCSU0ECAAAAAAAEAAAAAEAAAJAAAACQAAAAAA4QklNBB4AAAAAAAQAAAAAOEJJTQQaAAAAAANNAAAABgAAAAAAAAAAAAAA6QAAAdwAAAAMAEIAMAAzADQANQAwAF8AMAAyAF8AMgAxAAAAAQAAAAAAAAAAAAAAAAAAAAAAAAABAAAAAAAAAAAAAAHcAAAA6QAAAAAAAAAAAAAAAAAAAAABAAAAAAAAAAAAAAAAAAAAAAAAABAAAAABAAAAAAAAbnVsbAAAAAIAAAAGYm91bmRzT2JqYwAAAAEAAAAAAABSY3QxAAAABAAAAABUb3AgbG9uZwAAAAAAAAAATGVmdGxvbmcAAAAAAAAAAEJ0b21sb25nAAAA6QAAAABSZ2h0bG9uZwAAAdwAAAAGc2xpY2VzVmxMcwAAAAFPYmpjAAAAAQAAAAAABXNsaWNlAAAAEgAAAAdzbGljZUlEbG9uZwAAAAAAAAAHZ3JvdXBJRGxvbmcAAAAAAAAABm9yaWdpbmVudW0AAAAMRVNsaWNlT3JpZ2luAAAADWF1dG9HZW5lcmF0ZWQAAAAAVHlwZWVudW0AAAAKRVNsaWNlVHlwZQAAAABJbWcgAAAABmJvdW5kc09iamMAAAABAAAAAAAAUmN0MQAAAAQAAAAAVG9wIGxvbmcAAAAAAAAAAExlZnRsb25nAAAAAAAAAABCdG9tbG9uZwAAAOkAAAAAUmdodGxvbmcAAAHcAAAAA3VybFRFWFQAAAABAAAAAAAAbnVsbFRFWFQAAAABAAAAAAAATXNnZVRFWFQAAAABAAAAAAAGYWx0VGFnVEVYVAAAAAEAAAAAAA5jZWxsVGV4dElzSFRNTGJvb2wBAAAACGNlbGxUZXh0VEVYVAAAAAEAAAAAAAlob3J6QWxpZ25lbnVtAAAAD0VTbGljZUhvcnpBbGlnbgAAAAdkZWZhdWx0AAAACXZlcnRBbGlnbmVudW0AAAAPRVNsaWNlVmVydEFsaWduAAAAB2RlZmF1bHQAAAALYmdDb2xvclR5cGVlbnVtAAAAEUVTbGljZUJHQ29sb3JUeXBlAAAAAE5vbmUAAAAJdG9wT3V0c2V0bG9uZwAAAAAAAAAKbGVmdE91dHNldGxvbmcAAAAAAAAADGJvdHRvbU91dHNldGxvbmcAAAAAAAAAC3JpZ2h0T3V0c2V0bG9uZwAAAAAAOEJJTQQoAAAAAAAMAAAAAj/wAAAAAAAAOEJJTQQRAAAAAAABAQA4QklNBBQAAAAAAAQAAAABOEJJTQQhAAAAAABVAAAAAQEAAAAPAEEAZABvAGIAZQAgAFAAaABvAHQAbwBzAGgAbwBwAAAAEwBBAGQAbwBiAGUAIABQAGgAbwB0AG8AcwBoAG8AcAAgAEMAUwA2AAAAAQA4QklNBAYAAAAAAAcACAEBAAEBAP/hDLVodHRwOi8vbnMuYWRvYmUuY29tL3hhcC8xLjAvADw/eHBhY2tldCBiZWdpbj0i77u/IiBpZD0iVzVNME1wQ2VoaUh6cmVTek5UY3prYzlkIj8+IDx4OnhtcG1ldGEgeG1sbnM6eD0iYWRvYmU6bnM6bWV0YS8iIHg6eG1wdGs9IkFkb2JlIFhNUCBDb3JlIDUuMy1jMDExIDY2LjE0NTY2MSwgMjAxMi8wMi8wNi0xNDo1NjoyNyAgICAgICAgIj4gPHJkZjpSREYgeG1sbnM6cmRmPSJodHRwOi8vd3d3LnczLm9yZy8xOTk5LzAyLzIyLXJkZi1zeW50YXgtbnMjIj4gPHJkZjpEZXNjcmlwdGlvbiByZGY6YWJvdXQ9IiIgeG1sbnM6eG1wTU09Imh0dHA6Ly9ucy5hZG9iZS5jb20veGFwLzEuMC9tbS8iIHhtbG5zOnN0RXZ0PSJodHRwOi8vbnMuYWRvYmUuY29tL3hhcC8xLjAvc1R5cGUvUmVzb3VyY2VFdmVudCMiIHhtbG5zOmRjPSJodHRwOi8vcHVybC5vcmcvZGMvZWxlbWVudHMvMS4xLyIgeG1sbnM6cGhvdG9zaG9wPSJodHRwOi8vbnMuYWRvYmUuY29tL3Bob3Rvc2hvcC8xLjAvIiB4bWxuczp4bXA9Imh0dHA6Ly9ucy5hZG9iZS5jb20veGFwLzEuMC8iIHhtcE1NOkRvY3VtZW50SUQ9IkUwMEM5OUFBQUNDODhDMzE3MzlENUI5REUwNUE0QTVFIiB4bXBNTTpJbnN0YW5jZUlEPSJ4bXAuaWlkOkE3Q0U1MTAzOEU0Q0U1MTE5QjFFODgxQ0Q1ODgwRjA3IiB4bXBNTTpPcmlnaW5hbERvY3VtZW50SUQ9IkUwMEM5OUFBQUNDODhDMzE3MzlENUI5REUwNUE0QTVFIiBkYzpmb3JtYXQ9ImltYWdlL2pwZWciIHBob3Rvc2hvcDpDb2xvck1vZGU9IjMiIHhtcDpDcmVhdGVEYXRlPSIyMDE1LTA4LTI3VDEzOjAzOjI5KzA1OjMwIiB4bXA6TW9kaWZ5RGF0ZT0iMjAxNS0wOC0yN1QxMzowNDoxMyswNTozMCIgeG1wOk1ldGFkYXRhRGF0ZT0iMjAxNS0wOC0yN1QxMzowNDoxMyswNTozMCI+IDx4bXBNTTpIaXN0b3J5PiA8cmRmOlNlcT4gPHJkZjpsaSBzdEV2dDphY3Rpb249InNhdmVkIiBzdEV2dDppbnN0YW5jZUlEPSJ4bXAuaWlkOkE3Q0U1MTAzOEU0Q0U1MTE5QjFFODgxQ0Q1ODgwRjA3IiBzdEV2dDp3aGVuPSIyMDE1LTA4LTI3VDEzOjA0OjEzKzA1OjMwIiBzdEV2dDpzb2Z0d2FyZUFnZW50PSJBZG9iZSBQaG90b3Nob3AgQ1M2IChXaW5kb3dzKSIgc3RFdnQ6Y2hhbmdlZD0iLyIvPiA8L3JkZjpTZXE+IDwveG1wTU06SGlzdG9yeT4gPC9yZGY6RGVzY3JpcHRpb24+IDwvcmRmOlJERj4gPC94OnhtcG1ldGE+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PD94cGFja2V0IGVuZD0idyI/Pv/uACFBZG9iZQBkQAAAAAEDABADAgMGAAAAAAAAAAAAAAAA/9sAhAABAQEBAQEBAQEBAQEBAQEBAQEBAQEBAQEBAQEBAQEBAQEBAQEBAQEBAQEBAgICAgICAgICAgIDAwMDAwMDAwMDAQEBAQEBAQEBAQECAgECAgMDAwMDAwMDAwMDAwMDAwMDAwMDAwMDAwMDAwMDAwMDAwMDAwMDAwMDAwMDAwMDAwP/wgARCADpAdwDAREAAhEBAxEB/8QBDwABAAEDBQEBAAAAAAAAAAAAAAgBAwkCBAUHCgYLAQEAAgMBAAMBAAAAAAAAAAAAAwQBAgUGBwgJChAAAAMIAAQFAwIFBAMAAAAAAQIDABEEBQYHCAlAEhMZMCEUOUoQIgogMVBBMiMWYKAYGiQVFxEAAQMCBQEDBgcMBgYIBwEAAQIDBAUGABESBwghMRMJQSIy15g5QFFhkaLSFDBxkiMVlRYXuHnJihAggaFCGPCx4VIzGcHR8cJDJCYnUHKCJTXWlxoSAAEDAgMCCQkFAwgLAAAAAAEAEQIhAzESBEFREEBhcYEiMgUG8JGhscHREyMUUOFCYgcgUoIwYKByosIzFvHS4tMklBU1haXV/9oADAMBAQIRAxEAAAD0Ik2QAAAAAAAAAAAADbmyLhyIAAAAAAAAAAAAAMJhmzJ7AAAAAAAAAAAAG3PhTBUdKk8TMQXyoAAAAAAAAAAAAMCZPYnsAAAAAAAAAAAAYnSHhn7PpzHAYWD1BHY4AAAAAAAAAAAAMCZPYnsAAAAAAAAAAAbcxfHyxlvNRUofKHlNPV0fSAAAAAAAAAAAAGBMnsT2AAAAAAAAAABtyNphNPSCXy4ChtjpgwUHo9N2AAAAAAAAAAADAmT2J7AAAAAAAAAAFk0HmgPSacyagACwYqTeGU0uAAAAAAAAAAAGBMnsT2AAAAAAAAAANqYUibhNsAAAHEnlzPUWcuAAAAAAAAAAAYEyexPYAAAAAAAAAA6/MGx6CQAAAAdIGD09GRQAAAAAAAAAAGBMnsT2AAAAAAAAABxx53D0NnMgAAAAsHm3M4JI0qAAAAAAAAAAYEyexPYAAAAAAAAAtGOg35kENyAAAAAcUea09MJdKgAAAAAAAAAwJk9iewAAAAAAAAKHXp5/z0cG7AAAAABoMQZ3eZCy6AAAAAAAAADAmT2J7AAAAAAAAA0nnWM8x2KAAAAAACp5kD00l0AAAAAAAAAGBMnsT2AAAAAAAANsQyIPma8vgAAAAAAENyDZmYOUAAAAAAAAAMCZPYnsAAAAAAAC0bA80p6WTkjWAAAAAAAcaeeMzwnZRrAAAAAAAABgTJ7E9gAAAAAAAceeeozFEmwAAAAAAAAfMnmVPUEb4AAAAAAAAGBMnsT2AAAAAAANiYwD5cy6gAAAAAAAAFSAhFAzUgAAAAAAAAwJk9iewAAAAAAOOIoGG49J5qAAAAAAAAABtjDOSwJtnIl0AAAAAAAwJk9iewAAAAANJtyHhizPQoXQAAAAAAAAADbG2MHJ34ZUTcmoAAAAAAGBMnsT2AAAAEeWM0mxSNjt3xF4zVm6AAAAAAAAAAALRwRhfw+7yy/xL+6uxgGQAAAAwJk9iewAAABozJSvvx81fzpcq3Ly7XzCWFc6gAAAAAAAAAAAU0Uoy+eXiwcf4vpegT5Yo/SUK1zpzoC6aAAAAMCZPYnsAAABhx3J2gXLLhi+knovvfyZ9j6N/wCkj4o+qs4ubagAAAAAAAAAAADTmrin+uPf+s/lj+bsRH9Bfxhl6/QryGRSxFy+Mp8JjJgAABgTJ7E9gDbGo04amnGa7Y3vO2oN/T7vb38QfkbI7+e3s4J/bzh5t/66/rz83PnszGdYAB1kdim4ABbOtzswAAodZnZhUAqdW0pMeXwP2O9/4xPsTtJq0B/0B81Gf9xvjGef3p81lkni52bNys3cy0aiway6DAmT2J7AELyKJjhI0Udvh/hro5EPo96fvn68dbR5vo663Phf9iONko/W3w8TOpiZmM6gACHBMIugAtEQSYYAAIakySoAyhrBnrvwlmTv4n+918qxSefadDHT/wA+edxQ/oX5Pur5Thkp18XNUzDuckGTbOUBgTJ7E9gCoA1i0Uqmja5iI6u3xUdjMx5Gljj79nIfLt9NNpVgAAAAAAAAAAAC1lb5N3GTer5IooIgXc4itZ/SdBRpHtqzNXqK8kugBQAwJk9iewAAEa7Zl3ketuPGN7WfChZ22UcfpVZ75ggvZ1WN9MsmnKtakNOtmmllnSsvGrnot5lCJe1pTumKz1W2GhCYLTSVj23GmbZwMM2DO5vBvWCbMTPVtrzdjFuvrx9cuq7GAAAGBMnsT2AABU5YqC0xtG3XjbzxtumYZ8rqLLHtWWqu302u1bW0xi8bLGvEs8vvjim/NWdbHNzxPUk+k2gsmqLe1rng9tvoJN640txa78ux5jfFt58M7cLYZ0c6TjxjcMb4YUysHHFQAAAYEyexPYAAGo3ZugVBpLJx9ffFEYkjubTf0M5x2PBL1dHH5/rjuLM3F645CpN9HNQ7Fu9HsSrz45X+Tk/4fcxqSZkJfrRHm27rrZ4Wla+kziR3Sp9ab64dtMyThk9ADP29mLlDWAChtjZAAAAGBMnsT2AAAKm4Nuai4agCpbxjoPO/ndxa9HOtO5wLOAX0FrofnaSws1/iuD08cXo+PlJo9GI9fed/puHPryfRwc9nEjqsOMPpd+fFLzUYNbcvWn3tvfN3Ny+1NbW5NYNZUFDamoAAAAAwJk+ifAAAAAKgoAUKNKNWLWneOxyZtx0trtWHTYjtxWNaLXPjTTsU6dSnIlr1nV/N1wrX587sFPmNpteItEtiilVPdZ1AoAAAAAAADAefkEgAAAAAAAAAAAAAAAAAAAAAAAAAAAAA/9oACAECAAEFAP8AYhCoQo9dJg8y9QCiX7uM5i8geYCokVhOUAJ94CIAxB5wAR4U0DDrETlcuIaLSVTh4iZShBNFQ6ZuYB4o4+UWiZSEqOqUaSpCga1o+5MvTWh5mXrRctWikxM0MqKah1Cn4QWh4pWMi5hCwsvJkjm9RViJZZ3Iqv72ZeQswAsIT+niuYnTylMpCWRtjlBcO2tW49bFLU3ghZRM4M0AMSKhhSFyACBGd44t9ogup0QXqSEhGvlnNZ+08oyJ2LXLvFFT2uJtP5jgZNF1so44kOhEPEeLfERkTlYoVSxcQupCzUI9OFWxzz6rizLWdzxs7ddaEm8BEpw6qUSUSOAVnKePMUhWhquRvFMULo4gX2u0pUmqytp4lJdPtSpjF6fJyMfYTW5H2cukqSPPFD5DxJREommKSERc6ijXAoye6l5lUk2DTpUIjD6d6gSXX1HVWA2rwoyLtSFIw1fSuBlgqFhvtAvjmVKgK8aqqENDRKoQcvRWGME6SSiC8EvBzlKMIknAGWNyiPEgDxnEvgSodRRJSG6hYlwiB1CpEg44kWVdCYqnh0SgUCI8o9TqeOdMp2IqYhVBFQqZSpsdEh1Ej9NIGUJ1CgYSg8wCjzGHlI/lTZ7PY5hBgOZimMJme9hKAEBRTnEodMDLCPMs4oiJWUMYWDrCxeu33OZRuczCYwsrL0lknB1FUyrN6dMClQIQ/OZjIlMJoFIxkgBIBF/DuZ4MBQ5URc3ODCcXc4gIKPYDGODFEzc5mExgYoiZIruchw5BEoDzFcYQEzF8jAJXfYH1U/QICA/v9XcYDwH6AYzC4xQeIiYrIEFQCiBhKYpx6xRABExkzplRBwqrP9GeKBMfUmcRUOkQOdokwlIMQJiFiDCYnmRlBAR/gv8AMHuMDwgyCZOLAQi4AxirwACWby0pSRKqRgg4MQ9bNEnxSfN6tAQGXR5HRAlAYaKT6sBK+oB1AAD8oABSkKdMOVMQHk/hBweWGcmSIhlDxBgEiBiLEKQglZWHARhSqkJEJEUN0Dc6AlTTikFxivs6MUkqrBwBzQxxA51eUxgKQfp/L/SP/9oACAEDAAEFAP8AYhOEW5TMIuFzD5cZ5/X9+JIZzGiGUMESBiORhgADjxQNBrlOkVIFImIgImHKKfKHVccHMHCubkeZOEBU8ip2IiV5rJU4OSEACrCIP4qBTEgyYnUmEbJkF0JrTMVClPB8inmDeTuCMcCsR5mThTHPAU1GxZpJS6cvLCQyJQqYyBZdGKBDqg4Q4opyFLTyZjTNPlVTWgfUEmVIpRSUbS0whAUJyMH7cCT+qGUhU2g5tLEioVXL0iHrWDAn+dJFNManLHIrf3GAHBxRi+UsjDw66dbAmVOvCixa7SEFavglAj5nKIw8UCfV828+AWIc5CJRImTCJFijEdRWHiFCpIroneIgTlEQAR4sSFOUUxADlMyZTchiHAD+oAxTxICA+XlwRVjlAyhzDzCycYumUYgyo8hQYAKVhAX/AHCxA8wFFjGSEvMduY7ICDf2QZUCgiRRUzEcICCYN/NIo9T+0zkQYXfrBzOB4+YgYAZI5nqOKIqnEeoYW5h4hwPAXCBuUOoYoEKnyCUQFfyLzKMQxxNyFbkKzhBnmZwmYEClYHMcTCICBWMLyvFniwP+gB5gUoiIC76ADA3mJSn5WExgYReHHPbqGAXvHp+XJ5gUDCIHFuT7ugBmBAWWQK5QORoSGFVCJKcoQhlDxfR5xLDsIDzdI4MRwnAhzG6QuErheDyj5PZ/8Ef5lMZiqOT8xZMBYgDyj0ygQ3KooICVYeY0vMAIrgIwxB/88pxExTiU6SjohR5AP5HSEGVOAguDyC/nD9mD+CKAYQJzlbmAABzAcjjCiZjCAg8eY6rxMJRYDcphOkzvvASsBgcUXCVUCsoBxYhnMqJzAIk5OmfnKDg/0h//2gAIAQEAAQUA1oa0Nb1c63u1Pq2btT6tm7U+rZu1Pq2btT6tm7U+rZu1Pq2btT6tm7U+rZu1Pq2btT6tm7U+rZu1Pq2btT6tm7U+rZu1Pq2btT6tm7U+rZu1Pq2btT6tm7U+rZu1Pq2btT6tm7U+rZu1Pq2btT6tm7U+rZl9WOrGHMfVvq35O1lq7VDtT6tm7U+rZu1Pq2btT6tm7U+rZu1Pq2btT6tm7U+rZu1Pq2btT6tm7U+rZu1Pq2btT6tm7U+rZu1Pq2btT6tm7U+rZu1Pq2btT6tm7U+rZu1Pq2btT6tm7U+rZu1Pq2btT6tm7U+rZu1Pq2btT6tm7fGA3/ZC1T+1txIxKIHufdm2Nk6Grb8g+xVfUBTe/fK2aTXDHeRrYzQuTERKcMxTAYvFfKS1T+1txOxnZ5IMG5pjdqSu9e+v6Sp+n6UhFllxTzN1dYXZ6UNVt5s3/wAelG0F17d30thxXyktU/tbcPGGEkJst2MyDAq22sfCCPsFTKZSlI4AYfNjebVNLYOeS+7d5qo/HxzZo+q6crul+J+Ulqn9rbhoo6qcPlTl3YrDGxGryh6h2XXWThiiVJIiJPoLxBOEIQb/ANjbQZH2k15ZKXGwNzTh4sYjiflJap/a24U65SK9ZNZO98VL9yuxSBkkHKpcQBKT9K6BVR204D1fnPjBp7zZjM6MJOq4/D/KS1T+1twsSBTJ7i8xq5sPaTATDWidf2LPgR6qQr5vS24Op7ZDCjEBxHyktU/tbcLc2vqLtZRGqyx1XZU5BfsPg5IWGoDJux2iHKq4cPAj+/DfKS1T+1twgxMSRbOym642uZtSWVyiUQfhRQJmR3qWHuTa6o8WMnaAy8x7KBgLwvyktU/tbcGZdEgbL8tJxipjrrgwdkOC+NKSB0lfCcUwKy4IguAc1idVewYsQgY4C/hflJap/a24IQEwXAqulrcUVhfQNbbNs9oAokhfEVIKie2PCWrMoLDa4s0aTzvxuRAwE4T5SWqf2tuCOLibUboXIzayDtFai3dirY+M8XzhNHTltcQSPDpcJ8pLVP7W3AxhokkNnTmZb7BnHTTxhldCy9sYYOWH8fO/ESgc58U9MGXVd3TtXCRikTG8H8pLVP7W3AKrJIBMI+EhUJXDTLdHsaNL1FBTIKafjqwkSmpuDtVVGJF6bU3IpW7Fs+cojwXyktU/tbeP+zR5SKF3MZfXZVqzFXGq3+HGO3BVLKpRU0DgxcyC1H5uw6KnPwXyktU/tbePFepMO0vYzItdeLOqzCufWIo3hNhuCVvs67PaZdiV282bacF8pLVP7W3jRMcMKjmrlpQOF+MOrbAO/ORt4yEKnwsQgK4bBcJbpVHcvBXPS2Wddl0o467IgoCXj/KS1T+1t4hzkTIMWmBc2s0LHYKWHxT1oZD5N3uKmJVuFiCrnEIEOfYBhveWzN5dT+zWzezqxaUXDGYDAYfG+Ulqn9rbwns8Ge82fGwW0eDNtMV8AL8VveGDSIihw65yppRMKZdXOTXDUkguDqu2oUrsgo9AiaSYCA+N8pLVP7W3giYQF5xGaxycDBbB99lMY51ZgDrXkljFy/08SLD++9XFWT3Gi8Xdu907W13TUdKZ3LBN9B8P5SWqf2tvBXjVCq5nbM8TsFadTuXsf3GSrKbFaxWGOo6noJFenEw5U+KAHNtgeal7z2ottfq2eM9ts7dLtN4l7ZsG8ypwaKikR+4PD+Ulqn9rb6likzsVcDilFoqnKqYyk9qKR0rKMl9wOBuMhK+yA2mZwT3BzV/YjCur1INRQNoSZobXXSscmNNyy8ttJvdNMxVU3M5nM5nMa8dtQvAiuVcHM5nM5lFCpt/9htuW7rmczmczmM8pbfXittdcoOEHM5nM7ypy8tt6ur/a+sj/AItEIKnMWCWSTzP1lYr5vlsnV23jXVCYm70dfGUKlMVxSFdSMZhCvTi0jqcosBxFiiBixESSFZFQypfp8pLVP7W31ydyRulYZcNh+TpYeK2Z/kUw0fdzLz8qW6VzJphbkNeCZWEmE+xekhss8rDpf8ssroUoZb5Yi2xfKHJGocGJVsGyUhpLSuRmZkgztJsfykAvcfykbuP5SN3H8pG7j+Ujdx/KRiZMZoQ2fiWxfJ5AO4/lI3cfykbuP5SN3H8pGPsZyhVPF5L5mRmf/cfykbuP5SN3H8pG7j+Ujdx/KRu45lGqOI2SmZuPwBsgylEO4/lI3cfykbuP5SN3HspDhZ7IvMO3OV+f+cF/a3hC5X5XQ4DltliAf8ucsBAcrMqzrXSqKrL4R87103Zoo0Bkr+UhbrIUuzX8jqGU7nn5IDWM2N7JF6KT2NZRoEx0yvvBfar5eJxP9PlJap/a2+oCIM8WeLCY3LzmBhWO2zLNfM/C2eYeb49d+WMylcenHIbjwANXdN9f/HeZQAeLPFnizxZ4s8WeLPFnizxZ4s8WeLPFnizxZ4s8WeLPFnizxZ4s8WE5iMYFzsUQE2zKXzWbMSKiVInJ/YLhphVTNrN3eQOZl+jFUOCpDpCBhcBlGeLPFnizxZ4/o+Ulqn9rb9aMMCoEQIQCwUORTM7UzgBnRBTDVLtg1zxc53qUjNKZsNkDYXImjzn+1FHqEVL0WAAEHM5nMICw8zebP8xewN/L9L/p5fQTAAkIdYTp9IgLKFLPKkk1Oy7L38gfX/jrUH/svyGNoSeJf46+CFjKukNKU1S0p6JGWTeQpTFK93g/KS1T+1t+oAeIAAB9FE+dgggIW51nbZXppm9X41tnZBVC+eu8zWarhdu515ZvE9cj0TigJjrEIzxY8akidFUYhVSZJpHmNa0jJ5qrNINAJFWNM1ZLxjoflXnEuhYalK5ouu5UVYolLGFOYsUUTevTFdGuaOXn0PFguUsXDKIhHIGE3IQE1kE2yTzFxkxIpGtfyB7y5QVTItK+xDPSY4ha1MJ8IZEWCWOaHgioLfQQAWVSAQ6ZiH8D5SWqf2tv1E/qh1ucXgzw+oiDmKmds1dKevnOgD4C7x9YatlfySrOSSrLV3UtXeilhVTAt4bgyu0FsMBsa6o2mY9jmkrqapeRZg45ZL5kWJ2Q5QXOzRwtzJwQxq1tL7cKCpOKspsGkF9bzaD5BKKUxgyqv9A4x2Mtdu5x/ufRtlNkVM1zdqtN6FG09B463mxeqfYLLdxtpFKXu1tYou02W2AOaduc8rP7CdrmLmtOn4PKbfjtNPjp+N3i1S1U0hb+jrfU4kmuJkzCJHgzwZ4MIgDc5GWUcPMJh8D5SWqf2tv1gLh6wMZZXmIpECBVVgHrA3WBusDepcykSItffHqxeR9KXN/HGj7IVNZ+V3Akdrrt28lV1rV4C5KxervH/IbK+415Lt5x3NksJtpsLd2XYtbOLfWqu9dTT1lZsun178PrULUBa/bjoVqmGmNhtjlUwUgwVryzFystfx+8PqW113+ufjPWWN09qin0RyF2S1FObg3G1EUZUMHb3eFouq5SNXnlsbSXCnSEQU6gKmEepEt1IlgVMAdYG6wMZcSlLEKrs53h/KS1SpHPq19Os3p1m9Os3p1m9Os3p1m9Os3p1m9Os3p1m6CwN0Fhb06zenWb06zDDKCwwhzECEUAxoRQ5TQRhFSUJqghBmhiJorpN0FikJDxKYHhVFDCiuYRRiRY8MscoQqgHGGUE96rbxN27V0tqyyoqrFeUyaKlMKSFiUgJBmIEVA+rIeAE5iS4qQhDKg3RXbort6dZvTrN6dZvTrN6dUG9Os3p1m9Os3p1m9Os3p1m9Os3p1m9Os3p1m9Os3Kb/tKfxz/2gAIAQICBj8A/oIVTiu16CnAoobCXRy145GT0PsTjBRgTjhinJos0ahVQI2p9vFRK9B+k+wqJhDrc8vem04oMRydK0Fq9eiLhkQB1nc1NAHI2O2UGj1AV94fKDbd/pQLM/GmVoRFXPrXffemutielswhKcXIcZ4B3jGZ6ruwBJZtq0/evhzvQ34actOJt3oGMpOTF7kLeYDKetGLGhIiSylYjHLlGDkt009at2Ywz2JHF4jdznahOOAUX7KGXilCrulvSy2xtofUB61c1IkHi2JYMSA7kkAB3c03qelsXY94eI5fEtm38+0LMw8YyFwaHUWrtahpZKB8wK8Fd89796G5pr2tlQw04+XHTXBGLx01g0YVyglq4q1pJ/45iA3MATVm9KHG7EZ4F/Wv1G1UB1oaBxzi5Dn9S0/iDubvAwsaW9GRaGmdjIH8eluEEtQiJIxWk7q8RXD3b4hnARIEdXqIzmBEEkw0FqMTKRLt1RRmDtDUxvA2J1jIOQQ7OCBUcoxFRRMTQeW5CQGPoVeAn+XoEc5ZHIMw27EPqpCDkAOS1aVllaIG0kgDEllqb9jVy7w73i4FrJrLAiXArcOiuxL9bCJFBUAuNX3Z3RdHd/hc3CbeliNPejGmWR+Jd7vt3iSP35EioDOhPvbUZ4CR/DAM9T2LccT5Mv080kB8karko9mb7H5MVo5mL3Dm30w96wbjcLQjljHE0OLEUpuX6i6VnuT0Lbm+ZCu70rvDTxpGNwjzHp9atX9DLLdiXBYmoY4SBFOVaTujVXxe8NmUBctGNiIyRILGUe7714gtUxmJbitBobF+Wi71uR7GTWXRncdUSOithhEg5pNXqsQM6mLOpjcEAM2VyA4cNIDLJxuJaoNUJxk0T5cid18PLxC5CPb2c7hae14Q18e77lrO8jDR3viZuy4vOImPIA4xrUy/zl+ocNRZE80R9Ho4sZF5EmzqbJLUzGpLUfBQ7vHjq1DSQNAdLA1LElx3iJYh8fcp3dZ40tGQLA/TRD8v/dAw9O8BWrx8b2QCcPpjs/8AKLuPx/LxBG99LN8os5T2TF3PeF3B/wBwru+3cuvatu5aNaDp2LHjQIxVuI7U3rWtNzUXfnh+N3Lc1VrLg/4onD4lvdjmC1uu0Pim3YjK5IkGwZPmJINe8w25vQE3+drX/LD/AOorV2fjW0bcTUfTCv8A7RfUdzeObVi4MH0sZYH8/eZFUNJ3T+qlr/ps5QMoR0WiaPwzQnPqbhkWJA3AneQbOn8ZayOu75MQI3cli1kYGJaFg5JOG7WDbaqAvg/GDvh7KKJJqeIRnMdVAWrVOce0ITmco6D7UbdyfzBz+9RtwuUalObeo667H4gBJxEW8zv5lAyt9WOIc7v6oUNZdtNeD1eW5sBTCmCzQFNnGgFbuZWm5/e5OVWLNvCQI2bByq8LvVLBsDz4JoyY7lK5LrADmf3I/Dtt0+8BE2NUwP5Yn1oDXyzX3xwfd2aUC6kaDnUM+/k4gCUIxRjI0REcULpHzBt9C+EA8X4PhzHligAaBFzVMTUIUWHr4Q3AATTgcoSaqymVECO0o9bF92xRJlQ8yBOPAcpqonNv3IB2HQgZY8AWKIJULU6wi7Y7a71but1ou3SGXWCY9jdX3qE4Uyv6VinWc49PvWWIonPFgqmqzGOK/MUXVTRUlVAPVBjihwOzLFM9Uz1+9BjTgriE70RIw4A6fcnHCP2K4oHbwk8cccLmLBUDphii5wQyDHy9qEB/ibR5URjEvIYqTmkfamEcdiEZnLuxO1XI4GDZuRxTyHSoSiMRTzqIkajy3KPV8vMoTmcVDJXNgoyian7k+Sm9/uUc0K8/3KJ38ALU+xhRMSiAnaj+dATLVVo5cB56LU3ZF4zdx0LXXAGEsrela+2aGWRuiTrRTekc1NzxIWjJoTKTnc2XYvFkj+P6VuiK7tGbrRE/TL3KQMqk+5QJ3e1XIxLEtXmkF3cYReXXpzAjFXIPR8UY5esfQqlkAKoHZ9kURAxQEyxdRuQhR94386j8MvdA8saYITtB7hxFA3nooT/G1fL3KMYdgu/Ju2qRuRafQX9itzhLs7Gxw2rV3JClzL/ZDKAmeu1VG7Yg8Oce1CG1gp2Yxe4W2jZIFaKUx2BJ+RwQPXsUyT1XQzFYt/NT/9oACAEDAgY/AP6CEywTy4MeODdwvxmJzMENnlzKA/CH8tithusB7fMojHFF8eNl96hk7T+xWzdhWWFRsbceUJ0IlYcWdRzVdCIxGPk9UJZMtphWhd+TMCFqbVuLTERv/eBP4jsdSjLshYcbIJ6pWnjsdWLUo4xO+uH5goGyM1qL1oMf4ipPDrfdzp2TNXidUHDIB6Hkw6HqoP1YE/lPozBRzl7rVlvq+AkQOhCMQxblV+MYNMCoclPLtEny2pxhxvLleS00vw5vPyK25YsmMmJx8nCJjJrgwNT/AHwFOUy8Bt6o9GYoVcHoQPEg9AjC6M8SeUMoR+HlJFanZ0KAY+c/6qAhPH2fwrq6Ynlzf7Cu2IWyJSarg7npkHrUs0aIDjbs7KFwhoxPlsUYz0xlIbcwH9xAfTED+sP92gTaI6QW/sIC45fl90UZfSVGBMpUwfc7lf8ADQa1zv61XiJEO0hImp5lEP6lEjowUhIc+HQgDNxzBCJLAICeCpxuEga7U4LqO5ZjUJwWKFXB5l/oQBPE2BVcOD4Yl8vcw9zo/Fl8vm9wdRkKOi8WO5/ahuTmVU8pU5lWPrQAFelDrIdZA3KobhzqcoblEE+pRJKiDQ9K5EDPsFP70PvVP26oMgUHi5CAkGisoHW2oF6o1xWPGH2p0AOlRY0QEe2Nu/oUhiyjlPWQqhyoUWCAjQIVqUz9VApggwXJwDgrwMUy7P7FFHNhsQAKD1ZD7AiAd6rgotUlESLBAR2oZUIYIkTYcyBzU8uVQkCCJbebpVcUbglT1M/LVCcS+bA82NELZGGOFKOsKFAEt5c6ACJyoZlkMnO5D5jAcicjFNtThPsQBOH2IAhlKZqbOA70bkQ4w3IA4dKgwcurERLNld9j7vMiyvPLq7vvXdMD2om5T+IFamY2gN0ABRozIyMqH0t6mQuEVClctxeUmcPu51EAITIZvaosMVaOxvcg+CD48FfsRooFqphgqrCqfN1uYqiDbECBVBot0uh1XiUzYc9VCWXehRBxwjKUMwQyYbUBHFO1EAf5o//aAAgBAQEGPwDw+L4vjw+OD16XtevB7ifdt43jd3E/Ye47quy6rj2HsOr3Dcty3DV7Dl1au3BXatLelTJkp12TKkurddWpalKPu0vD99jbjv6u8e7S8P32NuO/q7x7tLw/fY247+rvHu0vD99jbjv6u8e7S8P32NuO/q7x7tLw/fY247+rvHu0vD99jbjv6u8e7S8P32NuO/q7x7tLw/fY247+rvHu0vD99jbjv6u8e7S8P32NuO/q7x7tLw/fY247+rvHu0vD99jbjv6u8e7S8P32NuO/q7x7tLw/fY247+rvHu0vD99jbjv6u8e7S8P32NuO/q7x7tLw/fY247+rvHu0vD99jbjv6u8e7S8P32NuO/q7x7tLw/fY247+rvHu0vD99jbjv6u8e7S8P32NuO/q7x7tLw/fY247+rvHu0vD99jbjv6u8e7S8P32NuO/q7x7tLw/fY247+rvCEueGl4fubjbq0BHDbjst5ZaAJQzGG3XeSFEHsSRlhEhnw0fD+ejrzSAzwu4+PvpUXUpStTaNvgfMB0uN+klXXPIZYJjeGn4eykK1LZd/wAmnHl5pbGYR3yVN7fJDi2HUqS42CFDp1Hl92l4fvsbcd/V3j3aXh++xtx39XePdpeH77G3Hf1d492l4fvsbcd/V3j3aXh++xtx39XePdpeH77G3Hf1d492l4fvsbcd/V3j3aXh++xtx39XePdpeH77G3Hf1d492l4fvsbcd/V3j3aXh++xtx39XePdpeH77G3Hf1d492l4fvsbcd/V3j3aXh++xtx39XePdpeH77G3Hf1d492l4fvsbcd/V3j3aXh++xtx39XePdpeH77G3Hf1d492l4fvsbcd/V3j3aXh++xtx39XePdpeH77G3Hf1d492l4fvsbcd/V3j3aXh++xtx39XePdpeH77G3Hf1d492l4fvsbcd/V3j3aXh++xtx39XePdpeH77G3Hf1d492l4fvsbcd/V3j9R/8Ake4f/qT/AOR7+tv9Tv8Alo2Y/VX+tT/Ph+iH6y/1e/oX+iX6f/ol/wDa/wAs/ZPyj+Tv/Ld93PmY8NL937w2/Z327+FLQFFSm1IQspBKQ4v0WM/K91zKR2DritbnbwX/AGltjt3bqIq61e1812n25bVOROmRqfCVIqlRfYjo+2TpjTTWZ89xaUjMnI3RdPBbixzK52VOz9wZm3VWb2k2UvCiWfGqdNJVWKrC3OmUeo0pb1Hjdw+zHQytUxma2rzU5qTQqRdXgV+IJaFDqdZp0a47qptNq9XXbMObPYbqlzQKE3YMN6tSKVFWuSiEl5pyUtsNBwFWeK7sxs/vhULb3WptVpdvosTea06js9XrlvOpyqrCNCsql3aYyq7dDcuivJnQIxW9HOkqQNWPxwWNTQdb0pCw9n/4LBSSl1/LrpTnmMJUOxSQofJmAciPIoZ5H5R8L/l+/wCIjjw0v3fvDb9nfbv4Vt5tnttspe3LjlxuWxVazY/FraBLky9TYNLS63W90LjkQodU/Ri0adJSlsSJbBTOUh1ttSO6cWibym8Zfc+n8p9zJUOl3Js/xapqKpF48cSJlTrtNvypW3CoNPqLdN3JqNoVymwosKoTe/ifZYrqS07qC8SqPadEt21qcmQJhpts0CDQabIfkMMJeqZgUyPGjPPyw0nU+EDUlCUf4cFJkqT3hS1qbR3a0d4dHeJWsFIKCc8vLgUHerZim2/dNEZrT9ibubbxYVkbvbc3Fck6nrrlxWjXKNFYIrFRNEjuKenNS2/SIQFEqMWdySuncXxFfDPr1w2/ZFobkOFxnfPhdRadcFPoFk0m95X2SaL8tNNhNgrmFMVc2tNIYS6kupC7I3h2lu6jX5ttuLQYlz2fd1Afbk0qtUioBTjT7K21r7t9lYU0+0rJxp9C0LCVJIHwr+X7/iI48NL937w2/Z327+ESVhxTRS0oh1LiWVN5Zeel5QUltQ+MggYo1PtKy7m325eb1R65b/FnjBY0CTXb13LueDTZEufWpFJgIXNjbf2bFYVOqryUrccDSWG8nHk5XFyo3/uOXuzz15aUqibgci9zrngGmXBaaKvTYtRtjYmxaZKW8qwNudpqZLRA+wpJW/LZcddUc0IQEJA7tKA0j/HraAyGpR/4gOZzJ6HAIABCQkZADJKc9KRl2JHkHkx16/fwVE5HL0z1IyByPbn5ueJNHqdPplbpdRYioqMCqUqFWIpWy82qHVHaZUmJUSdCjyEIK0KQS2pOsZFIIgVSJZNxp8F7mPWYM2vv0KoO3LROI/KStSqgm7qhYUFtpciyNubphJivrpD2tma41JdjKbVHUh6gXpZtep902bddIp1w2nclJkNzaTXbfrMNmo0yrUiosksVKk1CHIQ7GeR5q2lAjPt+Ffy/f8RHHhpfu/eG37O+3fwdxbCc1pSTnpLhQhIzUtLCclPqyHRIIPlxuFyP5AXczam1e2lFYqFeqaY5mT6nVZii3SrRoVLSpLtSum4JSm2IUNJ1uvOpTn2kUvxquXFq3Bbc6lOXZaHh87C3FAk0ah8fNoKk+Ir+6caof+Xdvy994qZKZQamEIhBjv22mtK0qSCouhLjK0PMOaTrW8ourW+rLvFP61HPrljQgZAqUtRzJKlq6qWc+wqPaB0/pISSCQQCO0ZjLMfKMIOt1ZbUtaFLUCrU40pt0qyAzDmoqI9HV1yxfmxu99nUvcLavcegPW5d9uViO1+T0sELCZ7crJP5OrEKQ+27Heb0utvJSoK6YmeBnv7Ivfca26Bapufw8uQtxW+umLv7YqlW0q6p21F11ZYap1bquzFJbk0iPVGNAlqpIiloLW0pTZSyQ26lbjbqnAFlpOlKCWMtaVKVq1A+hkPj+E/y/f8AERx4aX7v3ht+zvt38GQyUuFTgSUEI8xWpRCgFZgZtAalfEnrhCk95oeRml5Kg0GkKVpUtSlHpkkEEHyYofFO3Ep3Q8KzhnJZrnMGpU1k0iw93+YFBlS6lZeybd1nv2ty7RspS6a7WYEERzGmOyW3HyEpxCpNJiQaNSqVCYptKotKhsQqRTYkNhMWIinQGEIjQY0SKhKGWUJCGykEDCEkrUUoSkrcOpxZSACpxXQKcV2kgAE/1kHJJV3bzKjkAnu3Qkq1IPmuLzQMicSKHsnclI265gbO3JQN4uLG8bqXqdXNv9w7Hns1aHSaDdEZxEmgN3vFhfkec8738JDUlTzjCuuLM3mvyVBXvZZ9Xrey3JGXCpD1vUVG9G3EiPDuJFBpz8qY49RnmanGWiUnQ3Idcc0pGkgNpUhxBdU8lJWjIAskglRzOkLyzSf8Xk+Efy/f8RHHhpfu/eG37O+3fwZ3NjvvxSUhHed39oUtZSmMVH/hIcV6aviOWLB438f6bR745g82b9Vx32rtlr7TV7mtKzrsgyIm6W8sWyqWpM+o2ftnbjzjS3FORgiZKZc7zSlWNn+Ju3VSq9zW/tfSKg5WrvrKoZrV0XldNYm3Fdty1RqKwhb6a3cdUkvRe9W67CgraYLig2D9xbiPNPvB9lbo0JLkaN9lV36pMtKNK2wAjJs55KXknLG0/iL7ZXTQrO4F8zb4sTjpzi2YoVuyn5ze8VQbrz1ibyUm0UzW6cq8LieSYsipsCMmBHYUmQh9UptSIyCExmHS5KkFL4mh1Dh/8iGJoyRoWcskAHJvLr8I/l+/4iOPDS/d+8Nv2d9u/g13bl7m3Vb1j7Z7e2xV7tvm67pntU6h0W36VDfl1KdUpbykIiRo0WMpfeAqUojSlJVkDdXja79JgW/enIfalO1fFjaS25i6vQtueLkKvNy6NcN41ioRUuVjdq9XqRHckSIyIZiRUFpSVh9WRIABJzJAyJ++e0/cT0HUZHoMyn4ifKPkxuXsVuZbdAui0Nx7Wq1An0+46W3VqXFnS4biaPXXYneMPqkUCrBmY2pl1l4LZGlxON3/AAq+TkfdiVyh8PatVagRdw9x25TLu8fHyTc8+nbRX/SGqgDMhwVWsYEaLBLsxSaYGXlyFOFwA/f8nZ/Z8H/l+/4iOPDS/d+8Nv2d9u/gpQpjOOl9eqQr8UQz5qENobGanFrecSEK/wAYz+LFj8DLRoly0vh/wr3LsXc3xBrlrJVJ213zuCbS6Ffti8UqZQaXLZk3q9IpT0SbVJLj7LVLTMcS4ytTRSWKZRKdTaRSKUy1S6TS6RHZiQafEhNNR0w2osZDUaM3GZbabQ2hIShKOn3NSHFFCl5BohJW4p1JDgS2nMa1qSk9OzLGyXjH8Znt0pG/XBio2tA3S2m24ccKd5eMMm7vytufbtxogsOSaYzCtmozXahLdRMQaXm2lCFtocTtRyW2yROi7ebx2TRL4tputIaYr1OjVhtxt+mV2mx3H0wpVOnMqbPnkq6ZgZ4AWdSwAFEJ0gqA84hIzKQT1y8nwb+X7/iI48NL937w2/Z327+B/wBhPzDPL758mEa3EoUpTaC2cy4hTq+7b7xKQdGpfQY+17a2Tc+5/Ivf+8WOPHF/bq01RYFfuHee+KLWnKFVzUpDi/yVb1kU6ky6xLnhlxLQhoQUgupOLW2/YVLq29F7N0/dDlJuDOuN+4Lo3V5I3fT2J26d43Fdklps1qMmtyHY1L0sMBqnR2G9Pm4XktH2cai23o84a8iAlQ9EN5ZKzzKz18n3NSVAFKkLQoEZ5hSSkgHtSTn2jHdSGYkiIuGuDLhyWW3mZkQsuRkR3w+lbLjehwlYcStKwdJGWLs8JStyw9xV5E0y/OS/B3dS83nKZc9a3BqlXpsrdDj1TJalSY25FTtynyWJjcltuF9jix3AtsqcGO7LraVadRJzS2B3qmB5xGkBTqSB97B81QyJA1DLPL/EO3NJ+C/y/f8AERx4aX7v3ht+zvt38DKQQCoEAkZgEjIEjMZgHt7M8XhuDfFw0uy7Is23ard9+3lMqSqTAt23bRguVStV6pvBmQY9Op1NjKdfXkdDKcuvbiL4tl+US4KHw+2x2/qe2fh4bY7iIenyrkq71TZeuLmTRbfbkNwbDnXXCi/YKSysSH5kN18qU3kM2wrNTmQU66WPs5ddX57ii1qVk4lRIWOzV2fdXEBpL5WhSQytWhDpI6IWvrpSo9vQ4p+73HqmuUzxBeKc6Vurw03Jps79E6jbt1plwW7qsORLUzOYm2tuJa7UhiVT1IQmoym4+bjYT1t7cmBUlnc+1VM7Sco9uqtCNtVXafkVY8JmLupZFXtNLk1NGeZrjT0qM0iU8Hqa+y4VAryGolshaitAbTpSho9EIJzOtSQOqumfwX+X7/iI48NL937w2/Z327+BrPTNLa1AEkJJSkkBShmUpJGRPXLG2fg/8Xbwq8Y3NUrdvbxNanarqaE7tjw5rH5LTVNv1X+rv3qLeW7UKU5GYjtxXTLp81pKlIS4cWPs5tJatMsfbPbe3oNqWRaVGZ7imUKgUtBagworWpZASnzlEklTilK8v3fPygg5+XMdnzHDlyKV3XCfxdd1LftelWdaf/p+ibB8v0RKDBrd+1eiyVKpdaou7RXGdqtaXKjuokSJCO7UhoDCGFrC1MgtlQTozyUcjoGegKBBHU9CPgv8v3/ERx4aX7v3ht+zvt38CcVDShyUNPcNOEJaecz81p1w9Wm3OxSxmUA55HF9b+boVg0mJBQxZ23dEpdNNduK995LtiyY1h2JQKS47EaqNYnVhgqQ0p1tDsZtxalAIOLq5U8zac0rxI+ZE6dffJi80ThVJds28aq65tptRTY6GkRbOoFhWuzT4k2jMrfaj1SO6A4sAKwynugxkjLugcwnInMg5nMLPnf2/AN5eM16KpNNb3PtSrUm1byqVGTXpm19/oiuLs7cO3oJfiPx69aNf7ufEW2+yvvkZ6siQdzeGPIU1aVzA8O64aTsFyCuap11y5Gt1HYcefBtfdu36zPTGqdYi3THojq5qls93EcS2kOuB1JxKZ05x47LPdPoCS2+snS6XFEhbUlKwfxWWQRkrPrl8E/l+/4iOPDS/d+8Nv2d9u/gILqwgaSvrmAEJISpZOWkISVAHM9pGCuWuO0y0ES5zktxlEanQmlgvzZ7zrrbEZmOEklSldAM8Q7lcanbneEJwdcWm1hW2l0CzOQPO+n1N4fpRSGVsuObzbbbV0NRaZfdVFiwZ0tRa73WrStxx90uSFtLkNodKYyWoys2ojbWRzQ6gaHFZ5q7cIQSk6U5eYjQjr1ASgE6QkdB25/AHZUaQFPB4usMKT3bb7KmUIXEnr69+NYOhztbHkONmPGm2USyGeKNNcsrmptHa65dsV/kTx1vudTrfp7lRq1LbkN3TUNp7hlRZ1PpkyP3TrKXFrkNoaINhbw2o59otfdCxravy3ai4lgT5FAuKiw67Bj1NiC7Jix6nAYmpZkNNuOBt5Ck55jCQhQWdWlYSQSyQM/xoORTnn0+P4H/AC/f8RHHhpfu/eG37O+3fwFDbpHdqJBS6vKMt5IKmospGXoPaScyRpyxtH4THFizKlcvIfxCaY7Qdx9wqLb0e5KTsDxluCpvW1u1uQ/RkzGTIuSl2b9tcimYqI1HZQJTTi5HdtL2d4xbSt1Ne3ezNrQ7RtaVXXxUKzOajPSJMqp1KQEoEmZNqMp95vyBLmjPJAz+BVC1rjpMGu2rXaTOpFz0uoxWptMqFNq8dyC/R6xAkNuMTabVoUhxteoEAHLLrni6vCF5BXxUJm2vJ6/qrv14eV/xqnV2LZtqgblXFUIj/FT8hOx5cfb+VRbup0tVIjRJEluYqalTvcIfaGFPOIjNyHV97KU2VPrcbazYZbLqggoy65HLzciPL8D/AJfv+Ijjw0v3fvDb9nfbv4B5v2cNNFRCXFZd6FtFCe+dPWGpt8go05lWLt3fhWw7uvvLV67RNrNm9naYuE5V743Ovtmci0pFQpEaQ9X3LUZdpTynnmorjqyzoQkleYmcnuSdVre4viCcubeoW5PJzcW9YTcKtWSqswoVRp/H6xKUmRUWLS262sWWqdHp0Z5DTqogfI6pSn4H2Dr29O37/wAeWIFt1qq1bbneHayr/rJ448gLMbbTuRsbu9RQ1Mtu6rTfHdPy479RiMNzoHettzo6QhZGSVDcvajlLt5VNq+afDu7Ym0fJC26nGj0ONdFVU3NYpm4dBoLb63o7FdFHU5NZbQYMaQ+nuH3W3Eq+B/y/f8AERx4aX7v3ht+zvt393kFaNCI8Vcv7bIzEdQS4EloCOHVlTY9Lpn1GXlxvFyU3JqNrw6LYlp1OfZNHrdTkwBuPuA7Fcb29sCnCNEl1OVcN53X9mpsRqGxIfQp7vFICUqItzxfPFaoNrzOYtZsakWxxz2cp1tRKPRuPO1MKpV2sW1cVzUxKTHqu8VSbuR1Dct1HewICGvOL7rgaWUga3VBbrhGbjqgkJSXFdqtKRkPi+ClAU63qafbS62sthtbiUhBUodiiQQk+Q4tfxAuAsmBt7z52OohpL1KnKXEsjlVtRGDLlzccN5ojP4l6oTIcRL9s1dxLi4M5lpIKUnvG5G6NktzLNvOyapNsXf3ZG8mhTNxNht3rdUmLcm3130ZR+3AqmHvYEwILE6C4060rNS0ISlvUhxLLZfaebQl+M48Q7HXJQlSkpjPtJKdSCrJShhIeUVOdSslAR1KidIQCRkkdM/KOvl+Afy/f8RHHhpfu/eG37O+3f3VTjitCEDUpWROQHyJBUeuQ6Dy4Q5ke7Pfd47qQEMKYBKkOZqClLVlkAnPriub57vVCpuR4k9FuWBt3arcqZfu7O5NViOPW1tjYNvRm1ya5c9xSglDaW0qbZSpbjik5dbD8RHxVb5qtw301MXuhst4dKVom8fOJt0vRo0PbupVFCpkiJeO7Vj2epTNQlOxQFVt92SXHFIbSh97vdSZHdrLOgfinghKVlL2epaFAAJSQMsvl+DIDIbIyX3veKICklOQa0dhDvUFXanLMYSsrUlwuKQp8OFJcZLZYiCcnICeWEuHorLD/igeG9QKdO5X0m3jReS3GtUk0Kyede2dusOPiiVb7IhbdI30tiClZoFYS0uS42oNHPukZjcSzI71g73WBKYt3frj9XJLibw2hu0uSIlTo8qPOah1Kp2ZLmw3jTJTzLbo7soebaeSptOSX9aAuSC6pLukCMUlwrUU9AgLA69TglJCkdNDiVJUhwEekgpJzT8vl+7/AMv3/ERx4aX7v3ht+zvt390yzy+U9B85yGC2FBLgTrIKtKko/wB4j0gk5EZ9mBW6rGZ3T3xviswLK2C402k/Enbs7tbq3SpxqxbVotsR3HZtKoEp5pUqo1iQhtmLAZcd1Kc7tC9r+efid7swt7uTdk2l/wC02wtt2vAoew3D+dcldrdRqdRtGFGedRuDudEoMmn0x+45jDcxl6G4GipBSoBKG5DSVLcdDMpWp1nvTr7oZFQQ0jPzUgkJHT4QVrSlSUqR5qgTqUpQCEJyBIWpXo+QHDktsILqUof0OKcZjSXA4ERZTriE95EqcF1tSStCSVJy8mKX4gvhqUO1NoueG2c+t3ZdVt0iI1Qdt+aFm1qcurbibPbyR4TbLNQuu7PPfo1cfackwqglsa0pPeN3JTLtsepceuXe1kmZRN8eMF5S6nT6pb0ddUmUyDd1nN1KJDm3jZE9ynPRhVEtBTM+NIacShAbKlFBZRHQAhptppLLbDUdOhRKs8yg5E+dlpyxmkhQASTpIOQVlpJIJyCvIfL92/l+/wCIjjw0v3fvDb9nfbv7kQE9R/p/fjoMv7P+vD0h5TCI7SFuSXZDrDTcaO0guvTVuyXG4zbMBCO+dU4tKUtoJJ6Y3N2Z4YbM1XmfvftLbdKvfce7qNUnI3Hva+1mFMv3Uu99zaS7ILtyWxTqnBnrpcFMhpxiY0jWHc0Yf5Y8rK3aXI3xCt2arG3A3W5EV6kN1H9BKpXKLNhxNstgRLQTYO3dmUGsuUyG3DQ0ZsU6nEpzSAnI6vNSQogjUCAQohXZn2/Cwc8iP7/9Bjh3vNtTfNz8b+XdxcptrOLdpcn9q506i3nbm2W6yLhl3DSrsFOdiR7vtiPUqFHWIM5ZYjpedKcwtaFOcXfGE23pfFvctldEtjZ/kdBTV5nH/lZKZuCDt27cP5YpkGVS9r6pet0SGp0SFUFxYhgPrPeICADT7hotep1zU+ay65FrtDmxpVFqjLpS22qnP0916n1CFGDfdtuNrUlKkqHpagEZpJBPxZEHyZ/7f6e3P7l/L9/xEceGl+794bfs77d/ckMNslGsuAO9CVuNqSpLDQP4suyEZ6dRwJ+9O4DU3cCoQLkfs/YuwYMy9d5L6qdu0eNXJFAo1n0FuXMpdQNOnMOJeqQiQlJdSrvQk54vaj3fRbx8OHw7rmoiGaNDECiSOSvLKwrhuGkVWlRarU3JbdS2QplcsumTaZWUwnPtJVUQ2lLjSiRyj2I412K1YO2dI2xrNURDXMcq9XrVRql2USVMqlcuqSp2q1yqUxC0x0rfcUQhpKCSBi3C4krCrcoy9OeQ738jxQZHToH+nRXaCBhAzUdKEjNRKlHJIGalHqtR8pPafhZ+L4vl/wBoOOCYC1tpV4mXFRtxLaihLzZ/TkKaeA/4jax2pPQ4vbZLeK0aVfW2e5dIqNt3VbVaZQ7GnQ1oWuM6iaW3n6ROoiwH4EtrS5FfSlSCFAHD23GxcSseITwNiV+lVJnbKozk0jlDsHS5IuKdfTOzMSfKati97ApLJpziIU6bGcEkuqYTm8tOINhbV70U6l7xxbYtu5bx2W3Jp9T293OtFy5xEjw7bqVIuWDSoVQuyJV57ER2LAck63HAtvU2pKjID4X+IS0pCQhsOvtuKyStDZIJdCzpcSBpSMiD1x54CVf4kgkgH/dBPUgH7n/L9/xEceGl+794bfs77d/1HSgLKGwNC1J7vv1gkPIZQ5pcUY+QKjlpyIyODoQpSUrCVr1IShtso7zv3CojQ2B0OeRBw4hJGltWfe60KbcZITokMqQSHGVqOnMZ5Edcd0WHE+aVBZU2UkhwoCAArPUpHnjPIaT8eJlw3XVqba1u01kP1Sv3FUIdHotLbLiGUuVGpz348OEwp1xKQ44tLZUoDPMjFepFa3hi7rbj02wahuBRtqthadUt4rvumnxpMumQabBkWJErlu0Oq1itQlxI7dUmwdSxqJCDqxNsPZvbiX4Y3HcsUP8AS/eTeOnW7e/KS7qFdtm3ObmgbYbeQJ9csKht0mrv07KqyZzdSiOpzaQDqTit71RKxfO/HKe8aLFoO5PJvey4qjdW5F3RGs2WjHaqsioMWzqobUWIsxnFLlRI7bbqiEjIvupQ5JVkVqfylDvVLCi8444NUoxsh3QUMh2dmOXKNJeS3tDObT3TIYSkO3DQluqRFZBR3jiyVnLtIxbqVpIJoNHajgqb1SEpo0RZcaGZOglWWR6g4ubY+n3TDe3asyxbW3JumxO6koqdFsq9qrXqHalckyFsJp5j1qq2zOZaSh1S0qjq1pSNJKFjMagCRkpWk+VOpIKVEfIcjjy/gr+rjy/gr+rjy/gr+rjy/gr+rjy/gr+rh/YQXRFVu1E23h7vTrPDEwTIW29RuSfZ9Oul6QqOIKok66Kc9CbbQ6p/vUElATkSCELQoFaXEKGa23WyAtlYTq89AUCfJ1x5fwV/Vx5fwV/Vx5fwV/Vx5fwV/VwnUeqlBIT2Ly8qtCslKSny5DpiFsK9c8SPu9Utt6ju9AsdxmWajK25pNy0+z6jc7UhDKoBixLkqjEVSC73xU4FBBTmR5fwV/Vx5fwV/Vx5fwV/Vx5fwV/Vx5fwV/VwohKlqA81CUq1LPkSnMAZnF/r24umFdn6rdzLm2cv9MFEiOba3KsxNPXdVqy/trMYOzqIiqxy6prvGld4NC1dcgQSQQCDoX1B7D6PlGPL+Cv6uPL+Cv6uPL+Cv6uD29AT6K8zkOiQSkdSeg69pxuntXbVzQ6ruJskmyTularQeZnWivcihPXNZDM96S0zCdcuCgx3JLXcuOBKE5L0npjgcguAFzxMuKDqilKnO6Q6b606wgKOSikjMdCRhZ7tSFCQ9mlSlJTIZcK21oeyHVotr1AdueWeHG0vLdKmktiRI88uJSvUGlRiS002lGSfN9IAE9mINybi2a9ae9dtVEXFt9vxtnLesrdC0L1p9JNMte6Zlx0ZUWXeH6HOtsyafDnqMdp5hJGRyUE0i759H8UfiNbVbhW9aUmmkUHm3aG1cWHcNVuG/wCpJq/2OjbjVVE51iLJjz6k9LSmOz3C1FwpFjWlN3IqvHHeK9ol0TKdspyXo07a+9YtMtNdRMqqzavXENWc7CqEGmuPxVN1Nxb+RQB3iVJAuewrloF+W6qSqI1WrLrdMuelvPtrSiSy1UKNJmxFPxCod62FFbYI1AZjDQQpS+97xSVaVIbDLK1JfkLeWEsttNAajmc9PZhLJ1NvKbQtTZyV3fehamUuKRmlJdQ2SDnkcsdqfw0fWwrJIITkCoLbKcylSstWrLMaciO0Z4CgcwRn5uax+EgKScvkOEKdS4WlKycdQkqDCTklK3GwO9KFOkJzSDkT1wVKZWyRnqbcKe8SCohCilJPmuAagf6f5fv+Ijjw0v3fvDb9nfbv+pQUbd8Od++U6bik1tuYjZudYjT9oNR0U9MaZXXb5uS3gzEuBTy/siIZd0fZXC6lOaCQ2PCF54HMiLIyrWwK3O5bAdK0h7cgNTkqdGgqWNakEnM9mJTNJ8CW0XKO3JlIpaJO+VBjyI9JXIWITThj3GWe9MNCFPpSP+MpWSQkBIsWq2bwP/yr7UR3aZSdyKBtv+preO6qpBcrBk1a9aBI3KuNmO1W4tAWIkanrWiOt5rW4jz9Sd7X+aPGTxjOX1L3zrFMqlw2nUN5dpdktsaJHjKW9MpNN21213SYob9NmSo8N0RUJRFiKipLI1qWstUnj94G/I7aURrUotoTZVnDYWkVa6aLaUdtiht3bV4d4pm3FUnG29apUkuvvPrUp1WZJwlQ8J7miTk4CHq1sV9qbadHeKj96i/AQ2+6lOsBZyyHXtBbSPCf5mvlxIdUY1w7JL0LWAS28uVfbJ1t5lI06k6R0OM/+U9zTT2kJVXtjMz8YB/WBjk9Q7o8NTlptjb9V2wnR6pf92V3aFdt2nEbq1JlO1etihXtOrH2FkR8lfZ2HXPOA05ZqFDW14RnOhQbp0Ests1LYRbx+yw48ZDSyrcRlLCXGEhwK8wrA0q0nzBvhyjmeEzzUdsbczjdsbslQqVFr2wz9yxLh2xvPc26qxUKhCkbhfZG6RKjXvFbjvF1zU809rSBpyCR4PfOpCUDQgCu7AoGlPQHQ3uklCc+0gdPix7n3nX+f9hPWnj3PvOv8/7CetPHufedf5/2E9aePc+86/z/ALCetPHufedf5/2E9aeKzy0V4SXNF+x6rw+tzjtEtsXHsau4E3jQN5Lg3NkVmXEO4y4EahOUqqsMNSO+LypKFjR2HGbfhCc73lLUXF95WOP7fdqV6SAtO5za15HynMq8pPTHufedf5/2E9aePc+86/z/ALCetPHufedf5/2E9aePc+86/wA/7CetPCFK8H3nUFgONtk1zYAhHepyKi6rc9brIyHanp8eLd5Zo8JTmm3YtC4f3Vx2coKrg2JbuFy765vBa+4cSqMQBuMqH+Qm6LRX2XJAfQ59oU2kJKc8/c+86/z/ALCetPHufedf5/2E9aePc+86/wA/7CetPHufedf5/wBhPWnj3PvOv8/7CetPAbV4P/OttKyElf6QbCp0AnqrNO6RIyxyk/S7wleaVW/XrzM3t5K2wihVnYOUmBaG5DVrNUai14z9xWkw63HVQXDIab1aNSShxXXAJ8HznWkkAlIr+wmSSepA/wDdIdB2Y9z7zr/P+wnrTx7n3nX+f9hPWnj3PvOv8/7CetPGn/k/c6xq83M1/YUZBXQnMbpEjL73THN3fiu+E7zNnWvyalcbm7KptNrOxcuu01OyO2E+x7gXcDM7cJMOMipVCX3kRQW6HmMyShXTHDRiueGHy/23XRuffHi6aKq6qzs73d416it3i3StvLdTRr/qH/qa4USHDATNTHp6VtLLr6PN1FTfhVc1ZinTqU4/cGxqnkshShGQ+kX8llElDJAc0agpQzKjj3T/ADQ+P/8AO7FAZ/fO4f8A0YyPhPc0z0y0fl3YtBI+IKTuHmk/L/fhBZ8Kfm3DcZbDLM5Fb2IceLDua3WHi7fxISFpSArJSxnmFDy0mu72eBfvlvBXLbhv0q3ZW4dH46XLMpNKkj7VLptMqU+7JLiYUmoLW8pLxATIWXE5qyytVnhPxY8ZXgzQKBd1bvSs2JthvRtPctg3pdFZqNIqkWsybauXdf7LRo9PeppYlRGgY06H3bS28m0kyqxSuJ1z8peNLbEmHS7F3stvYLZ65qu/OpDTaJ901DbK5JLsBNDuYuyI7cRbrMmEltt8DMhLiWfAhsv8aUfaFp39pDiH3khSSUqXdObcUgZtt5aWx0zzOWPcQWV//eqH/wDteAvkz4M/I2g7kyKxUG36Xste+ztxWDCoDST+SahCqNxX1ArD1cmoWsS2nEd0lSUaCAVDCWk+D/zpWlAySpNc2Ab1DtBKGtzmG0E59QEjris21uNwX5L8XYFPt16rUu7d2ahtnMoty1SPMjBu1aU5ZV33JUo9afZUuQjv0NRVtMLSpWopBfdU1JSt938a7K0a5IbZb0OspQSllhLhLfd9AFJJHbmf6P5fv+Ijjw0v3fvDb9nfbv8AqdCR945Y7T85x2n5zgjUrr5cz2/H9/Hl++VZZ/2nLHoKV0OfU/Ll2dMba3jsDwhuDltsVOpVZqnIGtWlXUx7s21jUqbBaozdp22y/wDb7hq1aiSHnFNFlTObaQT1xEsxW51R4/70zi6xUtl+RTCNu70obkRaW3U1A1NUa2onnrShIQ+HDqCssiM41QpkiPVqXLjtyINVhSmZdNnsPpStp2DLZcWiWw62rNLiSpJHYTjm882lan1bI1bXHOZ1D8rUgnIdcyU5jp8eKApC9Lblv2+I4P8A4bppUXpl5M9OeAFKJWBko5kZn/F85x2n5zjtPznHafnOO0/Ocdp+c47T85x2n5zjtPznHafnOO0/Ocdp+c47T85x2n5zjtPznHafnOO0/Ocdp+c47T85x2n5zjtPznHafnOO0/Ocdp+c47T85xmCQR8p+9jMaj8fb5eo7OoOWCFJIyHQ+d8f93Zjw/26RTKtUvyD4nvE2vVZNKp8ipfkygxRfom1mtCK26ulW/BU8kvzHw202SApQzGJEdJdezJ1R0IUGENsoLUx6JLQO/fcMo55K/GZ9gywa1yY5FbfbZRoGuJIpc2vGuXZ9rllP2Jj9FaSZt3NSnR0bK4oTnnmRlmNv7H4CeHzvDuFslGvW2oe8/IfeP8A9B2nRduKxVokR29NsYzsiOb2bTS1OSMnkqfT0AbGE90pbILigVdQSATpJB+MdcA6lHp29epAHUkeXA84k5DP7/8A2Y6qPXp0J7Piwep+c47T85x2n5zjtPznHafnP9T+X7/iI48NL937w2/Z327+4Eujs7CMxmflGY8mMgPvn48OOoRpdcILixmVKIOaMyc8w3/h8gBOJTHIPjxZNXuSpyFyTuDbtMatS/ROW2ptEyVdlBZi1KpFhRCg3KcW2Tnn24lXf4X3OK4d7tsqfodjcVuTS41y99Rorgd/RazrkqLsuJb1OQUpabWhxl1Kcj8YN3cP/G64Vbp8Q0bgQnLJvm86TAuCu7C1imyn2iphu+qal2oRZq5EVKlJjuOhGeQOXbTLl4/7t2DufZ7lLp86PLsy44VZqUWntMMMQvylSWX11Gm6mUISO+abWo+TM4cW2NTbaEul9fVtYV1UnQ1m6FpB+LAcBJCjmDlp6Z9AAQFZAfH1wAUFZV2ZK9EDtJAyzxqSoDLLzfL17PvdOv8AR/p1x/p1xkCP7cH0f78dcssumWfyf2YyBGfxeX/TL+p8n9H+v+p/q/py64yR009VZ5eXs/vwVq0ZjIDVrKSVHSMwgFXafixkFttpZAVIWtC0tqBGY0KUB6OJNYuCt0q3aHBDn5Sr1dnQ6bSaelptS1vzKlLdahQUj/efWhBJABzIxUtutu6tc3LvfiM6zBd2f45W/Mu+u1FDjhjMOrq8eM9Q6nT4sjIupYfdAQ4FZdmcmPT6RZPhacZ7lzg1B2o6Li3drdmOyEut3FbExht+uW3dkiOCCy59nbbeIOrSk5w9197mb25scgUPPTKtvFyVqirpmVFT3dqiInWjJmTqJI7jI9y5JQ84EpGZzzJplAtihUq3KHRmu4pNHocCNSqZTo+WQjwoMJtmNGYA/wACEhPyYPQ9fjOY+Y9MaUjIAAAfP07c+zBCvIoj/Z/Zg/J2/cf5fv8AiI48NL937w2/Z327/rgfKPmz6/3YyHZ/T98aTmpQTkc/8I6E9cBKVaUhQUkNfiwFZ6j5ickZHLr5cS7P3a2+szcW2ZTbra6BettUu6aGhTqShUpul1mNJiImhCjk6lIWk5ZHpiZu74cHIXd/w/8Ad1qRJrjUDby4anVNs7puFySX2kXdRJktUkUDJRBiMhbKexKAD0k0/nZxVp3PfYa35TZlcj+M8VFNv1+nABLYZ2+hR4pkPMMjW849Fb1aScz1OE0XbnfGlWTufFhokXDtFu+le3V623LWtTRpM0XI1ApUua24goCI77qyoFOWeG3u8S8xIbQ6w80pLyHm1pSoOMd2VF9opWk6k5pIIOeRwrSTrySSUpUQM1BOXQZas+hHaMLyVmprLUFAtJyJyzDjuhs9vkPXH/ZgofUptRQ4435hWHG2lIQ6vNAIQEKWM9WXQ4UlpsuMhSgmW2tDrDidAVqSpBIz1HTl259ezAaXGmJdcC1tNqYWgLZbVkXlrUkJYBSCdK8j5vx5YpFAq1y0GmV+5FvptWgT6xToldun7K0h6UugUaRIbqNTTDbc1PFltfdJ85WSeuHFuOFKG2lSFuKSoNtsNrS2866sjJkNOLAVqIIGZ7AcO1W0Lgol4U1p96KKjbFXp1bpjsqIstzYrdSp8iRC+0wnUlLrZXrbWCCARlhC2yp5Ky0hJQkjUuQNTCUAjNwrAOens7Thc6XLYiU9lp12TOkuIYjREsFYfMxxwpEVtktkqWvJASM88sKrli3fat60dD0iMqr2jcVJuSkJmRXCzJgmq0eVLg/bo7+SFta9aV9CMNlRDS1gnunloacSQPRIWU6yT5U9MLS2hTncslx5QUgJQsEDusydKzmcipOaBl1OHEFJS62kLGpSUtutqCdKmnye5VqJIyCiRlgMJbWpSgkoIUjz0BRS67pz1IaZIPnHJK8skk4qVpsXRb8i8aPGjTKrZ0Ws0+VdNLize8+wy6lQ2JC6jAgzu7PcvutpacyOknI4Sru1t6yAlJKVqJ0nUQEZnQh3zCr0SodOmBJbeS6wXe6DjZCk6tWjLzT6XedCntHxYdA1D7Oc5Gsd2ploEpU+tC8ld0HElI/3ssx0wnWglRKcwSlIQFZZAqUQkqyIOQ69cBaQvS4tLSTpIJUTpRmjLUkKWCASAMxioXryP3usDaWg0+KZb/6TV+IzWHWR5xVBt6O45XKjkkFQLDDhI7AcTtq/B/4P7ocpK4uRLEfebcul1Wx9kajR2lGM5XKRXKn9hBEB0KcLMhbTi9GnQPK3d3i4c+rpdtWotMtyOLfHPurKsat20499okWruC5SxT4s5LRIQmUwHpGlPVZzOKfR+N2wVlWe9T9aot4VCnN3Ff6VkBstC8a0zIrrUVIR6CHkJJJJGeHXXXSVOsfZiyFLQy22s5uLbUk6y+s5ed2jyYU7kjUW0thSQe8UhAyAecPnPEeQns6/09cdMk9n3z164USrMK7O3yfcf5fv+Ijjw0v3fvDb9nfbv+uP7f8AUcEKUOnZ5PiGXXHaPnGO0fOP6T1HYfKPi/oSgoccZIdbKMwtpAUVau+74a3NYUQQcxlhqt7p7H0aztxaaZjtvbnbXR27Du2k1Z9aXG67NcttMKNc05mSkON/lBD+jplkRnh6tcDOVo51bF06dGea418kXGP1kzKcyXNUaDfsxQap0OG25pYZiymyQNKknMaYezniQ7Fbr+H5uxHeVAnVe+LXrUzZy5ayk6HY1s3MzDdqL0VDwP49WbQIzUvTnlGu/aXcSzNz7SqLDEqPPtC4adc1PUiS2HmftjkSVKXAkFPXuXNK0kdRgqLiAkIU4VFadIQkgKWSTkEJI6nyY3J3Xrg7+m7d2Nc19SGtStVQi25RZtWTSoqGyUrM0Ru4Vq6kug+TFN51czt398YtY3vuK5K5sjtNtbufc+z1rbC7fCrVGl2vTe726qlMReddkQWWnnnKgHUgZIIPXLi9xY5gq3d5IX/ulc9527bW81mxajcMaYhDdRnWZRbnjzHF1eqXBUY7LcEiK2+lDi0uOaUBSseH7N3u4T8kNqt/q6d7puwN47nSqbQ3NtKzbdJMC77ertIpFWaRPNyUCM0qMAw+ksuJUrSSTjn/ALOV/ijuxXNm9h6tZto0ym29VtstVhuItGv1O4p9wzZVQTVLiTuuqOmTT24/fGA02pDgQpQx/mY2/sG7uOGwM/di/qVD2pu2dKuy+qpuzXL/AKtTZ1v0lqPNq6pFduu7i8IjDLq2GmljXoAIG+FM31448g9irk2F2ttXdOvWxclCi3a9cloX7Pj0W3m7IqVhuVSmv3NNrNQjsOxluodiJWorSgJVlO4obocd92OPu5F17JTN3LKoO6D1pViFudtVJaeizZkN225cxtma2lRblRJeUhgjJQCs8cirboFJh0SiUHnZymZo1Fp6UJgxKS1fjzlPYiNqA1OKA05KGSSenZjcXfys2ldV60XbC3pF01ezrJjU6deFRjMtqckNxXKwtNPZSyEZqzWkIHUkDrifunO2W33262VRs9a+7LW7F+WwqnWtcddqtYZoP6l7PMHU5Vtw49bfQ2G2wYc8ZqYW6FAhrZje7YPdbizuBcu2NX3hsKjbxzLZmpvnaq0VBy4bvojtrz6jSaaLahSG350F9Tc5tLgSpvUlQxtBfVn8M+Re5e1XIHeSs7HbG7vWvVtvKdbe413QKzMo1ORDh3HWINVpNAuhcJxyE7NbQ0o9EnV1xzdqjewd9bL8ndstnNqJG925191iHJol5bcLptaqVMiwG4NTmQYbNjIalCQvu2u8PVJWnI4oO+MzZTeuh8M7p3Ga2woPMGquWo3tlKdery7QpdfbtyNNN8xrSr1zMKiNzHYqWkH8aVBPXFY4f2lxz3x3s3ac2im7zWX+r2LQm7du6gqMJ1uiW7KmymoaqiiNJQ4mdKCIyydPe6iE4f3SsG0b12+qVqXdddg7h7Z7kpjfpxYF6UOoTIdSt+8FwX5VPld/3ffshhxaW0uDsHQWdD3pavS5dz9xabVqps/szYtDn3HfO5rdtuxI1Wat1xDLtIRPpzlTZBTIdbU4VoCAono8nihspa3htcdK7Hks0ferfuHNqu51aoM1o6kybJeiyZtFuRCXvNU1HS2OmlaSrUKXu/zR3E3W5/b6RZkeqLru91fmTbPotX6PzIdKthUlcKRQhIOaG3kKGgAFJ7MU6z9trNt+wLSgaPsdCsqiU+3KJEktpCFNtUanxokRERSUAEd2AcszmcLEtEcFxKRHMZLn2gBGRPePKGQJ8vUYSVgoVl1SojUOvTP5csdo+cY7R84x2j5xjqQPvkDHpJ/CH/XjIHoAOw9fl8uD8Q+/2+XL7j/L9/xEceGl+794bfs77d/cM8eT5jg6c8s+nQ481WQz8v8Atx+MUCnyff8A7Pkx5PmOPJ8xx5PmOMtSR8mWWMkKa7zQtbfeghgaSArvHB6HydcGzN+to9vd1aDVYsummFe9twq47AjTEKbl/kasOxJEyiuqSoqDrK2lJPlw/ux4SfL/AHP4YX3GlpqVL2qr1y1259gp0la++luVKnIcqNSmOFYPcpcbktIzAUCkZHbmhbv3DCvPdun2Jb9I3Gvim09um0i5rzg0OMi6a/EoiEpap9EqlXbcU02EJAC8ssbkbY154N0jcKw7osqfKazdjMJuOhTqQ9NZUgmQwuAiX3p05J8zpikcEObNgbwW5U9h5NwU/ZjdSwttLt3ZsvfzaqbWqlLtWtQpu3dFr/6L1iLHfZYejVJcd4rSV5hPU+DbvhvXshubt7dFv8j7/wByL5oVv7W39dlD2123doFx25Y9x3MKZR5MqLVLkE6MTGVk6ytetQCUEjwu62uibsVKk2PS94ReFcom2F5XTa9uRN0rRhUm0KnWK3S6TMiUmXcFSSYyitxLsJpI16QMeK9bO+Nmbr25D5Dydstw9pbqt7a+87rs2sWvRbDrsGroZui3aPNpMetPPyUaoy3kyAvoQDjbSfsxtJuJXt1OIvPOscmq1sTeNnV20a7cNhUndy7bolxrcYu2DDVcdUrNqS2pcZpsOr7xzSBnlnf+4/BDZbeBG79MpNhxtxarfmw9w0u7NqbKqVy0enXu/TLTvCgRkbgXNZUF1+TGaaafjLLWpGYyy43b7UdfJG/9s7g4Z7hW9dW+V/7fbqzW7h3LqkNmQ7Hk29JpC4m3k+ewzr+xstsQB0Q11xygts2vuBbVYTzQ3/viNTL4sC8rElSbOvi7HaraFfhuXlTacupwqnDSHh9mK+56JVkTljlI7PiXFWPyjsxd1Aiw7UtisXRXqrW69TJlPhwIlvUCHMrj65T+hvWGtKQrUTkMcbdt9rdvdwqpuDx3trYG8b12aqdOr22dy1yPs/PptVu/bmEa8zS6obo/IEJ4U6ayFJM4JKFajiiXjtrsxylg7w0zaG7LEui6+QMje5hnY2m3zartOvO0GJG6xj27VWzGDrb0mnl1hRYS4VAZZbJcId9OQEKz+N/CrlhWaxxirVW29v2K/vTVrauSSbPjXFu5Ipo2hVt7b9aUBGnQZplStI7xWkk48Xrbq34m5dBj8g+JNi7R7f7hTNu7qodjVO47ati6qXVI1u3ZUqaxSp5VLrccOPNulEhhepokJJFl+ExSdhNzaFzaS1Y2w1wbev7d3CxY9tN2pX40ar7rwNy5tKRt2/bBt2D+VGVfbPtDrrpSc3c8bJUOq0vcyXRtv/D6Z2UuO/om3F3HbprcahMW9VGbYj3ozSlUipOVGl27LkgtPLZDjYZJ7xaQfESjO2tfNoSq5zf3F3Gtxq+tv7wsePXbMuWK2qjVmG5clNgflhioTmnc24pccQNIIxZ173Vt1Zt13RazD7dmXFc1qU6t1i1Pyutt6dJtw1qG/UKC+5IitlTiO6XkkdcsOr1FSkhMd09+06h1bJy7woaUe6dUkdQQOhx5hAV5Oh/t7enZj0h/dj0h/dgayNXl6H/ox5PmOPJ8xwVDLMAkdD2gZ488ZAdcviP/AGYy+Lp833P+X7/iI48NIoTmP+X9w2HaB1/y7bdHykfHj0PpJ+tj0PpJ+tj0PpJ+tj0PpJ+tj0PpJ+tj0PpJ+tj0PpJ+tj0PpJ+tj0PpJ+tj0PpJ+tjok/hJH/ex1Sfwkn/vY9D6SfrY9D6SfrY9D6SfrY6o+kn62Ckt5glJKSpJSrTnlqBVkQM+zC1BKk94lKFoC091pT2BLQOhIKeh+PCUFsJQjLQlBQgI65+bpII+XLtxmW81dCV60hRSkea2pWrMtZjqn0cPJWwQh8NpcQh3u0FLJKkpSlKtKArMhWQ88dDjuozCYzQKSltju22hkc+jaCEgnsPydMZoCvRCTqWlZIHZmVHqU+Q/FgpQko6LB0LSgq15+koKzJGfQ+QnCkoRkhR1FOpsjUTqJAzyGo9TlhC3Ww4tvq2pwoV3S8yQ40CSG3RnlqHXLphClJJW3qCVhaQsghQ0rIUNaRqOQPTPr24OaVFKk6VJK0ZFJASc+vU6cJSpKl92AEKW4FLHnJV1WValHUgdT16Y70IKXc0KW4hSUrc0atKXFA6nGwVHzT0641lBWrMkFxaV6T3neJ06ydPduDNGXo+TG4+1kqfU6bT9x7Kr9jrq9FmIh1ahJuSkTaW7XGJS3mnEuU/7QFaWlFawSAD1xtbwJ5H3zxruriztK9ZUeFcu3dt3jB32u22bAqEepwbcqCbgisWLRV3IYiY8+XEUh8oUperUScU6lRGWmaHSKbTINIglSHX4jUKKiI3GkOKUpDghssoCFpJKjq1E9MaUl5aVLK1Jdf71I1jSptIcWdLKU9iB5oPZjSlkBv8AFaGc0dw0WCVNqYZz7tlQUcyQASQD5MFElsuJUdXnLGbS8gAtlQVmytOWYKew9mFlTas3Ud246l3S8pACcgXQrX2pHlx+JjNtZgBXdhtGsj/GvSRrWfKo5k4zCMj/APMn62PRP4afrY9E/hp+tj0PpJ+tj0PpJ+tj0PpJ+tj0PpJ+tjoj6Sf+vHofST9bHofST9bHofST9bHofST9bHofST9bHofST9bHofST9bHofST9bHofST9bHofST9bHofST9bGn/F//AJ/NP/1f8xLL/X/8d//Z"/>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a:t>In a two-tailed test, when a significance level of 5% is used, then it is distributed equally in the both directions, that is, 2.5% of it in one direction and 2.5% in the other direction.</a:t>
            </a:r>
            <a:endParaRPr lang="en-IN" dirty="0"/>
          </a:p>
        </p:txBody>
      </p:sp>
    </p:spTree>
    <p:extLst>
      <p:ext uri="{BB962C8B-B14F-4D97-AF65-F5344CB8AC3E}">
        <p14:creationId xmlns:p14="http://schemas.microsoft.com/office/powerpoint/2010/main" val="3041387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Difference Between Z-Scores and Standard Deviation</a:t>
            </a:r>
            <a:br>
              <a:rPr lang="en-US" dirty="0"/>
            </a:br>
            <a:endParaRPr lang="en-IN" dirty="0"/>
          </a:p>
        </p:txBody>
      </p:sp>
      <p:sp>
        <p:nvSpPr>
          <p:cNvPr id="3" name="Content Placeholder 2"/>
          <p:cNvSpPr>
            <a:spLocks noGrp="1"/>
          </p:cNvSpPr>
          <p:nvPr>
            <p:ph idx="1"/>
          </p:nvPr>
        </p:nvSpPr>
        <p:spPr/>
        <p:txBody>
          <a:bodyPr>
            <a:normAutofit fontScale="92500" lnSpcReduction="20000"/>
          </a:bodyPr>
          <a:lstStyle/>
          <a:p>
            <a:r>
              <a:rPr lang="en-US" dirty="0"/>
              <a:t>Standard deviation is essentially a reflection of the amount of </a:t>
            </a:r>
            <a:r>
              <a:rPr lang="en-US" u="sng" dirty="0">
                <a:hlinkClick r:id="rId2"/>
              </a:rPr>
              <a:t>variability</a:t>
            </a:r>
            <a:r>
              <a:rPr lang="en-US" dirty="0"/>
              <a:t> within a given data set. </a:t>
            </a:r>
            <a:endParaRPr lang="en-US" dirty="0" smtClean="0"/>
          </a:p>
          <a:p>
            <a:pPr lvl="1"/>
            <a:r>
              <a:rPr lang="en-US" dirty="0"/>
              <a:t>What is Variability?</a:t>
            </a:r>
          </a:p>
          <a:p>
            <a:pPr lvl="1"/>
            <a:r>
              <a:rPr lang="en-US" dirty="0"/>
              <a:t>Variability is the extent to which data points in a statistical distribution or data set diverge from the average value as well as the extent to which these data points differ from each other.</a:t>
            </a:r>
          </a:p>
          <a:p>
            <a:pPr lvl="1"/>
            <a:r>
              <a:rPr lang="en-US" dirty="0"/>
              <a:t>standard deviation is a statistic that measures the dispersion of a dataset relative to its mean</a:t>
            </a:r>
            <a:endParaRPr lang="en-US" dirty="0" smtClean="0"/>
          </a:p>
          <a:p>
            <a:r>
              <a:rPr lang="en-US" sz="2200" dirty="0"/>
              <a:t>The Z-score, by contrast, is the number of standard deviations a given data point lies from the mean. </a:t>
            </a:r>
            <a:endParaRPr lang="en-US" sz="2200" dirty="0" smtClean="0"/>
          </a:p>
          <a:p>
            <a:endParaRPr lang="en-US" sz="2200" dirty="0"/>
          </a:p>
          <a:p>
            <a:r>
              <a:rPr lang="en-US" dirty="0"/>
              <a:t>For data points that are below the mean, the Z-score is negative. In most large data sets, 99% of values have a Z-score between </a:t>
            </a:r>
            <a:r>
              <a:rPr lang="en-US" sz="2400" b="1" dirty="0">
                <a:solidFill>
                  <a:srgbClr val="002060"/>
                </a:solidFill>
              </a:rPr>
              <a:t>-3 and 3, </a:t>
            </a:r>
            <a:r>
              <a:rPr lang="en-US" dirty="0"/>
              <a:t>meaning they lie within three standard deviations above and below the mean</a:t>
            </a:r>
            <a:r>
              <a:rPr lang="en-US" dirty="0" smtClean="0"/>
              <a:t>.</a:t>
            </a:r>
          </a:p>
          <a:p>
            <a:endParaRPr lang="en-IN" dirty="0"/>
          </a:p>
        </p:txBody>
      </p:sp>
    </p:spTree>
    <p:extLst>
      <p:ext uri="{BB962C8B-B14F-4D97-AF65-F5344CB8AC3E}">
        <p14:creationId xmlns:p14="http://schemas.microsoft.com/office/powerpoint/2010/main" val="27678800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Confidence level</a:t>
            </a:r>
            <a:endParaRPr lang="en-IN" dirty="0"/>
          </a:p>
        </p:txBody>
      </p:sp>
      <p:sp>
        <p:nvSpPr>
          <p:cNvPr id="3" name="Content Placeholder 2"/>
          <p:cNvSpPr>
            <a:spLocks noGrp="1"/>
          </p:cNvSpPr>
          <p:nvPr>
            <p:ph idx="1"/>
          </p:nvPr>
        </p:nvSpPr>
        <p:spPr/>
        <p:txBody>
          <a:bodyPr/>
          <a:lstStyle/>
          <a:p>
            <a:r>
              <a:rPr lang="en-US" dirty="0"/>
              <a:t>The significance level can be inverted by subtracting it from 1 to give a confidence level of the hypothesis given the observed sample data</a:t>
            </a:r>
            <a:r>
              <a:rPr lang="en-US" dirty="0" smtClean="0"/>
              <a:t>.</a:t>
            </a:r>
          </a:p>
          <a:p>
            <a:endParaRPr lang="en-US" dirty="0"/>
          </a:p>
          <a:p>
            <a:r>
              <a:rPr lang="en-US" dirty="0"/>
              <a:t>confidence level = 1 - significance </a:t>
            </a:r>
            <a:r>
              <a:rPr lang="en-US" dirty="0" smtClean="0"/>
              <a:t>level</a:t>
            </a:r>
          </a:p>
          <a:p>
            <a:endParaRPr lang="en-IN" dirty="0"/>
          </a:p>
        </p:txBody>
      </p:sp>
      <p:pic>
        <p:nvPicPr>
          <p:cNvPr id="4" name="Picture 3"/>
          <p:cNvPicPr>
            <a:picLocks noChangeAspect="1"/>
          </p:cNvPicPr>
          <p:nvPr/>
        </p:nvPicPr>
        <p:blipFill>
          <a:blip r:embed="rId2"/>
          <a:stretch>
            <a:fillRect/>
          </a:stretch>
        </p:blipFill>
        <p:spPr>
          <a:xfrm>
            <a:off x="2169763" y="3796277"/>
            <a:ext cx="4881966" cy="2475273"/>
          </a:xfrm>
          <a:prstGeom prst="rect">
            <a:avLst/>
          </a:prstGeom>
        </p:spPr>
      </p:pic>
    </p:spTree>
    <p:extLst>
      <p:ext uri="{BB962C8B-B14F-4D97-AF65-F5344CB8AC3E}">
        <p14:creationId xmlns:p14="http://schemas.microsoft.com/office/powerpoint/2010/main" val="21258991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Hypothesis Tests</a:t>
            </a:r>
            <a:br>
              <a:rPr lang="en-IN" b="1" dirty="0"/>
            </a:br>
            <a:endParaRPr lang="en-IN" dirty="0"/>
          </a:p>
        </p:txBody>
      </p:sp>
      <p:sp>
        <p:nvSpPr>
          <p:cNvPr id="3" name="Content Placeholder 2"/>
          <p:cNvSpPr>
            <a:spLocks noGrp="1"/>
          </p:cNvSpPr>
          <p:nvPr>
            <p:ph idx="1"/>
          </p:nvPr>
        </p:nvSpPr>
        <p:spPr/>
        <p:txBody>
          <a:bodyPr/>
          <a:lstStyle/>
          <a:p>
            <a:r>
              <a:rPr lang="en-IN" dirty="0" err="1" smtClean="0"/>
              <a:t>ChiSquare</a:t>
            </a:r>
            <a:r>
              <a:rPr lang="en-IN" dirty="0" smtClean="0"/>
              <a:t> test</a:t>
            </a:r>
          </a:p>
          <a:p>
            <a:r>
              <a:rPr lang="en-IN" dirty="0" smtClean="0"/>
              <a:t>Student T test</a:t>
            </a:r>
          </a:p>
          <a:p>
            <a:r>
              <a:rPr lang="en-IN" dirty="0" smtClean="0"/>
              <a:t>Paired T-Test</a:t>
            </a:r>
          </a:p>
          <a:p>
            <a:r>
              <a:rPr lang="en-IN" dirty="0" smtClean="0"/>
              <a:t>Pearson Correlation test</a:t>
            </a:r>
          </a:p>
          <a:p>
            <a:r>
              <a:rPr lang="en-IN" dirty="0" smtClean="0"/>
              <a:t>Spearman correlation test</a:t>
            </a:r>
          </a:p>
          <a:p>
            <a:endParaRPr lang="en-IN" dirty="0"/>
          </a:p>
        </p:txBody>
      </p:sp>
    </p:spTree>
    <p:extLst>
      <p:ext uri="{BB962C8B-B14F-4D97-AF65-F5344CB8AC3E}">
        <p14:creationId xmlns:p14="http://schemas.microsoft.com/office/powerpoint/2010/main" val="28943900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Chi Square Test</a:t>
            </a:r>
            <a:br>
              <a:rPr lang="en-IN" dirty="0"/>
            </a:br>
            <a:endParaRPr lang="en-IN" dirty="0"/>
          </a:p>
        </p:txBody>
      </p:sp>
      <p:sp>
        <p:nvSpPr>
          <p:cNvPr id="3" name="Content Placeholder 2"/>
          <p:cNvSpPr>
            <a:spLocks noGrp="1"/>
          </p:cNvSpPr>
          <p:nvPr>
            <p:ph idx="1"/>
          </p:nvPr>
        </p:nvSpPr>
        <p:spPr/>
        <p:txBody>
          <a:bodyPr/>
          <a:lstStyle/>
          <a:p>
            <a:r>
              <a:rPr lang="en-US" sz="2800" dirty="0"/>
              <a:t>The Chi-Square test of independence is a statistical test to determine if there is a significant relationship between 2 categorical variables. </a:t>
            </a:r>
            <a:endParaRPr lang="en-US" sz="2800" dirty="0" smtClean="0"/>
          </a:p>
          <a:p>
            <a:r>
              <a:rPr lang="en-US" sz="2800" dirty="0" smtClean="0"/>
              <a:t> </a:t>
            </a:r>
            <a:r>
              <a:rPr lang="en-US" sz="2800" dirty="0"/>
              <a:t>In simple words, the Chi-Square statistic will test whether there is a significant difference in the observed vs the expected frequencies of both variables</a:t>
            </a:r>
            <a:r>
              <a:rPr lang="en-US" dirty="0"/>
              <a:t>. </a:t>
            </a:r>
            <a:endParaRPr lang="en-IN" dirty="0"/>
          </a:p>
        </p:txBody>
      </p:sp>
    </p:spTree>
    <p:extLst>
      <p:ext uri="{BB962C8B-B14F-4D97-AF65-F5344CB8AC3E}">
        <p14:creationId xmlns:p14="http://schemas.microsoft.com/office/powerpoint/2010/main" val="33555595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Chi-Square statistic is calculated as follows:</a:t>
            </a:r>
            <a:endParaRPr lang="en-IN" dirty="0"/>
          </a:p>
        </p:txBody>
      </p:sp>
      <p:pic>
        <p:nvPicPr>
          <p:cNvPr id="1028" name="Picture 4" descr="http://latex.codecogs.com/gif.latex?\chi&amp;space;=&amp;space;\sum&amp;space;\frac%7b(Observed-Expected)%5e%7b2%7d%7d%7bExpected%7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3751" y="2248525"/>
            <a:ext cx="3657600" cy="106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6098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 </a:t>
            </a:r>
            <a:r>
              <a:rPr lang="en-US" b="1" u="sng" dirty="0"/>
              <a:t>Null</a:t>
            </a:r>
            <a:r>
              <a:rPr lang="en-US" u="sng" dirty="0"/>
              <a:t> </a:t>
            </a:r>
            <a:r>
              <a:rPr lang="en-US" dirty="0"/>
              <a:t>hypothesis is that there is NO association between both variables. </a:t>
            </a:r>
          </a:p>
          <a:p>
            <a:r>
              <a:rPr lang="en-US" dirty="0"/>
              <a:t>The </a:t>
            </a:r>
            <a:r>
              <a:rPr lang="en-US" b="1" u="sng" dirty="0"/>
              <a:t>Alternate</a:t>
            </a:r>
            <a:r>
              <a:rPr lang="en-US" u="sng" dirty="0"/>
              <a:t> </a:t>
            </a:r>
            <a:r>
              <a:rPr lang="en-US" dirty="0"/>
              <a:t>hypothesis says there is evidence to suggest there is an association between the two variables. </a:t>
            </a:r>
          </a:p>
          <a:p>
            <a:r>
              <a:rPr lang="en-US" dirty="0"/>
              <a:t>In our case, we will use the Chi-Square test to find which variables have an association with the Survived variable. If we reject the null hypothesis, it's an important variable to use in your model.</a:t>
            </a:r>
          </a:p>
          <a:p>
            <a:r>
              <a:rPr lang="en-US" dirty="0"/>
              <a:t>To reject the null hypothesis, the calculated P-Value needs to be below a defined threshold. Say, if we use an alpha of .05, if the p-value &lt; 0.05 we reject the null hypothesis. If that’s the case, you should consider using the variable in your model.</a:t>
            </a:r>
            <a:endParaRPr lang="en-IN" dirty="0"/>
          </a:p>
        </p:txBody>
      </p:sp>
    </p:spTree>
    <p:extLst>
      <p:ext uri="{BB962C8B-B14F-4D97-AF65-F5344CB8AC3E}">
        <p14:creationId xmlns:p14="http://schemas.microsoft.com/office/powerpoint/2010/main" val="37648654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Rules to use the Chi-Square Test:</a:t>
            </a:r>
            <a:endParaRPr lang="en-IN" dirty="0"/>
          </a:p>
        </p:txBody>
      </p:sp>
      <p:sp>
        <p:nvSpPr>
          <p:cNvPr id="3" name="Content Placeholder 2"/>
          <p:cNvSpPr>
            <a:spLocks noGrp="1"/>
          </p:cNvSpPr>
          <p:nvPr>
            <p:ph idx="1"/>
          </p:nvPr>
        </p:nvSpPr>
        <p:spPr/>
        <p:txBody>
          <a:bodyPr>
            <a:normAutofit lnSpcReduction="10000"/>
          </a:bodyPr>
          <a:lstStyle/>
          <a:p>
            <a:r>
              <a:rPr lang="en-US" dirty="0"/>
              <a:t>1. Variables are Categorical</a:t>
            </a:r>
          </a:p>
          <a:p>
            <a:r>
              <a:rPr lang="en-US" dirty="0"/>
              <a:t>2. Frequency is at least 5</a:t>
            </a:r>
          </a:p>
          <a:p>
            <a:r>
              <a:rPr lang="en-US" dirty="0"/>
              <a:t>3. Variables are sampled independently</a:t>
            </a:r>
          </a:p>
          <a:p>
            <a:r>
              <a:rPr lang="en-US" dirty="0" smtClean="0"/>
              <a:t>Chi-Square </a:t>
            </a:r>
            <a:r>
              <a:rPr lang="en-US" dirty="0"/>
              <a:t>Test in Python</a:t>
            </a:r>
          </a:p>
          <a:p>
            <a:r>
              <a:rPr lang="en-US" dirty="0"/>
              <a:t>We will now be implementing this test in an easy to use python class we will call </a:t>
            </a:r>
            <a:r>
              <a:rPr lang="en-US" dirty="0" err="1"/>
              <a:t>ChiSquare</a:t>
            </a:r>
            <a:r>
              <a:rPr lang="en-US" dirty="0"/>
              <a:t>. Our class initialization requires a panda’s data frame which will contain the dataset to be used for testing. The Chi-Square test provides important variables such as the P-Value mentioned previously, the Chi-Square statistic and the degrees of freedom.</a:t>
            </a:r>
          </a:p>
          <a:p>
            <a:r>
              <a:rPr lang="en-US" altLang="en-US" dirty="0">
                <a:solidFill>
                  <a:srgbClr val="0077AA"/>
                </a:solidFill>
                <a:latin typeface="Consolas" panose="020B0609020204030204" pitchFamily="49" charset="0"/>
              </a:rPr>
              <a:t>from</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scipy</a:t>
            </a:r>
            <a:r>
              <a:rPr lang="en-US" altLang="en-US" dirty="0" err="1">
                <a:solidFill>
                  <a:srgbClr val="999999"/>
                </a:solidFill>
                <a:latin typeface="Consolas" panose="020B0609020204030204" pitchFamily="49" charset="0"/>
              </a:rPr>
              <a:t>.</a:t>
            </a:r>
            <a:r>
              <a:rPr lang="en-US" altLang="en-US" dirty="0" err="1">
                <a:solidFill>
                  <a:srgbClr val="000000"/>
                </a:solidFill>
                <a:latin typeface="Consolas" panose="020B0609020204030204" pitchFamily="49" charset="0"/>
              </a:rPr>
              <a:t>stats</a:t>
            </a:r>
            <a:r>
              <a:rPr lang="en-US" altLang="en-US" dirty="0">
                <a:solidFill>
                  <a:srgbClr val="000000"/>
                </a:solidFill>
                <a:latin typeface="Consolas" panose="020B0609020204030204" pitchFamily="49" charset="0"/>
              </a:rPr>
              <a:t> </a:t>
            </a:r>
            <a:r>
              <a:rPr lang="en-US" altLang="en-US" dirty="0">
                <a:solidFill>
                  <a:srgbClr val="0077AA"/>
                </a:solidFill>
                <a:latin typeface="Consolas" panose="020B0609020204030204" pitchFamily="49" charset="0"/>
              </a:rPr>
              <a:t>import</a:t>
            </a:r>
            <a:r>
              <a:rPr lang="en-US" altLang="en-US" dirty="0">
                <a:solidFill>
                  <a:srgbClr val="000000"/>
                </a:solidFill>
                <a:latin typeface="Consolas" panose="020B0609020204030204" pitchFamily="49" charset="0"/>
              </a:rPr>
              <a:t> chi2_contingency</a:t>
            </a:r>
            <a:r>
              <a:rPr lang="en-US" altLang="en-US" sz="2400" dirty="0">
                <a:solidFill>
                  <a:schemeClr val="tx1"/>
                </a:solidFill>
              </a:rPr>
              <a:t> </a:t>
            </a:r>
            <a:endParaRPr lang="en-US" altLang="en-US" sz="4000" dirty="0">
              <a:solidFill>
                <a:schemeClr val="tx1"/>
              </a:solidFill>
              <a:latin typeface="Arial" panose="020B0604020202020204" pitchFamily="34" charset="0"/>
            </a:endParaRPr>
          </a:p>
          <a:p>
            <a:r>
              <a:rPr lang="en-IN" dirty="0"/>
              <a:t>from </a:t>
            </a:r>
            <a:r>
              <a:rPr lang="en-IN" dirty="0" err="1"/>
              <a:t>scipy.stats</a:t>
            </a:r>
            <a:r>
              <a:rPr lang="en-IN" dirty="0"/>
              <a:t> import </a:t>
            </a:r>
            <a:r>
              <a:rPr lang="en-IN" dirty="0" err="1"/>
              <a:t>chisquare</a:t>
            </a:r>
            <a:endParaRPr lang="en-IN" dirty="0"/>
          </a:p>
        </p:txBody>
      </p:sp>
    </p:spTree>
    <p:extLst>
      <p:ext uri="{BB962C8B-B14F-4D97-AF65-F5344CB8AC3E}">
        <p14:creationId xmlns:p14="http://schemas.microsoft.com/office/powerpoint/2010/main" val="19994344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Parametric Statistical Significance Tests</a:t>
            </a:r>
            <a:br>
              <a:rPr lang="en-IN" b="1" dirty="0"/>
            </a:br>
            <a:endParaRPr lang="en-IN" dirty="0"/>
          </a:p>
        </p:txBody>
      </p:sp>
      <p:sp>
        <p:nvSpPr>
          <p:cNvPr id="3" name="Content Placeholder 2"/>
          <p:cNvSpPr>
            <a:spLocks noGrp="1"/>
          </p:cNvSpPr>
          <p:nvPr>
            <p:ph idx="1"/>
          </p:nvPr>
        </p:nvSpPr>
        <p:spPr/>
        <p:txBody>
          <a:bodyPr/>
          <a:lstStyle/>
          <a:p>
            <a:pPr fontAlgn="base"/>
            <a:r>
              <a:rPr lang="en-US" dirty="0"/>
              <a:t>Parametric statistical tests assume that a data sample was drawn from a specific population distribution.</a:t>
            </a:r>
          </a:p>
          <a:p>
            <a:pPr fontAlgn="base"/>
            <a:r>
              <a:rPr lang="en-US" dirty="0"/>
              <a:t>They often refer to statistical tests that assume the Gaussian distribution. Because it is so common for data to fit this distribution, parametric statistical methods are more commonly used.</a:t>
            </a:r>
          </a:p>
          <a:p>
            <a:endParaRPr lang="en-IN" dirty="0" smtClean="0"/>
          </a:p>
          <a:p>
            <a:r>
              <a:rPr lang="en-US" dirty="0" smtClean="0"/>
              <a:t>In </a:t>
            </a:r>
            <a:r>
              <a:rPr lang="en-US" dirty="0"/>
              <a:t>general, each test calculates a test statistic that must be interpreted with some background in statistics and a deeper knowledge of the statistical test itself. Tests also return a p-value that can be used to interpret the result of the test. The p-value can be thought of as the probability of observing the two data samples given the base assumption (null hypothesis) that the two samples were drawn from a population with the same distribution.</a:t>
            </a:r>
            <a:endParaRPr lang="en-IN" dirty="0"/>
          </a:p>
        </p:txBody>
      </p:sp>
    </p:spTree>
    <p:extLst>
      <p:ext uri="{BB962C8B-B14F-4D97-AF65-F5344CB8AC3E}">
        <p14:creationId xmlns:p14="http://schemas.microsoft.com/office/powerpoint/2010/main" val="14882209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US" dirty="0"/>
              <a:t>The p-value can be interpreted in the context of a chosen significance level called alpha. A common value for alpha is 5%, or 0.05. If the p-value is below the significance level, then the test says there is enough evidence to reject the null hypothesis and that the samples were likely drawn from populations with differing distributions.</a:t>
            </a:r>
          </a:p>
          <a:p>
            <a:pPr fontAlgn="base"/>
            <a:r>
              <a:rPr lang="en-US" b="1" dirty="0"/>
              <a:t>p &lt;= alpha</a:t>
            </a:r>
            <a:r>
              <a:rPr lang="en-US" dirty="0"/>
              <a:t>: reject null hypothesis, different distribution.</a:t>
            </a:r>
          </a:p>
          <a:p>
            <a:pPr fontAlgn="base"/>
            <a:r>
              <a:rPr lang="en-US" b="1" dirty="0"/>
              <a:t>p &gt; alpha</a:t>
            </a:r>
            <a:r>
              <a:rPr lang="en-US" dirty="0"/>
              <a:t>: fail to reject null hypothesis, same distribution.</a:t>
            </a:r>
          </a:p>
          <a:p>
            <a:endParaRPr lang="en-IN" dirty="0"/>
          </a:p>
        </p:txBody>
      </p:sp>
    </p:spTree>
    <p:extLst>
      <p:ext uri="{BB962C8B-B14F-4D97-AF65-F5344CB8AC3E}">
        <p14:creationId xmlns:p14="http://schemas.microsoft.com/office/powerpoint/2010/main" val="9997538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Student’s t-Test</a:t>
            </a:r>
            <a:br>
              <a:rPr lang="en-IN" b="1" dirty="0"/>
            </a:br>
            <a:endParaRPr lang="en-IN" dirty="0"/>
          </a:p>
        </p:txBody>
      </p:sp>
      <p:sp>
        <p:nvSpPr>
          <p:cNvPr id="3" name="Content Placeholder 2"/>
          <p:cNvSpPr>
            <a:spLocks noGrp="1"/>
          </p:cNvSpPr>
          <p:nvPr>
            <p:ph idx="1"/>
          </p:nvPr>
        </p:nvSpPr>
        <p:spPr/>
        <p:txBody>
          <a:bodyPr>
            <a:normAutofit fontScale="92500" lnSpcReduction="10000"/>
          </a:bodyPr>
          <a:lstStyle/>
          <a:p>
            <a:r>
              <a:rPr lang="en-US" dirty="0"/>
              <a:t>The </a:t>
            </a:r>
            <a:r>
              <a:rPr lang="en-US" dirty="0">
                <a:hlinkClick r:id="rId2"/>
              </a:rPr>
              <a:t>Student’s t-test</a:t>
            </a:r>
            <a:r>
              <a:rPr lang="en-US" dirty="0"/>
              <a:t> is a statistical hypothesis test that </a:t>
            </a:r>
            <a:r>
              <a:rPr lang="en-US" b="1" dirty="0">
                <a:solidFill>
                  <a:schemeClr val="accent1">
                    <a:lumMod val="50000"/>
                  </a:schemeClr>
                </a:solidFill>
              </a:rPr>
              <a:t>two independent data </a:t>
            </a:r>
            <a:r>
              <a:rPr lang="en-US" dirty="0"/>
              <a:t>samples known to have a Gaussian distribution, have the same Gaussian distribution, </a:t>
            </a:r>
            <a:endParaRPr lang="en-US" dirty="0" smtClean="0"/>
          </a:p>
          <a:p>
            <a:pPr fontAlgn="base"/>
            <a:r>
              <a:rPr lang="en-US" dirty="0" smtClean="0"/>
              <a:t>The </a:t>
            </a:r>
            <a:r>
              <a:rPr lang="en-US" dirty="0"/>
              <a:t>assumption or null hypothesis of the test is that the means of two populations are equal. A rejection of this hypothesis indicates that there is sufficient evidence that the means of the populations are different, and in turn that the distributions are not equal.</a:t>
            </a:r>
          </a:p>
          <a:p>
            <a:pPr fontAlgn="base"/>
            <a:r>
              <a:rPr lang="en-US" b="1" dirty="0"/>
              <a:t>Fail to Reject H0</a:t>
            </a:r>
            <a:r>
              <a:rPr lang="en-US" dirty="0"/>
              <a:t>: Sample distributions are equal.</a:t>
            </a:r>
          </a:p>
          <a:p>
            <a:pPr fontAlgn="base"/>
            <a:r>
              <a:rPr lang="en-US" b="1" dirty="0"/>
              <a:t>Reject H0</a:t>
            </a:r>
            <a:r>
              <a:rPr lang="en-US" dirty="0"/>
              <a:t>: Sample distributions are not equal.</a:t>
            </a:r>
          </a:p>
          <a:p>
            <a:pPr fontAlgn="base"/>
            <a:r>
              <a:rPr lang="en-US" dirty="0"/>
              <a:t>The Student’s t-test is available in Python via the </a:t>
            </a:r>
            <a:r>
              <a:rPr lang="en-US" dirty="0" err="1">
                <a:hlinkClick r:id="rId3"/>
              </a:rPr>
              <a:t>ttest_ind</a:t>
            </a:r>
            <a:r>
              <a:rPr lang="en-US" dirty="0">
                <a:hlinkClick r:id="rId3"/>
              </a:rPr>
              <a:t>() </a:t>
            </a:r>
            <a:r>
              <a:rPr lang="en-US" dirty="0" err="1">
                <a:hlinkClick r:id="rId3"/>
              </a:rPr>
              <a:t>SciPy</a:t>
            </a:r>
            <a:r>
              <a:rPr lang="en-US" dirty="0">
                <a:hlinkClick r:id="rId3"/>
              </a:rPr>
              <a:t> function</a:t>
            </a:r>
            <a:r>
              <a:rPr lang="en-US" dirty="0"/>
              <a:t>. The function takes two data samples as arguments and returns the calculated statistic and p-value</a:t>
            </a:r>
            <a:r>
              <a:rPr lang="en-US" dirty="0" smtClean="0"/>
              <a:t>.</a:t>
            </a:r>
          </a:p>
          <a:p>
            <a:pPr fontAlgn="base"/>
            <a:r>
              <a:rPr lang="en-IN" dirty="0"/>
              <a:t>stat, p = </a:t>
            </a:r>
            <a:r>
              <a:rPr lang="en-IN" dirty="0" err="1"/>
              <a:t>ttest_ind</a:t>
            </a:r>
            <a:r>
              <a:rPr lang="en-IN" dirty="0"/>
              <a:t>(data1, data2</a:t>
            </a:r>
            <a:r>
              <a:rPr lang="en-IN" dirty="0" smtClean="0"/>
              <a:t>)</a:t>
            </a:r>
          </a:p>
          <a:p>
            <a:pPr fontAlgn="base"/>
            <a:endParaRPr lang="en-US" dirty="0"/>
          </a:p>
          <a:p>
            <a:endParaRPr lang="en-IN" dirty="0"/>
          </a:p>
        </p:txBody>
      </p:sp>
    </p:spTree>
    <p:extLst>
      <p:ext uri="{BB962C8B-B14F-4D97-AF65-F5344CB8AC3E}">
        <p14:creationId xmlns:p14="http://schemas.microsoft.com/office/powerpoint/2010/main" val="5738856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Paired Student’s t-Test</a:t>
            </a:r>
            <a:br>
              <a:rPr lang="en-IN" b="1" dirty="0"/>
            </a:br>
            <a:endParaRPr lang="en-IN" dirty="0"/>
          </a:p>
        </p:txBody>
      </p:sp>
      <p:sp>
        <p:nvSpPr>
          <p:cNvPr id="3" name="Content Placeholder 2"/>
          <p:cNvSpPr>
            <a:spLocks noGrp="1"/>
          </p:cNvSpPr>
          <p:nvPr>
            <p:ph idx="1"/>
          </p:nvPr>
        </p:nvSpPr>
        <p:spPr/>
        <p:txBody>
          <a:bodyPr>
            <a:normAutofit fontScale="92500"/>
          </a:bodyPr>
          <a:lstStyle/>
          <a:p>
            <a:r>
              <a:rPr lang="en-US" dirty="0"/>
              <a:t>We may wish to compare the means between </a:t>
            </a:r>
            <a:r>
              <a:rPr lang="en-US" sz="2400" dirty="0">
                <a:solidFill>
                  <a:schemeClr val="accent1">
                    <a:lumMod val="50000"/>
                  </a:schemeClr>
                </a:solidFill>
              </a:rPr>
              <a:t>two data samples that are related in some </a:t>
            </a:r>
            <a:r>
              <a:rPr lang="en-US" sz="2400" dirty="0" smtClean="0">
                <a:solidFill>
                  <a:schemeClr val="accent1">
                    <a:lumMod val="50000"/>
                  </a:schemeClr>
                </a:solidFill>
              </a:rPr>
              <a:t>way</a:t>
            </a:r>
          </a:p>
          <a:p>
            <a:endParaRPr lang="en-US" dirty="0"/>
          </a:p>
          <a:p>
            <a:pPr fontAlgn="base"/>
            <a:r>
              <a:rPr lang="en-US" dirty="0"/>
              <a:t>The default assumption, or null hypothesis of the test, is that there is no difference in the means between the samples. The rejection of the null hypothesis indicates that there is enough evidence that the sample means are different.</a:t>
            </a:r>
          </a:p>
          <a:p>
            <a:pPr fontAlgn="base"/>
            <a:r>
              <a:rPr lang="en-US" b="1" dirty="0"/>
              <a:t>Fail to Reject H0</a:t>
            </a:r>
            <a:r>
              <a:rPr lang="en-US" dirty="0"/>
              <a:t>: Paired sample distributions are equal.</a:t>
            </a:r>
          </a:p>
          <a:p>
            <a:pPr fontAlgn="base"/>
            <a:r>
              <a:rPr lang="en-US" b="1" dirty="0"/>
              <a:t>Reject H0</a:t>
            </a:r>
            <a:r>
              <a:rPr lang="en-US" dirty="0"/>
              <a:t>: Paired sample distributions are not equal.</a:t>
            </a:r>
          </a:p>
          <a:p>
            <a:pPr fontAlgn="base"/>
            <a:r>
              <a:rPr lang="en-US" dirty="0"/>
              <a:t>The paired Student’s t-test can be implemented in Python using the </a:t>
            </a:r>
            <a:r>
              <a:rPr lang="en-US" dirty="0" err="1">
                <a:hlinkClick r:id="rId2"/>
              </a:rPr>
              <a:t>ttest_rel</a:t>
            </a:r>
            <a:r>
              <a:rPr lang="en-US" dirty="0">
                <a:hlinkClick r:id="rId2"/>
              </a:rPr>
              <a:t>() </a:t>
            </a:r>
            <a:r>
              <a:rPr lang="en-US" dirty="0" err="1">
                <a:hlinkClick r:id="rId2"/>
              </a:rPr>
              <a:t>SciPy</a:t>
            </a:r>
            <a:r>
              <a:rPr lang="en-US" dirty="0">
                <a:hlinkClick r:id="rId2"/>
              </a:rPr>
              <a:t> function</a:t>
            </a:r>
            <a:r>
              <a:rPr lang="en-US" dirty="0"/>
              <a:t>. </a:t>
            </a:r>
          </a:p>
          <a:p>
            <a:r>
              <a:rPr lang="en-IN" dirty="0"/>
              <a:t>stat, p = </a:t>
            </a:r>
            <a:r>
              <a:rPr lang="en-IN" dirty="0" err="1"/>
              <a:t>ttest_rel</a:t>
            </a:r>
            <a:r>
              <a:rPr lang="en-IN" dirty="0"/>
              <a:t>(data1, data2)</a:t>
            </a:r>
          </a:p>
        </p:txBody>
      </p:sp>
    </p:spTree>
    <p:extLst>
      <p:ext uri="{BB962C8B-B14F-4D97-AF65-F5344CB8AC3E}">
        <p14:creationId xmlns:p14="http://schemas.microsoft.com/office/powerpoint/2010/main" val="4093747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z-score</a:t>
            </a:r>
            <a:br>
              <a:rPr lang="en-IN" dirty="0"/>
            </a:br>
            <a:endParaRPr lang="en-IN" dirty="0"/>
          </a:p>
        </p:txBody>
      </p:sp>
      <p:sp>
        <p:nvSpPr>
          <p:cNvPr id="3" name="Content Placeholder 2"/>
          <p:cNvSpPr>
            <a:spLocks noGrp="1"/>
          </p:cNvSpPr>
          <p:nvPr>
            <p:ph idx="1"/>
          </p:nvPr>
        </p:nvSpPr>
        <p:spPr/>
        <p:txBody>
          <a:bodyPr/>
          <a:lstStyle/>
          <a:p>
            <a:endParaRPr lang="en-IN" dirty="0" smtClean="0"/>
          </a:p>
          <a:p>
            <a:r>
              <a:rPr lang="en-US" dirty="0"/>
              <a:t>A z-score, in simple terms, is a score that expresses the value of a distribution in standard deviation with respect to the mean. Let's take a look at the following formula that calculates the z-score</a:t>
            </a:r>
            <a:r>
              <a:rPr lang="en-US" dirty="0" smtClean="0"/>
              <a:t>:</a:t>
            </a:r>
          </a:p>
          <a:p>
            <a:endParaRPr lang="en-US" dirty="0"/>
          </a:p>
          <a:p>
            <a:endParaRPr lang="en-IN" dirty="0"/>
          </a:p>
        </p:txBody>
      </p:sp>
      <p:pic>
        <p:nvPicPr>
          <p:cNvPr id="5" name="Picture 4"/>
          <p:cNvPicPr>
            <a:picLocks noChangeAspect="1"/>
          </p:cNvPicPr>
          <p:nvPr/>
        </p:nvPicPr>
        <p:blipFill>
          <a:blip r:embed="rId3"/>
          <a:stretch>
            <a:fillRect/>
          </a:stretch>
        </p:blipFill>
        <p:spPr>
          <a:xfrm>
            <a:off x="2768142" y="3781587"/>
            <a:ext cx="2169990" cy="633714"/>
          </a:xfrm>
          <a:prstGeom prst="rect">
            <a:avLst/>
          </a:prstGeom>
        </p:spPr>
      </p:pic>
    </p:spTree>
    <p:extLst>
      <p:ext uri="{BB962C8B-B14F-4D97-AF65-F5344CB8AC3E}">
        <p14:creationId xmlns:p14="http://schemas.microsoft.com/office/powerpoint/2010/main" val="11456539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Measures of Relationship</a:t>
            </a:r>
            <a:br>
              <a:rPr lang="en-IN" b="1" dirty="0"/>
            </a:br>
            <a:endParaRPr lang="en-IN" dirty="0"/>
          </a:p>
        </p:txBody>
      </p:sp>
      <p:sp>
        <p:nvSpPr>
          <p:cNvPr id="3" name="Content Placeholder 2"/>
          <p:cNvSpPr>
            <a:spLocks noGrp="1"/>
          </p:cNvSpPr>
          <p:nvPr>
            <p:ph idx="1"/>
          </p:nvPr>
        </p:nvSpPr>
        <p:spPr/>
        <p:txBody>
          <a:bodyPr/>
          <a:lstStyle/>
          <a:p>
            <a:r>
              <a:rPr lang="en-US" b="1" dirty="0"/>
              <a:t>Covariance: </a:t>
            </a:r>
            <a:r>
              <a:rPr lang="en-US" dirty="0"/>
              <a:t>Covariance is a measure of the relationship between the variability of 2 variables </a:t>
            </a:r>
            <a:r>
              <a:rPr lang="en-US" dirty="0" err="1"/>
              <a:t>i.e</a:t>
            </a:r>
            <a:r>
              <a:rPr lang="en-US" dirty="0"/>
              <a:t> It measures the degree of change in the variables, when one variable changes, will there be the same/a similar change in the other variable</a:t>
            </a:r>
            <a:r>
              <a:rPr lang="en-US" dirty="0" smtClean="0"/>
              <a:t>.</a:t>
            </a:r>
          </a:p>
          <a:p>
            <a:endParaRPr lang="en-US" dirty="0"/>
          </a:p>
          <a:p>
            <a:endParaRPr lang="en-IN" dirty="0"/>
          </a:p>
        </p:txBody>
      </p:sp>
    </p:spTree>
    <p:extLst>
      <p:ext uri="{BB962C8B-B14F-4D97-AF65-F5344CB8AC3E}">
        <p14:creationId xmlns:p14="http://schemas.microsoft.com/office/powerpoint/2010/main" val="17374812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Covariance</a:t>
            </a:r>
            <a:endParaRPr lang="en-IN" dirty="0"/>
          </a:p>
        </p:txBody>
      </p:sp>
      <p:pic>
        <p:nvPicPr>
          <p:cNvPr id="1026" name="Picture 2" descr="https://miro.medium.com/max/535/1*IlEmHoDnFI558pFa1kBq5w.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2327" y="2006960"/>
            <a:ext cx="7675418" cy="4144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5565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nvSpPr>
        <p:spPr>
          <a:xfrm>
            <a:off x="1981200" y="476672"/>
            <a:ext cx="8686800" cy="941284"/>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GB" sz="4000" b="0" dirty="0"/>
              <a:t>Correlation Coefficient r</a:t>
            </a:r>
            <a:endParaRPr lang="en-GB" sz="4000" b="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Content Placeholder 1"/>
          <p:cNvSpPr txBox="1">
            <a:spLocks/>
          </p:cNvSpPr>
          <p:nvPr/>
        </p:nvSpPr>
        <p:spPr>
          <a:xfrm>
            <a:off x="1981200" y="1219200"/>
            <a:ext cx="8507288" cy="4960708"/>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GB" sz="2400" b="1" dirty="0"/>
              <a:t>Measures strength of a relationship between two continuous variables</a:t>
            </a:r>
            <a:endParaRPr lang="en-GB" sz="2200" dirty="0"/>
          </a:p>
        </p:txBody>
      </p:sp>
      <p:pic>
        <p:nvPicPr>
          <p:cNvPr id="9" name="Picture 1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6819"/>
          <a:stretch/>
        </p:blipFill>
        <p:spPr bwMode="auto">
          <a:xfrm>
            <a:off x="2800654" y="1981200"/>
            <a:ext cx="4819346" cy="4042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8139525" y="2438401"/>
            <a:ext cx="1656184" cy="461665"/>
          </a:xfrm>
          <a:prstGeom prst="rect">
            <a:avLst/>
          </a:prstGeom>
          <a:noFill/>
        </p:spPr>
        <p:txBody>
          <a:bodyPr wrap="square" rtlCol="0">
            <a:spAutoFit/>
          </a:bodyPr>
          <a:lstStyle/>
          <a:p>
            <a:r>
              <a:rPr lang="en-GB" sz="2400" dirty="0"/>
              <a:t>r = 0.9</a:t>
            </a:r>
          </a:p>
        </p:txBody>
      </p:sp>
      <p:sp>
        <p:nvSpPr>
          <p:cNvPr id="12" name="TextBox 11"/>
          <p:cNvSpPr txBox="1"/>
          <p:nvPr/>
        </p:nvSpPr>
        <p:spPr>
          <a:xfrm>
            <a:off x="8079040" y="3505201"/>
            <a:ext cx="1656184" cy="461665"/>
          </a:xfrm>
          <a:prstGeom prst="rect">
            <a:avLst/>
          </a:prstGeom>
          <a:noFill/>
        </p:spPr>
        <p:txBody>
          <a:bodyPr wrap="square" rtlCol="0">
            <a:spAutoFit/>
          </a:bodyPr>
          <a:lstStyle/>
          <a:p>
            <a:r>
              <a:rPr lang="en-GB" sz="2400" dirty="0"/>
              <a:t>r = 0.01</a:t>
            </a:r>
          </a:p>
        </p:txBody>
      </p:sp>
      <p:sp>
        <p:nvSpPr>
          <p:cNvPr id="13" name="TextBox 12"/>
          <p:cNvSpPr txBox="1"/>
          <p:nvPr/>
        </p:nvSpPr>
        <p:spPr>
          <a:xfrm>
            <a:off x="8112224" y="4872336"/>
            <a:ext cx="1656184" cy="461665"/>
          </a:xfrm>
          <a:prstGeom prst="rect">
            <a:avLst/>
          </a:prstGeom>
          <a:noFill/>
        </p:spPr>
        <p:txBody>
          <a:bodyPr wrap="square" rtlCol="0">
            <a:spAutoFit/>
          </a:bodyPr>
          <a:lstStyle/>
          <a:p>
            <a:r>
              <a:rPr lang="en-GB" sz="2400" dirty="0"/>
              <a:t>r = -0.9</a:t>
            </a:r>
          </a:p>
        </p:txBody>
      </p:sp>
      <mc:AlternateContent xmlns:mc="http://schemas.openxmlformats.org/markup-compatibility/2006" xmlns:a14="http://schemas.microsoft.com/office/drawing/2010/main">
        <mc:Choice Requires="a14">
          <p:sp>
            <p:nvSpPr>
              <p:cNvPr id="15" name="TextBox 14"/>
              <p:cNvSpPr txBox="1"/>
              <p:nvPr/>
            </p:nvSpPr>
            <p:spPr>
              <a:xfrm>
                <a:off x="7737370" y="1671936"/>
                <a:ext cx="2549631" cy="461665"/>
              </a:xfrm>
              <a:prstGeom prst="rect">
                <a:avLst/>
              </a:prstGeom>
              <a:noFill/>
            </p:spPr>
            <p:txBody>
              <a:bodyPr wrap="square" rtlCol="0">
                <a:spAutoFit/>
              </a:bodyPr>
              <a:lstStyle/>
              <a:p>
                <a:r>
                  <a:rPr lang="en-GB" sz="2400" dirty="0"/>
                  <a:t>-1 </a:t>
                </a:r>
                <a14:m>
                  <m:oMath xmlns:m="http://schemas.openxmlformats.org/officeDocument/2006/math">
                    <m:r>
                      <a:rPr lang="en-GB" sz="2400" i="1">
                        <a:latin typeface="Cambria Math"/>
                        <a:ea typeface="Cambria Math"/>
                      </a:rPr>
                      <m:t>≤</m:t>
                    </m:r>
                  </m:oMath>
                </a14:m>
                <a:r>
                  <a:rPr lang="en-GB" sz="2400" dirty="0"/>
                  <a:t> r </a:t>
                </a:r>
                <a14:m>
                  <m:oMath xmlns:m="http://schemas.openxmlformats.org/officeDocument/2006/math">
                    <m:r>
                      <a:rPr lang="en-GB" sz="2400" i="1">
                        <a:latin typeface="Cambria Math"/>
                        <a:ea typeface="Cambria Math"/>
                      </a:rPr>
                      <m:t>≤</m:t>
                    </m:r>
                  </m:oMath>
                </a14:m>
                <a:r>
                  <a:rPr lang="en-GB" sz="2400" dirty="0"/>
                  <a:t> 1</a:t>
                </a:r>
              </a:p>
            </p:txBody>
          </p:sp>
        </mc:Choice>
        <mc:Fallback xmlns="">
          <p:sp>
            <p:nvSpPr>
              <p:cNvPr id="15" name="TextBox 14"/>
              <p:cNvSpPr txBox="1">
                <a:spLocks noRot="1" noChangeAspect="1" noMove="1" noResize="1" noEditPoints="1" noAdjustHandles="1" noChangeArrowheads="1" noChangeShapeType="1" noTextEdit="1"/>
              </p:cNvSpPr>
              <p:nvPr/>
            </p:nvSpPr>
            <p:spPr>
              <a:xfrm>
                <a:off x="7737370" y="1671936"/>
                <a:ext cx="2549631" cy="461665"/>
              </a:xfrm>
              <a:prstGeom prst="rect">
                <a:avLst/>
              </a:prstGeom>
              <a:blipFill>
                <a:blip r:embed="rId4"/>
                <a:stretch>
                  <a:fillRect l="-3580" t="-10526" b="-28947"/>
                </a:stretch>
              </a:blipFill>
            </p:spPr>
            <p:txBody>
              <a:bodyPr/>
              <a:lstStyle/>
              <a:p>
                <a:r>
                  <a:rPr lang="en-IN">
                    <a:noFill/>
                  </a:rPr>
                  <a:t> </a:t>
                </a:r>
              </a:p>
            </p:txBody>
          </p:sp>
        </mc:Fallback>
      </mc:AlternateContent>
    </p:spTree>
    <p:extLst>
      <p:ext uri="{BB962C8B-B14F-4D97-AF65-F5344CB8AC3E}">
        <p14:creationId xmlns:p14="http://schemas.microsoft.com/office/powerpoint/2010/main" val="4195976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Correlation</a:t>
            </a:r>
            <a:endParaRPr lang="en-IN" dirty="0"/>
          </a:p>
        </p:txBody>
      </p:sp>
      <p:sp>
        <p:nvSpPr>
          <p:cNvPr id="3" name="Content Placeholder 2"/>
          <p:cNvSpPr>
            <a:spLocks noGrp="1"/>
          </p:cNvSpPr>
          <p:nvPr>
            <p:ph idx="1"/>
          </p:nvPr>
        </p:nvSpPr>
        <p:spPr/>
        <p:txBody>
          <a:bodyPr/>
          <a:lstStyle/>
          <a:p>
            <a:r>
              <a:rPr lang="en-US" b="1" dirty="0"/>
              <a:t>Correlation: </a:t>
            </a:r>
            <a:r>
              <a:rPr lang="en-US" dirty="0"/>
              <a:t>Correlation gives a better understanding of covariance. It is normalized covariance. Correlation tells us how correlated the variables are to each other. It is also called as Pearson Correlation Coefficient</a:t>
            </a:r>
            <a:r>
              <a:rPr lang="en-US" dirty="0" smtClean="0"/>
              <a:t>.</a:t>
            </a:r>
          </a:p>
          <a:p>
            <a:endParaRPr lang="en-US" dirty="0"/>
          </a:p>
          <a:p>
            <a:endParaRPr lang="en-IN" dirty="0"/>
          </a:p>
        </p:txBody>
      </p:sp>
      <p:pic>
        <p:nvPicPr>
          <p:cNvPr id="4" name="Picture 3"/>
          <p:cNvPicPr>
            <a:picLocks noChangeAspect="1"/>
          </p:cNvPicPr>
          <p:nvPr/>
        </p:nvPicPr>
        <p:blipFill>
          <a:blip r:embed="rId2"/>
          <a:stretch>
            <a:fillRect/>
          </a:stretch>
        </p:blipFill>
        <p:spPr>
          <a:xfrm>
            <a:off x="2161308" y="3546764"/>
            <a:ext cx="6262255" cy="1811482"/>
          </a:xfrm>
          <a:prstGeom prst="rect">
            <a:avLst/>
          </a:prstGeom>
        </p:spPr>
      </p:pic>
    </p:spTree>
    <p:extLst>
      <p:ext uri="{BB962C8B-B14F-4D97-AF65-F5344CB8AC3E}">
        <p14:creationId xmlns:p14="http://schemas.microsoft.com/office/powerpoint/2010/main" val="38852145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 value of correlation ranges from -1 to 1. -1 indicates negative correlation </a:t>
            </a:r>
            <a:r>
              <a:rPr lang="en-US" dirty="0" err="1"/>
              <a:t>i.e</a:t>
            </a:r>
            <a:r>
              <a:rPr lang="en-US" dirty="0"/>
              <a:t> with an increase in 1 variable independent there is a decrease in the other dependent variable.1 indicates positive correlation </a:t>
            </a:r>
            <a:r>
              <a:rPr lang="en-US" dirty="0" err="1"/>
              <a:t>i.e</a:t>
            </a:r>
            <a:r>
              <a:rPr lang="en-US" dirty="0"/>
              <a:t> with an increase in 1 variable independent there is an increase in the other dependent variable.0 indicates that the variables are independent of each other.</a:t>
            </a:r>
            <a:endParaRPr lang="en-IN" dirty="0"/>
          </a:p>
        </p:txBody>
      </p:sp>
    </p:spTree>
    <p:extLst>
      <p:ext uri="{BB962C8B-B14F-4D97-AF65-F5344CB8AC3E}">
        <p14:creationId xmlns:p14="http://schemas.microsoft.com/office/powerpoint/2010/main" val="914743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47330" y="914401"/>
            <a:ext cx="8325134" cy="4926477"/>
          </a:xfrm>
          <a:prstGeom prst="rect">
            <a:avLst/>
          </a:prstGeom>
          <a:solidFill>
            <a:schemeClr val="bg2">
              <a:lumMod val="90000"/>
            </a:schemeClr>
          </a:solidFill>
        </p:spPr>
        <p:txBody>
          <a:bodyPr wrap="square">
            <a:spAutoFit/>
          </a:bodyPr>
          <a:lstStyle/>
          <a:p>
            <a:pPr marL="176213">
              <a:lnSpc>
                <a:spcPct val="90000"/>
              </a:lnSpc>
            </a:pPr>
            <a:r>
              <a:rPr lang="en-GB" sz="2400" dirty="0">
                <a:solidFill>
                  <a:srgbClr val="000000"/>
                </a:solidFill>
                <a:ea typeface="Times New Roman"/>
              </a:rPr>
              <a:t>An interpretation of the size of the coefficient has been described by Cohen (1992) as:</a:t>
            </a:r>
          </a:p>
          <a:p>
            <a:pPr marL="228600" algn="r">
              <a:lnSpc>
                <a:spcPct val="90000"/>
              </a:lnSpc>
              <a:spcBef>
                <a:spcPts val="430"/>
              </a:spcBef>
            </a:pPr>
            <a:endParaRPr lang="en-GB" sz="2400" i="1" dirty="0">
              <a:solidFill>
                <a:srgbClr val="000000"/>
              </a:solidFill>
              <a:ea typeface="Times New Roman"/>
              <a:cs typeface="Times New Roman"/>
            </a:endParaRPr>
          </a:p>
          <a:p>
            <a:pPr marL="228600" algn="r">
              <a:lnSpc>
                <a:spcPct val="90000"/>
              </a:lnSpc>
              <a:spcBef>
                <a:spcPts val="430"/>
              </a:spcBef>
            </a:pPr>
            <a:endParaRPr lang="en-GB" sz="2400" i="1" dirty="0">
              <a:solidFill>
                <a:srgbClr val="000000"/>
              </a:solidFill>
              <a:ea typeface="Times New Roman"/>
              <a:cs typeface="Times New Roman"/>
            </a:endParaRPr>
          </a:p>
          <a:p>
            <a:pPr marL="228600" algn="r">
              <a:lnSpc>
                <a:spcPct val="90000"/>
              </a:lnSpc>
              <a:spcBef>
                <a:spcPts val="430"/>
              </a:spcBef>
            </a:pPr>
            <a:endParaRPr lang="en-GB" sz="2400" i="1" dirty="0">
              <a:solidFill>
                <a:srgbClr val="000000"/>
              </a:solidFill>
              <a:ea typeface="Times New Roman"/>
              <a:cs typeface="Times New Roman"/>
            </a:endParaRPr>
          </a:p>
          <a:p>
            <a:pPr marL="228600" algn="r">
              <a:lnSpc>
                <a:spcPct val="90000"/>
              </a:lnSpc>
              <a:spcBef>
                <a:spcPts val="430"/>
              </a:spcBef>
            </a:pPr>
            <a:endParaRPr lang="en-GB" sz="2400" i="1" dirty="0">
              <a:solidFill>
                <a:srgbClr val="000000"/>
              </a:solidFill>
              <a:ea typeface="Times New Roman"/>
              <a:cs typeface="Times New Roman"/>
            </a:endParaRPr>
          </a:p>
          <a:p>
            <a:pPr marL="228600" algn="r">
              <a:lnSpc>
                <a:spcPct val="90000"/>
              </a:lnSpc>
              <a:spcBef>
                <a:spcPts val="430"/>
              </a:spcBef>
            </a:pPr>
            <a:endParaRPr lang="en-GB" sz="2400" i="1" dirty="0">
              <a:solidFill>
                <a:srgbClr val="000000"/>
              </a:solidFill>
              <a:ea typeface="Times New Roman"/>
              <a:cs typeface="Times New Roman"/>
            </a:endParaRPr>
          </a:p>
          <a:p>
            <a:pPr marL="228600" algn="r">
              <a:lnSpc>
                <a:spcPct val="90000"/>
              </a:lnSpc>
              <a:spcBef>
                <a:spcPts val="430"/>
              </a:spcBef>
            </a:pPr>
            <a:endParaRPr lang="en-GB" sz="2400" i="1" dirty="0">
              <a:solidFill>
                <a:srgbClr val="000000"/>
              </a:solidFill>
              <a:ea typeface="Times New Roman"/>
              <a:cs typeface="Times New Roman"/>
            </a:endParaRPr>
          </a:p>
          <a:p>
            <a:pPr marL="228600" algn="r">
              <a:lnSpc>
                <a:spcPct val="90000"/>
              </a:lnSpc>
              <a:spcBef>
                <a:spcPts val="430"/>
              </a:spcBef>
            </a:pPr>
            <a:endParaRPr lang="en-GB" sz="2400" i="1" dirty="0">
              <a:solidFill>
                <a:srgbClr val="000000"/>
              </a:solidFill>
              <a:ea typeface="Times New Roman"/>
              <a:cs typeface="Times New Roman"/>
            </a:endParaRPr>
          </a:p>
          <a:p>
            <a:pPr marL="228600" algn="r">
              <a:lnSpc>
                <a:spcPct val="90000"/>
              </a:lnSpc>
              <a:spcBef>
                <a:spcPts val="430"/>
              </a:spcBef>
            </a:pPr>
            <a:endParaRPr lang="en-GB" sz="2400" i="1" dirty="0">
              <a:solidFill>
                <a:srgbClr val="000000"/>
              </a:solidFill>
              <a:ea typeface="Times New Roman"/>
              <a:cs typeface="Times New Roman"/>
            </a:endParaRPr>
          </a:p>
          <a:p>
            <a:pPr marL="228600" algn="r">
              <a:lnSpc>
                <a:spcPct val="90000"/>
              </a:lnSpc>
              <a:spcBef>
                <a:spcPts val="430"/>
              </a:spcBef>
            </a:pPr>
            <a:endParaRPr lang="en-GB" sz="2400" i="1" dirty="0">
              <a:solidFill>
                <a:srgbClr val="000000"/>
              </a:solidFill>
              <a:ea typeface="Times New Roman"/>
              <a:cs typeface="Times New Roman"/>
            </a:endParaRPr>
          </a:p>
          <a:p>
            <a:pPr marL="228600" algn="r">
              <a:lnSpc>
                <a:spcPct val="90000"/>
              </a:lnSpc>
              <a:spcBef>
                <a:spcPts val="430"/>
              </a:spcBef>
            </a:pPr>
            <a:r>
              <a:rPr lang="en-GB" sz="2400" i="1" dirty="0">
                <a:solidFill>
                  <a:srgbClr val="000000"/>
                </a:solidFill>
                <a:ea typeface="Times New Roman"/>
                <a:cs typeface="Times New Roman"/>
              </a:rPr>
              <a:t>Cohen, L. (1992).</a:t>
            </a:r>
            <a:r>
              <a:rPr lang="en-GB" sz="2400" i="1" dirty="0">
                <a:ea typeface="Times New Roman"/>
                <a:cs typeface="Times New Roman"/>
              </a:rPr>
              <a:t> </a:t>
            </a:r>
            <a:r>
              <a:rPr lang="en-GB" sz="2400" i="1" dirty="0">
                <a:solidFill>
                  <a:srgbClr val="000000"/>
                </a:solidFill>
                <a:ea typeface="Times New Roman"/>
                <a:cs typeface="Times New Roman"/>
              </a:rPr>
              <a:t>Power Primer. Psychological Bulletin, 112(1) 155-159</a:t>
            </a:r>
            <a:endParaRPr lang="en-GB" sz="2400" dirty="0">
              <a:ea typeface="Calibri"/>
              <a:cs typeface="Times New Roman"/>
            </a:endParaRPr>
          </a:p>
        </p:txBody>
      </p:sp>
      <p:sp>
        <p:nvSpPr>
          <p:cNvPr id="2" name="Title 1"/>
          <p:cNvSpPr>
            <a:spLocks noGrp="1"/>
          </p:cNvSpPr>
          <p:nvPr>
            <p:ph type="title"/>
          </p:nvPr>
        </p:nvSpPr>
        <p:spPr>
          <a:xfrm>
            <a:off x="1878842" y="122320"/>
            <a:ext cx="6838950" cy="871775"/>
          </a:xfrm>
        </p:spPr>
        <p:txBody>
          <a:bodyPr/>
          <a:lstStyle/>
          <a:p>
            <a:r>
              <a:rPr lang="en-GB" sz="3200" dirty="0">
                <a:latin typeface="+mn-lt"/>
              </a:rPr>
              <a:t>Correlation Interpretation</a:t>
            </a:r>
          </a:p>
        </p:txBody>
      </p:sp>
      <p:graphicFrame>
        <p:nvGraphicFramePr>
          <p:cNvPr id="4" name="Table 3"/>
          <p:cNvGraphicFramePr>
            <a:graphicFrameLocks noGrp="1"/>
          </p:cNvGraphicFramePr>
          <p:nvPr>
            <p:extLst/>
          </p:nvPr>
        </p:nvGraphicFramePr>
        <p:xfrm>
          <a:off x="2639616" y="2420888"/>
          <a:ext cx="6696744" cy="2520280"/>
        </p:xfrm>
        <a:graphic>
          <a:graphicData uri="http://schemas.openxmlformats.org/drawingml/2006/table">
            <a:tbl>
              <a:tblPr firstRow="1" bandRow="1">
                <a:tableStyleId>{5C22544A-7EE6-4342-B048-85BDC9FD1C3A}</a:tableStyleId>
              </a:tblPr>
              <a:tblGrid>
                <a:gridCol w="4327881">
                  <a:extLst>
                    <a:ext uri="{9D8B030D-6E8A-4147-A177-3AD203B41FA5}">
                      <a16:colId xmlns:a16="http://schemas.microsoft.com/office/drawing/2014/main" val="20000"/>
                    </a:ext>
                  </a:extLst>
                </a:gridCol>
                <a:gridCol w="2368863">
                  <a:extLst>
                    <a:ext uri="{9D8B030D-6E8A-4147-A177-3AD203B41FA5}">
                      <a16:colId xmlns:a16="http://schemas.microsoft.com/office/drawing/2014/main" val="20001"/>
                    </a:ext>
                  </a:extLst>
                </a:gridCol>
              </a:tblGrid>
              <a:tr h="504056">
                <a:tc>
                  <a:txBody>
                    <a:bodyPr/>
                    <a:lstStyle/>
                    <a:p>
                      <a:r>
                        <a:rPr lang="en-GB" dirty="0" smtClean="0"/>
                        <a:t>Correlation coefficient value</a:t>
                      </a:r>
                      <a:endParaRPr lang="en-GB" dirty="0"/>
                    </a:p>
                  </a:txBody>
                  <a:tcPr/>
                </a:tc>
                <a:tc>
                  <a:txBody>
                    <a:bodyPr/>
                    <a:lstStyle/>
                    <a:p>
                      <a:r>
                        <a:rPr lang="en-GB" dirty="0" smtClean="0"/>
                        <a:t>Relationship</a:t>
                      </a:r>
                      <a:endParaRPr lang="en-GB" dirty="0"/>
                    </a:p>
                  </a:txBody>
                  <a:tcPr/>
                </a:tc>
                <a:extLst>
                  <a:ext uri="{0D108BD9-81ED-4DB2-BD59-A6C34878D82A}">
                    <a16:rowId xmlns:a16="http://schemas.microsoft.com/office/drawing/2014/main" val="10000"/>
                  </a:ext>
                </a:extLst>
              </a:tr>
              <a:tr h="504056">
                <a:tc>
                  <a:txBody>
                    <a:bodyPr/>
                    <a:lstStyle/>
                    <a:p>
                      <a:pPr algn="ctr"/>
                      <a:r>
                        <a:rPr lang="en-GB" sz="2000" dirty="0" smtClean="0"/>
                        <a:t>-0.3</a:t>
                      </a:r>
                      <a:r>
                        <a:rPr lang="en-GB" sz="2000" baseline="0" dirty="0" smtClean="0"/>
                        <a:t> to +0.3</a:t>
                      </a:r>
                      <a:endParaRPr lang="en-GB" sz="2000" dirty="0"/>
                    </a:p>
                  </a:txBody>
                  <a:tcPr/>
                </a:tc>
                <a:tc>
                  <a:txBody>
                    <a:bodyPr/>
                    <a:lstStyle/>
                    <a:p>
                      <a:r>
                        <a:rPr lang="en-GB" sz="2000" dirty="0" smtClean="0"/>
                        <a:t>Weak</a:t>
                      </a:r>
                      <a:endParaRPr lang="en-GB" sz="2000" dirty="0"/>
                    </a:p>
                  </a:txBody>
                  <a:tcPr/>
                </a:tc>
                <a:extLst>
                  <a:ext uri="{0D108BD9-81ED-4DB2-BD59-A6C34878D82A}">
                    <a16:rowId xmlns:a16="http://schemas.microsoft.com/office/drawing/2014/main" val="10001"/>
                  </a:ext>
                </a:extLst>
              </a:tr>
              <a:tr h="504056">
                <a:tc>
                  <a:txBody>
                    <a:bodyPr/>
                    <a:lstStyle/>
                    <a:p>
                      <a:pPr>
                        <a:tabLst>
                          <a:tab pos="1882775" algn="l"/>
                          <a:tab pos="2513013" algn="l"/>
                        </a:tabLst>
                      </a:pPr>
                      <a:r>
                        <a:rPr lang="en-GB" sz="2000" dirty="0" smtClean="0"/>
                        <a:t>-0.5 to -0.3	or	0.3 to 0.5</a:t>
                      </a:r>
                      <a:endParaRPr lang="en-GB" sz="2000" dirty="0"/>
                    </a:p>
                  </a:txBody>
                  <a:tcPr/>
                </a:tc>
                <a:tc>
                  <a:txBody>
                    <a:bodyPr/>
                    <a:lstStyle/>
                    <a:p>
                      <a:r>
                        <a:rPr lang="en-GB" sz="2000" dirty="0" smtClean="0"/>
                        <a:t>Moderate</a:t>
                      </a:r>
                      <a:endParaRPr lang="en-GB" sz="2000" dirty="0"/>
                    </a:p>
                  </a:txBody>
                  <a:tcPr/>
                </a:tc>
                <a:extLst>
                  <a:ext uri="{0D108BD9-81ED-4DB2-BD59-A6C34878D82A}">
                    <a16:rowId xmlns:a16="http://schemas.microsoft.com/office/drawing/2014/main" val="10002"/>
                  </a:ext>
                </a:extLst>
              </a:tr>
              <a:tr h="504056">
                <a:tc>
                  <a:txBody>
                    <a:bodyPr/>
                    <a:lstStyle/>
                    <a:p>
                      <a:pPr>
                        <a:tabLst>
                          <a:tab pos="1882775" algn="l"/>
                          <a:tab pos="2513013" algn="l"/>
                        </a:tabLst>
                      </a:pPr>
                      <a:r>
                        <a:rPr lang="en-GB" sz="2000" dirty="0" smtClean="0"/>
                        <a:t>-0.9 to -0.5	or	0.5 to 0.9</a:t>
                      </a:r>
                      <a:endParaRPr lang="en-GB" sz="2000" dirty="0"/>
                    </a:p>
                  </a:txBody>
                  <a:tcPr/>
                </a:tc>
                <a:tc>
                  <a:txBody>
                    <a:bodyPr/>
                    <a:lstStyle/>
                    <a:p>
                      <a:r>
                        <a:rPr lang="en-GB" sz="2000" dirty="0" smtClean="0"/>
                        <a:t>Strong</a:t>
                      </a:r>
                      <a:endParaRPr lang="en-GB" sz="2000" dirty="0"/>
                    </a:p>
                  </a:txBody>
                  <a:tcPr/>
                </a:tc>
                <a:extLst>
                  <a:ext uri="{0D108BD9-81ED-4DB2-BD59-A6C34878D82A}">
                    <a16:rowId xmlns:a16="http://schemas.microsoft.com/office/drawing/2014/main" val="10003"/>
                  </a:ext>
                </a:extLst>
              </a:tr>
              <a:tr h="504056">
                <a:tc>
                  <a:txBody>
                    <a:bodyPr/>
                    <a:lstStyle/>
                    <a:p>
                      <a:pPr>
                        <a:tabLst>
                          <a:tab pos="1882775" algn="l"/>
                          <a:tab pos="2513013" algn="l"/>
                        </a:tabLst>
                      </a:pPr>
                      <a:r>
                        <a:rPr lang="en-GB" sz="2000" dirty="0" smtClean="0"/>
                        <a:t>-1.0 to -0.9	or	0.9 to 1.0</a:t>
                      </a:r>
                      <a:endParaRPr lang="en-GB" sz="2000" dirty="0"/>
                    </a:p>
                  </a:txBody>
                  <a:tcPr/>
                </a:tc>
                <a:tc>
                  <a:txBody>
                    <a:bodyPr/>
                    <a:lstStyle/>
                    <a:p>
                      <a:r>
                        <a:rPr lang="en-GB" sz="2000" dirty="0" smtClean="0"/>
                        <a:t>Very strong</a:t>
                      </a:r>
                      <a:endParaRPr lang="en-GB" sz="20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521876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Calculating correlation</a:t>
            </a:r>
            <a:endParaRPr lang="en-IN" dirty="0"/>
          </a:p>
        </p:txBody>
      </p:sp>
      <p:pic>
        <p:nvPicPr>
          <p:cNvPr id="3074" name="Picture 2" descr="https://miro.medium.com/max/705/1*Oe-uLTOEIxw1Jxh3GYia5Q.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6574" y="2216727"/>
            <a:ext cx="7629717" cy="3018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0077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568036" y="2244436"/>
            <a:ext cx="8705966" cy="3574473"/>
          </a:xfrm>
          <a:prstGeom prst="rect">
            <a:avLst/>
          </a:prstGeom>
        </p:spPr>
      </p:pic>
    </p:spTree>
    <p:extLst>
      <p:ext uri="{BB962C8B-B14F-4D97-AF65-F5344CB8AC3E}">
        <p14:creationId xmlns:p14="http://schemas.microsoft.com/office/powerpoint/2010/main" val="17913390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200" dirty="0"/>
              <a:t>Correlation 0.889 tells us Height and Weight has a positive correlation. It is </a:t>
            </a:r>
            <a:r>
              <a:rPr lang="en-US" sz="2200" dirty="0" smtClean="0"/>
              <a:t>obvious </a:t>
            </a:r>
            <a:r>
              <a:rPr lang="en-US" sz="2200" dirty="0"/>
              <a:t>that as the height of a person increases weight too increases</a:t>
            </a:r>
            <a:r>
              <a:rPr lang="en-US" dirty="0"/>
              <a:t>.</a:t>
            </a:r>
            <a:br>
              <a:rPr lang="en-US" dirty="0"/>
            </a:br>
            <a:endParaRPr lang="en-IN" dirty="0"/>
          </a:p>
        </p:txBody>
      </p:sp>
      <p:sp>
        <p:nvSpPr>
          <p:cNvPr id="3" name="Content Placeholder 2"/>
          <p:cNvSpPr>
            <a:spLocks noGrp="1"/>
          </p:cNvSpPr>
          <p:nvPr>
            <p:ph idx="1"/>
          </p:nvPr>
        </p:nvSpPr>
        <p:spPr/>
        <p:txBody>
          <a:bodyPr>
            <a:normAutofit/>
          </a:bodyPr>
          <a:lstStyle/>
          <a:p>
            <a:endParaRPr lang="en-US" dirty="0" smtClean="0"/>
          </a:p>
          <a:p>
            <a:r>
              <a:rPr lang="es-ES" dirty="0" err="1"/>
              <a:t>cov</a:t>
            </a:r>
            <a:r>
              <a:rPr lang="es-ES" dirty="0"/>
              <a:t>(X, Y) = (sum (x - mean(X)) * (y - mean(Y)) ) * 1/(n-1)</a:t>
            </a:r>
            <a:endParaRPr lang="en-US" dirty="0"/>
          </a:p>
          <a:p>
            <a:pPr fontAlgn="base"/>
            <a:r>
              <a:rPr lang="en-IN" dirty="0" smtClean="0"/>
              <a:t># </a:t>
            </a:r>
            <a:r>
              <a:rPr lang="en-IN" dirty="0"/>
              <a:t>calculate covariance matrix</a:t>
            </a:r>
          </a:p>
          <a:p>
            <a:pPr fontAlgn="base"/>
            <a:r>
              <a:rPr lang="en-IN" dirty="0"/>
              <a:t>covariance = </a:t>
            </a:r>
            <a:r>
              <a:rPr lang="en-IN" dirty="0" err="1"/>
              <a:t>cov</a:t>
            </a:r>
            <a:r>
              <a:rPr lang="en-IN" dirty="0"/>
              <a:t>(data1, data2)</a:t>
            </a:r>
          </a:p>
          <a:p>
            <a:pPr fontAlgn="base"/>
            <a:r>
              <a:rPr lang="en-IN" dirty="0"/>
              <a:t>print(covariance</a:t>
            </a:r>
            <a:r>
              <a:rPr lang="en-IN" dirty="0" smtClean="0"/>
              <a:t>)</a:t>
            </a:r>
          </a:p>
          <a:p>
            <a:pPr fontAlgn="base"/>
            <a:r>
              <a:rPr lang="en-IN" sz="2800" b="1" dirty="0" smtClean="0"/>
              <a:t>Pearson’s </a:t>
            </a:r>
            <a:r>
              <a:rPr lang="en-IN" sz="2800" b="1" dirty="0"/>
              <a:t>Correlation</a:t>
            </a:r>
          </a:p>
          <a:p>
            <a:r>
              <a:rPr lang="en-IN" dirty="0" smtClean="0"/>
              <a:t>Pearson's correlation </a:t>
            </a:r>
            <a:r>
              <a:rPr lang="en-IN" dirty="0"/>
              <a:t>coefficient = covariance(X, Y) / (</a:t>
            </a:r>
            <a:r>
              <a:rPr lang="en-IN" dirty="0" err="1"/>
              <a:t>stdv</a:t>
            </a:r>
            <a:r>
              <a:rPr lang="en-IN" dirty="0"/>
              <a:t>(X) * </a:t>
            </a:r>
            <a:r>
              <a:rPr lang="en-IN" dirty="0" err="1"/>
              <a:t>stdv</a:t>
            </a:r>
            <a:r>
              <a:rPr lang="en-IN" dirty="0"/>
              <a:t>(Y</a:t>
            </a:r>
            <a:r>
              <a:rPr lang="en-IN" dirty="0" smtClean="0"/>
              <a:t>))</a:t>
            </a:r>
          </a:p>
          <a:p>
            <a:r>
              <a:rPr lang="en-IN" dirty="0"/>
              <a:t>from </a:t>
            </a:r>
            <a:r>
              <a:rPr lang="en-IN" dirty="0" err="1"/>
              <a:t>scipy.stats</a:t>
            </a:r>
            <a:r>
              <a:rPr lang="en-IN" dirty="0"/>
              <a:t> import </a:t>
            </a:r>
            <a:r>
              <a:rPr lang="en-IN" dirty="0" err="1" smtClean="0"/>
              <a:t>pearsonr</a:t>
            </a:r>
            <a:endParaRPr lang="en-IN" dirty="0" smtClean="0"/>
          </a:p>
          <a:p>
            <a:r>
              <a:rPr lang="en-IN" dirty="0"/>
              <a:t>from </a:t>
            </a:r>
            <a:r>
              <a:rPr lang="en-IN" dirty="0" err="1"/>
              <a:t>scipy.stats</a:t>
            </a:r>
            <a:r>
              <a:rPr lang="en-IN" dirty="0"/>
              <a:t> import </a:t>
            </a:r>
            <a:r>
              <a:rPr lang="en-IN" dirty="0" err="1"/>
              <a:t>spearmanr</a:t>
            </a:r>
            <a:endParaRPr lang="en-IN" dirty="0" smtClean="0"/>
          </a:p>
          <a:p>
            <a:endParaRPr lang="en-IN" dirty="0"/>
          </a:p>
          <a:p>
            <a:endParaRPr lang="en-IN" dirty="0"/>
          </a:p>
        </p:txBody>
      </p:sp>
    </p:spTree>
    <p:extLst>
      <p:ext uri="{BB962C8B-B14F-4D97-AF65-F5344CB8AC3E}">
        <p14:creationId xmlns:p14="http://schemas.microsoft.com/office/powerpoint/2010/main" val="34527820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ANOVA Test </a:t>
            </a:r>
            <a:endParaRPr lang="en-IN" dirty="0"/>
          </a:p>
        </p:txBody>
      </p:sp>
      <p:sp>
        <p:nvSpPr>
          <p:cNvPr id="3" name="Content Placeholder 2"/>
          <p:cNvSpPr>
            <a:spLocks noGrp="1"/>
          </p:cNvSpPr>
          <p:nvPr>
            <p:ph idx="1"/>
          </p:nvPr>
        </p:nvSpPr>
        <p:spPr/>
        <p:txBody>
          <a:bodyPr>
            <a:normAutofit fontScale="92500" lnSpcReduction="10000"/>
          </a:bodyPr>
          <a:lstStyle/>
          <a:p>
            <a:r>
              <a:rPr lang="en-US" dirty="0"/>
              <a:t>Analysis of variance (ANOVA) uses F-tests to statistically assess the equality of means when you have three or more groups</a:t>
            </a:r>
            <a:r>
              <a:rPr lang="en-US" dirty="0" smtClean="0"/>
              <a:t>.</a:t>
            </a:r>
          </a:p>
          <a:p>
            <a:r>
              <a:rPr lang="en-US" dirty="0"/>
              <a:t>The term F-test is based on the fact that these tests use the F-statistic to test the hypotheses</a:t>
            </a:r>
            <a:r>
              <a:rPr lang="en-US" dirty="0" smtClean="0"/>
              <a:t>.</a:t>
            </a:r>
          </a:p>
          <a:p>
            <a:r>
              <a:rPr lang="en-US" dirty="0" smtClean="0"/>
              <a:t>An </a:t>
            </a:r>
            <a:r>
              <a:rPr lang="en-US" dirty="0"/>
              <a:t>F-statistic is the ratio of two variances and it was named after Sir Ronald Fisher. </a:t>
            </a:r>
            <a:endParaRPr lang="en-US" dirty="0" smtClean="0"/>
          </a:p>
          <a:p>
            <a:r>
              <a:rPr lang="en-US" dirty="0" smtClean="0"/>
              <a:t>Variances </a:t>
            </a:r>
            <a:r>
              <a:rPr lang="en-US" dirty="0"/>
              <a:t>measure the dispersal of the data points around the </a:t>
            </a:r>
            <a:r>
              <a:rPr lang="en-US" dirty="0">
                <a:hlinkClick r:id="rId2"/>
              </a:rPr>
              <a:t>mean</a:t>
            </a:r>
            <a:r>
              <a:rPr lang="en-US" dirty="0"/>
              <a:t>. Higher variances occur when the individual data points tend to fall further from the </a:t>
            </a:r>
            <a:r>
              <a:rPr lang="en-US" dirty="0" smtClean="0"/>
              <a:t>mean</a:t>
            </a:r>
          </a:p>
          <a:p>
            <a:endParaRPr lang="en-US" dirty="0"/>
          </a:p>
          <a:p>
            <a:r>
              <a:rPr lang="en-US" dirty="0"/>
              <a:t>https://statisticsbyjim.com/hypothesis-testing/t-tests-t-values-t-distributions-probabilities/</a:t>
            </a:r>
            <a:endParaRPr lang="en-US" dirty="0" smtClean="0"/>
          </a:p>
          <a:p>
            <a:r>
              <a:rPr lang="en-IN" dirty="0"/>
              <a:t>https://statisticsbyjim.com/anova/f-tests-anova/</a:t>
            </a:r>
          </a:p>
        </p:txBody>
      </p:sp>
    </p:spTree>
    <p:extLst>
      <p:ext uri="{BB962C8B-B14F-4D97-AF65-F5344CB8AC3E}">
        <p14:creationId xmlns:p14="http://schemas.microsoft.com/office/powerpoint/2010/main" val="2753644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Calculating z score of each point</a:t>
            </a:r>
            <a:endParaRPr lang="en-IN" dirty="0"/>
          </a:p>
        </p:txBody>
      </p:sp>
      <p:pic>
        <p:nvPicPr>
          <p:cNvPr id="4" name="Content Placeholder 3"/>
          <p:cNvPicPr>
            <a:picLocks noGrp="1" noChangeAspect="1"/>
          </p:cNvPicPr>
          <p:nvPr>
            <p:ph idx="1"/>
          </p:nvPr>
        </p:nvPicPr>
        <p:blipFill rotWithShape="1">
          <a:blip r:embed="rId2"/>
          <a:srcRect l="18461" t="22506" r="1669" b="26451"/>
          <a:stretch/>
        </p:blipFill>
        <p:spPr>
          <a:xfrm>
            <a:off x="554182" y="2227726"/>
            <a:ext cx="9393382" cy="3923692"/>
          </a:xfrm>
          <a:prstGeom prst="rect">
            <a:avLst/>
          </a:prstGeom>
        </p:spPr>
      </p:pic>
    </p:spTree>
    <p:extLst>
      <p:ext uri="{BB962C8B-B14F-4D97-AF65-F5344CB8AC3E}">
        <p14:creationId xmlns:p14="http://schemas.microsoft.com/office/powerpoint/2010/main" val="10830186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t>F Test – (Fisher test)- In One Way ANOVA </a:t>
            </a:r>
            <a:r>
              <a:rPr lang="en-IN" dirty="0" smtClean="0"/>
              <a:t/>
            </a:r>
            <a:br>
              <a:rPr lang="en-IN" dirty="0" smtClean="0"/>
            </a:br>
            <a:endParaRPr lang="en-IN" dirty="0"/>
          </a:p>
        </p:txBody>
      </p:sp>
      <p:pic>
        <p:nvPicPr>
          <p:cNvPr id="4" name="Content Placeholder 3"/>
          <p:cNvPicPr>
            <a:picLocks noGrp="1" noChangeAspect="1"/>
          </p:cNvPicPr>
          <p:nvPr>
            <p:ph idx="1"/>
          </p:nvPr>
        </p:nvPicPr>
        <p:blipFill>
          <a:blip r:embed="rId2"/>
          <a:stretch>
            <a:fillRect/>
          </a:stretch>
        </p:blipFill>
        <p:spPr>
          <a:xfrm>
            <a:off x="2105891" y="3865417"/>
            <a:ext cx="4932218" cy="1264893"/>
          </a:xfrm>
          <a:prstGeom prst="rect">
            <a:avLst/>
          </a:prstGeom>
        </p:spPr>
      </p:pic>
      <p:sp>
        <p:nvSpPr>
          <p:cNvPr id="5" name="Rectangle 4"/>
          <p:cNvSpPr/>
          <p:nvPr/>
        </p:nvSpPr>
        <p:spPr>
          <a:xfrm>
            <a:off x="1316182" y="1930400"/>
            <a:ext cx="8146473" cy="1569660"/>
          </a:xfrm>
          <a:prstGeom prst="rect">
            <a:avLst/>
          </a:prstGeom>
        </p:spPr>
        <p:txBody>
          <a:bodyPr wrap="square">
            <a:spAutoFit/>
          </a:bodyPr>
          <a:lstStyle/>
          <a:p>
            <a:r>
              <a:rPr lang="en-US" dirty="0"/>
              <a:t>An F-statistic is the ratio of two variances, or technically, two mean squares. </a:t>
            </a:r>
            <a:r>
              <a:rPr lang="en-US" dirty="0">
                <a:hlinkClick r:id="rId3"/>
              </a:rPr>
              <a:t>Mean</a:t>
            </a:r>
            <a:r>
              <a:rPr lang="en-US" dirty="0"/>
              <a:t> squares are simply </a:t>
            </a:r>
            <a:r>
              <a:rPr lang="en-US" sz="2400" dirty="0"/>
              <a:t>variances</a:t>
            </a:r>
            <a:r>
              <a:rPr lang="en-US" dirty="0"/>
              <a:t> that account for the degrees of freedom (DF) used to </a:t>
            </a:r>
            <a:r>
              <a:rPr lang="en-US" dirty="0">
                <a:hlinkClick r:id="rId4"/>
              </a:rPr>
              <a:t>estimate</a:t>
            </a:r>
            <a:r>
              <a:rPr lang="en-US" dirty="0"/>
              <a:t> the variance</a:t>
            </a:r>
            <a:r>
              <a:rPr lang="en-US" dirty="0" smtClean="0"/>
              <a:t>.</a:t>
            </a:r>
          </a:p>
          <a:p>
            <a:endParaRPr lang="en-US" dirty="0"/>
          </a:p>
          <a:p>
            <a:r>
              <a:rPr lang="en-US" dirty="0"/>
              <a:t>Variances are the sum of the squared deviations from the mean. </a:t>
            </a:r>
          </a:p>
        </p:txBody>
      </p:sp>
    </p:spTree>
    <p:extLst>
      <p:ext uri="{BB962C8B-B14F-4D97-AF65-F5344CB8AC3E}">
        <p14:creationId xmlns:p14="http://schemas.microsoft.com/office/powerpoint/2010/main" val="18027960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23678" t="8584" r="25349" b="5391"/>
          <a:stretch/>
        </p:blipFill>
        <p:spPr>
          <a:xfrm>
            <a:off x="900545" y="0"/>
            <a:ext cx="8478982" cy="6608617"/>
          </a:xfrm>
          <a:prstGeom prst="rect">
            <a:avLst/>
          </a:prstGeom>
        </p:spPr>
      </p:pic>
    </p:spTree>
    <p:extLst>
      <p:ext uri="{BB962C8B-B14F-4D97-AF65-F5344CB8AC3E}">
        <p14:creationId xmlns:p14="http://schemas.microsoft.com/office/powerpoint/2010/main" val="14851001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lstStyle/>
          <a:p>
            <a:r>
              <a:rPr lang="en-IN" dirty="0" smtClean="0"/>
              <a:t>Khanacademy.com</a:t>
            </a:r>
          </a:p>
          <a:p>
            <a:pPr>
              <a:lnSpc>
                <a:spcPts val="4313"/>
              </a:lnSpc>
              <a:buSzPct val="100000"/>
              <a:buNone/>
            </a:pPr>
            <a:endParaRPr lang="en-IN" altLang="en-US" dirty="0">
              <a:solidFill>
                <a:srgbClr val="FFFFFF"/>
              </a:solidFill>
              <a:cs typeface="Calibri" panose="020F0502020204030204" pitchFamily="34" charset="0"/>
            </a:endParaRPr>
          </a:p>
          <a:p>
            <a:pPr>
              <a:lnSpc>
                <a:spcPts val="4313"/>
              </a:lnSpc>
              <a:buSzPct val="100000"/>
              <a:buNone/>
            </a:pPr>
            <a:endParaRPr lang="en-IN" altLang="en-US" dirty="0">
              <a:solidFill>
                <a:srgbClr val="FFFFFF"/>
              </a:solidFill>
              <a:cs typeface="Calibri" panose="020F0502020204030204" pitchFamily="34" charset="0"/>
            </a:endParaRPr>
          </a:p>
          <a:p>
            <a:endParaRPr lang="en-IN" dirty="0"/>
          </a:p>
        </p:txBody>
      </p:sp>
    </p:spTree>
    <p:extLst>
      <p:ext uri="{BB962C8B-B14F-4D97-AF65-F5344CB8AC3E}">
        <p14:creationId xmlns:p14="http://schemas.microsoft.com/office/powerpoint/2010/main" val="2712836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rotWithShape="1">
          <a:blip r:embed="rId2"/>
          <a:srcRect l="18661" t="22506" r="2069" b="27879"/>
          <a:stretch/>
        </p:blipFill>
        <p:spPr>
          <a:xfrm>
            <a:off x="526473" y="2229704"/>
            <a:ext cx="9171709" cy="3769314"/>
          </a:xfrm>
          <a:prstGeom prst="rect">
            <a:avLst/>
          </a:prstGeom>
        </p:spPr>
      </p:pic>
    </p:spTree>
    <p:extLst>
      <p:ext uri="{BB962C8B-B14F-4D97-AF65-F5344CB8AC3E}">
        <p14:creationId xmlns:p14="http://schemas.microsoft.com/office/powerpoint/2010/main" val="2468959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rotWithShape="1">
          <a:blip r:embed="rId2"/>
          <a:srcRect l="19062" t="22149" r="1667" b="26808"/>
          <a:stretch/>
        </p:blipFill>
        <p:spPr>
          <a:xfrm>
            <a:off x="697086" y="886691"/>
            <a:ext cx="11148550" cy="5320145"/>
          </a:xfrm>
          <a:prstGeom prst="rect">
            <a:avLst/>
          </a:prstGeom>
        </p:spPr>
      </p:pic>
    </p:spTree>
    <p:extLst>
      <p:ext uri="{BB962C8B-B14F-4D97-AF65-F5344CB8AC3E}">
        <p14:creationId xmlns:p14="http://schemas.microsoft.com/office/powerpoint/2010/main" val="1066764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All the z score is above 1 and below 2    in all above ,mean.</a:t>
            </a:r>
          </a:p>
          <a:p>
            <a:endParaRPr lang="en-IN" dirty="0"/>
          </a:p>
          <a:p>
            <a:endParaRPr lang="en-IN" dirty="0"/>
          </a:p>
        </p:txBody>
      </p:sp>
    </p:spTree>
    <p:extLst>
      <p:ext uri="{BB962C8B-B14F-4D97-AF65-F5344CB8AC3E}">
        <p14:creationId xmlns:p14="http://schemas.microsoft.com/office/powerpoint/2010/main" val="1825411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rotWithShape="1">
          <a:blip r:embed="rId2"/>
          <a:srcRect l="32098" t="22863" r="15189" b="31448"/>
          <a:stretch/>
        </p:blipFill>
        <p:spPr>
          <a:xfrm>
            <a:off x="677334" y="609600"/>
            <a:ext cx="8596668" cy="5347855"/>
          </a:xfrm>
          <a:prstGeom prst="rect">
            <a:avLst/>
          </a:prstGeom>
        </p:spPr>
      </p:pic>
    </p:spTree>
    <p:extLst>
      <p:ext uri="{BB962C8B-B14F-4D97-AF65-F5344CB8AC3E}">
        <p14:creationId xmlns:p14="http://schemas.microsoft.com/office/powerpoint/2010/main" val="17939453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EID" val="3FA333C3E527432292BD9CEBBEC23EB1"/>
  <p:tag name="SLIDETYPE" val="Q"/>
  <p:tag name="DEMOGRAPHIC" val="False"/>
  <p:tag name="TEAMASSIGN" val="False"/>
  <p:tag name="SPEEDSCORING" val="False"/>
  <p:tag name="CORRECTPOINTVALUE" val="100"/>
  <p:tag name="INCORRECTPOINTVALUE" val="0"/>
  <p:tag name="ZEROBASED" val="False"/>
  <p:tag name="DELIMITERS" val="3.1"/>
  <p:tag name="VALUEFORMAT" val="0%"/>
  <p:tag name="QUESTIONALIAS" val="2/3rd of people earn less than the average income"/>
  <p:tag name="ANSWERSALIAS" val="True|smicln|False"/>
  <p:tag name="VALUES" val="No Value|smicln|No Value"/>
  <p:tag name="SLIDEORDER" val="3"/>
  <p:tag name="SLIDEGUID" val="63385A8F20034204947C0313A0755582"/>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1468</TotalTime>
  <Words>1994</Words>
  <Application>Microsoft Office PowerPoint</Application>
  <PresentationFormat>Widescreen</PresentationFormat>
  <Paragraphs>241</Paragraphs>
  <Slides>52</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Calibri</vt:lpstr>
      <vt:lpstr>Cambria Math</vt:lpstr>
      <vt:lpstr>Consolas</vt:lpstr>
      <vt:lpstr>Times New Roman</vt:lpstr>
      <vt:lpstr>Trebuchet MS</vt:lpstr>
      <vt:lpstr>Wingdings 3</vt:lpstr>
      <vt:lpstr>Facet</vt:lpstr>
      <vt:lpstr>Basic Statistics 2</vt:lpstr>
      <vt:lpstr>What Is a Z-Score? </vt:lpstr>
      <vt:lpstr>The Difference Between Z-Scores and Standard Deviation </vt:lpstr>
      <vt:lpstr>z-score </vt:lpstr>
      <vt:lpstr>Calculating z score of each point</vt:lpstr>
      <vt:lpstr>PowerPoint Presentation</vt:lpstr>
      <vt:lpstr>PowerPoint Presentation</vt:lpstr>
      <vt:lpstr>PowerPoint Presentation</vt:lpstr>
      <vt:lpstr>PowerPoint Presentation</vt:lpstr>
      <vt:lpstr>LCAT z score</vt:lpstr>
      <vt:lpstr>MCAT Z score</vt:lpstr>
      <vt:lpstr>Relatively scoring better from two exams</vt:lpstr>
      <vt:lpstr>PowerPoint Presentation</vt:lpstr>
      <vt:lpstr>PowerPoint Presentation</vt:lpstr>
      <vt:lpstr>Central limit theoram</vt:lpstr>
      <vt:lpstr>Hypothesis Testing </vt:lpstr>
      <vt:lpstr>Hypothesis testing </vt:lpstr>
      <vt:lpstr>Hypothesis testing Framework </vt:lpstr>
      <vt:lpstr>Could try explaining things in the context of “The Court Case”?</vt:lpstr>
      <vt:lpstr>Area under the normal distribution</vt:lpstr>
      <vt:lpstr>Types of Errors</vt:lpstr>
      <vt:lpstr>TESTS OF HYPOTHESES</vt:lpstr>
      <vt:lpstr>Steps to undertaking a Hypothesis test</vt:lpstr>
      <vt:lpstr>Hypothesis Testing: Decision Rule</vt:lpstr>
      <vt:lpstr>A p-value   </vt:lpstr>
      <vt:lpstr>P-value</vt:lpstr>
      <vt:lpstr>Confidence level =1-Significance level  where 1-.05= .95 i.e. 95%  (Accept) </vt:lpstr>
      <vt:lpstr>One-tailed and two-tailed tests </vt:lpstr>
      <vt:lpstr>PowerPoint Presentation</vt:lpstr>
      <vt:lpstr>Confidence level</vt:lpstr>
      <vt:lpstr>Hypothesis Tests </vt:lpstr>
      <vt:lpstr>Chi Square Test </vt:lpstr>
      <vt:lpstr>The Chi-Square statistic is calculated as follows:</vt:lpstr>
      <vt:lpstr>PowerPoint Presentation</vt:lpstr>
      <vt:lpstr>Rules to use the Chi-Square Test:</vt:lpstr>
      <vt:lpstr>Parametric Statistical Significance Tests </vt:lpstr>
      <vt:lpstr>PowerPoint Presentation</vt:lpstr>
      <vt:lpstr>Student’s t-Test </vt:lpstr>
      <vt:lpstr>Paired Student’s t-Test </vt:lpstr>
      <vt:lpstr>Measures of Relationship </vt:lpstr>
      <vt:lpstr>Covariance</vt:lpstr>
      <vt:lpstr>PowerPoint Presentation</vt:lpstr>
      <vt:lpstr>Correlation</vt:lpstr>
      <vt:lpstr>PowerPoint Presentation</vt:lpstr>
      <vt:lpstr>Correlation Interpretation</vt:lpstr>
      <vt:lpstr>Calculating correlation</vt:lpstr>
      <vt:lpstr>PowerPoint Presentation</vt:lpstr>
      <vt:lpstr>Correlation 0.889 tells us Height and Weight has a positive correlation. It is obvious that as the height of a person increases weight too increases. </vt:lpstr>
      <vt:lpstr>ANOVA Test </vt:lpstr>
      <vt:lpstr>F Test – (Fisher test)- In One Way ANOVA  </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178</cp:revision>
  <dcterms:created xsi:type="dcterms:W3CDTF">2019-08-28T06:39:49Z</dcterms:created>
  <dcterms:modified xsi:type="dcterms:W3CDTF">2022-01-08T13:44:24Z</dcterms:modified>
</cp:coreProperties>
</file>