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7556500" cy="10693400"/>
  <p:notesSz cx="75565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kaggle.com/datasets/suchintikasarkar/sentiment-analysis-for-mental-health/code" TargetMode="External"/><Relationship Id="rId3" Type="http://schemas.openxmlformats.org/officeDocument/2006/relationships/hyperlink" Target="https://www.kaggle.com/datasets/divaniazzahra/mental-health-dataset" TargetMode="Externa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github.com/RaniPanneru/final_project.git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1045209"/>
            <a:ext cx="5736590" cy="84194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893444">
              <a:lnSpc>
                <a:spcPct val="100000"/>
              </a:lnSpc>
              <a:spcBef>
                <a:spcPts val="90"/>
              </a:spcBef>
            </a:pPr>
            <a:r>
              <a:rPr dirty="0" u="sng" sz="140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PROJECT</a:t>
            </a:r>
            <a:r>
              <a:rPr dirty="0" u="sng" sz="1400" spc="19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 </a:t>
            </a:r>
            <a:r>
              <a:rPr dirty="0" u="sng" sz="140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AND</a:t>
            </a:r>
            <a:r>
              <a:rPr dirty="0" u="sng" sz="1400" spc="-45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 </a:t>
            </a:r>
            <a:r>
              <a:rPr dirty="0" u="sng" sz="1400" spc="-85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DATA</a:t>
            </a:r>
            <a:r>
              <a:rPr dirty="0" u="sng" sz="1400" spc="-2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 </a:t>
            </a:r>
            <a:r>
              <a:rPr dirty="0" u="sng" sz="1400" spc="-25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MANAGEMENT</a:t>
            </a:r>
            <a:r>
              <a:rPr dirty="0" u="sng" sz="1400" spc="-4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 </a:t>
            </a:r>
            <a:r>
              <a:rPr dirty="0" u="sng" sz="1400" spc="-2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PLAN</a:t>
            </a:r>
            <a:endParaRPr sz="14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710"/>
              </a:spcBef>
            </a:pPr>
            <a:endParaRPr sz="14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dirty="0" sz="1600" spc="-75">
                <a:solidFill>
                  <a:srgbClr val="4471C4"/>
                </a:solidFill>
                <a:latin typeface="Calibri Light"/>
                <a:cs typeface="Calibri Light"/>
              </a:rPr>
              <a:t>DEVELOPING</a:t>
            </a:r>
            <a:r>
              <a:rPr dirty="0" sz="1600" spc="-150">
                <a:solidFill>
                  <a:srgbClr val="4471C4"/>
                </a:solidFill>
                <a:latin typeface="Calibri Light"/>
                <a:cs typeface="Calibri Light"/>
              </a:rPr>
              <a:t> </a:t>
            </a:r>
            <a:r>
              <a:rPr dirty="0" sz="1600" spc="-35">
                <a:solidFill>
                  <a:srgbClr val="4471C4"/>
                </a:solidFill>
                <a:latin typeface="Calibri Light"/>
                <a:cs typeface="Calibri Light"/>
              </a:rPr>
              <a:t>AN</a:t>
            </a:r>
            <a:r>
              <a:rPr dirty="0" sz="1600" spc="-145">
                <a:solidFill>
                  <a:srgbClr val="4471C4"/>
                </a:solidFill>
                <a:latin typeface="Calibri Light"/>
                <a:cs typeface="Calibri Light"/>
              </a:rPr>
              <a:t> </a:t>
            </a:r>
            <a:r>
              <a:rPr dirty="0" sz="1600" spc="-40">
                <a:solidFill>
                  <a:srgbClr val="4471C4"/>
                </a:solidFill>
                <a:latin typeface="Calibri Light"/>
                <a:cs typeface="Calibri Light"/>
              </a:rPr>
              <a:t>AI</a:t>
            </a:r>
            <a:r>
              <a:rPr dirty="0" sz="1600" spc="-110">
                <a:solidFill>
                  <a:srgbClr val="4471C4"/>
                </a:solidFill>
                <a:latin typeface="Calibri Light"/>
                <a:cs typeface="Calibri Light"/>
              </a:rPr>
              <a:t> </a:t>
            </a:r>
            <a:r>
              <a:rPr dirty="0" sz="1600" spc="-75">
                <a:solidFill>
                  <a:srgbClr val="4471C4"/>
                </a:solidFill>
                <a:latin typeface="Calibri Light"/>
                <a:cs typeface="Calibri Light"/>
              </a:rPr>
              <a:t>BASED</a:t>
            </a:r>
            <a:r>
              <a:rPr dirty="0" sz="1600" spc="-114">
                <a:solidFill>
                  <a:srgbClr val="4471C4"/>
                </a:solidFill>
                <a:latin typeface="Calibri Light"/>
                <a:cs typeface="Calibri Light"/>
              </a:rPr>
              <a:t> </a:t>
            </a:r>
            <a:r>
              <a:rPr dirty="0" sz="1600" spc="-80">
                <a:solidFill>
                  <a:srgbClr val="4471C4"/>
                </a:solidFill>
                <a:latin typeface="Calibri Light"/>
                <a:cs typeface="Calibri Light"/>
              </a:rPr>
              <a:t>COUNSELLING</a:t>
            </a:r>
            <a:r>
              <a:rPr dirty="0" sz="1600" spc="-150">
                <a:solidFill>
                  <a:srgbClr val="4471C4"/>
                </a:solidFill>
                <a:latin typeface="Calibri Light"/>
                <a:cs typeface="Calibri Light"/>
              </a:rPr>
              <a:t> </a:t>
            </a:r>
            <a:r>
              <a:rPr dirty="0" sz="1600" spc="-30">
                <a:solidFill>
                  <a:srgbClr val="4471C4"/>
                </a:solidFill>
                <a:latin typeface="Calibri Light"/>
                <a:cs typeface="Calibri Light"/>
              </a:rPr>
              <a:t>MODEL</a:t>
            </a:r>
            <a:r>
              <a:rPr dirty="0" sz="1600" spc="145">
                <a:solidFill>
                  <a:srgbClr val="4471C4"/>
                </a:solidFill>
                <a:latin typeface="Calibri Light"/>
                <a:cs typeface="Calibri Light"/>
              </a:rPr>
              <a:t> </a:t>
            </a:r>
            <a:r>
              <a:rPr dirty="0" sz="1600">
                <a:solidFill>
                  <a:srgbClr val="4471C4"/>
                </a:solidFill>
                <a:latin typeface="Calibri Light"/>
                <a:cs typeface="Calibri Light"/>
              </a:rPr>
              <a:t>FOR</a:t>
            </a:r>
            <a:r>
              <a:rPr dirty="0" sz="1600" spc="445">
                <a:solidFill>
                  <a:srgbClr val="4471C4"/>
                </a:solidFill>
                <a:latin typeface="Calibri Light"/>
                <a:cs typeface="Calibri Light"/>
              </a:rPr>
              <a:t> </a:t>
            </a:r>
            <a:r>
              <a:rPr dirty="0" sz="1600" spc="-95">
                <a:solidFill>
                  <a:srgbClr val="4471C4"/>
                </a:solidFill>
                <a:latin typeface="Calibri Light"/>
                <a:cs typeface="Calibri Light"/>
              </a:rPr>
              <a:t>MENTAL</a:t>
            </a:r>
            <a:r>
              <a:rPr dirty="0" sz="1600" spc="-85">
                <a:solidFill>
                  <a:srgbClr val="4471C4"/>
                </a:solidFill>
                <a:latin typeface="Calibri Light"/>
                <a:cs typeface="Calibri Light"/>
              </a:rPr>
              <a:t> </a:t>
            </a:r>
            <a:r>
              <a:rPr dirty="0" sz="1600" spc="-10">
                <a:solidFill>
                  <a:srgbClr val="4471C4"/>
                </a:solidFill>
                <a:latin typeface="Calibri Light"/>
                <a:cs typeface="Calibri Light"/>
              </a:rPr>
              <a:t>SUPPORT</a:t>
            </a:r>
            <a:endParaRPr sz="16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1200" spc="-10">
                <a:solidFill>
                  <a:srgbClr val="FF0000"/>
                </a:solidFill>
                <a:latin typeface="Calibri"/>
                <a:cs typeface="Calibri"/>
              </a:rPr>
              <a:t>STUDENT</a:t>
            </a:r>
            <a:r>
              <a:rPr dirty="0" sz="1200" spc="-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0000"/>
                </a:solidFill>
                <a:latin typeface="Calibri"/>
                <a:cs typeface="Calibri"/>
              </a:rPr>
              <a:t>ID</a:t>
            </a:r>
            <a:r>
              <a:rPr dirty="0" sz="12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0000"/>
                </a:solidFill>
                <a:latin typeface="Calibri"/>
                <a:cs typeface="Calibri"/>
              </a:rPr>
              <a:t>: </a:t>
            </a:r>
            <a:r>
              <a:rPr dirty="0" sz="1200" spc="-10">
                <a:solidFill>
                  <a:srgbClr val="FF0000"/>
                </a:solidFill>
                <a:latin typeface="Calibri"/>
                <a:cs typeface="Calibri"/>
              </a:rPr>
              <a:t>22077318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1200" spc="-10" b="1">
                <a:latin typeface="Calibri"/>
                <a:cs typeface="Calibri"/>
              </a:rPr>
              <a:t>PROJECT</a:t>
            </a:r>
            <a:r>
              <a:rPr dirty="0" sz="1200" spc="-4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THEME</a:t>
            </a:r>
            <a:r>
              <a:rPr dirty="0" sz="1200" spc="-5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AND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BACKGROUND:</a:t>
            </a:r>
            <a:endParaRPr sz="1200">
              <a:latin typeface="Calibri"/>
              <a:cs typeface="Calibri"/>
            </a:endParaRPr>
          </a:p>
          <a:p>
            <a:pPr marL="12700" marR="131445">
              <a:lnSpc>
                <a:spcPct val="110000"/>
              </a:lnSpc>
              <a:spcBef>
                <a:spcPts val="795"/>
              </a:spcBef>
            </a:pPr>
            <a:r>
              <a:rPr dirty="0" sz="1200">
                <a:latin typeface="Calibri"/>
                <a:cs typeface="Calibri"/>
              </a:rPr>
              <a:t>Mental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health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issues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like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stress,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anxiety,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depression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are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increasingly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common,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yet </a:t>
            </a:r>
            <a:r>
              <a:rPr dirty="0" sz="1200" spc="-10">
                <a:latin typeface="Calibri"/>
                <a:cs typeface="Calibri"/>
              </a:rPr>
              <a:t>traditional</a:t>
            </a:r>
            <a:r>
              <a:rPr dirty="0" sz="1200" spc="-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services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often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face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barriers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like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high</a:t>
            </a:r>
            <a:r>
              <a:rPr dirty="0" sz="1200" spc="-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costs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long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waiting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times.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Many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existing </a:t>
            </a:r>
            <a:r>
              <a:rPr dirty="0" sz="1200">
                <a:latin typeface="Calibri"/>
                <a:cs typeface="Calibri"/>
              </a:rPr>
              <a:t>mental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health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apps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offer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generic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advice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or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require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payment,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leaving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gap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accessible, </a:t>
            </a:r>
            <a:r>
              <a:rPr dirty="0" sz="1200">
                <a:latin typeface="Calibri"/>
                <a:cs typeface="Calibri"/>
              </a:rPr>
              <a:t>free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support.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My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project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aims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fill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this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gap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by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developing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AI-</a:t>
            </a:r>
            <a:r>
              <a:rPr dirty="0" sz="1200">
                <a:latin typeface="Calibri"/>
                <a:cs typeface="Calibri"/>
              </a:rPr>
              <a:t>driven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counselling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model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10000"/>
              </a:lnSpc>
            </a:pPr>
            <a:r>
              <a:rPr dirty="0" sz="1200">
                <a:latin typeface="Calibri"/>
                <a:cs typeface="Calibri"/>
              </a:rPr>
              <a:t>that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provides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anonymous,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real-</a:t>
            </a:r>
            <a:r>
              <a:rPr dirty="0" sz="1200">
                <a:latin typeface="Calibri"/>
                <a:cs typeface="Calibri"/>
              </a:rPr>
              <a:t>time,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empathetic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mental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health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support.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Using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advanced </a:t>
            </a:r>
            <a:r>
              <a:rPr dirty="0" sz="1200">
                <a:latin typeface="Calibri"/>
                <a:cs typeface="Calibri"/>
              </a:rPr>
              <a:t>machine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learning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natural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language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processing,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AI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will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offer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personalized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guidance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early</a:t>
            </a:r>
            <a:r>
              <a:rPr dirty="0" sz="1200" spc="-10">
                <a:latin typeface="Calibri"/>
                <a:cs typeface="Calibri"/>
              </a:rPr>
              <a:t> interventions,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available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24/7,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help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reduce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stigma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around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mental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health.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200" spc="-10" b="1">
                <a:latin typeface="Calibri"/>
                <a:cs typeface="Calibri"/>
              </a:rPr>
              <a:t>RESEARCH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QUESTIONS:</a:t>
            </a:r>
            <a:endParaRPr sz="1200">
              <a:latin typeface="Calibri"/>
              <a:cs typeface="Calibri"/>
            </a:endParaRPr>
          </a:p>
          <a:p>
            <a:pPr marL="469900" marR="440690" indent="-229235">
              <a:lnSpc>
                <a:spcPct val="110100"/>
              </a:lnSpc>
              <a:spcBef>
                <a:spcPts val="790"/>
              </a:spcBef>
              <a:buAutoNum type="arabicParenR"/>
              <a:tabLst>
                <a:tab pos="469900" algn="l"/>
              </a:tabLst>
            </a:pPr>
            <a:r>
              <a:rPr dirty="0" sz="1200">
                <a:latin typeface="Calibri"/>
                <a:cs typeface="Calibri"/>
              </a:rPr>
              <a:t>How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can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AI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effectively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integrated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into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mental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health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counselling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systems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to </a:t>
            </a:r>
            <a:r>
              <a:rPr dirty="0" sz="1200">
                <a:latin typeface="Calibri"/>
                <a:cs typeface="Calibri"/>
              </a:rPr>
              <a:t>enhance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accessibility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provide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real-</a:t>
            </a:r>
            <a:r>
              <a:rPr dirty="0" sz="1200">
                <a:latin typeface="Calibri"/>
                <a:cs typeface="Calibri"/>
              </a:rPr>
              <a:t>time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support?</a:t>
            </a:r>
            <a:endParaRPr sz="1200">
              <a:latin typeface="Calibri"/>
              <a:cs typeface="Calibri"/>
            </a:endParaRPr>
          </a:p>
          <a:p>
            <a:pPr marL="471170" indent="-229870">
              <a:lnSpc>
                <a:spcPct val="100000"/>
              </a:lnSpc>
              <a:spcBef>
                <a:spcPts val="145"/>
              </a:spcBef>
              <a:buAutoNum type="arabicParenR"/>
              <a:tabLst>
                <a:tab pos="471170" algn="l"/>
              </a:tabLst>
            </a:pPr>
            <a:r>
              <a:rPr dirty="0" sz="1200">
                <a:latin typeface="Calibri"/>
                <a:cs typeface="Calibri"/>
              </a:rPr>
              <a:t>What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are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ethical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considerations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when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using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AI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mental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health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counselling?</a:t>
            </a:r>
            <a:endParaRPr sz="1200">
              <a:latin typeface="Calibri"/>
              <a:cs typeface="Calibri"/>
            </a:endParaRPr>
          </a:p>
          <a:p>
            <a:pPr marL="469900" marR="264795" indent="-229235">
              <a:lnSpc>
                <a:spcPct val="110000"/>
              </a:lnSpc>
              <a:buAutoNum type="arabicParenR"/>
              <a:tabLst>
                <a:tab pos="469900" algn="l"/>
              </a:tabLst>
            </a:pPr>
            <a:r>
              <a:rPr dirty="0" sz="1200">
                <a:latin typeface="Calibri"/>
                <a:cs typeface="Calibri"/>
              </a:rPr>
              <a:t>Can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AI-</a:t>
            </a:r>
            <a:r>
              <a:rPr dirty="0" sz="1200">
                <a:latin typeface="Calibri"/>
                <a:cs typeface="Calibri"/>
              </a:rPr>
              <a:t>based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mental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health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support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provide </a:t>
            </a:r>
            <a:r>
              <a:rPr dirty="0" sz="1200" spc="-10">
                <a:latin typeface="Calibri"/>
                <a:cs typeface="Calibri"/>
              </a:rPr>
              <a:t>personalized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interventions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based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on </a:t>
            </a:r>
            <a:r>
              <a:rPr dirty="0" sz="1200">
                <a:latin typeface="Calibri"/>
                <a:cs typeface="Calibri"/>
              </a:rPr>
              <a:t>users'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emotions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behaviour?</a:t>
            </a:r>
            <a:endParaRPr sz="1200">
              <a:latin typeface="Calibri"/>
              <a:cs typeface="Calibri"/>
            </a:endParaRPr>
          </a:p>
          <a:p>
            <a:pPr marL="469900" marR="600710" indent="-229235">
              <a:lnSpc>
                <a:spcPts val="1590"/>
              </a:lnSpc>
              <a:spcBef>
                <a:spcPts val="50"/>
              </a:spcBef>
              <a:buAutoNum type="arabicParenR"/>
              <a:tabLst>
                <a:tab pos="469900" algn="l"/>
              </a:tabLst>
            </a:pPr>
            <a:r>
              <a:rPr dirty="0" sz="1200">
                <a:latin typeface="Calibri"/>
                <a:cs typeface="Calibri"/>
              </a:rPr>
              <a:t>What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are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limitations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AI-based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counselling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model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comparison </a:t>
            </a:r>
            <a:r>
              <a:rPr dirty="0" sz="1200" spc="-25">
                <a:latin typeface="Calibri"/>
                <a:cs typeface="Calibri"/>
              </a:rPr>
              <a:t>to </a:t>
            </a:r>
            <a:r>
              <a:rPr dirty="0" sz="1200" spc="-10">
                <a:latin typeface="Calibri"/>
                <a:cs typeface="Calibri"/>
              </a:rPr>
              <a:t>traditional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face-to-</a:t>
            </a:r>
            <a:r>
              <a:rPr dirty="0" sz="1200">
                <a:latin typeface="Calibri"/>
                <a:cs typeface="Calibri"/>
              </a:rPr>
              <a:t>face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therapy?</a:t>
            </a:r>
            <a:endParaRPr sz="1200">
              <a:latin typeface="Calibri"/>
              <a:cs typeface="Calibri"/>
            </a:endParaRPr>
          </a:p>
          <a:p>
            <a:pPr marL="471170" indent="-229870">
              <a:lnSpc>
                <a:spcPct val="100000"/>
              </a:lnSpc>
              <a:spcBef>
                <a:spcPts val="60"/>
              </a:spcBef>
              <a:buAutoNum type="arabicParenR"/>
              <a:tabLst>
                <a:tab pos="471170" algn="l"/>
              </a:tabLst>
            </a:pPr>
            <a:r>
              <a:rPr dirty="0" sz="1200">
                <a:latin typeface="Calibri"/>
                <a:cs typeface="Calibri"/>
              </a:rPr>
              <a:t>How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can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AI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model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ensure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privacy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security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sensitive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mental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health</a:t>
            </a:r>
            <a:endParaRPr sz="1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45"/>
              </a:spcBef>
            </a:pPr>
            <a:r>
              <a:rPr dirty="0" sz="1200" spc="-10">
                <a:latin typeface="Calibri"/>
                <a:cs typeface="Calibri"/>
              </a:rPr>
              <a:t>data?</a:t>
            </a:r>
            <a:endParaRPr sz="1200">
              <a:latin typeface="Calibri"/>
              <a:cs typeface="Calibri"/>
            </a:endParaRPr>
          </a:p>
          <a:p>
            <a:pPr marL="469900" marR="501650" indent="-229235">
              <a:lnSpc>
                <a:spcPct val="110000"/>
              </a:lnSpc>
              <a:buAutoNum type="arabicParenR" startAt="6"/>
              <a:tabLst>
                <a:tab pos="469900" algn="l"/>
              </a:tabLst>
            </a:pPr>
            <a:r>
              <a:rPr dirty="0" sz="1200">
                <a:latin typeface="Calibri"/>
                <a:cs typeface="Calibri"/>
              </a:rPr>
              <a:t>How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can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user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feedback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incorporated </a:t>
            </a:r>
            <a:r>
              <a:rPr dirty="0" sz="1200">
                <a:latin typeface="Calibri"/>
                <a:cs typeface="Calibri"/>
              </a:rPr>
              <a:t>into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development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AI-</a:t>
            </a:r>
            <a:r>
              <a:rPr dirty="0" sz="1200" spc="-10">
                <a:latin typeface="Calibri"/>
                <a:cs typeface="Calibri"/>
              </a:rPr>
              <a:t>based counselling system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improve </a:t>
            </a:r>
            <a:r>
              <a:rPr dirty="0" sz="1200">
                <a:latin typeface="Calibri"/>
                <a:cs typeface="Calibri"/>
              </a:rPr>
              <a:t>its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effectiveness?</a:t>
            </a:r>
            <a:endParaRPr sz="1200">
              <a:latin typeface="Calibri"/>
              <a:cs typeface="Calibri"/>
            </a:endParaRPr>
          </a:p>
          <a:p>
            <a:pPr marL="469900" marR="408940" indent="-229235">
              <a:lnSpc>
                <a:spcPts val="1590"/>
              </a:lnSpc>
              <a:spcBef>
                <a:spcPts val="70"/>
              </a:spcBef>
              <a:buAutoNum type="arabicParenR" startAt="6"/>
              <a:tabLst>
                <a:tab pos="469900" algn="l"/>
              </a:tabLst>
            </a:pPr>
            <a:r>
              <a:rPr dirty="0" sz="1200">
                <a:latin typeface="Calibri"/>
                <a:cs typeface="Calibri"/>
              </a:rPr>
              <a:t>How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can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AI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model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evaluated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accuracy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effectiveness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providing </a:t>
            </a:r>
            <a:r>
              <a:rPr dirty="0" sz="1200">
                <a:latin typeface="Calibri"/>
                <a:cs typeface="Calibri"/>
              </a:rPr>
              <a:t>mental</a:t>
            </a:r>
            <a:r>
              <a:rPr dirty="0" sz="1200" spc="-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health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support?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200" spc="-10" b="1">
                <a:latin typeface="Calibri"/>
                <a:cs typeface="Calibri"/>
              </a:rPr>
              <a:t>PROJECT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OBJECTIVES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spc="-50" b="1">
                <a:latin typeface="Calibri"/>
                <a:cs typeface="Calibri"/>
              </a:rPr>
              <a:t>:</a:t>
            </a:r>
            <a:endParaRPr sz="1200">
              <a:latin typeface="Calibri"/>
              <a:cs typeface="Calibri"/>
            </a:endParaRPr>
          </a:p>
          <a:p>
            <a:pPr marL="12700" marR="113030">
              <a:lnSpc>
                <a:spcPct val="109800"/>
              </a:lnSpc>
              <a:spcBef>
                <a:spcPts val="795"/>
              </a:spcBef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aim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this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project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create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AI-driven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counseling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model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that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delivers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accessible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immediate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mental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health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assistance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utilizing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natural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language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processing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(NLP)</a:t>
            </a:r>
            <a:r>
              <a:rPr dirty="0" sz="1200" spc="-25">
                <a:latin typeface="Calibri"/>
                <a:cs typeface="Calibri"/>
              </a:rPr>
              <a:t> and </a:t>
            </a:r>
            <a:r>
              <a:rPr dirty="0" sz="1200" spc="-10">
                <a:latin typeface="Calibri"/>
                <a:cs typeface="Calibri"/>
              </a:rPr>
              <a:t>sentiment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analysis.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This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system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will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focus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identifying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interpreting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user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emotions, providing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customized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interventions,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offering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resources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additional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professional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help </a:t>
            </a:r>
            <a:r>
              <a:rPr dirty="0" sz="1200">
                <a:latin typeface="Calibri"/>
                <a:cs typeface="Calibri"/>
              </a:rPr>
              <a:t>when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necessary.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Furthermore,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project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intends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develop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AI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model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ethical </a:t>
            </a:r>
            <a:r>
              <a:rPr dirty="0" sz="1200" spc="-20">
                <a:latin typeface="Calibri"/>
                <a:cs typeface="Calibri"/>
              </a:rPr>
              <a:t>manner,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prioritizing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privacy,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data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security,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user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confidence.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ultimate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objective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to </a:t>
            </a:r>
            <a:r>
              <a:rPr dirty="0" sz="1200" spc="-10">
                <a:latin typeface="Calibri"/>
                <a:cs typeface="Calibri"/>
              </a:rPr>
              <a:t>establish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scalable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solution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that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addresses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mental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health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care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disparity,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especially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for </a:t>
            </a:r>
            <a:r>
              <a:rPr dirty="0" sz="1200">
                <a:latin typeface="Calibri"/>
                <a:cs typeface="Calibri"/>
              </a:rPr>
              <a:t>those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who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encounter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obstacles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obtaining</a:t>
            </a:r>
            <a:r>
              <a:rPr dirty="0" sz="1200" spc="-10">
                <a:latin typeface="Calibri"/>
                <a:cs typeface="Calibri"/>
              </a:rPr>
              <a:t> conventional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therapy.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417447" y="895857"/>
            <a:ext cx="2780030" cy="510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Calibri"/>
                <a:cs typeface="Calibri"/>
              </a:rPr>
              <a:t>PROJECT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spc="-25" b="1">
                <a:latin typeface="Calibri"/>
                <a:cs typeface="Calibri"/>
              </a:rPr>
              <a:t>TASK</a:t>
            </a:r>
            <a:r>
              <a:rPr dirty="0" sz="1200" spc="-4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LIST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AND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PROJECT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TIME</a:t>
            </a:r>
            <a:r>
              <a:rPr dirty="0" sz="1200" spc="-45" b="1">
                <a:latin typeface="Calibri"/>
                <a:cs typeface="Calibri"/>
              </a:rPr>
              <a:t> </a:t>
            </a:r>
            <a:r>
              <a:rPr dirty="0" sz="1200" spc="-20" b="1">
                <a:latin typeface="Calibri"/>
                <a:cs typeface="Calibri"/>
              </a:rPr>
              <a:t>LINE</a:t>
            </a:r>
            <a:endParaRPr sz="12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935"/>
              </a:spcBef>
            </a:pPr>
            <a:r>
              <a:rPr dirty="0" sz="1200" spc="-10" b="1">
                <a:solidFill>
                  <a:srgbClr val="2E5395"/>
                </a:solidFill>
                <a:latin typeface="Calibri"/>
                <a:cs typeface="Calibri"/>
              </a:rPr>
              <a:t>--</a:t>
            </a:r>
            <a:r>
              <a:rPr dirty="0" sz="1200" b="1">
                <a:solidFill>
                  <a:srgbClr val="2E5395"/>
                </a:solidFill>
                <a:latin typeface="Calibri"/>
                <a:cs typeface="Calibri"/>
              </a:rPr>
              <a:t>-</a:t>
            </a:r>
            <a:r>
              <a:rPr dirty="0" sz="1200" spc="-10" b="1">
                <a:solidFill>
                  <a:srgbClr val="2E5395"/>
                </a:solidFill>
                <a:latin typeface="Calibri"/>
                <a:cs typeface="Calibri"/>
              </a:rPr>
              <a:t>--</a:t>
            </a:r>
            <a:r>
              <a:rPr dirty="0" sz="1200" b="1">
                <a:solidFill>
                  <a:srgbClr val="2E5395"/>
                </a:solidFill>
                <a:latin typeface="Calibri"/>
                <a:cs typeface="Calibri"/>
              </a:rPr>
              <a:t>-</a:t>
            </a:r>
            <a:r>
              <a:rPr dirty="0" sz="1200" spc="-10" b="1">
                <a:solidFill>
                  <a:srgbClr val="2E5395"/>
                </a:solidFill>
                <a:latin typeface="Calibri"/>
                <a:cs typeface="Calibri"/>
              </a:rPr>
              <a:t>-</a:t>
            </a:r>
            <a:r>
              <a:rPr dirty="0" sz="1200" b="1">
                <a:solidFill>
                  <a:srgbClr val="2E5395"/>
                </a:solidFill>
                <a:latin typeface="Calibri"/>
                <a:cs typeface="Calibri"/>
              </a:rPr>
              <a:t>USING</a:t>
            </a:r>
            <a:r>
              <a:rPr dirty="0" sz="1200" spc="1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2E5395"/>
                </a:solidFill>
                <a:latin typeface="Calibri"/>
                <a:cs typeface="Calibri"/>
              </a:rPr>
              <a:t>INFOGRAPHICS</a:t>
            </a:r>
            <a:r>
              <a:rPr dirty="0" sz="1200" spc="25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z="1200" spc="-10" b="1">
                <a:solidFill>
                  <a:srgbClr val="2E5395"/>
                </a:solidFill>
                <a:latin typeface="Calibri"/>
                <a:cs typeface="Calibri"/>
              </a:rPr>
              <a:t>---</a:t>
            </a:r>
            <a:r>
              <a:rPr dirty="0" sz="1200" b="1">
                <a:solidFill>
                  <a:srgbClr val="2E5395"/>
                </a:solidFill>
                <a:latin typeface="Calibri"/>
                <a:cs typeface="Calibri"/>
              </a:rPr>
              <a:t>-</a:t>
            </a:r>
            <a:r>
              <a:rPr dirty="0" sz="1200" spc="-10" b="1">
                <a:solidFill>
                  <a:srgbClr val="2E5395"/>
                </a:solidFill>
                <a:latin typeface="Calibri"/>
                <a:cs typeface="Calibri"/>
              </a:rPr>
              <a:t>--</a:t>
            </a:r>
            <a:r>
              <a:rPr dirty="0" sz="1200" b="1">
                <a:solidFill>
                  <a:srgbClr val="2E5395"/>
                </a:solidFill>
                <a:latin typeface="Calibri"/>
                <a:cs typeface="Calibri"/>
              </a:rPr>
              <a:t>-</a:t>
            </a:r>
            <a:r>
              <a:rPr dirty="0" sz="1200" spc="-10" b="1">
                <a:solidFill>
                  <a:srgbClr val="2E5395"/>
                </a:solidFill>
                <a:latin typeface="Calibri"/>
                <a:cs typeface="Calibri"/>
              </a:rPr>
              <a:t>--</a:t>
            </a:r>
            <a:r>
              <a:rPr dirty="0" sz="1200" spc="-50" b="1">
                <a:solidFill>
                  <a:srgbClr val="2E5395"/>
                </a:solidFill>
                <a:latin typeface="Calibri"/>
                <a:cs typeface="Calibri"/>
              </a:rPr>
              <a:t>-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04" y="8862440"/>
            <a:ext cx="5334000" cy="8121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alibri"/>
                <a:cs typeface="Calibri"/>
              </a:rPr>
              <a:t>REFERENCE</a:t>
            </a:r>
            <a:r>
              <a:rPr dirty="0" sz="1200" spc="-70" b="1">
                <a:latin typeface="Calibri"/>
                <a:cs typeface="Calibri"/>
              </a:rPr>
              <a:t> </a:t>
            </a:r>
            <a:r>
              <a:rPr dirty="0" sz="1200" spc="-20" b="1">
                <a:latin typeface="Calibri"/>
                <a:cs typeface="Calibri"/>
              </a:rPr>
              <a:t>LISTS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1200" spc="-10" b="1">
                <a:solidFill>
                  <a:srgbClr val="FF0000"/>
                </a:solidFill>
                <a:latin typeface="Calibri"/>
                <a:cs typeface="Calibri"/>
              </a:rPr>
              <a:t>BOOKS:</a:t>
            </a:r>
            <a:endParaRPr sz="12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940"/>
              </a:spcBef>
            </a:pPr>
            <a:r>
              <a:rPr dirty="0" sz="1200">
                <a:latin typeface="Calibri"/>
                <a:cs typeface="Calibri"/>
              </a:rPr>
              <a:t>a)</a:t>
            </a:r>
            <a:r>
              <a:rPr dirty="0" sz="1200" spc="140">
                <a:latin typeface="Calibri"/>
                <a:cs typeface="Calibri"/>
              </a:rPr>
              <a:t>  </a:t>
            </a:r>
            <a:r>
              <a:rPr dirty="0" sz="1200">
                <a:latin typeface="Calibri"/>
                <a:cs typeface="Calibri"/>
              </a:rPr>
              <a:t>1)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Artificial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Intelligence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Behavioural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Mental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Health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Care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-</a:t>
            </a:r>
            <a:r>
              <a:rPr dirty="0" sz="1200">
                <a:latin typeface="Calibri"/>
                <a:cs typeface="Calibri"/>
              </a:rPr>
              <a:t>David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Luxton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822703"/>
            <a:ext cx="3750310" cy="66357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877569"/>
            <a:ext cx="5728970" cy="8047355"/>
          </a:xfrm>
          <a:prstGeom prst="rect">
            <a:avLst/>
          </a:prstGeom>
        </p:spPr>
        <p:txBody>
          <a:bodyPr wrap="square" lIns="0" tIns="31114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244"/>
              </a:spcBef>
            </a:pPr>
            <a:r>
              <a:rPr dirty="0" sz="1200">
                <a:latin typeface="Calibri"/>
                <a:cs typeface="Calibri"/>
              </a:rPr>
              <a:t>2)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AI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 Risk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Human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Extinction: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How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AI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Will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Transform</a:t>
            </a:r>
            <a:r>
              <a:rPr dirty="0" sz="1200">
                <a:latin typeface="Calibri"/>
                <a:cs typeface="Calibri"/>
              </a:rPr>
              <a:t> Human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Nature </a:t>
            </a:r>
            <a:r>
              <a:rPr dirty="0" sz="1200" spc="-10">
                <a:latin typeface="Calibri"/>
                <a:cs typeface="Calibri"/>
              </a:rPr>
              <a:t>-</a:t>
            </a:r>
            <a:r>
              <a:rPr dirty="0" sz="1200">
                <a:latin typeface="Calibri"/>
                <a:cs typeface="Calibri"/>
              </a:rPr>
              <a:t>Martin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M.</a:t>
            </a:r>
            <a:endParaRPr sz="12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140"/>
              </a:spcBef>
            </a:pPr>
            <a:r>
              <a:rPr dirty="0" sz="1200" spc="-10">
                <a:latin typeface="Calibri"/>
                <a:cs typeface="Calibri"/>
              </a:rPr>
              <a:t>Theophilus</a:t>
            </a:r>
            <a:endParaRPr sz="12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940"/>
              </a:spcBef>
            </a:pPr>
            <a:r>
              <a:rPr dirty="0" sz="1200">
                <a:latin typeface="Calibri"/>
                <a:cs typeface="Calibri"/>
              </a:rPr>
              <a:t>b)</a:t>
            </a:r>
            <a:r>
              <a:rPr dirty="0" sz="1200" spc="125">
                <a:latin typeface="Calibri"/>
                <a:cs typeface="Calibri"/>
              </a:rPr>
              <a:t>  </a:t>
            </a:r>
            <a:r>
              <a:rPr dirty="0" sz="1200">
                <a:latin typeface="Calibri"/>
                <a:cs typeface="Calibri"/>
              </a:rPr>
              <a:t>3)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Mental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Health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Informatics-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M.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S.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Johnson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1200" b="1">
                <a:solidFill>
                  <a:srgbClr val="FF0000"/>
                </a:solidFill>
                <a:latin typeface="Calibri"/>
                <a:cs typeface="Calibri"/>
              </a:rPr>
              <a:t>Online</a:t>
            </a:r>
            <a:r>
              <a:rPr dirty="0" sz="1200" spc="-7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200" spc="-10" b="1">
                <a:solidFill>
                  <a:srgbClr val="FF0000"/>
                </a:solidFill>
                <a:latin typeface="Calibri"/>
                <a:cs typeface="Calibri"/>
              </a:rPr>
              <a:t>resources:</a:t>
            </a:r>
            <a:endParaRPr sz="1200">
              <a:latin typeface="Calibri"/>
              <a:cs typeface="Calibri"/>
            </a:endParaRPr>
          </a:p>
          <a:p>
            <a:pPr marL="494030" indent="-262255">
              <a:lnSpc>
                <a:spcPct val="100000"/>
              </a:lnSpc>
              <a:spcBef>
                <a:spcPts val="940"/>
              </a:spcBef>
              <a:buAutoNum type="alphaLcParenR"/>
              <a:tabLst>
                <a:tab pos="494030" algn="l"/>
              </a:tabLst>
            </a:pPr>
            <a:r>
              <a:rPr dirty="0" sz="1200">
                <a:latin typeface="Calibri"/>
                <a:cs typeface="Calibri"/>
              </a:rPr>
              <a:t>AI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Mental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Health: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Comprehensive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Overview</a:t>
            </a:r>
            <a:endParaRPr sz="1200">
              <a:latin typeface="Calibri"/>
              <a:cs typeface="Calibri"/>
            </a:endParaRPr>
          </a:p>
          <a:p>
            <a:pPr marL="461009" marR="51435" indent="-229235">
              <a:lnSpc>
                <a:spcPct val="110000"/>
              </a:lnSpc>
              <a:buAutoNum type="alphaLcParenR"/>
              <a:tabLst>
                <a:tab pos="461009" algn="l"/>
              </a:tabLst>
            </a:pPr>
            <a:r>
              <a:rPr dirty="0" sz="1200">
                <a:latin typeface="Calibri"/>
                <a:cs typeface="Calibri"/>
              </a:rPr>
              <a:t>Kaggle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-10">
                <a:latin typeface="Calibri"/>
                <a:cs typeface="Calibri"/>
              </a:rPr>
              <a:t> collection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data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with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lot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datasets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related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mental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health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analysis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prediction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mental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health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problems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1200" spc="-10" b="1">
                <a:solidFill>
                  <a:srgbClr val="FF0000"/>
                </a:solidFill>
                <a:latin typeface="Calibri"/>
                <a:cs typeface="Calibri"/>
              </a:rPr>
              <a:t>Research</a:t>
            </a:r>
            <a:r>
              <a:rPr dirty="0" sz="1200" spc="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200" spc="-10" b="1">
                <a:solidFill>
                  <a:srgbClr val="FF0000"/>
                </a:solidFill>
                <a:latin typeface="Calibri"/>
                <a:cs typeface="Calibri"/>
              </a:rPr>
              <a:t>papers: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200">
                <a:latin typeface="Calibri"/>
                <a:cs typeface="Calibri"/>
              </a:rPr>
              <a:t>Ghosh,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S.,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et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al.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(2020).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"AI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Mental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Health: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Survey."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Journal</a:t>
            </a:r>
            <a:r>
              <a:rPr dirty="0" sz="1200" spc="-4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of</a:t>
            </a:r>
            <a:r>
              <a:rPr dirty="0" sz="1200" spc="-3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AI</a:t>
            </a:r>
            <a:r>
              <a:rPr dirty="0" sz="1200" spc="-20" i="1">
                <a:latin typeface="Calibri"/>
                <a:cs typeface="Calibri"/>
              </a:rPr>
              <a:t> </a:t>
            </a:r>
            <a:r>
              <a:rPr dirty="0" sz="1200" spc="-10" i="1">
                <a:latin typeface="Calibri"/>
                <a:cs typeface="Calibri"/>
              </a:rPr>
              <a:t>Research</a:t>
            </a:r>
            <a:endParaRPr sz="1200">
              <a:latin typeface="Calibri"/>
              <a:cs typeface="Calibri"/>
            </a:endParaRPr>
          </a:p>
          <a:p>
            <a:pPr marL="12700" marR="101600">
              <a:lnSpc>
                <a:spcPct val="110000"/>
              </a:lnSpc>
              <a:spcBef>
                <a:spcPts val="790"/>
              </a:spcBef>
            </a:pPr>
            <a:r>
              <a:rPr dirty="0" sz="1200">
                <a:latin typeface="Calibri"/>
                <a:cs typeface="Calibri"/>
              </a:rPr>
              <a:t>Lee,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H.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&amp;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Shin,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J.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(2021).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"Using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NLP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Mental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Health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Support."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International</a:t>
            </a:r>
            <a:r>
              <a:rPr dirty="0" sz="1200" spc="-4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Journal</a:t>
            </a:r>
            <a:r>
              <a:rPr dirty="0" sz="1200" spc="-4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of</a:t>
            </a:r>
            <a:r>
              <a:rPr dirty="0" sz="1200" spc="-35" i="1">
                <a:latin typeface="Calibri"/>
                <a:cs typeface="Calibri"/>
              </a:rPr>
              <a:t> </a:t>
            </a:r>
            <a:r>
              <a:rPr dirty="0" sz="1200" spc="-25" i="1">
                <a:latin typeface="Calibri"/>
                <a:cs typeface="Calibri"/>
              </a:rPr>
              <a:t>AI </a:t>
            </a:r>
            <a:r>
              <a:rPr dirty="0" sz="1200" i="1">
                <a:latin typeface="Calibri"/>
                <a:cs typeface="Calibri"/>
              </a:rPr>
              <a:t>and</a:t>
            </a:r>
            <a:r>
              <a:rPr dirty="0" sz="1200" spc="-1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Data</a:t>
            </a:r>
            <a:r>
              <a:rPr dirty="0" sz="1200" spc="5" i="1">
                <a:latin typeface="Calibri"/>
                <a:cs typeface="Calibri"/>
              </a:rPr>
              <a:t> </a:t>
            </a:r>
            <a:r>
              <a:rPr dirty="0" sz="1200" spc="-10" i="1">
                <a:latin typeface="Calibri"/>
                <a:cs typeface="Calibri"/>
              </a:rPr>
              <a:t>Science</a:t>
            </a:r>
            <a:r>
              <a:rPr dirty="0" sz="1200" spc="-10">
                <a:latin typeface="Calibri"/>
                <a:cs typeface="Calibri"/>
              </a:rPr>
              <a:t>”</a:t>
            </a:r>
            <a:endParaRPr sz="1200">
              <a:latin typeface="Calibri"/>
              <a:cs typeface="Calibri"/>
            </a:endParaRPr>
          </a:p>
          <a:p>
            <a:pPr algn="ctr" marR="107314">
              <a:lnSpc>
                <a:spcPct val="100000"/>
              </a:lnSpc>
              <a:spcBef>
                <a:spcPts val="910"/>
              </a:spcBef>
            </a:pPr>
            <a:r>
              <a:rPr dirty="0" u="sng" sz="1400" b="1">
                <a:solidFill>
                  <a:srgbClr val="2E5395"/>
                </a:solidFill>
                <a:uFill>
                  <a:solidFill>
                    <a:srgbClr val="2E5395"/>
                  </a:solidFill>
                </a:uFill>
                <a:latin typeface="Calibri"/>
                <a:cs typeface="Calibri"/>
              </a:rPr>
              <a:t>Data</a:t>
            </a:r>
            <a:r>
              <a:rPr dirty="0" u="sng" sz="1400" spc="-30" b="1">
                <a:solidFill>
                  <a:srgbClr val="2E5395"/>
                </a:solidFill>
                <a:uFill>
                  <a:solidFill>
                    <a:srgbClr val="2E5395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10" b="1">
                <a:solidFill>
                  <a:srgbClr val="2E5395"/>
                </a:solidFill>
                <a:uFill>
                  <a:solidFill>
                    <a:srgbClr val="2E5395"/>
                  </a:solidFill>
                </a:uFill>
                <a:latin typeface="Calibri"/>
                <a:cs typeface="Calibri"/>
              </a:rPr>
              <a:t>Management</a:t>
            </a:r>
            <a:r>
              <a:rPr dirty="0" u="sng" sz="1400" spc="-15" b="1">
                <a:solidFill>
                  <a:srgbClr val="2E5395"/>
                </a:solidFill>
                <a:uFill>
                  <a:solidFill>
                    <a:srgbClr val="2E5395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20" b="1">
                <a:solidFill>
                  <a:srgbClr val="2E5395"/>
                </a:solidFill>
                <a:uFill>
                  <a:solidFill>
                    <a:srgbClr val="2E5395"/>
                  </a:solidFill>
                </a:uFill>
                <a:latin typeface="Calibri"/>
                <a:cs typeface="Calibri"/>
              </a:rPr>
              <a:t>Plan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dirty="0" sz="1200" b="1">
                <a:latin typeface="Calibri"/>
                <a:cs typeface="Calibri"/>
              </a:rPr>
              <a:t>Overview</a:t>
            </a:r>
            <a:r>
              <a:rPr dirty="0" sz="1200" spc="-4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of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the</a:t>
            </a:r>
            <a:r>
              <a:rPr dirty="0" sz="1200" spc="-3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Dataset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1200">
                <a:latin typeface="Calibri"/>
                <a:cs typeface="Calibri"/>
              </a:rPr>
              <a:t>An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overview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dataset</a:t>
            </a:r>
            <a:endParaRPr sz="1200">
              <a:latin typeface="Calibri"/>
              <a:cs typeface="Calibri"/>
            </a:endParaRPr>
          </a:p>
          <a:p>
            <a:pPr marL="12700" marR="242570">
              <a:lnSpc>
                <a:spcPct val="110000"/>
              </a:lnSpc>
              <a:spcBef>
                <a:spcPts val="5"/>
              </a:spcBef>
            </a:pPr>
            <a:r>
              <a:rPr dirty="0" sz="1200">
                <a:latin typeface="Calibri"/>
                <a:cs typeface="Calibri"/>
              </a:rPr>
              <a:t>This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project's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dataset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made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up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combined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data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that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was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acquired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from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Kaggle's "Combined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Data"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"Mental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Health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Dataset."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This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combined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dataset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offers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thorough </a:t>
            </a:r>
            <a:r>
              <a:rPr dirty="0" sz="1200">
                <a:latin typeface="Calibri"/>
                <a:cs typeface="Calibri"/>
              </a:rPr>
              <a:t>view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user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statements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mental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health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indicators,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which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intended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aid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25">
                <a:latin typeface="Calibri"/>
                <a:cs typeface="Calibri"/>
              </a:rPr>
              <a:t> the </a:t>
            </a:r>
            <a:r>
              <a:rPr dirty="0" sz="1200" spc="-10">
                <a:latin typeface="Calibri"/>
                <a:cs typeface="Calibri"/>
              </a:rPr>
              <a:t>creation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AI-based</a:t>
            </a:r>
            <a:r>
              <a:rPr dirty="0" sz="1200" spc="-10">
                <a:latin typeface="Calibri"/>
                <a:cs typeface="Calibri"/>
              </a:rPr>
              <a:t> counselling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model.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1200" b="1">
                <a:solidFill>
                  <a:srgbClr val="FF0000"/>
                </a:solidFill>
                <a:latin typeface="Calibri"/>
                <a:cs typeface="Calibri"/>
              </a:rPr>
              <a:t>Data</a:t>
            </a:r>
            <a:r>
              <a:rPr dirty="0" sz="1200" spc="-3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200" spc="-10" b="1">
                <a:solidFill>
                  <a:srgbClr val="FF0000"/>
                </a:solidFill>
                <a:latin typeface="Calibri"/>
                <a:cs typeface="Calibri"/>
              </a:rPr>
              <a:t>Sources</a:t>
            </a:r>
            <a:r>
              <a:rPr dirty="0" sz="1200" spc="-1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endParaRPr sz="1200">
              <a:latin typeface="Calibri"/>
              <a:cs typeface="Calibri"/>
            </a:endParaRPr>
          </a:p>
          <a:p>
            <a:pPr marL="12700" marR="283210">
              <a:lnSpc>
                <a:spcPct val="110000"/>
              </a:lnSpc>
              <a:spcBef>
                <a:spcPts val="795"/>
              </a:spcBef>
            </a:pPr>
            <a:r>
              <a:rPr dirty="0" sz="1200" spc="-10">
                <a:latin typeface="Calibri"/>
                <a:cs typeface="Calibri"/>
              </a:rPr>
              <a:t>Combined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Data: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Comprises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unique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identifiers,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user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statements,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their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corresponding statuses.</a:t>
            </a:r>
            <a:endParaRPr sz="1200">
              <a:latin typeface="Calibri"/>
              <a:cs typeface="Calibri"/>
            </a:endParaRPr>
          </a:p>
          <a:p>
            <a:pPr marL="12700" marR="187325">
              <a:lnSpc>
                <a:spcPct val="110000"/>
              </a:lnSpc>
              <a:spcBef>
                <a:spcPts val="790"/>
              </a:spcBef>
            </a:pPr>
            <a:r>
              <a:rPr dirty="0" sz="1200">
                <a:latin typeface="Calibri"/>
                <a:cs typeface="Calibri"/>
              </a:rPr>
              <a:t>Mental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Health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Dataset: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Features attributes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such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as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gender,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occupation,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treatment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history,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various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mental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health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indicators.</a:t>
            </a:r>
            <a:endParaRPr sz="1200">
              <a:latin typeface="Calibri"/>
              <a:cs typeface="Calibri"/>
            </a:endParaRPr>
          </a:p>
          <a:p>
            <a:pPr marL="45720">
              <a:lnSpc>
                <a:spcPct val="100000"/>
              </a:lnSpc>
              <a:spcBef>
                <a:spcPts val="940"/>
              </a:spcBef>
            </a:pPr>
            <a:r>
              <a:rPr dirty="0" sz="1200" b="1">
                <a:solidFill>
                  <a:srgbClr val="FF0000"/>
                </a:solidFill>
                <a:latin typeface="Calibri"/>
                <a:cs typeface="Calibri"/>
              </a:rPr>
              <a:t>Access</a:t>
            </a:r>
            <a:r>
              <a:rPr dirty="0" sz="1200" spc="-3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dirty="0" sz="1200" spc="-3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0000"/>
                </a:solidFill>
                <a:latin typeface="Calibri"/>
                <a:cs typeface="Calibri"/>
              </a:rPr>
              <a:t>Datasets:</a:t>
            </a:r>
            <a:r>
              <a:rPr dirty="0" sz="1200" spc="-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both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accessed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from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Kaggle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1200" spc="-10">
                <a:latin typeface="Calibri"/>
                <a:cs typeface="Calibri"/>
              </a:rPr>
              <a:t>Combined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Data: </a:t>
            </a:r>
            <a:r>
              <a:rPr dirty="0" u="sng" sz="12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dataset1_link</a:t>
            </a:r>
            <a:r>
              <a:rPr dirty="0" sz="1200" spc="-1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;</a:t>
            </a:r>
            <a:r>
              <a:rPr dirty="0" sz="1200" spc="25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Mental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Health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Dataset: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u="sng" sz="12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dataset2_link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dirty="0" sz="1400" spc="-75" b="1">
                <a:latin typeface="Calibri"/>
                <a:cs typeface="Calibri"/>
              </a:rPr>
              <a:t>DATA</a:t>
            </a:r>
            <a:r>
              <a:rPr dirty="0" sz="140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COLLECTION: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main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data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sources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utilized</a:t>
            </a:r>
            <a:r>
              <a:rPr dirty="0" sz="1200" spc="-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-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this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project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include:</a:t>
            </a:r>
            <a:endParaRPr sz="1200">
              <a:latin typeface="Calibri"/>
              <a:cs typeface="Calibri"/>
            </a:endParaRPr>
          </a:p>
          <a:p>
            <a:pPr marL="469900" marR="453390" indent="-229235">
              <a:lnSpc>
                <a:spcPct val="110000"/>
              </a:lnSpc>
              <a:spcBef>
                <a:spcPts val="795"/>
              </a:spcBef>
              <a:buAutoNum type="alphaLcParenR"/>
              <a:tabLst>
                <a:tab pos="469900" algn="l"/>
              </a:tabLst>
            </a:pPr>
            <a:r>
              <a:rPr dirty="0" sz="1200">
                <a:latin typeface="Calibri"/>
                <a:cs typeface="Calibri"/>
              </a:rPr>
              <a:t>Kaggle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Datasets: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Data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was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sourced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from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Kaggle,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allowing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 </a:t>
            </a:r>
            <a:r>
              <a:rPr dirty="0" sz="1200" spc="-10">
                <a:latin typeface="Calibri"/>
                <a:cs typeface="Calibri"/>
              </a:rPr>
              <a:t>inclusion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50">
                <a:latin typeface="Calibri"/>
                <a:cs typeface="Calibri"/>
              </a:rPr>
              <a:t>a </a:t>
            </a:r>
            <a:r>
              <a:rPr dirty="0" sz="1200" spc="-10">
                <a:latin typeface="Calibri"/>
                <a:cs typeface="Calibri"/>
              </a:rPr>
              <a:t>diverse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array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mental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health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factors.</a:t>
            </a:r>
            <a:endParaRPr sz="1200">
              <a:latin typeface="Calibri"/>
              <a:cs typeface="Calibri"/>
            </a:endParaRPr>
          </a:p>
          <a:p>
            <a:pPr marL="469900" marR="92075" indent="-229235">
              <a:lnSpc>
                <a:spcPct val="110000"/>
              </a:lnSpc>
              <a:buAutoNum type="alphaLcParenR"/>
              <a:tabLst>
                <a:tab pos="469900" algn="l"/>
                <a:tab pos="503555" algn="l"/>
              </a:tabLst>
            </a:pPr>
            <a:r>
              <a:rPr dirty="0" sz="1200">
                <a:latin typeface="Calibri"/>
                <a:cs typeface="Calibri"/>
              </a:rPr>
              <a:t>	Data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Integration: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datasets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were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combined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through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left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join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create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final </a:t>
            </a:r>
            <a:r>
              <a:rPr dirty="0" sz="1200">
                <a:latin typeface="Calibri"/>
                <a:cs typeface="Calibri"/>
              </a:rPr>
              <a:t>dataset,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which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will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serve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basis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analysis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model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training.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895857"/>
            <a:ext cx="7931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 b="1">
                <a:latin typeface="Calibri"/>
                <a:cs typeface="Calibri"/>
              </a:rPr>
              <a:t>META</a:t>
            </a:r>
            <a:r>
              <a:rPr dirty="0" sz="1200" spc="-40" b="1">
                <a:latin typeface="Calibri"/>
                <a:cs typeface="Calibri"/>
              </a:rPr>
              <a:t> </a:t>
            </a:r>
            <a:r>
              <a:rPr dirty="0" sz="1200" spc="-35" b="1">
                <a:latin typeface="Calibri"/>
                <a:cs typeface="Calibri"/>
              </a:rPr>
              <a:t>DATA: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914704" y="1216405"/>
          <a:ext cx="5808980" cy="1333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8810"/>
                <a:gridCol w="1908175"/>
                <a:gridCol w="1908175"/>
              </a:tblGrid>
              <a:tr h="191770">
                <a:tc>
                  <a:txBody>
                    <a:bodyPr/>
                    <a:lstStyle/>
                    <a:p>
                      <a:pPr marL="69850">
                        <a:lnSpc>
                          <a:spcPts val="1410"/>
                        </a:lnSpc>
                      </a:pPr>
                      <a:r>
                        <a:rPr dirty="0" sz="1200" spc="-10" b="1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metadata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410"/>
                        </a:lnSpc>
                      </a:pPr>
                      <a:r>
                        <a:rPr dirty="0" sz="1200" spc="-10" b="1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Dataset_1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410"/>
                        </a:lnSpc>
                      </a:pPr>
                      <a:r>
                        <a:rPr dirty="0" sz="1200" spc="-10" b="1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Dataset_2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marL="69850">
                        <a:lnSpc>
                          <a:spcPts val="1415"/>
                        </a:lnSpc>
                      </a:pPr>
                      <a:r>
                        <a:rPr dirty="0" sz="1200" spc="-10" b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format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415"/>
                        </a:lnSpc>
                      </a:pPr>
                      <a:r>
                        <a:rPr dirty="0" sz="1200" spc="-25" b="1">
                          <a:latin typeface="Calibri"/>
                          <a:cs typeface="Calibri"/>
                        </a:rPr>
                        <a:t>csv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415"/>
                        </a:lnSpc>
                      </a:pPr>
                      <a:r>
                        <a:rPr dirty="0" sz="1200" spc="-25" b="1">
                          <a:latin typeface="Calibri"/>
                          <a:cs typeface="Calibri"/>
                        </a:rPr>
                        <a:t>csv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4945">
                <a:tc>
                  <a:txBody>
                    <a:bodyPr/>
                    <a:lstStyle/>
                    <a:p>
                      <a:pPr marL="69850">
                        <a:lnSpc>
                          <a:spcPts val="1435"/>
                        </a:lnSpc>
                      </a:pPr>
                      <a:r>
                        <a:rPr dirty="0" sz="1200" spc="-20" b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43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30.01</a:t>
                      </a:r>
                      <a:r>
                        <a:rPr dirty="0" sz="1200" spc="-25" b="1">
                          <a:latin typeface="Calibri"/>
                          <a:cs typeface="Calibri"/>
                        </a:rPr>
                        <a:t> MB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43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30.55</a:t>
                      </a:r>
                      <a:r>
                        <a:rPr dirty="0" sz="1200" spc="-6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 b="1">
                          <a:latin typeface="Calibri"/>
                          <a:cs typeface="Calibri"/>
                        </a:rPr>
                        <a:t>MB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marL="69850">
                        <a:lnSpc>
                          <a:spcPts val="1410"/>
                        </a:lnSpc>
                      </a:pPr>
                      <a:r>
                        <a:rPr dirty="0" sz="1200" b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Number</a:t>
                      </a:r>
                      <a:r>
                        <a:rPr dirty="0" sz="1200" spc="-25" b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15" b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 b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records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410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53043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410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292364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3245">
                <a:tc>
                  <a:txBody>
                    <a:bodyPr/>
                    <a:lstStyle/>
                    <a:p>
                      <a:pPr marL="69850">
                        <a:lnSpc>
                          <a:spcPts val="1415"/>
                        </a:lnSpc>
                      </a:pPr>
                      <a:r>
                        <a:rPr dirty="0" sz="1200" spc="-10" b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Expected</a:t>
                      </a:r>
                      <a:r>
                        <a:rPr dirty="0" sz="1200" b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 b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use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marR="207645">
                        <a:lnSpc>
                          <a:spcPts val="1460"/>
                        </a:lnSpc>
                        <a:spcBef>
                          <a:spcPts val="5"/>
                        </a:spcBef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Context</a:t>
                      </a:r>
                      <a:r>
                        <a:rPr dirty="0" sz="1200" spc="-4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for</a:t>
                      </a:r>
                      <a:r>
                        <a:rPr dirty="0" sz="1200" spc="-3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mental</a:t>
                      </a:r>
                      <a:r>
                        <a:rPr dirty="0" sz="1200" spc="-4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health analysis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marR="254000">
                        <a:lnSpc>
                          <a:spcPts val="1460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Primary</a:t>
                      </a:r>
                      <a:r>
                        <a:rPr dirty="0" sz="1200" spc="-2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source</a:t>
                      </a:r>
                      <a:r>
                        <a:rPr dirty="0" sz="1200" spc="-3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 b="1">
                          <a:latin typeface="Calibri"/>
                          <a:cs typeface="Calibri"/>
                        </a:rPr>
                        <a:t>for 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evaluating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mental</a:t>
                      </a:r>
                      <a:r>
                        <a:rPr dirty="0" sz="1200" spc="-2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health indicators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902004" y="2838068"/>
            <a:ext cx="5721350" cy="66541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2069">
              <a:lnSpc>
                <a:spcPct val="100000"/>
              </a:lnSpc>
              <a:spcBef>
                <a:spcPts val="90"/>
              </a:spcBef>
            </a:pPr>
            <a:r>
              <a:rPr dirty="0" sz="1400" spc="-10" b="1">
                <a:latin typeface="Calibri"/>
                <a:cs typeface="Calibri"/>
              </a:rPr>
              <a:t>DOCUMENT</a:t>
            </a:r>
            <a:r>
              <a:rPr dirty="0" sz="1400" spc="-15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CONTROL: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</a:pPr>
            <a:r>
              <a:rPr dirty="0" sz="1200">
                <a:latin typeface="Calibri"/>
                <a:cs typeface="Calibri"/>
              </a:rPr>
              <a:t>GitHub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Repository: </a:t>
            </a:r>
            <a:r>
              <a:rPr dirty="0" u="sng" sz="12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https://github.com/RaniPanneru/final_project.git</a:t>
            </a:r>
            <a:endParaRPr sz="1200">
              <a:latin typeface="Calibri"/>
              <a:cs typeface="Calibri"/>
            </a:endParaRPr>
          </a:p>
          <a:p>
            <a:pPr marL="12700" marR="76200">
              <a:lnSpc>
                <a:spcPct val="109500"/>
              </a:lnSpc>
              <a:spcBef>
                <a:spcPts val="819"/>
              </a:spcBef>
            </a:pPr>
            <a:r>
              <a:rPr dirty="0" sz="1200">
                <a:latin typeface="Calibri"/>
                <a:cs typeface="Calibri"/>
              </a:rPr>
              <a:t>I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am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using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GitHub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where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code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will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committed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weekly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basis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GitHub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maintain version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control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monitor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development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progress,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with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GitHub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serving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platform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for </a:t>
            </a:r>
            <a:r>
              <a:rPr dirty="0" sz="1200">
                <a:latin typeface="Calibri"/>
                <a:cs typeface="Calibri"/>
              </a:rPr>
              <a:t>managing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versions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all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code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files,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thereby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enhancing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collaboration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tracking of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code </a:t>
            </a:r>
            <a:r>
              <a:rPr dirty="0" sz="1200" spc="-10">
                <a:latin typeface="Calibri"/>
                <a:cs typeface="Calibri"/>
              </a:rPr>
              <a:t>changes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40"/>
              </a:spcBef>
            </a:pPr>
            <a:endParaRPr sz="1200">
              <a:latin typeface="Calibri"/>
              <a:cs typeface="Calibri"/>
            </a:endParaRPr>
          </a:p>
          <a:p>
            <a:pPr marL="52069">
              <a:lnSpc>
                <a:spcPct val="100000"/>
              </a:lnSpc>
            </a:pPr>
            <a:r>
              <a:rPr dirty="0" sz="1400" spc="-70" b="1">
                <a:latin typeface="Calibri"/>
                <a:cs typeface="Calibri"/>
              </a:rPr>
              <a:t>DATA</a:t>
            </a:r>
            <a:r>
              <a:rPr dirty="0" sz="1400" spc="-10" b="1">
                <a:latin typeface="Calibri"/>
                <a:cs typeface="Calibri"/>
              </a:rPr>
              <a:t> STORAGE</a:t>
            </a:r>
            <a:r>
              <a:rPr dirty="0" sz="1400" spc="-4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AND</a:t>
            </a:r>
            <a:r>
              <a:rPr dirty="0" sz="1400" spc="-25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SECURITY</a:t>
            </a:r>
            <a:endParaRPr sz="1400">
              <a:latin typeface="Calibri"/>
              <a:cs typeface="Calibri"/>
            </a:endParaRPr>
          </a:p>
          <a:p>
            <a:pPr marL="12700" marR="172720">
              <a:lnSpc>
                <a:spcPct val="110000"/>
              </a:lnSpc>
              <a:spcBef>
                <a:spcPts val="850"/>
              </a:spcBef>
            </a:pPr>
            <a:r>
              <a:rPr dirty="0" sz="1200">
                <a:solidFill>
                  <a:srgbClr val="FF0000"/>
                </a:solidFill>
                <a:latin typeface="Calibri"/>
                <a:cs typeface="Calibri"/>
              </a:rPr>
              <a:t>Data</a:t>
            </a:r>
            <a:r>
              <a:rPr dirty="0" sz="1200" spc="-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0000"/>
                </a:solidFill>
                <a:latin typeface="Calibri"/>
                <a:cs typeface="Calibri"/>
              </a:rPr>
              <a:t>Storage</a:t>
            </a:r>
            <a:r>
              <a:rPr dirty="0" sz="1200" spc="-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0000"/>
                </a:solidFill>
                <a:latin typeface="Calibri"/>
                <a:cs typeface="Calibri"/>
              </a:rPr>
              <a:t>Solutions:</a:t>
            </a:r>
            <a:r>
              <a:rPr dirty="0" sz="1200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integrated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dataset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will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housed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GitHub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will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undergo </a:t>
            </a:r>
            <a:r>
              <a:rPr dirty="0" sz="1200">
                <a:latin typeface="Calibri"/>
                <a:cs typeface="Calibri"/>
              </a:rPr>
              <a:t>weekly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backups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OneDrive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guarantee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data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security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redundancy.</a:t>
            </a:r>
            <a:endParaRPr sz="1200">
              <a:latin typeface="Calibri"/>
              <a:cs typeface="Calibri"/>
            </a:endParaRPr>
          </a:p>
          <a:p>
            <a:pPr marL="12700" marR="121285">
              <a:lnSpc>
                <a:spcPct val="110100"/>
              </a:lnSpc>
              <a:spcBef>
                <a:spcPts val="790"/>
              </a:spcBef>
            </a:pPr>
            <a:r>
              <a:rPr dirty="0" sz="1200">
                <a:solidFill>
                  <a:srgbClr val="FF0000"/>
                </a:solidFill>
                <a:latin typeface="Calibri"/>
                <a:cs typeface="Calibri"/>
              </a:rPr>
              <a:t>User</a:t>
            </a:r>
            <a:r>
              <a:rPr dirty="0" sz="1200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0000"/>
                </a:solidFill>
                <a:latin typeface="Calibri"/>
                <a:cs typeface="Calibri"/>
              </a:rPr>
              <a:t>Privacy</a:t>
            </a:r>
            <a:r>
              <a:rPr dirty="0" sz="1200" spc="-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0000"/>
                </a:solidFill>
                <a:latin typeface="Calibri"/>
                <a:cs typeface="Calibri"/>
              </a:rPr>
              <a:t>Protection:</a:t>
            </a:r>
            <a:r>
              <a:rPr dirty="0" sz="1200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All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confidential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information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within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dataset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will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anonymized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safeguard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user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privacy,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communications </a:t>
            </a:r>
            <a:r>
              <a:rPr dirty="0" sz="1200">
                <a:latin typeface="Calibri"/>
                <a:cs typeface="Calibri"/>
              </a:rPr>
              <a:t>will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conducted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via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encrypted </a:t>
            </a:r>
            <a:r>
              <a:rPr dirty="0" sz="1200" spc="-10">
                <a:latin typeface="Calibri"/>
                <a:cs typeface="Calibri"/>
              </a:rPr>
              <a:t>channels.</a:t>
            </a:r>
            <a:endParaRPr sz="1200">
              <a:latin typeface="Calibri"/>
              <a:cs typeface="Calibri"/>
            </a:endParaRPr>
          </a:p>
          <a:p>
            <a:pPr marL="12700" marR="57785">
              <a:lnSpc>
                <a:spcPct val="110000"/>
              </a:lnSpc>
              <a:spcBef>
                <a:spcPts val="790"/>
              </a:spcBef>
            </a:pPr>
            <a:r>
              <a:rPr dirty="0" sz="1200" spc="-10">
                <a:solidFill>
                  <a:srgbClr val="FF0000"/>
                </a:solidFill>
                <a:latin typeface="Calibri"/>
                <a:cs typeface="Calibri"/>
              </a:rPr>
              <a:t>Secure</a:t>
            </a:r>
            <a:r>
              <a:rPr dirty="0" sz="12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0000"/>
                </a:solidFill>
                <a:latin typeface="Calibri"/>
                <a:cs typeface="Calibri"/>
              </a:rPr>
              <a:t>Data</a:t>
            </a:r>
            <a:r>
              <a:rPr dirty="0" sz="12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0000"/>
                </a:solidFill>
                <a:latin typeface="Calibri"/>
                <a:cs typeface="Calibri"/>
              </a:rPr>
              <a:t>Sharing:</a:t>
            </a:r>
            <a:r>
              <a:rPr dirty="0" sz="1200" spc="-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sharing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data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with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supervisors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evaluators </a:t>
            </a:r>
            <a:r>
              <a:rPr dirty="0" sz="1200">
                <a:latin typeface="Calibri"/>
                <a:cs typeface="Calibri"/>
              </a:rPr>
              <a:t>will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carried</a:t>
            </a:r>
            <a:r>
              <a:rPr dirty="0" sz="1200" spc="-25">
                <a:latin typeface="Calibri"/>
                <a:cs typeface="Calibri"/>
              </a:rPr>
              <a:t> out </a:t>
            </a:r>
            <a:r>
              <a:rPr dirty="0" sz="1200" spc="-10">
                <a:latin typeface="Calibri"/>
                <a:cs typeface="Calibri"/>
              </a:rPr>
              <a:t>through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secure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methods,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including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private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repositories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GitHub.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200" spc="-10" b="1">
                <a:latin typeface="Calibri"/>
                <a:cs typeface="Calibri"/>
              </a:rPr>
              <a:t>ETHICAL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CONSIDERATION:</a:t>
            </a:r>
            <a:endParaRPr sz="1200">
              <a:latin typeface="Calibri"/>
              <a:cs typeface="Calibri"/>
            </a:endParaRPr>
          </a:p>
          <a:p>
            <a:pPr marL="12700" marR="389890">
              <a:lnSpc>
                <a:spcPct val="110000"/>
              </a:lnSpc>
              <a:spcBef>
                <a:spcPts val="795"/>
              </a:spcBef>
            </a:pPr>
            <a:r>
              <a:rPr dirty="0" u="sng" sz="12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GDPR</a:t>
            </a:r>
            <a:r>
              <a:rPr dirty="0" u="sng" sz="1200" spc="-2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200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Compliance</a:t>
            </a:r>
            <a:r>
              <a:rPr dirty="0" sz="1200" spc="-10">
                <a:solidFill>
                  <a:srgbClr val="FF0000"/>
                </a:solidFill>
                <a:latin typeface="Calibri"/>
                <a:cs typeface="Calibri"/>
              </a:rPr>
              <a:t>: </a:t>
            </a:r>
            <a:r>
              <a:rPr dirty="0" sz="1200">
                <a:latin typeface="Calibri"/>
                <a:cs typeface="Calibri"/>
              </a:rPr>
              <a:t>All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data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will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anonymized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10">
                <a:latin typeface="Calibri"/>
                <a:cs typeface="Calibri"/>
              </a:rPr>
              <a:t> eliminate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any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personally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identifiable information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(PII),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thereby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ensuring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adherence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GDPR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regulations.</a:t>
            </a:r>
            <a:endParaRPr sz="1200">
              <a:latin typeface="Calibri"/>
              <a:cs typeface="Calibri"/>
            </a:endParaRPr>
          </a:p>
          <a:p>
            <a:pPr marL="12700" marR="243204">
              <a:lnSpc>
                <a:spcPct val="110100"/>
              </a:lnSpc>
              <a:spcBef>
                <a:spcPts val="790"/>
              </a:spcBef>
            </a:pPr>
            <a:r>
              <a:rPr dirty="0" u="sng" sz="1200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Ethical</a:t>
            </a:r>
            <a:r>
              <a:rPr dirty="0" u="sng" sz="1200" spc="-1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200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Policies:</a:t>
            </a:r>
            <a:r>
              <a:rPr dirty="0" sz="1200" spc="-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project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follows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ethical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standards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established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by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University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of </a:t>
            </a:r>
            <a:r>
              <a:rPr dirty="0" sz="1200" spc="-10">
                <a:latin typeface="Calibri"/>
                <a:cs typeface="Calibri"/>
              </a:rPr>
              <a:t>Hertfordshire concerning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management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sensitive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data.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u="sng" sz="1200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Permission</a:t>
            </a:r>
            <a:r>
              <a:rPr dirty="0" u="sng" sz="1200" spc="-3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2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for</a:t>
            </a:r>
            <a:r>
              <a:rPr dirty="0" u="sng" sz="1200" spc="-3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2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Data</a:t>
            </a:r>
            <a:r>
              <a:rPr dirty="0" u="sng" sz="1200" spc="-3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2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Use</a:t>
            </a:r>
            <a:r>
              <a:rPr dirty="0" u="sng" sz="12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:</a:t>
            </a:r>
            <a:r>
              <a:rPr dirty="0" sz="1200" spc="-2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Both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datasets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are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accessible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public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Kaggle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may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be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10000"/>
              </a:lnSpc>
            </a:pPr>
            <a:r>
              <a:rPr dirty="0" sz="1200" spc="-10">
                <a:latin typeface="Calibri"/>
                <a:cs typeface="Calibri"/>
              </a:rPr>
              <a:t>employed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research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purposes,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provided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that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necessary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permissions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are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secured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when </a:t>
            </a:r>
            <a:r>
              <a:rPr dirty="0" sz="1200" spc="-10">
                <a:latin typeface="Calibri"/>
                <a:cs typeface="Calibri"/>
              </a:rPr>
              <a:t>required.</a:t>
            </a:r>
            <a:endParaRPr sz="1200">
              <a:latin typeface="Calibri"/>
              <a:cs typeface="Calibri"/>
            </a:endParaRPr>
          </a:p>
          <a:p>
            <a:pPr marL="12700" marR="53340">
              <a:lnSpc>
                <a:spcPct val="110100"/>
              </a:lnSpc>
              <a:spcBef>
                <a:spcPts val="790"/>
              </a:spcBef>
            </a:pPr>
            <a:r>
              <a:rPr dirty="0" u="sng" sz="1200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Ethical</a:t>
            </a:r>
            <a:r>
              <a:rPr dirty="0" u="sng" sz="1200" spc="-4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2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Data</a:t>
            </a:r>
            <a:r>
              <a:rPr dirty="0" u="sng" sz="1200" spc="-4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2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Collection:</a:t>
            </a:r>
            <a:r>
              <a:rPr dirty="0" sz="1200" spc="-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datasets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are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sourced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from</a:t>
            </a:r>
            <a:r>
              <a:rPr dirty="0" sz="1200" spc="-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credible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origins,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guaranteeing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ethical practices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data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collection,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which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include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obtaining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user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consent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implementing</a:t>
            </a:r>
            <a:r>
              <a:rPr dirty="0" sz="1200" spc="-20">
                <a:latin typeface="Calibri"/>
                <a:cs typeface="Calibri"/>
              </a:rPr>
              <a:t> data </a:t>
            </a:r>
            <a:r>
              <a:rPr dirty="0" sz="1200" spc="-10">
                <a:latin typeface="Calibri"/>
                <a:cs typeface="Calibri"/>
              </a:rPr>
              <a:t>anonymization.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Rani Panneeru</dc:creator>
  <dcterms:created xsi:type="dcterms:W3CDTF">2024-10-13T14:21:19Z</dcterms:created>
  <dcterms:modified xsi:type="dcterms:W3CDTF">2024-10-13T14:21:19Z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2024-10-11T00:00:00Z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2024-10-13T00:00:00Z</vt:filetime>
  </property>
  <property fmtid="{D5CDD505-2E9C-101B-9397-08002B2CF9AE}" pid="5" name="Producer">
    <vt:lpwstr>www.ilovepdf.com</vt:lpwstr>
  </property>
</Properties>
</file>