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62" r:id="rId3"/>
    <p:sldId id="261" r:id="rId4"/>
    <p:sldId id="259" r:id="rId5"/>
    <p:sldId id="260" r:id="rId6"/>
    <p:sldId id="257"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2/27/2020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xmlns=""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2/27/2020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xmlns=""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2/27/2020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2/27/2020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2/27/2020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2/27/2020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2/27/2020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2/27/2020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harpcorner.com/article/introduction-to-jw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t>Authentication </a:t>
            </a:r>
            <a:r>
              <a:rPr lang="en-IN" b="1" dirty="0" smtClean="0"/>
              <a:t>and Authorization </a:t>
            </a:r>
            <a:endParaRPr lang="en-IN" b="1" dirty="0"/>
          </a:p>
        </p:txBody>
      </p:sp>
      <p:sp>
        <p:nvSpPr>
          <p:cNvPr id="5" name="Content Placeholder 4"/>
          <p:cNvSpPr>
            <a:spLocks noGrp="1"/>
          </p:cNvSpPr>
          <p:nvPr>
            <p:ph sz="quarter" idx="1"/>
          </p:nvPr>
        </p:nvSpPr>
        <p:spPr/>
        <p:txBody>
          <a:bodyPr>
            <a:normAutofit/>
          </a:bodyPr>
          <a:lstStyle/>
          <a:p>
            <a:r>
              <a:rPr lang="en-US" sz="1600" dirty="0" smtClean="0"/>
              <a:t>Authentication and Authorization are two major aspects while thinking about securing your application</a:t>
            </a:r>
            <a:r>
              <a:rPr lang="en-US" sz="1600" dirty="0" smtClean="0"/>
              <a:t>.</a:t>
            </a:r>
          </a:p>
          <a:p>
            <a:r>
              <a:rPr lang="en-US" sz="1600" dirty="0" smtClean="0"/>
              <a:t>Security is the main concern of modern applications because anyone can steal your data if it is not secured. </a:t>
            </a:r>
            <a:endParaRPr lang="en-US" sz="1600" dirty="0" smtClean="0"/>
          </a:p>
          <a:p>
            <a:r>
              <a:rPr lang="en-US" sz="1600" dirty="0" smtClean="0"/>
              <a:t>if you are going to create an application where the data security is a primary concern, then think about Authentication and Authorization. </a:t>
            </a:r>
            <a:endParaRPr lang="en-US" sz="1600" dirty="0" smtClean="0"/>
          </a:p>
          <a:p>
            <a:r>
              <a:rPr lang="en-US" sz="1600" b="1" dirty="0" smtClean="0"/>
              <a:t>Authentication </a:t>
            </a:r>
            <a:r>
              <a:rPr lang="en-US" sz="1600" dirty="0" smtClean="0"/>
              <a:t>is the process of identifying the user. For example, one user lets say James logs in with his username and password, and the server uses his username and password to authenticate James</a:t>
            </a:r>
            <a:r>
              <a:rPr lang="en-US" sz="1600" dirty="0" smtClean="0"/>
              <a:t>.</a:t>
            </a:r>
          </a:p>
          <a:p>
            <a:r>
              <a:rPr lang="en-US" sz="1600" b="1" dirty="0" smtClean="0"/>
              <a:t>Authorization </a:t>
            </a:r>
            <a:r>
              <a:rPr lang="en-US" sz="1600" dirty="0" smtClean="0"/>
              <a:t>is the process of deciding whether the authenticated user is allowed to perform an action on a specific resource (Web API Resource) or not. For example, James (who is an authenticated user) has the permission to get a resource but does not have the permission to create a resource.</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t>Authentication </a:t>
            </a:r>
            <a:r>
              <a:rPr lang="en-IN" b="1" dirty="0" smtClean="0"/>
              <a:t>Types</a:t>
            </a:r>
            <a:r>
              <a:rPr lang="en-IN" b="1" dirty="0" smtClean="0"/>
              <a:t> </a:t>
            </a:r>
            <a:endParaRPr lang="en-IN" b="1" dirty="0"/>
          </a:p>
        </p:txBody>
      </p:sp>
      <p:sp>
        <p:nvSpPr>
          <p:cNvPr id="5" name="Content Placeholder 4"/>
          <p:cNvSpPr>
            <a:spLocks noGrp="1"/>
          </p:cNvSpPr>
          <p:nvPr>
            <p:ph sz="quarter" idx="1"/>
          </p:nvPr>
        </p:nvSpPr>
        <p:spPr/>
        <p:txBody>
          <a:bodyPr>
            <a:normAutofit/>
          </a:bodyPr>
          <a:lstStyle/>
          <a:p>
            <a:r>
              <a:rPr lang="en-US" sz="1600" dirty="0" smtClean="0"/>
              <a:t>We have many techniques to validate the users, like </a:t>
            </a:r>
            <a:endParaRPr lang="en-US" sz="1600" dirty="0" smtClean="0"/>
          </a:p>
          <a:p>
            <a:r>
              <a:rPr lang="en-US" sz="1600" dirty="0" smtClean="0"/>
              <a:t>Windows Authentication</a:t>
            </a:r>
          </a:p>
          <a:p>
            <a:r>
              <a:rPr lang="en-US" sz="1600" dirty="0" smtClean="0"/>
              <a:t>Cookie Authentication</a:t>
            </a:r>
            <a:endParaRPr lang="en-US" sz="1600" dirty="0" smtClean="0"/>
          </a:p>
          <a:p>
            <a:r>
              <a:rPr lang="en-US" sz="1600" dirty="0" smtClean="0"/>
              <a:t>JWT Authentication</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US" sz="1600" dirty="0" smtClean="0">
                <a:hlinkClick r:id="rId3"/>
              </a:rPr>
              <a:t>JWT (JSON web token) </a:t>
            </a:r>
            <a:r>
              <a:rPr lang="en-US" sz="1600" dirty="0" smtClean="0"/>
              <a:t>has become more and more popular in web development. It is an open standard which allows transmitting data between parties as a JSON object in a secure and compact way. The data transmitting using JWT between parties are digitally signed so that it can be easily verified and trusted. </a:t>
            </a:r>
            <a:r>
              <a:rPr lang="en-IN" sz="1600" dirty="0"/>
              <a:t> It's an open standard to pass user data between client and server. </a:t>
            </a:r>
            <a:endParaRPr lang="en-IN" sz="1600" dirty="0" smtClean="0"/>
          </a:p>
          <a:p>
            <a:r>
              <a:rPr lang="en-IN" sz="1600" dirty="0"/>
              <a:t>JWT has many advantages over traditional cookie authentication. JWT is more secure and can also be used with non-browser clients</a:t>
            </a:r>
            <a:r>
              <a:rPr lang="en-IN" sz="1600" dirty="0" smtClean="0"/>
              <a:t>.</a:t>
            </a:r>
          </a:p>
          <a:p>
            <a:r>
              <a:rPr lang="en-IN" sz="1600" dirty="0" smtClean="0"/>
              <a:t>JWT </a:t>
            </a:r>
            <a:r>
              <a:rPr lang="en-IN" sz="1600" dirty="0"/>
              <a:t>is a </a:t>
            </a:r>
            <a:r>
              <a:rPr lang="en-IN" sz="1600" dirty="0" err="1"/>
              <a:t>prefferred</a:t>
            </a:r>
            <a:r>
              <a:rPr lang="en-IN" sz="1600" dirty="0"/>
              <a:t> choice for implementing authentication in Single Page Applications (SPA</a:t>
            </a:r>
            <a:r>
              <a:rPr lang="en-IN" sz="1600" dirty="0" smtClean="0"/>
              <a:t>).</a:t>
            </a:r>
            <a:r>
              <a:rPr lang="en-IN" sz="1600" dirty="0"/>
              <a:t> </a:t>
            </a:r>
            <a:endParaRPr lang="en-IN"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dirty="0"/>
              <a:t>A JWT token consists of three parts namely header, payload, and signature</a:t>
            </a:r>
            <a:r>
              <a:rPr lang="en-IN" sz="1600" dirty="0" smtClean="0"/>
              <a:t>.</a:t>
            </a:r>
          </a:p>
          <a:p>
            <a:r>
              <a:rPr lang="en-IN" sz="1600" dirty="0"/>
              <a:t>all the parts are separated by the dot (.). It looks like "</a:t>
            </a:r>
            <a:r>
              <a:rPr lang="en-IN" sz="1600" dirty="0" err="1"/>
              <a:t>hhhh.ppppp.sssss</a:t>
            </a:r>
            <a:r>
              <a:rPr lang="en-IN" sz="1600" dirty="0"/>
              <a:t>" and these parts are Base64Url encoded</a:t>
            </a:r>
            <a:r>
              <a:rPr lang="en-IN" sz="1600" dirty="0" smtClean="0"/>
              <a:t>.</a:t>
            </a:r>
          </a:p>
          <a:p>
            <a:r>
              <a:rPr lang="en-IN" sz="1600" dirty="0"/>
              <a:t>The header part of JWT consists of two parts: the hash algorithm that used like RAS or HMAC SHA256, the second part is the type of token (it is always JWT</a:t>
            </a:r>
            <a:r>
              <a:rPr lang="en-IN" sz="1600" dirty="0" smtClean="0"/>
              <a:t>).</a:t>
            </a:r>
          </a:p>
          <a:p>
            <a:r>
              <a:rPr lang="en-IN" sz="1600" dirty="0"/>
              <a:t>The Payload part of JWT contains the claims (user information such as Username, email, etc.) and other metadata. The claim can be either Registered, Public or Private</a:t>
            </a:r>
            <a:r>
              <a:rPr lang="en-IN" sz="1600" dirty="0" smtClean="0"/>
              <a:t>.</a:t>
            </a:r>
          </a:p>
          <a:p>
            <a:r>
              <a:rPr lang="en-IN" sz="1600" dirty="0"/>
              <a:t>The signature part of JWT is created by using the base64 encoded value of header and payload, a secret key that used by the algorithm (defined in the Header part of JWT) and signs that. This part is being used to verify the message is same as original i.e. wasn't change in transition</a:t>
            </a:r>
            <a:r>
              <a:rPr lang="en-IN" sz="1600" dirty="0" smtClean="0"/>
              <a:t>.</a:t>
            </a:r>
          </a:p>
          <a:p>
            <a:r>
              <a:rPr lang="en-IN" sz="1600" dirty="0"/>
              <a:t>The jwt.io debugger (https://jwt.io/) is enable us to decode the JWT (not decode signature part) and we can verify or generate new token.</a:t>
            </a:r>
            <a:endParaRPr lang="en-US" sz="1600" dirty="0"/>
          </a:p>
        </p:txBody>
      </p:sp>
    </p:spTree>
    <p:extLst>
      <p:ext uri="{BB962C8B-B14F-4D97-AF65-F5344CB8AC3E}">
        <p14:creationId xmlns:p14="http://schemas.microsoft.com/office/powerpoint/2010/main" xmlns="" val="275505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Why Use JWT (JSON Web Token)?</a:t>
            </a:r>
          </a:p>
        </p:txBody>
      </p:sp>
      <p:sp>
        <p:nvSpPr>
          <p:cNvPr id="5" name="Content Placeholder 4"/>
          <p:cNvSpPr>
            <a:spLocks noGrp="1"/>
          </p:cNvSpPr>
          <p:nvPr>
            <p:ph sz="quarter" idx="1"/>
          </p:nvPr>
        </p:nvSpPr>
        <p:spPr/>
        <p:txBody>
          <a:bodyPr>
            <a:normAutofit/>
          </a:bodyPr>
          <a:lstStyle/>
          <a:p>
            <a:r>
              <a:rPr lang="en-IN" sz="1600" dirty="0"/>
              <a:t>JWT is convenient, compact, and </a:t>
            </a:r>
            <a:r>
              <a:rPr lang="en-IN" sz="1600" dirty="0" smtClean="0"/>
              <a:t>secure.</a:t>
            </a:r>
          </a:p>
          <a:p>
            <a:r>
              <a:rPr lang="en-IN" sz="1600" dirty="0"/>
              <a:t>The token is simply a based64 encoded string that contains the few header fields and payloads, so it usually contains fewer bytes compare to other tokens</a:t>
            </a:r>
            <a:r>
              <a:rPr lang="en-IN" sz="1600" dirty="0" smtClean="0"/>
              <a:t>.</a:t>
            </a:r>
          </a:p>
          <a:p>
            <a:r>
              <a:rPr lang="en-IN" sz="1600" dirty="0" smtClean="0"/>
              <a:t> </a:t>
            </a:r>
            <a:r>
              <a:rPr lang="en-IN" sz="1600" dirty="0"/>
              <a:t>It can be signed using either RSA public/private key-pair encryption or HMAC encryption using a shared secret, so they are more secure. </a:t>
            </a:r>
            <a:endParaRPr lang="en-IN" sz="1600" dirty="0" smtClean="0"/>
          </a:p>
          <a:p>
            <a:r>
              <a:rPr lang="en-IN" sz="1600" dirty="0" smtClean="0"/>
              <a:t>It </a:t>
            </a:r>
            <a:r>
              <a:rPr lang="en-IN" sz="1600" dirty="0"/>
              <a:t>is open source libraries and readily available libraries with various technologies such as </a:t>
            </a:r>
            <a:r>
              <a:rPr lang="en-IN" sz="1600" dirty="0" err="1"/>
              <a:t>.net</a:t>
            </a:r>
            <a:r>
              <a:rPr lang="en-IN" sz="1600" dirty="0"/>
              <a:t>, Python, Java, Ruby, Swift etc</a:t>
            </a:r>
            <a:r>
              <a:rPr lang="en-IN" sz="1600" dirty="0" smtClean="0"/>
              <a:t>.</a:t>
            </a:r>
          </a:p>
          <a:p>
            <a:r>
              <a:rPr lang="en-IN" sz="1600" dirty="0"/>
              <a:t>There are many XML based tokens are available such as SAML (Security Assertion </a:t>
            </a:r>
            <a:r>
              <a:rPr lang="en-IN" sz="1600" dirty="0" err="1"/>
              <a:t>Markup</a:t>
            </a:r>
            <a:r>
              <a:rPr lang="en-IN" sz="1600" dirty="0"/>
              <a:t> Language) token, SWT (Simple Web Token), etc. The JWT is JSON based. The size of encoded JSON smaller compare to the size of encoded XML, so JSON Web Token is more compact than the other token. </a:t>
            </a:r>
            <a:r>
              <a:rPr lang="en-IN" sz="1600"/>
              <a:t>It is more secure because it uses public/private key in the form of an X.509 certificate for signing.</a:t>
            </a:r>
            <a:endParaRPr lang="en-US" sz="1600" dirty="0"/>
          </a:p>
        </p:txBody>
      </p:sp>
    </p:spTree>
    <p:extLst>
      <p:ext uri="{BB962C8B-B14F-4D97-AF65-F5344CB8AC3E}">
        <p14:creationId xmlns:p14="http://schemas.microsoft.com/office/powerpoint/2010/main" xmlns="" val="1122364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dirty="0"/>
              <a:t>a simplified flow of operations would be</a:t>
            </a:r>
            <a:r>
              <a:rPr lang="en-IN" sz="1600" dirty="0" smtClean="0"/>
              <a:t>:</a:t>
            </a:r>
          </a:p>
          <a:p>
            <a:r>
              <a:rPr lang="en-IN" sz="1600" dirty="0"/>
              <a:t>Client sends security credentials such as user name and password to the server for validation</a:t>
            </a:r>
            <a:r>
              <a:rPr lang="en-IN" sz="1600" dirty="0" smtClean="0"/>
              <a:t>.</a:t>
            </a:r>
          </a:p>
          <a:p>
            <a:r>
              <a:rPr lang="en-IN" sz="1600" dirty="0"/>
              <a:t>Server validates the user name and password</a:t>
            </a:r>
            <a:r>
              <a:rPr lang="en-IN" sz="1600" dirty="0" smtClean="0"/>
              <a:t>.</a:t>
            </a:r>
          </a:p>
          <a:p>
            <a:r>
              <a:rPr lang="en-IN" sz="1600" dirty="0"/>
              <a:t>If found correct the server generates and issues a JWT token to the client</a:t>
            </a:r>
            <a:r>
              <a:rPr lang="en-IN" sz="1600" dirty="0" smtClean="0"/>
              <a:t>.</a:t>
            </a:r>
          </a:p>
          <a:p>
            <a:r>
              <a:rPr lang="en-IN" sz="1600" dirty="0"/>
              <a:t>The client receives the token and stores it somewhere</a:t>
            </a:r>
            <a:r>
              <a:rPr lang="en-IN" sz="1600" dirty="0" smtClean="0"/>
              <a:t>.</a:t>
            </a:r>
          </a:p>
          <a:p>
            <a:r>
              <a:rPr lang="en-IN" sz="1600" dirty="0"/>
              <a:t>While requesting any resource or action from the server, the client adds the JWT token issued earlier in the Authorization header</a:t>
            </a:r>
            <a:r>
              <a:rPr lang="en-IN" sz="1600" dirty="0" smtClean="0"/>
              <a:t>.</a:t>
            </a:r>
          </a:p>
          <a:p>
            <a:r>
              <a:rPr lang="en-IN" sz="1600" dirty="0"/>
              <a:t>Server reads the authorization header to retrieve the JWT token</a:t>
            </a:r>
            <a:r>
              <a:rPr lang="en-IN" sz="1600" dirty="0" smtClean="0"/>
              <a:t>.</a:t>
            </a:r>
          </a:p>
          <a:p>
            <a:r>
              <a:rPr lang="en-IN" sz="1600" dirty="0"/>
              <a:t>If the token is valid, the server performs the action requested by the </a:t>
            </a:r>
            <a:r>
              <a:rPr lang="en-IN" sz="1600" dirty="0" smtClean="0"/>
              <a:t>client</a:t>
            </a:r>
          </a:p>
          <a:p>
            <a:r>
              <a:rPr lang="en-IN" sz="1600" dirty="0" smtClean="0"/>
              <a:t>Simply </a:t>
            </a:r>
            <a:r>
              <a:rPr lang="en-IN" sz="1600" dirty="0"/>
              <a:t>put JWT acts like a ticket. If the incoming request has a ticket, it is allowed to access a resource.</a:t>
            </a:r>
            <a:endParaRPr lang="en-US" sz="1600" dirty="0"/>
          </a:p>
        </p:txBody>
      </p:sp>
    </p:spTree>
    <p:extLst>
      <p:ext uri="{BB962C8B-B14F-4D97-AF65-F5344CB8AC3E}">
        <p14:creationId xmlns:p14="http://schemas.microsoft.com/office/powerpoint/2010/main" xmlns="" val="4149669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b="1" dirty="0"/>
              <a:t>Steps required to implement JWT based authentication</a:t>
            </a:r>
          </a:p>
          <a:p>
            <a:r>
              <a:rPr lang="en-IN" sz="1600" dirty="0"/>
              <a:t>In order to implement JWT based authentication you need to perform the following </a:t>
            </a:r>
            <a:r>
              <a:rPr lang="en-IN" sz="1600" dirty="0" smtClean="0"/>
              <a:t>steps</a:t>
            </a:r>
          </a:p>
          <a:p>
            <a:r>
              <a:rPr lang="en-IN" sz="1600" dirty="0"/>
              <a:t>Store JWT details in a configuration file</a:t>
            </a:r>
            <a:r>
              <a:rPr lang="en-IN" sz="1600" dirty="0" smtClean="0"/>
              <a:t>.</a:t>
            </a:r>
          </a:p>
          <a:p>
            <a:r>
              <a:rPr lang="en-IN" sz="1600" dirty="0"/>
              <a:t>Enable JWT authentication scheme in the application </a:t>
            </a:r>
            <a:r>
              <a:rPr lang="en-IN" sz="1600" dirty="0" err="1"/>
              <a:t>startup</a:t>
            </a:r>
            <a:r>
              <a:rPr lang="en-IN" sz="1600" dirty="0" smtClean="0"/>
              <a:t>.</a:t>
            </a:r>
          </a:p>
          <a:p>
            <a:r>
              <a:rPr lang="en-IN" sz="1600" dirty="0"/>
              <a:t>Create some mechanism that validates user name and password, and issues a JWT</a:t>
            </a:r>
            <a:r>
              <a:rPr lang="en-IN" sz="1600" dirty="0" smtClean="0"/>
              <a:t>.</a:t>
            </a:r>
          </a:p>
          <a:p>
            <a:r>
              <a:rPr lang="en-IN" sz="1600" dirty="0"/>
              <a:t>Create a secured </a:t>
            </a:r>
            <a:r>
              <a:rPr lang="en-IN" sz="1600" dirty="0" smtClean="0"/>
              <a:t>API</a:t>
            </a:r>
          </a:p>
          <a:p>
            <a:r>
              <a:rPr lang="en-IN" sz="1600" dirty="0"/>
              <a:t>Invoke the API from a client</a:t>
            </a:r>
            <a:endParaRPr lang="en-US" sz="1600" dirty="0"/>
          </a:p>
        </p:txBody>
      </p:sp>
    </p:spTree>
    <p:extLst>
      <p:ext uri="{BB962C8B-B14F-4D97-AF65-F5344CB8AC3E}">
        <p14:creationId xmlns:p14="http://schemas.microsoft.com/office/powerpoint/2010/main" xmlns="" val="1848812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1985</TotalTime>
  <Words>645</Words>
  <Application>Microsoft Office PowerPoint</Application>
  <PresentationFormat>On-screen Show (4:3)</PresentationFormat>
  <Paragraphs>60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Authentication and Authorization </vt:lpstr>
      <vt:lpstr>Authentication Types </vt:lpstr>
      <vt:lpstr>JWT Authentication In ASP.NET Core APIs</vt:lpstr>
      <vt:lpstr>JWT Authentication In ASP.NET Core APIs</vt:lpstr>
      <vt:lpstr>Why Use JWT (JSON Web Token)?</vt:lpstr>
      <vt:lpstr>JWT Authentication In ASP.NET Core APIs</vt:lpstr>
      <vt:lpstr>JWT Authentication In ASP.NET Core APIs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79</cp:revision>
  <dcterms:created xsi:type="dcterms:W3CDTF">2006-08-16T00:00:00Z</dcterms:created>
  <dcterms:modified xsi:type="dcterms:W3CDTF">2020-02-27T12:05:55Z</dcterms:modified>
</cp:coreProperties>
</file>