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326" r:id="rId3"/>
    <p:sldId id="332" r:id="rId4"/>
    <p:sldId id="333" r:id="rId5"/>
    <p:sldId id="334" r:id="rId6"/>
    <p:sldId id="335" r:id="rId7"/>
    <p:sldId id="336" r:id="rId8"/>
    <p:sldId id="337" r:id="rId9"/>
    <p:sldId id="338" r:id="rId10"/>
    <p:sldId id="341" r:id="rId11"/>
    <p:sldId id="339"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6918" autoAdjust="0"/>
  </p:normalViewPr>
  <p:slideViewPr>
    <p:cSldViewPr>
      <p:cViewPr>
        <p:scale>
          <a:sx n="80" d="100"/>
          <a:sy n="80" d="100"/>
        </p:scale>
        <p:origin x="-1086"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1/16/2020</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1/16/2020</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1/16/2020</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javatpoint.com/what-is-github"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endParaRPr lang="en-US" dirty="0"/>
          </a:p>
        </p:txBody>
      </p:sp>
      <p:sp>
        <p:nvSpPr>
          <p:cNvPr id="6" name="Content Placeholder 5"/>
          <p:cNvSpPr>
            <a:spLocks noGrp="1"/>
          </p:cNvSpPr>
          <p:nvPr>
            <p:ph sz="quarter" idx="1"/>
          </p:nvPr>
        </p:nvSpPr>
        <p:spPr/>
        <p:txBody>
          <a:bodyPr>
            <a:normAutofit/>
          </a:bodyPr>
          <a:lstStyle/>
          <a:p>
            <a:r>
              <a:rPr lang="en-US" sz="1400" dirty="0" err="1" smtClean="0"/>
              <a:t>Git</a:t>
            </a:r>
            <a:r>
              <a:rPr lang="en-US" sz="1400" dirty="0" smtClean="0"/>
              <a:t> is a modern and widely used </a:t>
            </a:r>
            <a:r>
              <a:rPr lang="en-US" sz="1400" b="1" dirty="0" smtClean="0"/>
              <a:t>distributed version control</a:t>
            </a:r>
            <a:r>
              <a:rPr lang="en-US" sz="1400" dirty="0" smtClean="0"/>
              <a:t> system in the world. It is developed to manage projects with high speed and efficiency. The version control system allows us to monitor and work together with our team members at the same workspace</a:t>
            </a:r>
            <a:r>
              <a:rPr lang="en-US" sz="1400" dirty="0" smtClean="0"/>
              <a:t>.</a:t>
            </a:r>
          </a:p>
          <a:p>
            <a:r>
              <a:rPr lang="en-US" sz="1400" dirty="0" smtClean="0"/>
              <a:t>you to understand the distributed version control system </a:t>
            </a:r>
            <a:r>
              <a:rPr lang="en-US" sz="1400" dirty="0" err="1" smtClean="0"/>
              <a:t>Git</a:t>
            </a:r>
            <a:r>
              <a:rPr lang="en-US" sz="1400" dirty="0" smtClean="0"/>
              <a:t> via the command line as well as with </a:t>
            </a:r>
            <a:r>
              <a:rPr lang="en-US" sz="1400" dirty="0" err="1" smtClean="0">
                <a:hlinkClick r:id="rId2"/>
              </a:rPr>
              <a:t>GitHub</a:t>
            </a:r>
            <a:r>
              <a:rPr lang="en-US" sz="1400" dirty="0" smtClean="0"/>
              <a:t>. </a:t>
            </a:r>
            <a:endParaRPr lang="en-US" sz="1400" dirty="0" smtClean="0"/>
          </a:p>
          <a:p>
            <a:r>
              <a:rPr lang="en-US" sz="1400" dirty="0" smtClean="0"/>
              <a:t>What is </a:t>
            </a:r>
            <a:r>
              <a:rPr lang="en-US" sz="1400" dirty="0" err="1" smtClean="0"/>
              <a:t>Git</a:t>
            </a:r>
            <a:r>
              <a:rPr lang="en-US" sz="1400" dirty="0" smtClean="0"/>
              <a:t>?</a:t>
            </a:r>
          </a:p>
          <a:p>
            <a:r>
              <a:rPr lang="en-US" sz="1400" b="1" dirty="0" err="1" smtClean="0"/>
              <a:t>Git</a:t>
            </a:r>
            <a:r>
              <a:rPr lang="en-US" sz="1400" dirty="0" smtClean="0"/>
              <a:t> is an </a:t>
            </a:r>
            <a:r>
              <a:rPr lang="en-US" sz="1400" b="1" dirty="0" smtClean="0"/>
              <a:t>open-source distributed version control system</a:t>
            </a:r>
            <a:r>
              <a:rPr lang="en-US" sz="1400" dirty="0" smtClean="0"/>
              <a:t>. It is designed to handle minor to major projects with high speed and efficiency. It is developed to co-ordinate the work among the developers. The version control allows us to track and work together with our team members at the same workspace.</a:t>
            </a:r>
          </a:p>
          <a:p>
            <a:r>
              <a:rPr lang="en-US" sz="1400" dirty="0" err="1" smtClean="0"/>
              <a:t>Git</a:t>
            </a:r>
            <a:r>
              <a:rPr lang="en-US" sz="1400" dirty="0" smtClean="0"/>
              <a:t> is foundation of many services like </a:t>
            </a:r>
            <a:r>
              <a:rPr lang="en-US" sz="1400" b="1" dirty="0" err="1" smtClean="0"/>
              <a:t>GitHub</a:t>
            </a:r>
            <a:r>
              <a:rPr lang="en-US" sz="1400" dirty="0" smtClean="0"/>
              <a:t> and </a:t>
            </a:r>
            <a:r>
              <a:rPr lang="en-US" sz="1400" b="1" dirty="0" err="1" smtClean="0"/>
              <a:t>GitLab</a:t>
            </a:r>
            <a:r>
              <a:rPr lang="en-US" sz="1400" dirty="0" smtClean="0"/>
              <a:t>, but we can use </a:t>
            </a:r>
            <a:r>
              <a:rPr lang="en-US" sz="1400" dirty="0" err="1" smtClean="0"/>
              <a:t>Git</a:t>
            </a:r>
            <a:r>
              <a:rPr lang="en-US" sz="1400" dirty="0" smtClean="0"/>
              <a:t> without using any other </a:t>
            </a:r>
            <a:r>
              <a:rPr lang="en-US" sz="1400" dirty="0" err="1" smtClean="0"/>
              <a:t>Git</a:t>
            </a:r>
            <a:r>
              <a:rPr lang="en-US" sz="1400" dirty="0" smtClean="0"/>
              <a:t> services. </a:t>
            </a:r>
            <a:r>
              <a:rPr lang="en-US" sz="1400" dirty="0" err="1" smtClean="0"/>
              <a:t>Git</a:t>
            </a:r>
            <a:r>
              <a:rPr lang="en-US" sz="1400" dirty="0" smtClean="0"/>
              <a:t> can be used </a:t>
            </a:r>
            <a:r>
              <a:rPr lang="en-US" sz="1400" b="1" dirty="0" smtClean="0"/>
              <a:t>privately</a:t>
            </a:r>
            <a:r>
              <a:rPr lang="en-US" sz="1400" dirty="0" smtClean="0"/>
              <a:t> and </a:t>
            </a:r>
            <a:r>
              <a:rPr lang="en-US" sz="1400" b="1" dirty="0" smtClean="0"/>
              <a:t>publicly</a:t>
            </a:r>
            <a:r>
              <a:rPr lang="en-US" sz="1400" dirty="0" smtClean="0"/>
              <a:t>.</a:t>
            </a:r>
          </a:p>
          <a:p>
            <a:r>
              <a:rPr lang="en-US" sz="1400" dirty="0" err="1" smtClean="0"/>
              <a:t>Git</a:t>
            </a:r>
            <a:r>
              <a:rPr lang="en-US" sz="1400" dirty="0" smtClean="0"/>
              <a:t> was created by </a:t>
            </a:r>
            <a:r>
              <a:rPr lang="en-US" sz="1400" b="1" dirty="0" err="1" smtClean="0"/>
              <a:t>Linus</a:t>
            </a:r>
            <a:r>
              <a:rPr lang="en-US" sz="1400" b="1" dirty="0" smtClean="0"/>
              <a:t> </a:t>
            </a:r>
            <a:r>
              <a:rPr lang="en-US" sz="1400" b="1" dirty="0" err="1" smtClean="0"/>
              <a:t>Torvalds</a:t>
            </a:r>
            <a:r>
              <a:rPr lang="en-US" sz="1400" dirty="0" smtClean="0"/>
              <a:t> in </a:t>
            </a:r>
            <a:r>
              <a:rPr lang="en-US" sz="1400" b="1" dirty="0" smtClean="0"/>
              <a:t>2005</a:t>
            </a:r>
            <a:r>
              <a:rPr lang="en-US" sz="1400" dirty="0" smtClean="0"/>
              <a:t> to develop Linux Kernel. It is also used as an important distributed version-control tool for </a:t>
            </a:r>
            <a:r>
              <a:rPr lang="en-US" sz="1400" b="1" dirty="0" smtClean="0"/>
              <a:t>the </a:t>
            </a:r>
            <a:r>
              <a:rPr lang="en-US" sz="1400" b="1" dirty="0" err="1" smtClean="0"/>
              <a:t>DevOps</a:t>
            </a:r>
            <a:r>
              <a:rPr lang="en-US" sz="1400" dirty="0" smtClean="0"/>
              <a:t>.</a:t>
            </a:r>
          </a:p>
          <a:p>
            <a:r>
              <a:rPr lang="en-US" sz="1400" dirty="0" err="1" smtClean="0"/>
              <a:t>Git</a:t>
            </a:r>
            <a:r>
              <a:rPr lang="en-US" sz="1400" dirty="0" smtClean="0"/>
              <a:t> is easy to learn, and has fast performance. It is superior to other SCM tools like Subversion, CVS, Perforce, and </a:t>
            </a:r>
            <a:r>
              <a:rPr lang="en-US" sz="1400" dirty="0" err="1" smtClean="0"/>
              <a:t>ClearCase</a:t>
            </a:r>
            <a:r>
              <a:rPr lang="en-US" sz="1400" dirty="0" smtClean="0"/>
              <a:t>.</a:t>
            </a:r>
          </a:p>
          <a:p>
            <a:endParaRPr lang="en-US" sz="1400" dirty="0" smtClean="0"/>
          </a:p>
          <a:p>
            <a:endParaRPr lang="en-US" sz="1400" dirty="0">
              <a:latin typeface="Calibri" pitchFamily="34" charset="0"/>
              <a:cs typeface="Calibri" pitchFamily="34" charset="0"/>
            </a:endParaRPr>
          </a:p>
        </p:txBody>
      </p:sp>
      <p:pic>
        <p:nvPicPr>
          <p:cNvPr id="1026" name="Picture 2" descr="C:\Users\SANTHOSH\Desktop\features-of-git.jpg"/>
          <p:cNvPicPr>
            <a:picLocks noChangeAspect="1" noChangeArrowheads="1"/>
          </p:cNvPicPr>
          <p:nvPr/>
        </p:nvPicPr>
        <p:blipFill>
          <a:blip r:embed="rId3"/>
          <a:srcRect/>
          <a:stretch>
            <a:fillRect/>
          </a:stretch>
        </p:blipFill>
        <p:spPr bwMode="auto">
          <a:xfrm>
            <a:off x="2743200" y="5029200"/>
            <a:ext cx="3008312" cy="198548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Git</a:t>
            </a:r>
            <a:r>
              <a:rPr lang="en-US" dirty="0" smtClean="0"/>
              <a:t> </a:t>
            </a:r>
            <a:r>
              <a:rPr lang="en-US" dirty="0" err="1" smtClean="0"/>
              <a:t>vs</a:t>
            </a:r>
            <a:r>
              <a:rPr lang="en-US" dirty="0" smtClean="0"/>
              <a:t> </a:t>
            </a:r>
            <a:r>
              <a:rPr lang="en-US" dirty="0" err="1" smtClean="0"/>
              <a:t>GitHub</a:t>
            </a:r>
            <a:endParaRPr lang="en-US" dirty="0"/>
          </a:p>
        </p:txBody>
      </p:sp>
      <p:graphicFrame>
        <p:nvGraphicFramePr>
          <p:cNvPr id="5" name="Content Placeholder 4"/>
          <p:cNvGraphicFramePr>
            <a:graphicFrameLocks noGrp="1"/>
          </p:cNvGraphicFramePr>
          <p:nvPr>
            <p:ph sz="quarter" idx="1"/>
          </p:nvPr>
        </p:nvGraphicFramePr>
        <p:xfrm>
          <a:off x="304800" y="1664484"/>
          <a:ext cx="8610600" cy="5193516"/>
        </p:xfrm>
        <a:graphic>
          <a:graphicData uri="http://schemas.openxmlformats.org/drawingml/2006/table">
            <a:tbl>
              <a:tblPr firstRow="1" bandRow="1">
                <a:tableStyleId>{5C22544A-7EE6-4342-B048-85BDC9FD1C3A}</a:tableStyleId>
              </a:tblPr>
              <a:tblGrid>
                <a:gridCol w="4305300"/>
                <a:gridCol w="4305300"/>
              </a:tblGrid>
              <a:tr h="381263">
                <a:tc>
                  <a:txBody>
                    <a:bodyPr/>
                    <a:lstStyle/>
                    <a:p>
                      <a:pPr algn="l" fontAlgn="t"/>
                      <a:r>
                        <a:rPr lang="en-US" sz="1400" dirty="0" err="1">
                          <a:solidFill>
                            <a:srgbClr val="000000"/>
                          </a:solidFill>
                          <a:latin typeface="times new roman"/>
                        </a:rPr>
                        <a:t>Git</a:t>
                      </a:r>
                      <a:endParaRPr lang="en-US" sz="1400" dirty="0">
                        <a:solidFill>
                          <a:srgbClr val="000000"/>
                        </a:solidFill>
                        <a:latin typeface="times new roman"/>
                      </a:endParaRPr>
                    </a:p>
                  </a:txBody>
                  <a:tcPr marL="114300" marR="114300" marT="114300" marB="114300"/>
                </a:tc>
                <a:tc>
                  <a:txBody>
                    <a:bodyPr/>
                    <a:lstStyle/>
                    <a:p>
                      <a:pPr algn="l" fontAlgn="t"/>
                      <a:r>
                        <a:rPr lang="en-US" sz="1400">
                          <a:solidFill>
                            <a:srgbClr val="000000"/>
                          </a:solidFill>
                          <a:latin typeface="times new roman"/>
                        </a:rPr>
                        <a:t>GitHub</a:t>
                      </a:r>
                    </a:p>
                  </a:txBody>
                  <a:tcPr marL="114300" marR="114300" marT="114300" marB="114300"/>
                </a:tc>
              </a:tr>
              <a:tr h="947382">
                <a:tc>
                  <a:txBody>
                    <a:bodyPr/>
                    <a:lstStyle/>
                    <a:p>
                      <a:pPr algn="l" fontAlgn="t"/>
                      <a:r>
                        <a:rPr lang="en-US" sz="1400" dirty="0" err="1">
                          <a:solidFill>
                            <a:srgbClr val="000000"/>
                          </a:solidFill>
                          <a:latin typeface="verdana"/>
                        </a:rPr>
                        <a:t>Git</a:t>
                      </a:r>
                      <a:r>
                        <a:rPr lang="en-US" sz="1400" dirty="0">
                          <a:solidFill>
                            <a:srgbClr val="000000"/>
                          </a:solidFill>
                          <a:latin typeface="verdana"/>
                        </a:rPr>
                        <a:t> is a distributed version control tool that can manage a programmer's source code history.</a:t>
                      </a:r>
                    </a:p>
                  </a:txBody>
                  <a:tcPr marL="76200" marR="76200" marT="76200" marB="76200"/>
                </a:tc>
                <a:tc>
                  <a:txBody>
                    <a:bodyPr/>
                    <a:lstStyle/>
                    <a:p>
                      <a:pPr algn="l" fontAlgn="t"/>
                      <a:r>
                        <a:rPr lang="en-US" sz="1400">
                          <a:solidFill>
                            <a:srgbClr val="000000"/>
                          </a:solidFill>
                          <a:latin typeface="verdana"/>
                        </a:rPr>
                        <a:t>GitHub is a cloud-based tool developed around the Git tool.</a:t>
                      </a:r>
                    </a:p>
                  </a:txBody>
                  <a:tcPr marL="76200" marR="76200" marT="76200" marB="76200"/>
                </a:tc>
              </a:tr>
              <a:tr h="683298">
                <a:tc>
                  <a:txBody>
                    <a:bodyPr/>
                    <a:lstStyle/>
                    <a:p>
                      <a:pPr algn="l" fontAlgn="t"/>
                      <a:r>
                        <a:rPr lang="en-US" sz="1400" dirty="0">
                          <a:solidFill>
                            <a:srgbClr val="000000"/>
                          </a:solidFill>
                          <a:latin typeface="verdana"/>
                        </a:rPr>
                        <a:t>A developer installs </a:t>
                      </a:r>
                      <a:r>
                        <a:rPr lang="en-US" sz="1400" dirty="0" err="1">
                          <a:solidFill>
                            <a:srgbClr val="000000"/>
                          </a:solidFill>
                          <a:latin typeface="verdana"/>
                        </a:rPr>
                        <a:t>Git</a:t>
                      </a:r>
                      <a:r>
                        <a:rPr lang="en-US" sz="1400" dirty="0">
                          <a:solidFill>
                            <a:srgbClr val="000000"/>
                          </a:solidFill>
                          <a:latin typeface="verdana"/>
                        </a:rPr>
                        <a:t> tool locally.</a:t>
                      </a:r>
                    </a:p>
                  </a:txBody>
                  <a:tcPr marL="76200" marR="76200" marT="76200" marB="76200"/>
                </a:tc>
                <a:tc>
                  <a:txBody>
                    <a:bodyPr/>
                    <a:lstStyle/>
                    <a:p>
                      <a:pPr algn="l" fontAlgn="t"/>
                      <a:r>
                        <a:rPr lang="en-US" sz="1400" dirty="0" err="1">
                          <a:solidFill>
                            <a:srgbClr val="000000"/>
                          </a:solidFill>
                          <a:latin typeface="verdana"/>
                        </a:rPr>
                        <a:t>GitHub</a:t>
                      </a:r>
                      <a:r>
                        <a:rPr lang="en-US" sz="1400" dirty="0">
                          <a:solidFill>
                            <a:srgbClr val="000000"/>
                          </a:solidFill>
                          <a:latin typeface="verdana"/>
                        </a:rPr>
                        <a:t> is an online service to store code and push from the computer running the </a:t>
                      </a:r>
                      <a:r>
                        <a:rPr lang="en-US" sz="1400" dirty="0" err="1">
                          <a:solidFill>
                            <a:srgbClr val="000000"/>
                          </a:solidFill>
                          <a:latin typeface="verdana"/>
                        </a:rPr>
                        <a:t>Git</a:t>
                      </a:r>
                      <a:r>
                        <a:rPr lang="en-US" sz="1400" dirty="0">
                          <a:solidFill>
                            <a:srgbClr val="000000"/>
                          </a:solidFill>
                          <a:latin typeface="verdana"/>
                        </a:rPr>
                        <a:t> tool.</a:t>
                      </a:r>
                    </a:p>
                  </a:txBody>
                  <a:tcPr marL="76200" marR="76200" marT="76200" marB="76200"/>
                </a:tc>
              </a:tr>
              <a:tr h="739420">
                <a:tc>
                  <a:txBody>
                    <a:bodyPr/>
                    <a:lstStyle/>
                    <a:p>
                      <a:pPr algn="l" fontAlgn="t"/>
                      <a:r>
                        <a:rPr lang="en-US" sz="1400" dirty="0" err="1">
                          <a:solidFill>
                            <a:srgbClr val="000000"/>
                          </a:solidFill>
                          <a:latin typeface="verdana"/>
                        </a:rPr>
                        <a:t>Git</a:t>
                      </a:r>
                      <a:r>
                        <a:rPr lang="en-US" sz="1400" dirty="0">
                          <a:solidFill>
                            <a:srgbClr val="000000"/>
                          </a:solidFill>
                          <a:latin typeface="verdana"/>
                        </a:rPr>
                        <a:t> focused on version control and code sharing.</a:t>
                      </a:r>
                    </a:p>
                  </a:txBody>
                  <a:tcPr marL="76200" marR="76200" marT="76200" marB="76200"/>
                </a:tc>
                <a:tc>
                  <a:txBody>
                    <a:bodyPr/>
                    <a:lstStyle/>
                    <a:p>
                      <a:pPr algn="l" fontAlgn="t"/>
                      <a:r>
                        <a:rPr lang="en-US" sz="1400">
                          <a:solidFill>
                            <a:srgbClr val="000000"/>
                          </a:solidFill>
                          <a:latin typeface="verdana"/>
                        </a:rPr>
                        <a:t>GitHub focused on centralized source code hosting.</a:t>
                      </a:r>
                    </a:p>
                  </a:txBody>
                  <a:tcPr marL="76200" marR="76200" marT="76200" marB="76200"/>
                </a:tc>
              </a:tr>
              <a:tr h="531458">
                <a:tc>
                  <a:txBody>
                    <a:bodyPr/>
                    <a:lstStyle/>
                    <a:p>
                      <a:pPr algn="l" fontAlgn="t"/>
                      <a:r>
                        <a:rPr lang="en-US" sz="1400" dirty="0">
                          <a:solidFill>
                            <a:srgbClr val="000000"/>
                          </a:solidFill>
                          <a:latin typeface="verdana"/>
                        </a:rPr>
                        <a:t>It is a command-line tool.</a:t>
                      </a:r>
                    </a:p>
                  </a:txBody>
                  <a:tcPr marL="76200" marR="76200" marT="76200" marB="76200"/>
                </a:tc>
                <a:tc>
                  <a:txBody>
                    <a:bodyPr/>
                    <a:lstStyle/>
                    <a:p>
                      <a:pPr algn="l" fontAlgn="t"/>
                      <a:r>
                        <a:rPr lang="en-US" sz="1400">
                          <a:solidFill>
                            <a:srgbClr val="000000"/>
                          </a:solidFill>
                          <a:latin typeface="verdana"/>
                        </a:rPr>
                        <a:t>It is administered through the web.</a:t>
                      </a:r>
                    </a:p>
                  </a:txBody>
                  <a:tcPr marL="76200" marR="76200" marT="76200" marB="76200"/>
                </a:tc>
              </a:tr>
              <a:tr h="739420">
                <a:tc>
                  <a:txBody>
                    <a:bodyPr/>
                    <a:lstStyle/>
                    <a:p>
                      <a:pPr algn="l" fontAlgn="t"/>
                      <a:r>
                        <a:rPr lang="en-US" sz="1400" dirty="0">
                          <a:solidFill>
                            <a:srgbClr val="000000"/>
                          </a:solidFill>
                          <a:latin typeface="verdana"/>
                        </a:rPr>
                        <a:t>It facilitates with a desktop interface called </a:t>
                      </a:r>
                      <a:r>
                        <a:rPr lang="en-US" sz="1400" dirty="0" err="1">
                          <a:solidFill>
                            <a:srgbClr val="000000"/>
                          </a:solidFill>
                          <a:latin typeface="verdana"/>
                        </a:rPr>
                        <a:t>Git</a:t>
                      </a:r>
                      <a:r>
                        <a:rPr lang="en-US" sz="1400" dirty="0">
                          <a:solidFill>
                            <a:srgbClr val="000000"/>
                          </a:solidFill>
                          <a:latin typeface="verdana"/>
                        </a:rPr>
                        <a:t> </a:t>
                      </a:r>
                      <a:r>
                        <a:rPr lang="en-US" sz="1400" dirty="0" err="1">
                          <a:solidFill>
                            <a:srgbClr val="000000"/>
                          </a:solidFill>
                          <a:latin typeface="verdana"/>
                        </a:rPr>
                        <a:t>Gui</a:t>
                      </a:r>
                      <a:r>
                        <a:rPr lang="en-US" sz="1400" dirty="0">
                          <a:solidFill>
                            <a:srgbClr val="000000"/>
                          </a:solidFill>
                          <a:latin typeface="verdana"/>
                        </a:rPr>
                        <a:t>.</a:t>
                      </a:r>
                    </a:p>
                  </a:txBody>
                  <a:tcPr marL="76200" marR="76200" marT="76200" marB="76200"/>
                </a:tc>
                <a:tc>
                  <a:txBody>
                    <a:bodyPr/>
                    <a:lstStyle/>
                    <a:p>
                      <a:pPr algn="l" fontAlgn="t"/>
                      <a:r>
                        <a:rPr lang="en-US" sz="1400">
                          <a:solidFill>
                            <a:srgbClr val="000000"/>
                          </a:solidFill>
                          <a:latin typeface="verdana"/>
                        </a:rPr>
                        <a:t>It also facilitates with a desktop interface called GitHub Gui.</a:t>
                      </a:r>
                    </a:p>
                  </a:txBody>
                  <a:tcPr marL="76200" marR="76200" marT="76200" marB="76200"/>
                </a:tc>
              </a:tr>
              <a:tr h="531458">
                <a:tc>
                  <a:txBody>
                    <a:bodyPr/>
                    <a:lstStyle/>
                    <a:p>
                      <a:pPr algn="l" fontAlgn="t"/>
                      <a:r>
                        <a:rPr lang="en-US" sz="1400" dirty="0" err="1">
                          <a:solidFill>
                            <a:srgbClr val="000000"/>
                          </a:solidFill>
                          <a:latin typeface="verdana"/>
                        </a:rPr>
                        <a:t>Git</a:t>
                      </a:r>
                      <a:r>
                        <a:rPr lang="en-US" sz="1400" dirty="0">
                          <a:solidFill>
                            <a:srgbClr val="000000"/>
                          </a:solidFill>
                          <a:latin typeface="verdana"/>
                        </a:rPr>
                        <a:t> does not provide any user management feature.</a:t>
                      </a:r>
                    </a:p>
                  </a:txBody>
                  <a:tcPr marL="76200" marR="76200" marT="76200" marB="76200"/>
                </a:tc>
                <a:tc>
                  <a:txBody>
                    <a:bodyPr/>
                    <a:lstStyle/>
                    <a:p>
                      <a:pPr algn="l" fontAlgn="t"/>
                      <a:r>
                        <a:rPr lang="en-US" sz="1400">
                          <a:solidFill>
                            <a:srgbClr val="000000"/>
                          </a:solidFill>
                          <a:latin typeface="verdana"/>
                        </a:rPr>
                        <a:t>GitHub has a built-in user management feature.</a:t>
                      </a:r>
                    </a:p>
                  </a:txBody>
                  <a:tcPr marL="76200" marR="76200" marT="76200" marB="76200"/>
                </a:tc>
              </a:tr>
              <a:tr h="531458">
                <a:tc>
                  <a:txBody>
                    <a:bodyPr/>
                    <a:lstStyle/>
                    <a:p>
                      <a:pPr algn="l" fontAlgn="t"/>
                      <a:r>
                        <a:rPr lang="en-US" sz="1400" dirty="0">
                          <a:solidFill>
                            <a:srgbClr val="000000"/>
                          </a:solidFill>
                          <a:latin typeface="verdana"/>
                        </a:rPr>
                        <a:t>It has minimal tool configuration feature.</a:t>
                      </a:r>
                    </a:p>
                  </a:txBody>
                  <a:tcPr marL="76200" marR="76200" marT="76200" marB="76200"/>
                </a:tc>
                <a:tc>
                  <a:txBody>
                    <a:bodyPr/>
                    <a:lstStyle/>
                    <a:p>
                      <a:pPr algn="l" fontAlgn="t"/>
                      <a:r>
                        <a:rPr lang="en-US" sz="1400" dirty="0">
                          <a:solidFill>
                            <a:srgbClr val="000000"/>
                          </a:solidFill>
                          <a:latin typeface="verdana"/>
                        </a:rPr>
                        <a:t>It has a market place for tool configuration.</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Commands</a:t>
            </a:r>
            <a:endParaRPr lang="en-US" dirty="0"/>
          </a:p>
        </p:txBody>
      </p:sp>
      <p:graphicFrame>
        <p:nvGraphicFramePr>
          <p:cNvPr id="5" name="Content Placeholder 4"/>
          <p:cNvGraphicFramePr>
            <a:graphicFrameLocks noGrp="1"/>
          </p:cNvGraphicFramePr>
          <p:nvPr>
            <p:ph sz="quarter" idx="1"/>
          </p:nvPr>
        </p:nvGraphicFramePr>
        <p:xfrm>
          <a:off x="457200" y="1676400"/>
          <a:ext cx="8153400" cy="4592320"/>
        </p:xfrm>
        <a:graphic>
          <a:graphicData uri="http://schemas.openxmlformats.org/drawingml/2006/table">
            <a:tbl>
              <a:tblPr firstRow="1" bandRow="1">
                <a:tableStyleId>{5C22544A-7EE6-4342-B048-85BDC9FD1C3A}</a:tableStyleId>
              </a:tblPr>
              <a:tblGrid>
                <a:gridCol w="3276600"/>
                <a:gridCol w="4876800"/>
              </a:tblGrid>
              <a:tr h="370840">
                <a:tc>
                  <a:txBody>
                    <a:bodyPr/>
                    <a:lstStyle/>
                    <a:p>
                      <a:r>
                        <a:rPr kumimoji="0" lang="en-US" b="0" i="0" kern="1200" dirty="0" smtClean="0">
                          <a:solidFill>
                            <a:schemeClr val="lt1"/>
                          </a:solidFill>
                          <a:latin typeface="+mn-lt"/>
                          <a:ea typeface="+mn-ea"/>
                          <a:cs typeface="+mn-cs"/>
                        </a:rPr>
                        <a:t>Task</a:t>
                      </a:r>
                      <a:endParaRPr lang="en-US" dirty="0"/>
                    </a:p>
                  </a:txBody>
                  <a:tcPr/>
                </a:tc>
                <a:tc>
                  <a:txBody>
                    <a:bodyPr/>
                    <a:lstStyle/>
                    <a:p>
                      <a:r>
                        <a:rPr kumimoji="0" lang="en-US" b="0" i="0" kern="1200" dirty="0" err="1" smtClean="0">
                          <a:solidFill>
                            <a:schemeClr val="lt1"/>
                          </a:solidFill>
                          <a:latin typeface="+mn-lt"/>
                          <a:ea typeface="+mn-ea"/>
                          <a:cs typeface="+mn-cs"/>
                        </a:rPr>
                        <a:t>Git</a:t>
                      </a:r>
                      <a:r>
                        <a:rPr kumimoji="0" lang="en-US" b="0" i="0" kern="1200" dirty="0" smtClean="0">
                          <a:solidFill>
                            <a:schemeClr val="lt1"/>
                          </a:solidFill>
                          <a:latin typeface="+mn-lt"/>
                          <a:ea typeface="+mn-ea"/>
                          <a:cs typeface="+mn-cs"/>
                        </a:rPr>
                        <a:t> commands</a:t>
                      </a:r>
                      <a:endParaRPr lang="en-US" dirty="0"/>
                    </a:p>
                  </a:txBody>
                  <a:tcPr/>
                </a:tc>
              </a:tr>
              <a:tr h="370840">
                <a:tc>
                  <a:txBody>
                    <a:bodyPr/>
                    <a:lstStyle/>
                    <a:p>
                      <a:r>
                        <a:rPr kumimoji="0" lang="en-US" b="0" i="0" kern="1200" dirty="0" smtClean="0">
                          <a:solidFill>
                            <a:schemeClr val="dk1"/>
                          </a:solidFill>
                          <a:latin typeface="+mn-lt"/>
                          <a:ea typeface="+mn-ea"/>
                          <a:cs typeface="+mn-cs"/>
                        </a:rPr>
                        <a:t>Create a </a:t>
                      </a:r>
                      <a:r>
                        <a:rPr kumimoji="0" lang="en-US" b="1" i="0" kern="1200" dirty="0" smtClean="0">
                          <a:solidFill>
                            <a:schemeClr val="dk1"/>
                          </a:solidFill>
                          <a:latin typeface="+mn-lt"/>
                          <a:ea typeface="+mn-ea"/>
                          <a:cs typeface="+mn-cs"/>
                        </a:rPr>
                        <a:t>new local directory</a:t>
                      </a:r>
                      <a:r>
                        <a:rPr kumimoji="0" lang="en-US" b="0" i="0" kern="1200" dirty="0" smtClean="0">
                          <a:solidFill>
                            <a:schemeClr val="dk1"/>
                          </a:solidFill>
                          <a:latin typeface="+mn-lt"/>
                          <a:ea typeface="+mn-ea"/>
                          <a:cs typeface="+mn-cs"/>
                        </a:rPr>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init</a:t>
                      </a:r>
                      <a:endParaRPr lang="en-US" dirty="0"/>
                    </a:p>
                  </a:txBody>
                  <a:tcPr/>
                </a:tc>
              </a:tr>
              <a:tr h="370840">
                <a:tc>
                  <a:txBody>
                    <a:bodyPr/>
                    <a:lstStyle/>
                    <a:p>
                      <a:r>
                        <a:rPr kumimoji="0" lang="en-US" b="1" i="0" kern="1200" dirty="0" smtClean="0">
                          <a:solidFill>
                            <a:schemeClr val="dk1"/>
                          </a:solidFill>
                          <a:latin typeface="+mn-lt"/>
                          <a:ea typeface="+mn-ea"/>
                          <a:cs typeface="+mn-cs"/>
                        </a:rPr>
                        <a:t>Add</a:t>
                      </a:r>
                      <a:r>
                        <a:rPr kumimoji="0" lang="en-US" b="0" i="0" kern="1200" dirty="0" smtClean="0">
                          <a:solidFill>
                            <a:schemeClr val="dk1"/>
                          </a:solidFill>
                          <a:latin typeface="+mn-lt"/>
                          <a:ea typeface="+mn-ea"/>
                          <a:cs typeface="+mn-cs"/>
                        </a:rPr>
                        <a:t> a specific file to staging (</a:t>
                      </a:r>
                      <a:r>
                        <a:rPr kumimoji="0" lang="en-US" b="0" i="0" kern="1200" dirty="0" err="1" smtClean="0">
                          <a:solidFill>
                            <a:schemeClr val="dk1"/>
                          </a:solidFill>
                          <a:latin typeface="+mn-lt"/>
                          <a:ea typeface="+mn-ea"/>
                          <a:cs typeface="+mn-cs"/>
                        </a:rPr>
                        <a:t>Git</a:t>
                      </a:r>
                      <a:r>
                        <a:rPr kumimoji="0" lang="en-US" b="0" i="0" kern="1200" dirty="0" smtClean="0">
                          <a:solidFill>
                            <a:schemeClr val="dk1"/>
                          </a:solidFill>
                          <a:latin typeface="+mn-lt"/>
                          <a:ea typeface="+mn-ea"/>
                          <a:cs typeface="+mn-cs"/>
                        </a:rPr>
                        <a:t>) or after a new file is created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add &lt;filename&gt;</a:t>
                      </a:r>
                      <a:endParaRPr lang="en-US" dirty="0"/>
                    </a:p>
                  </a:txBody>
                  <a:tcPr/>
                </a:tc>
              </a:tr>
              <a:tr h="370840">
                <a:tc>
                  <a:txBody>
                    <a:bodyPr/>
                    <a:lstStyle/>
                    <a:p>
                      <a:r>
                        <a:rPr kumimoji="0" lang="en-US" b="1" i="0" kern="1200" dirty="0" smtClean="0">
                          <a:solidFill>
                            <a:schemeClr val="dk1"/>
                          </a:solidFill>
                          <a:latin typeface="+mn-lt"/>
                          <a:ea typeface="+mn-ea"/>
                          <a:cs typeface="+mn-cs"/>
                        </a:rPr>
                        <a:t>Add</a:t>
                      </a:r>
                      <a:r>
                        <a:rPr kumimoji="0" lang="en-US" b="0" i="0" kern="1200" dirty="0" smtClean="0">
                          <a:solidFill>
                            <a:schemeClr val="dk1"/>
                          </a:solidFill>
                          <a:latin typeface="+mn-lt"/>
                          <a:ea typeface="+mn-ea"/>
                          <a:cs typeface="+mn-cs"/>
                        </a:rPr>
                        <a:t> all changes to staging (</a:t>
                      </a:r>
                      <a:r>
                        <a:rPr kumimoji="0" lang="en-US" b="0" i="0" kern="1200" dirty="0" err="1" smtClean="0">
                          <a:solidFill>
                            <a:schemeClr val="dk1"/>
                          </a:solidFill>
                          <a:latin typeface="+mn-lt"/>
                          <a:ea typeface="+mn-ea"/>
                          <a:cs typeface="+mn-cs"/>
                        </a:rPr>
                        <a:t>Git</a:t>
                      </a:r>
                      <a:r>
                        <a:rPr kumimoji="0" lang="en-US" b="0" i="0" kern="1200" dirty="0" smtClean="0">
                          <a:solidFill>
                            <a:schemeClr val="dk1"/>
                          </a:solidFill>
                          <a:latin typeface="+mn-lt"/>
                          <a:ea typeface="+mn-ea"/>
                          <a:cs typeface="+mn-cs"/>
                        </a:rPr>
                        <a:t>) or all new files</a:t>
                      </a:r>
                      <a:endParaRPr lang="en-US" dirty="0"/>
                    </a:p>
                  </a:txBody>
                  <a:tcPr/>
                </a:tc>
                <a:tc>
                  <a:txBody>
                    <a:bodyPr/>
                    <a:lstStyle/>
                    <a:p>
                      <a:r>
                        <a:rPr lang="en-US" dirty="0" err="1" smtClean="0"/>
                        <a:t>git</a:t>
                      </a:r>
                      <a:r>
                        <a:rPr lang="en-US" dirty="0" smtClean="0"/>
                        <a:t> add –all or </a:t>
                      </a:r>
                      <a:r>
                        <a:rPr lang="en-US" dirty="0" err="1" smtClean="0"/>
                        <a:t>git</a:t>
                      </a:r>
                      <a:r>
                        <a:rPr lang="en-US" dirty="0" smtClean="0"/>
                        <a:t> add .</a:t>
                      </a:r>
                      <a:endParaRPr lang="en-US" dirty="0"/>
                    </a:p>
                  </a:txBody>
                  <a:tcPr/>
                </a:tc>
              </a:tr>
              <a:tr h="370840">
                <a:tc>
                  <a:txBody>
                    <a:bodyPr/>
                    <a:lstStyle/>
                    <a:p>
                      <a:r>
                        <a:rPr kumimoji="0" lang="en-US" b="1" i="0" kern="1200" dirty="0" smtClean="0">
                          <a:solidFill>
                            <a:schemeClr val="dk1"/>
                          </a:solidFill>
                          <a:latin typeface="+mn-lt"/>
                          <a:ea typeface="+mn-ea"/>
                          <a:cs typeface="+mn-cs"/>
                        </a:rPr>
                        <a:t>Commit</a:t>
                      </a:r>
                      <a:r>
                        <a:rPr kumimoji="0" lang="en-US" b="0" i="0" kern="1200" dirty="0" smtClean="0">
                          <a:solidFill>
                            <a:schemeClr val="dk1"/>
                          </a:solidFill>
                          <a:latin typeface="+mn-lt"/>
                          <a:ea typeface="+mn-ea"/>
                          <a:cs typeface="+mn-cs"/>
                        </a:rPr>
                        <a:t> changes locally: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commit -m '&lt;message&gt;'</a:t>
                      </a:r>
                      <a:endParaRPr lang="en-US" dirty="0"/>
                    </a:p>
                  </a:txBody>
                  <a:tcPr/>
                </a:tc>
              </a:tr>
              <a:tr h="370840">
                <a:tc>
                  <a:txBody>
                    <a:bodyPr/>
                    <a:lstStyle/>
                    <a:p>
                      <a:r>
                        <a:rPr kumimoji="0" lang="en-US" b="1" i="0" kern="1200" dirty="0" smtClean="0">
                          <a:solidFill>
                            <a:schemeClr val="dk1"/>
                          </a:solidFill>
                          <a:latin typeface="+mn-lt"/>
                          <a:ea typeface="+mn-ea"/>
                          <a:cs typeface="+mn-cs"/>
                        </a:rPr>
                        <a:t>Connect</a:t>
                      </a:r>
                      <a:r>
                        <a:rPr kumimoji="0" lang="en-US" b="0" i="0" kern="1200" dirty="0" smtClean="0">
                          <a:solidFill>
                            <a:schemeClr val="dk1"/>
                          </a:solidFill>
                          <a:latin typeface="+mn-lt"/>
                          <a:ea typeface="+mn-ea"/>
                          <a:cs typeface="+mn-cs"/>
                        </a:rPr>
                        <a:t> your local repository to a remote server: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remote add origin &lt;</a:t>
                      </a:r>
                      <a:r>
                        <a:rPr lang="en-US" dirty="0" err="1" smtClean="0"/>
                        <a:t>server_URL</a:t>
                      </a:r>
                      <a:r>
                        <a:rPr lang="en-US" dirty="0" smtClean="0"/>
                        <a:t>&gt;</a:t>
                      </a:r>
                      <a:endParaRPr lang="en-US" dirty="0"/>
                    </a:p>
                  </a:txBody>
                  <a:tcPr/>
                </a:tc>
              </a:tr>
              <a:tr h="370840">
                <a:tc>
                  <a:txBody>
                    <a:bodyPr/>
                    <a:lstStyle/>
                    <a:p>
                      <a:r>
                        <a:rPr kumimoji="0" lang="en-US" b="1" i="0" kern="1200" dirty="0" smtClean="0">
                          <a:solidFill>
                            <a:schemeClr val="dk1"/>
                          </a:solidFill>
                          <a:latin typeface="+mn-lt"/>
                          <a:ea typeface="+mn-ea"/>
                          <a:cs typeface="+mn-cs"/>
                        </a:rPr>
                        <a:t>Push</a:t>
                      </a:r>
                      <a:r>
                        <a:rPr kumimoji="0" lang="en-US" b="0" i="0" kern="1200" dirty="0" smtClean="0">
                          <a:solidFill>
                            <a:schemeClr val="dk1"/>
                          </a:solidFill>
                          <a:latin typeface="+mn-lt"/>
                          <a:ea typeface="+mn-ea"/>
                          <a:cs typeface="+mn-cs"/>
                        </a:rPr>
                        <a:t> changes to your remote repository:</a:t>
                      </a:r>
                      <a:endParaRPr lang="en-US" dirty="0"/>
                    </a:p>
                  </a:txBody>
                  <a:tcPr/>
                </a:tc>
                <a:tc>
                  <a:txBody>
                    <a:bodyPr/>
                    <a:lstStyle/>
                    <a:p>
                      <a:r>
                        <a:rPr kumimoji="0" lang="en-US" b="0" i="0" u="none" strike="noStrike" kern="1200" dirty="0" err="1" smtClean="0">
                          <a:solidFill>
                            <a:schemeClr val="dk1"/>
                          </a:solidFill>
                          <a:latin typeface="+mn-lt"/>
                          <a:ea typeface="+mn-ea"/>
                          <a:cs typeface="+mn-cs"/>
                          <a:hlinkClick r:id="rId2"/>
                        </a:rPr>
                        <a:t>git</a:t>
                      </a:r>
                      <a:r>
                        <a:rPr kumimoji="0" lang="en-US" b="0" i="0" u="none" strike="noStrike" kern="1200" dirty="0" smtClean="0">
                          <a:solidFill>
                            <a:schemeClr val="dk1"/>
                          </a:solidFill>
                          <a:latin typeface="+mn-lt"/>
                          <a:ea typeface="+mn-ea"/>
                          <a:cs typeface="+mn-cs"/>
                          <a:hlinkClick r:id="rId2"/>
                        </a:rPr>
                        <a:t> push</a:t>
                      </a:r>
                      <a:r>
                        <a:rPr kumimoji="0" lang="en-US" b="0" i="0" kern="1200" dirty="0" smtClean="0">
                          <a:solidFill>
                            <a:schemeClr val="dk1"/>
                          </a:solidFill>
                          <a:latin typeface="+mn-lt"/>
                          <a:ea typeface="+mn-ea"/>
                          <a:cs typeface="+mn-cs"/>
                        </a:rPr>
                        <a:t> &lt;</a:t>
                      </a:r>
                      <a:r>
                        <a:rPr kumimoji="0" lang="en-US" b="0" i="0" kern="1200" dirty="0" err="1" smtClean="0">
                          <a:solidFill>
                            <a:schemeClr val="dk1"/>
                          </a:solidFill>
                          <a:latin typeface="+mn-lt"/>
                          <a:ea typeface="+mn-ea"/>
                          <a:cs typeface="+mn-cs"/>
                        </a:rPr>
                        <a:t>remote_name</a:t>
                      </a:r>
                      <a:r>
                        <a:rPr kumimoji="0" lang="en-US" b="0" i="0" kern="1200" dirty="0" smtClean="0">
                          <a:solidFill>
                            <a:schemeClr val="dk1"/>
                          </a:solidFill>
                          <a:latin typeface="+mn-lt"/>
                          <a:ea typeface="+mn-ea"/>
                          <a:cs typeface="+mn-cs"/>
                        </a:rPr>
                        <a:t>&gt; &lt;</a:t>
                      </a:r>
                      <a:r>
                        <a:rPr kumimoji="0" lang="en-US" b="0" i="0" kern="1200" dirty="0" err="1" smtClean="0">
                          <a:solidFill>
                            <a:schemeClr val="dk1"/>
                          </a:solidFill>
                          <a:latin typeface="+mn-lt"/>
                          <a:ea typeface="+mn-ea"/>
                          <a:cs typeface="+mn-cs"/>
                        </a:rPr>
                        <a:t>branch_name</a:t>
                      </a:r>
                      <a:r>
                        <a:rPr kumimoji="0" lang="en-US" b="0" i="0" kern="1200" dirty="0" smtClean="0">
                          <a:solidFill>
                            <a:schemeClr val="dk1"/>
                          </a:solidFill>
                          <a:latin typeface="+mn-lt"/>
                          <a:ea typeface="+mn-ea"/>
                          <a:cs typeface="+mn-cs"/>
                        </a:rPr>
                        <a:t>&gt;</a:t>
                      </a:r>
                    </a:p>
                    <a:p>
                      <a:r>
                        <a:rPr kumimoji="0" lang="en-US" b="0" i="0" kern="1200" dirty="0" smtClean="0">
                          <a:solidFill>
                            <a:schemeClr val="dk1"/>
                          </a:solidFill>
                          <a:latin typeface="+mn-lt"/>
                          <a:ea typeface="+mn-ea"/>
                          <a:cs typeface="+mn-cs"/>
                        </a:rPr>
                        <a:t>usually: </a:t>
                      </a:r>
                      <a:r>
                        <a:rPr kumimoji="0" lang="en-US" b="0" i="0" kern="1200" dirty="0" err="1" smtClean="0">
                          <a:solidFill>
                            <a:schemeClr val="dk1"/>
                          </a:solidFill>
                          <a:latin typeface="+mn-lt"/>
                          <a:ea typeface="+mn-ea"/>
                          <a:cs typeface="+mn-cs"/>
                        </a:rPr>
                        <a:t>git</a:t>
                      </a:r>
                      <a:r>
                        <a:rPr kumimoji="0" lang="en-US" b="0" i="0" kern="1200" dirty="0" smtClean="0">
                          <a:solidFill>
                            <a:schemeClr val="dk1"/>
                          </a:solidFill>
                          <a:latin typeface="+mn-lt"/>
                          <a:ea typeface="+mn-ea"/>
                          <a:cs typeface="+mn-cs"/>
                        </a:rPr>
                        <a:t> push origin master</a:t>
                      </a:r>
                    </a:p>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Commands</a:t>
            </a:r>
            <a:endParaRPr lang="en-US" dirty="0"/>
          </a:p>
        </p:txBody>
      </p:sp>
      <p:graphicFrame>
        <p:nvGraphicFramePr>
          <p:cNvPr id="5" name="Content Placeholder 4"/>
          <p:cNvGraphicFramePr>
            <a:graphicFrameLocks noGrp="1"/>
          </p:cNvGraphicFramePr>
          <p:nvPr>
            <p:ph sz="quarter" idx="1"/>
          </p:nvPr>
        </p:nvGraphicFramePr>
        <p:xfrm>
          <a:off x="457200" y="1676400"/>
          <a:ext cx="8153400" cy="4592320"/>
        </p:xfrm>
        <a:graphic>
          <a:graphicData uri="http://schemas.openxmlformats.org/drawingml/2006/table">
            <a:tbl>
              <a:tblPr firstRow="1" bandRow="1">
                <a:tableStyleId>{5C22544A-7EE6-4342-B048-85BDC9FD1C3A}</a:tableStyleId>
              </a:tblPr>
              <a:tblGrid>
                <a:gridCol w="3276600"/>
                <a:gridCol w="4876800"/>
              </a:tblGrid>
              <a:tr h="370840">
                <a:tc>
                  <a:txBody>
                    <a:bodyPr/>
                    <a:lstStyle/>
                    <a:p>
                      <a:r>
                        <a:rPr kumimoji="0" lang="en-US" b="0" i="0" kern="1200" dirty="0" smtClean="0">
                          <a:solidFill>
                            <a:schemeClr val="lt1"/>
                          </a:solidFill>
                          <a:latin typeface="+mn-lt"/>
                          <a:ea typeface="+mn-ea"/>
                          <a:cs typeface="+mn-cs"/>
                        </a:rPr>
                        <a:t>Task</a:t>
                      </a:r>
                      <a:endParaRPr lang="en-US" dirty="0"/>
                    </a:p>
                  </a:txBody>
                  <a:tcPr/>
                </a:tc>
                <a:tc>
                  <a:txBody>
                    <a:bodyPr/>
                    <a:lstStyle/>
                    <a:p>
                      <a:r>
                        <a:rPr kumimoji="0" lang="en-US" b="0" i="0" kern="1200" dirty="0" err="1" smtClean="0">
                          <a:solidFill>
                            <a:schemeClr val="lt1"/>
                          </a:solidFill>
                          <a:latin typeface="+mn-lt"/>
                          <a:ea typeface="+mn-ea"/>
                          <a:cs typeface="+mn-cs"/>
                        </a:rPr>
                        <a:t>Git</a:t>
                      </a:r>
                      <a:r>
                        <a:rPr kumimoji="0" lang="en-US" b="0" i="0" kern="1200" dirty="0" smtClean="0">
                          <a:solidFill>
                            <a:schemeClr val="lt1"/>
                          </a:solidFill>
                          <a:latin typeface="+mn-lt"/>
                          <a:ea typeface="+mn-ea"/>
                          <a:cs typeface="+mn-cs"/>
                        </a:rPr>
                        <a:t> commands</a:t>
                      </a:r>
                      <a:endParaRPr lang="en-US" dirty="0"/>
                    </a:p>
                  </a:txBody>
                  <a:tcPr/>
                </a:tc>
              </a:tr>
              <a:tr h="370840">
                <a:tc>
                  <a:txBody>
                    <a:bodyPr/>
                    <a:lstStyle/>
                    <a:p>
                      <a:r>
                        <a:rPr kumimoji="0" lang="en-US" b="1" i="0" kern="1200" dirty="0" smtClean="0">
                          <a:solidFill>
                            <a:schemeClr val="dk1"/>
                          </a:solidFill>
                          <a:latin typeface="+mn-lt"/>
                          <a:ea typeface="+mn-ea"/>
                          <a:cs typeface="+mn-cs"/>
                        </a:rPr>
                        <a:t>Copy</a:t>
                      </a:r>
                      <a:r>
                        <a:rPr kumimoji="0" lang="en-US" b="0" i="0" kern="1200" dirty="0" smtClean="0">
                          <a:solidFill>
                            <a:schemeClr val="dk1"/>
                          </a:solidFill>
                          <a:latin typeface="+mn-lt"/>
                          <a:ea typeface="+mn-ea"/>
                          <a:cs typeface="+mn-cs"/>
                        </a:rPr>
                        <a:t> a remote repository to your local system: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clone &lt;</a:t>
                      </a:r>
                      <a:r>
                        <a:rPr lang="en-US" dirty="0" err="1" smtClean="0"/>
                        <a:t>URL_to_repository</a:t>
                      </a:r>
                      <a:r>
                        <a:rPr lang="en-US" dirty="0" smtClean="0"/>
                        <a:t>&gt;</a:t>
                      </a:r>
                      <a:endParaRPr lang="en-US" dirty="0"/>
                    </a:p>
                  </a:txBody>
                  <a:tcPr/>
                </a:tc>
              </a:tr>
              <a:tr h="370840">
                <a:tc>
                  <a:txBody>
                    <a:bodyPr/>
                    <a:lstStyle/>
                    <a:p>
                      <a:r>
                        <a:rPr kumimoji="0" lang="en-US" b="0" i="0" kern="1200" dirty="0" smtClean="0">
                          <a:solidFill>
                            <a:schemeClr val="dk1"/>
                          </a:solidFill>
                          <a:latin typeface="+mn-lt"/>
                          <a:ea typeface="+mn-ea"/>
                          <a:cs typeface="+mn-cs"/>
                        </a:rPr>
                        <a:t>List the </a:t>
                      </a:r>
                      <a:r>
                        <a:rPr kumimoji="0" lang="en-US" b="1" i="0" kern="1200" dirty="0" smtClean="0">
                          <a:solidFill>
                            <a:schemeClr val="dk1"/>
                          </a:solidFill>
                          <a:latin typeface="+mn-lt"/>
                          <a:ea typeface="+mn-ea"/>
                          <a:cs typeface="+mn-cs"/>
                        </a:rPr>
                        <a:t>status</a:t>
                      </a:r>
                      <a:r>
                        <a:rPr kumimoji="0" lang="en-US" b="0" i="0" kern="1200" dirty="0" smtClean="0">
                          <a:solidFill>
                            <a:schemeClr val="dk1"/>
                          </a:solidFill>
                          <a:latin typeface="+mn-lt"/>
                          <a:ea typeface="+mn-ea"/>
                          <a:cs typeface="+mn-cs"/>
                        </a:rPr>
                        <a:t> of the files you've changed and those you still need to add or commit: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status</a:t>
                      </a:r>
                      <a:endParaRPr lang="en-US" dirty="0"/>
                    </a:p>
                  </a:txBody>
                  <a:tcPr/>
                </a:tc>
              </a:tr>
              <a:tr h="370840">
                <a:tc>
                  <a:txBody>
                    <a:bodyPr/>
                    <a:lstStyle/>
                    <a:p>
                      <a:r>
                        <a:rPr kumimoji="0" lang="en-US" b="0" i="0" kern="1200" dirty="0" smtClean="0">
                          <a:solidFill>
                            <a:schemeClr val="dk1"/>
                          </a:solidFill>
                          <a:latin typeface="+mn-lt"/>
                          <a:ea typeface="+mn-ea"/>
                          <a:cs typeface="+mn-cs"/>
                        </a:rPr>
                        <a:t>Create a new </a:t>
                      </a:r>
                      <a:r>
                        <a:rPr kumimoji="0" lang="en-US" b="1" i="0" kern="1200" dirty="0" smtClean="0">
                          <a:solidFill>
                            <a:schemeClr val="dk1"/>
                          </a:solidFill>
                          <a:latin typeface="+mn-lt"/>
                          <a:ea typeface="+mn-ea"/>
                          <a:cs typeface="+mn-cs"/>
                        </a:rPr>
                        <a:t>branch</a:t>
                      </a:r>
                      <a:endParaRPr lang="en-US" dirty="0"/>
                    </a:p>
                  </a:txBody>
                  <a:tcPr/>
                </a:tc>
                <a:tc>
                  <a:txBody>
                    <a:bodyPr/>
                    <a:lstStyle/>
                    <a:p>
                      <a:r>
                        <a:rPr lang="en-US" dirty="0" err="1" smtClean="0"/>
                        <a:t>git</a:t>
                      </a:r>
                      <a:r>
                        <a:rPr lang="en-US" dirty="0" smtClean="0"/>
                        <a:t> checkout -b &lt;</a:t>
                      </a:r>
                      <a:r>
                        <a:rPr lang="en-US" dirty="0" err="1" smtClean="0"/>
                        <a:t>branch_name</a:t>
                      </a:r>
                      <a:r>
                        <a:rPr lang="en-US" dirty="0" smtClean="0"/>
                        <a:t>&gt;</a:t>
                      </a:r>
                      <a:endParaRPr lang="en-US" dirty="0"/>
                    </a:p>
                  </a:txBody>
                  <a:tcPr/>
                </a:tc>
              </a:tr>
              <a:tr h="370840">
                <a:tc>
                  <a:txBody>
                    <a:bodyPr/>
                    <a:lstStyle/>
                    <a:p>
                      <a:r>
                        <a:rPr kumimoji="0" lang="en-US" b="1" i="0" kern="1200" dirty="0" smtClean="0">
                          <a:solidFill>
                            <a:schemeClr val="dk1"/>
                          </a:solidFill>
                          <a:latin typeface="+mn-lt"/>
                          <a:ea typeface="+mn-ea"/>
                          <a:cs typeface="+mn-cs"/>
                        </a:rPr>
                        <a:t>Switch</a:t>
                      </a:r>
                      <a:r>
                        <a:rPr kumimoji="0" lang="en-US" b="0" i="0" kern="1200" dirty="0" smtClean="0">
                          <a:solidFill>
                            <a:schemeClr val="dk1"/>
                          </a:solidFill>
                          <a:latin typeface="+mn-lt"/>
                          <a:ea typeface="+mn-ea"/>
                          <a:cs typeface="+mn-cs"/>
                        </a:rPr>
                        <a:t> from one branch to another: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checkout &lt;</a:t>
                      </a:r>
                      <a:r>
                        <a:rPr lang="en-US" dirty="0" err="1" smtClean="0"/>
                        <a:t>branch_name</a:t>
                      </a:r>
                      <a:r>
                        <a:rPr lang="en-US" dirty="0" smtClean="0"/>
                        <a:t>&gt;</a:t>
                      </a:r>
                      <a:endParaRPr lang="en-US" dirty="0"/>
                    </a:p>
                  </a:txBody>
                  <a:tcPr/>
                </a:tc>
              </a:tr>
              <a:tr h="370840">
                <a:tc>
                  <a:txBody>
                    <a:bodyPr/>
                    <a:lstStyle/>
                    <a:p>
                      <a:r>
                        <a:rPr kumimoji="0" lang="en-US" b="1" i="0" kern="1200" dirty="0" smtClean="0">
                          <a:solidFill>
                            <a:schemeClr val="dk1"/>
                          </a:solidFill>
                          <a:latin typeface="+mn-lt"/>
                          <a:ea typeface="+mn-ea"/>
                          <a:cs typeface="+mn-cs"/>
                        </a:rPr>
                        <a:t>List all</a:t>
                      </a:r>
                      <a:r>
                        <a:rPr kumimoji="0" lang="en-US" b="0" i="0" kern="1200" dirty="0" smtClean="0">
                          <a:solidFill>
                            <a:schemeClr val="dk1"/>
                          </a:solidFill>
                          <a:latin typeface="+mn-lt"/>
                          <a:ea typeface="+mn-ea"/>
                          <a:cs typeface="+mn-cs"/>
                        </a:rPr>
                        <a:t> the branches/bookmarks in your repo with an indication of the one you are 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branch</a:t>
                      </a:r>
                      <a:endParaRPr lang="en-US" dirty="0"/>
                    </a:p>
                  </a:txBody>
                  <a:tcPr/>
                </a:tc>
              </a:tr>
              <a:tr h="370840">
                <a:tc>
                  <a:txBody>
                    <a:bodyPr/>
                    <a:lstStyle/>
                    <a:p>
                      <a:r>
                        <a:rPr kumimoji="0" lang="en-US" b="1" i="0" kern="1200" dirty="0" smtClean="0">
                          <a:solidFill>
                            <a:schemeClr val="dk1"/>
                          </a:solidFill>
                          <a:latin typeface="+mn-lt"/>
                          <a:ea typeface="+mn-ea"/>
                          <a:cs typeface="+mn-cs"/>
                        </a:rPr>
                        <a:t>Delete</a:t>
                      </a:r>
                      <a:r>
                        <a:rPr kumimoji="0" lang="en-US" b="0" i="0" kern="1200" dirty="0" smtClean="0">
                          <a:solidFill>
                            <a:schemeClr val="dk1"/>
                          </a:solidFill>
                          <a:latin typeface="+mn-lt"/>
                          <a:ea typeface="+mn-ea"/>
                          <a:cs typeface="+mn-cs"/>
                        </a:rPr>
                        <a:t> the feature </a:t>
                      </a:r>
                      <a:r>
                        <a:rPr kumimoji="0" lang="en-US" b="1" i="0" kern="1200" dirty="0" smtClean="0">
                          <a:solidFill>
                            <a:schemeClr val="dk1"/>
                          </a:solidFill>
                          <a:latin typeface="+mn-lt"/>
                          <a:ea typeface="+mn-ea"/>
                          <a:cs typeface="+mn-cs"/>
                        </a:rPr>
                        <a:t>b</a:t>
                      </a:r>
                      <a:r>
                        <a:rPr kumimoji="0" lang="en-US" b="0" i="0" kern="1200" dirty="0" smtClean="0">
                          <a:solidFill>
                            <a:schemeClr val="dk1"/>
                          </a:solidFill>
                          <a:latin typeface="+mn-lt"/>
                          <a:ea typeface="+mn-ea"/>
                          <a:cs typeface="+mn-cs"/>
                        </a:rPr>
                        <a:t>ranch</a:t>
                      </a:r>
                      <a:endParaRPr lang="en-US" dirty="0"/>
                    </a:p>
                  </a:txBody>
                  <a:tcPr/>
                </a:tc>
                <a:tc>
                  <a:txBody>
                    <a:bodyPr/>
                    <a:lstStyle/>
                    <a:p>
                      <a:r>
                        <a:rPr lang="en-US" dirty="0" err="1" smtClean="0"/>
                        <a:t>git</a:t>
                      </a:r>
                      <a:r>
                        <a:rPr lang="en-US" dirty="0" smtClean="0"/>
                        <a:t> branch -d &lt;</a:t>
                      </a:r>
                      <a:r>
                        <a:rPr lang="en-US" dirty="0" err="1" smtClean="0"/>
                        <a:t>branch_name</a:t>
                      </a:r>
                      <a:r>
                        <a:rPr lang="en-US" dirty="0" smtClean="0"/>
                        <a:t>&gt;</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Commands</a:t>
            </a:r>
            <a:endParaRPr lang="en-US" dirty="0"/>
          </a:p>
        </p:txBody>
      </p:sp>
      <p:graphicFrame>
        <p:nvGraphicFramePr>
          <p:cNvPr id="5" name="Content Placeholder 4"/>
          <p:cNvGraphicFramePr>
            <a:graphicFrameLocks noGrp="1"/>
          </p:cNvGraphicFramePr>
          <p:nvPr>
            <p:ph sz="quarter" idx="1"/>
          </p:nvPr>
        </p:nvGraphicFramePr>
        <p:xfrm>
          <a:off x="457200" y="1676400"/>
          <a:ext cx="8153400" cy="3205480"/>
        </p:xfrm>
        <a:graphic>
          <a:graphicData uri="http://schemas.openxmlformats.org/drawingml/2006/table">
            <a:tbl>
              <a:tblPr firstRow="1" bandRow="1">
                <a:tableStyleId>{5C22544A-7EE6-4342-B048-85BDC9FD1C3A}</a:tableStyleId>
              </a:tblPr>
              <a:tblGrid>
                <a:gridCol w="3276600"/>
                <a:gridCol w="4876800"/>
              </a:tblGrid>
              <a:tr h="370840">
                <a:tc>
                  <a:txBody>
                    <a:bodyPr/>
                    <a:lstStyle/>
                    <a:p>
                      <a:r>
                        <a:rPr kumimoji="0" lang="en-US" b="0" i="0" kern="1200" dirty="0" smtClean="0">
                          <a:solidFill>
                            <a:schemeClr val="lt1"/>
                          </a:solidFill>
                          <a:latin typeface="+mn-lt"/>
                          <a:ea typeface="+mn-ea"/>
                          <a:cs typeface="+mn-cs"/>
                        </a:rPr>
                        <a:t>Task</a:t>
                      </a:r>
                      <a:endParaRPr lang="en-US" dirty="0"/>
                    </a:p>
                  </a:txBody>
                  <a:tcPr/>
                </a:tc>
                <a:tc>
                  <a:txBody>
                    <a:bodyPr/>
                    <a:lstStyle/>
                    <a:p>
                      <a:r>
                        <a:rPr kumimoji="0" lang="en-US" b="0" i="0" kern="1200" dirty="0" err="1" smtClean="0">
                          <a:solidFill>
                            <a:schemeClr val="lt1"/>
                          </a:solidFill>
                          <a:latin typeface="+mn-lt"/>
                          <a:ea typeface="+mn-ea"/>
                          <a:cs typeface="+mn-cs"/>
                        </a:rPr>
                        <a:t>Git</a:t>
                      </a:r>
                      <a:r>
                        <a:rPr kumimoji="0" lang="en-US" b="0" i="0" kern="1200" dirty="0" smtClean="0">
                          <a:solidFill>
                            <a:schemeClr val="lt1"/>
                          </a:solidFill>
                          <a:latin typeface="+mn-lt"/>
                          <a:ea typeface="+mn-ea"/>
                          <a:cs typeface="+mn-cs"/>
                        </a:rPr>
                        <a:t> commands</a:t>
                      </a:r>
                      <a:endParaRPr lang="en-US" dirty="0"/>
                    </a:p>
                  </a:txBody>
                  <a:tcPr/>
                </a:tc>
              </a:tr>
              <a:tr h="370840">
                <a:tc>
                  <a:txBody>
                    <a:bodyPr/>
                    <a:lstStyle/>
                    <a:p>
                      <a:r>
                        <a:rPr kumimoji="0" lang="en-US" b="1" i="0" kern="1200" dirty="0" smtClean="0">
                          <a:solidFill>
                            <a:schemeClr val="dk1"/>
                          </a:solidFill>
                          <a:latin typeface="+mn-lt"/>
                          <a:ea typeface="+mn-ea"/>
                          <a:cs typeface="+mn-cs"/>
                        </a:rPr>
                        <a:t>Push</a:t>
                      </a:r>
                      <a:r>
                        <a:rPr kumimoji="0" lang="en-US" b="0" i="0" kern="1200" dirty="0" smtClean="0">
                          <a:solidFill>
                            <a:schemeClr val="dk1"/>
                          </a:solidFill>
                          <a:latin typeface="+mn-lt"/>
                          <a:ea typeface="+mn-ea"/>
                          <a:cs typeface="+mn-cs"/>
                        </a:rPr>
                        <a:t> the branch/bookmark to your remote repository: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push origin &lt;</a:t>
                      </a:r>
                      <a:r>
                        <a:rPr lang="en-US" dirty="0" err="1" smtClean="0"/>
                        <a:t>branch_name</a:t>
                      </a:r>
                      <a:r>
                        <a:rPr lang="en-US" dirty="0" smtClean="0"/>
                        <a:t>&gt;</a:t>
                      </a:r>
                      <a:endParaRPr lang="en-US" dirty="0"/>
                    </a:p>
                  </a:txBody>
                  <a:tcPr/>
                </a:tc>
              </a:tr>
              <a:tr h="370840">
                <a:tc>
                  <a:txBody>
                    <a:bodyPr/>
                    <a:lstStyle/>
                    <a:p>
                      <a:r>
                        <a:rPr kumimoji="0" lang="en-US" b="1" i="0" kern="1200" dirty="0" smtClean="0">
                          <a:solidFill>
                            <a:schemeClr val="dk1"/>
                          </a:solidFill>
                          <a:latin typeface="+mn-lt"/>
                          <a:ea typeface="+mn-ea"/>
                          <a:cs typeface="+mn-cs"/>
                        </a:rPr>
                        <a:t>Fetch</a:t>
                      </a:r>
                      <a:r>
                        <a:rPr kumimoji="0" lang="en-US" b="0" i="0" kern="1200" dirty="0" smtClean="0">
                          <a:solidFill>
                            <a:schemeClr val="dk1"/>
                          </a:solidFill>
                          <a:latin typeface="+mn-lt"/>
                          <a:ea typeface="+mn-ea"/>
                          <a:cs typeface="+mn-cs"/>
                        </a:rPr>
                        <a:t> and </a:t>
                      </a:r>
                      <a:r>
                        <a:rPr kumimoji="0" lang="en-US" b="1" i="0" kern="1200" dirty="0" smtClean="0">
                          <a:solidFill>
                            <a:schemeClr val="dk1"/>
                          </a:solidFill>
                          <a:latin typeface="+mn-lt"/>
                          <a:ea typeface="+mn-ea"/>
                          <a:cs typeface="+mn-cs"/>
                        </a:rPr>
                        <a:t>merge</a:t>
                      </a:r>
                      <a:r>
                        <a:rPr kumimoji="0" lang="en-US" b="0" i="0" kern="1200" dirty="0" smtClean="0">
                          <a:solidFill>
                            <a:schemeClr val="dk1"/>
                          </a:solidFill>
                          <a:latin typeface="+mn-lt"/>
                          <a:ea typeface="+mn-ea"/>
                          <a:cs typeface="+mn-cs"/>
                        </a:rPr>
                        <a:t> changes on the remote server to your working directory: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pull or </a:t>
                      </a:r>
                      <a:r>
                        <a:rPr lang="en-US" dirty="0" err="1" smtClean="0"/>
                        <a:t>git</a:t>
                      </a:r>
                      <a:r>
                        <a:rPr lang="en-US" dirty="0" smtClean="0"/>
                        <a:t> pull origin &lt;</a:t>
                      </a:r>
                      <a:r>
                        <a:rPr lang="en-US" dirty="0" err="1" smtClean="0"/>
                        <a:t>branch_name</a:t>
                      </a:r>
                      <a:r>
                        <a:rPr lang="en-US" dirty="0" smtClean="0"/>
                        <a:t>&gt;</a:t>
                      </a:r>
                      <a:endParaRPr lang="en-US" dirty="0"/>
                    </a:p>
                  </a:txBody>
                  <a:tcPr/>
                </a:tc>
              </a:tr>
              <a:tr h="370840">
                <a:tc>
                  <a:txBody>
                    <a:bodyPr/>
                    <a:lstStyle/>
                    <a:p>
                      <a:r>
                        <a:rPr kumimoji="0" lang="en-US" b="1" i="0" kern="1200" dirty="0" smtClean="0">
                          <a:solidFill>
                            <a:schemeClr val="dk1"/>
                          </a:solidFill>
                          <a:latin typeface="+mn-lt"/>
                          <a:ea typeface="+mn-ea"/>
                          <a:cs typeface="+mn-cs"/>
                        </a:rPr>
                        <a:t>Merge</a:t>
                      </a:r>
                      <a:r>
                        <a:rPr kumimoji="0" lang="en-US" b="0" i="0" kern="1200" dirty="0" smtClean="0">
                          <a:solidFill>
                            <a:schemeClr val="dk1"/>
                          </a:solidFill>
                          <a:latin typeface="+mn-lt"/>
                          <a:ea typeface="+mn-ea"/>
                          <a:cs typeface="+mn-cs"/>
                        </a:rPr>
                        <a:t> two different revisions into one:</a:t>
                      </a:r>
                      <a:endParaRPr lang="en-US" dirty="0"/>
                    </a:p>
                  </a:txBody>
                  <a:tcPr/>
                </a:tc>
                <a:tc>
                  <a:txBody>
                    <a:bodyPr/>
                    <a:lstStyle/>
                    <a:p>
                      <a:r>
                        <a:rPr lang="en-US" dirty="0" err="1" smtClean="0"/>
                        <a:t>git</a:t>
                      </a:r>
                      <a:r>
                        <a:rPr lang="en-US" dirty="0" smtClean="0"/>
                        <a:t> merge</a:t>
                      </a:r>
                      <a:endParaRPr lang="en-US" dirty="0"/>
                    </a:p>
                  </a:txBody>
                  <a:tcPr/>
                </a:tc>
              </a:tr>
              <a:tr h="370840">
                <a:tc>
                  <a:txBody>
                    <a:bodyPr/>
                    <a:lstStyle/>
                    <a:p>
                      <a:r>
                        <a:rPr kumimoji="0" lang="en-US" b="1" i="0" kern="1200" dirty="0" smtClean="0">
                          <a:solidFill>
                            <a:schemeClr val="dk1"/>
                          </a:solidFill>
                          <a:latin typeface="+mn-lt"/>
                          <a:ea typeface="+mn-ea"/>
                          <a:cs typeface="+mn-cs"/>
                        </a:rPr>
                        <a:t>Show all changes</a:t>
                      </a:r>
                      <a:r>
                        <a:rPr kumimoji="0" lang="en-US" b="0" i="0" kern="1200" dirty="0" smtClean="0">
                          <a:solidFill>
                            <a:schemeClr val="dk1"/>
                          </a:solidFill>
                          <a:latin typeface="+mn-lt"/>
                          <a:ea typeface="+mn-ea"/>
                          <a:cs typeface="+mn-cs"/>
                        </a:rPr>
                        <a:t> made since the last commit: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dk1"/>
                          </a:solidFill>
                          <a:latin typeface="+mn-lt"/>
                          <a:ea typeface="+mn-ea"/>
                          <a:cs typeface="+mn-cs"/>
                        </a:rPr>
                        <a:t>git</a:t>
                      </a:r>
                      <a:r>
                        <a:rPr kumimoji="0" lang="en-US" b="0" i="0" kern="1200" dirty="0" smtClean="0">
                          <a:solidFill>
                            <a:schemeClr val="dk1"/>
                          </a:solidFill>
                          <a:latin typeface="+mn-lt"/>
                          <a:ea typeface="+mn-ea"/>
                          <a:cs typeface="+mn-cs"/>
                        </a:rPr>
                        <a:t> diff</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endParaRPr lang="en-US" dirty="0"/>
          </a:p>
        </p:txBody>
      </p:sp>
      <p:sp>
        <p:nvSpPr>
          <p:cNvPr id="6" name="Content Placeholder 5"/>
          <p:cNvSpPr>
            <a:spLocks noGrp="1"/>
          </p:cNvSpPr>
          <p:nvPr>
            <p:ph sz="quarter" idx="1"/>
          </p:nvPr>
        </p:nvSpPr>
        <p:spPr/>
        <p:txBody>
          <a:bodyPr>
            <a:noAutofit/>
          </a:bodyPr>
          <a:lstStyle/>
          <a:p>
            <a:r>
              <a:rPr lang="en-US" sz="1100" b="1" dirty="0" smtClean="0"/>
              <a:t>Advantages of </a:t>
            </a:r>
            <a:r>
              <a:rPr lang="en-US" sz="1100" b="1" dirty="0" err="1" smtClean="0"/>
              <a:t>Git</a:t>
            </a:r>
            <a:endParaRPr lang="en-US" sz="1100" b="1" dirty="0" smtClean="0"/>
          </a:p>
          <a:p>
            <a:r>
              <a:rPr lang="en-US" sz="1100" dirty="0" smtClean="0"/>
              <a:t>Free and open source</a:t>
            </a:r>
          </a:p>
          <a:p>
            <a:pPr lvl="1"/>
            <a:r>
              <a:rPr lang="en-US" sz="1100" dirty="0" err="1" smtClean="0"/>
              <a:t>Git</a:t>
            </a:r>
            <a:r>
              <a:rPr lang="en-US" sz="1100" dirty="0" smtClean="0"/>
              <a:t> is released under GPL’s open source license. It is available freely over the internet. You can use </a:t>
            </a:r>
            <a:r>
              <a:rPr lang="en-US" sz="1100" dirty="0" err="1" smtClean="0"/>
              <a:t>Git</a:t>
            </a:r>
            <a:r>
              <a:rPr lang="en-US" sz="1100" dirty="0" smtClean="0"/>
              <a:t> to manage property projects without paying a single penny. As it is an open source, you can download its source code and also perform changes according to your requirements.</a:t>
            </a:r>
          </a:p>
          <a:p>
            <a:r>
              <a:rPr lang="en-US" sz="1100" dirty="0" smtClean="0"/>
              <a:t>Fast and small</a:t>
            </a:r>
          </a:p>
          <a:p>
            <a:pPr lvl="1"/>
            <a:r>
              <a:rPr lang="en-US" sz="1100" dirty="0" smtClean="0"/>
              <a:t>As most of the operations are performed locally, it gives a huge benefit in terms of speed. </a:t>
            </a:r>
            <a:r>
              <a:rPr lang="en-US" sz="1100" dirty="0" err="1" smtClean="0"/>
              <a:t>Git</a:t>
            </a:r>
            <a:r>
              <a:rPr lang="en-US" sz="1100" dirty="0" smtClean="0"/>
              <a:t> does not rely on the central server; that is why, there is no need to interact with the remote server for every operation. The core part of </a:t>
            </a:r>
            <a:r>
              <a:rPr lang="en-US" sz="1100" dirty="0" err="1" smtClean="0"/>
              <a:t>Git</a:t>
            </a:r>
            <a:r>
              <a:rPr lang="en-US" sz="1100" dirty="0" smtClean="0"/>
              <a:t> is written in C, which avoids runtime overheads associated with other high-level languages. Though </a:t>
            </a:r>
            <a:r>
              <a:rPr lang="en-US" sz="1100" dirty="0" err="1" smtClean="0"/>
              <a:t>Git</a:t>
            </a:r>
            <a:r>
              <a:rPr lang="en-US" sz="1100" dirty="0" smtClean="0"/>
              <a:t> mirrors entire repository, the size of the data on the client side is small. This illustrates the efficiency of </a:t>
            </a:r>
            <a:r>
              <a:rPr lang="en-US" sz="1100" dirty="0" err="1" smtClean="0"/>
              <a:t>Git</a:t>
            </a:r>
            <a:r>
              <a:rPr lang="en-US" sz="1100" dirty="0" smtClean="0"/>
              <a:t> at compressing and storing data on the client side</a:t>
            </a:r>
            <a:r>
              <a:rPr lang="en-US" sz="1100" dirty="0" smtClean="0"/>
              <a:t>.</a:t>
            </a:r>
            <a:endParaRPr lang="en-US" sz="1100" dirty="0" smtClean="0"/>
          </a:p>
          <a:p>
            <a:r>
              <a:rPr lang="en-US" sz="1100" dirty="0" smtClean="0"/>
              <a:t>Implicit backup</a:t>
            </a:r>
          </a:p>
          <a:p>
            <a:pPr lvl="1"/>
            <a:r>
              <a:rPr lang="en-US" sz="1100" dirty="0" smtClean="0"/>
              <a:t>The chances of losing data are very rare when there are multiple copies of it. Data present on any client side mirrors the repository, hence it can be used in the event of a crash or disk corruption.</a:t>
            </a:r>
          </a:p>
          <a:p>
            <a:r>
              <a:rPr lang="en-US" sz="1100" dirty="0" smtClean="0"/>
              <a:t>Security</a:t>
            </a:r>
          </a:p>
          <a:p>
            <a:pPr lvl="1"/>
            <a:r>
              <a:rPr lang="en-US" sz="1100" dirty="0" err="1" smtClean="0"/>
              <a:t>Git</a:t>
            </a:r>
            <a:r>
              <a:rPr lang="en-US" sz="1100" dirty="0" smtClean="0"/>
              <a: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a:t>
            </a:r>
            <a:r>
              <a:rPr lang="en-US" sz="1100" dirty="0" err="1" smtClean="0"/>
              <a:t>Git</a:t>
            </a:r>
            <a:r>
              <a:rPr lang="en-US" sz="1100" dirty="0" smtClean="0"/>
              <a:t> database without knowing </a:t>
            </a:r>
            <a:r>
              <a:rPr lang="en-US" sz="1100" dirty="0" err="1" smtClean="0"/>
              <a:t>Git</a:t>
            </a:r>
            <a:r>
              <a:rPr lang="en-US" sz="1100" dirty="0" smtClean="0"/>
              <a:t>.</a:t>
            </a:r>
          </a:p>
          <a:p>
            <a:r>
              <a:rPr lang="en-US" sz="1100" dirty="0" smtClean="0"/>
              <a:t>No need of powerful hardware</a:t>
            </a:r>
          </a:p>
          <a:p>
            <a:pPr lvl="1"/>
            <a:r>
              <a:rPr lang="en-US" sz="1100" dirty="0" smtClean="0"/>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p>
          <a:p>
            <a:r>
              <a:rPr lang="en-US" sz="1100" dirty="0" smtClean="0"/>
              <a:t>Easier branching</a:t>
            </a:r>
          </a:p>
          <a:p>
            <a:pPr lvl="1"/>
            <a:r>
              <a:rPr lang="en-US" sz="1100" dirty="0" smtClean="0"/>
              <a:t>CVCS uses cheap copy mechanism, If we create a new branch, it will copy all the codes to the new branch, so it is time-consuming and not efficient. Also, deletion and merging of branches in CVCS is complicated and time-consuming. But branch management with </a:t>
            </a:r>
            <a:r>
              <a:rPr lang="en-US" sz="1100" dirty="0" err="1" smtClean="0"/>
              <a:t>Git</a:t>
            </a:r>
            <a:r>
              <a:rPr lang="en-US" sz="1100" dirty="0" smtClean="0"/>
              <a:t> is very simple. It takes only a few seconds to create, delete, and merge branches.</a:t>
            </a:r>
          </a:p>
          <a:p>
            <a:endParaRPr lang="en-US" sz="11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Git</a:t>
            </a:r>
            <a:r>
              <a:rPr lang="en-US" dirty="0" smtClean="0"/>
              <a:t> Terminologies</a:t>
            </a:r>
            <a:endParaRPr lang="en-US" dirty="0"/>
          </a:p>
        </p:txBody>
      </p:sp>
      <p:sp>
        <p:nvSpPr>
          <p:cNvPr id="6" name="Content Placeholder 5"/>
          <p:cNvSpPr>
            <a:spLocks noGrp="1"/>
          </p:cNvSpPr>
          <p:nvPr>
            <p:ph sz="quarter" idx="1"/>
          </p:nvPr>
        </p:nvSpPr>
        <p:spPr/>
        <p:txBody>
          <a:bodyPr>
            <a:normAutofit/>
          </a:bodyPr>
          <a:lstStyle/>
          <a:p>
            <a:r>
              <a:rPr lang="en-US" sz="1200" b="1" dirty="0" smtClean="0"/>
              <a:t>Local Repository</a:t>
            </a:r>
          </a:p>
          <a:p>
            <a:r>
              <a:rPr lang="en-US" sz="1200" dirty="0" smtClean="0"/>
              <a:t>Every VCS tool provides a private workplace as a working copy. Developers make changes in their private workplace and after commit, these changes become a part of the repository. </a:t>
            </a:r>
            <a:r>
              <a:rPr lang="en-US" sz="1200" dirty="0" err="1" smtClean="0"/>
              <a:t>Git</a:t>
            </a:r>
            <a:r>
              <a:rPr lang="en-US" sz="1200" dirty="0" smtClean="0"/>
              <a:t> takes it one step further by providing them a private copy of the whole repository. Users can perform many operations with this repository such as add file, remove file, rename file, move file, commit changes, and many more.</a:t>
            </a:r>
          </a:p>
          <a:p>
            <a:r>
              <a:rPr lang="en-US" sz="1200" b="1" dirty="0" smtClean="0"/>
              <a:t>Working Directory</a:t>
            </a:r>
          </a:p>
          <a:p>
            <a:r>
              <a:rPr lang="en-US" sz="1200" dirty="0" smtClean="0"/>
              <a:t>The working directory is the place where files are checked out. In other CVCS, developers generally make modifications and commit their changes directly to the repository. But </a:t>
            </a:r>
            <a:r>
              <a:rPr lang="en-US" sz="1200" dirty="0" err="1" smtClean="0"/>
              <a:t>Git</a:t>
            </a:r>
            <a:r>
              <a:rPr lang="en-US" sz="1200" dirty="0" smtClean="0"/>
              <a:t> uses a different strategy. </a:t>
            </a:r>
            <a:r>
              <a:rPr lang="en-US" sz="1200" dirty="0" err="1" smtClean="0"/>
              <a:t>Git</a:t>
            </a:r>
            <a:r>
              <a:rPr lang="en-US" sz="1200" dirty="0" smtClean="0"/>
              <a:t> doesn’t track each and every modified file. Whenever you do commit an operation, </a:t>
            </a:r>
            <a:r>
              <a:rPr lang="en-US" sz="1200" dirty="0" err="1" smtClean="0"/>
              <a:t>Git</a:t>
            </a:r>
            <a:r>
              <a:rPr lang="en-US" sz="1200" dirty="0" smtClean="0"/>
              <a:t> looks for the files present in the staging area. Only those files present in the staging area are considered for commit and not all the modified files.</a:t>
            </a:r>
          </a:p>
          <a:p>
            <a:r>
              <a:rPr lang="en-US" sz="1200" dirty="0" smtClean="0"/>
              <a:t>Let us see the basic workflow of </a:t>
            </a:r>
            <a:r>
              <a:rPr lang="en-US" sz="1200" dirty="0" err="1" smtClean="0"/>
              <a:t>Git</a:t>
            </a:r>
            <a:r>
              <a:rPr lang="en-US" sz="1200" dirty="0" smtClean="0"/>
              <a:t>.</a:t>
            </a:r>
          </a:p>
          <a:p>
            <a:r>
              <a:rPr lang="en-US" sz="1200" b="1" dirty="0" smtClean="0"/>
              <a:t>Step 1</a:t>
            </a:r>
            <a:r>
              <a:rPr lang="en-US" sz="1200" dirty="0" smtClean="0"/>
              <a:t> − You modify a file from the working directory.</a:t>
            </a:r>
          </a:p>
          <a:p>
            <a:r>
              <a:rPr lang="en-US" sz="1200" b="1" dirty="0" smtClean="0"/>
              <a:t>Step 2</a:t>
            </a:r>
            <a:r>
              <a:rPr lang="en-US" sz="1200" dirty="0" smtClean="0"/>
              <a:t> − You add these files to the staging area.</a:t>
            </a:r>
          </a:p>
          <a:p>
            <a:r>
              <a:rPr lang="en-US" sz="1200" b="1" dirty="0" smtClean="0"/>
              <a:t>Step 3</a:t>
            </a:r>
            <a:r>
              <a:rPr lang="en-US" sz="1200" dirty="0" smtClean="0"/>
              <a:t> − You perform commit operation that moves the files from the staging area. After push operation, it stores the changes permanently to the </a:t>
            </a:r>
            <a:r>
              <a:rPr lang="en-US" sz="1200" dirty="0" err="1" smtClean="0"/>
              <a:t>Git</a:t>
            </a:r>
            <a:r>
              <a:rPr lang="en-US" sz="1200" dirty="0" smtClean="0"/>
              <a:t> repository.</a:t>
            </a:r>
          </a:p>
          <a:p>
            <a:endParaRPr lang="en-US" sz="1200" dirty="0" smtClean="0"/>
          </a:p>
          <a:p>
            <a:endParaRPr lang="en-US" sz="1200" dirty="0"/>
          </a:p>
        </p:txBody>
      </p:sp>
      <p:pic>
        <p:nvPicPr>
          <p:cNvPr id="4098" name="Picture 2" descr="C:\Users\SANTHOSH\Desktop\staging_area.png"/>
          <p:cNvPicPr>
            <a:picLocks noChangeAspect="1" noChangeArrowheads="1"/>
          </p:cNvPicPr>
          <p:nvPr/>
        </p:nvPicPr>
        <p:blipFill>
          <a:blip r:embed="rId2"/>
          <a:srcRect/>
          <a:stretch>
            <a:fillRect/>
          </a:stretch>
        </p:blipFill>
        <p:spPr bwMode="auto">
          <a:xfrm>
            <a:off x="2343150" y="5105673"/>
            <a:ext cx="2762250" cy="175232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Git</a:t>
            </a:r>
            <a:r>
              <a:rPr lang="en-US" dirty="0" smtClean="0"/>
              <a:t> Terminologies</a:t>
            </a:r>
            <a:endParaRPr lang="en-US" dirty="0"/>
          </a:p>
        </p:txBody>
      </p:sp>
      <p:sp>
        <p:nvSpPr>
          <p:cNvPr id="6" name="Content Placeholder 5"/>
          <p:cNvSpPr>
            <a:spLocks noGrp="1"/>
          </p:cNvSpPr>
          <p:nvPr>
            <p:ph sz="quarter" idx="1"/>
          </p:nvPr>
        </p:nvSpPr>
        <p:spPr/>
        <p:txBody>
          <a:bodyPr>
            <a:normAutofit lnSpcReduction="10000"/>
          </a:bodyPr>
          <a:lstStyle/>
          <a:p>
            <a:r>
              <a:rPr lang="en-US" sz="1200" b="1" dirty="0" smtClean="0"/>
              <a:t>Blobs</a:t>
            </a:r>
          </a:p>
          <a:p>
            <a:r>
              <a:rPr lang="en-US" sz="1200" dirty="0" smtClean="0"/>
              <a:t>Blob stands for </a:t>
            </a:r>
            <a:r>
              <a:rPr lang="en-US" sz="1200" b="1" dirty="0" smtClean="0"/>
              <a:t>B</a:t>
            </a:r>
            <a:r>
              <a:rPr lang="en-US" sz="1200" dirty="0" smtClean="0"/>
              <a:t>inary </a:t>
            </a:r>
            <a:r>
              <a:rPr lang="en-US" sz="1200" b="1" dirty="0" smtClean="0"/>
              <a:t>L</a:t>
            </a:r>
            <a:r>
              <a:rPr lang="en-US" sz="1200" dirty="0" smtClean="0"/>
              <a:t>arge </a:t>
            </a:r>
            <a:r>
              <a:rPr lang="en-US" sz="1200" b="1" dirty="0" smtClean="0"/>
              <a:t>Ob</a:t>
            </a:r>
            <a:r>
              <a:rPr lang="en-US" sz="1200" dirty="0" smtClean="0"/>
              <a:t>ject. Each version of a file is represented by blob. A blob holds the file data but doesn’t contain any metadata about the file. It is a binary file, and in </a:t>
            </a:r>
            <a:r>
              <a:rPr lang="en-US" sz="1200" dirty="0" err="1" smtClean="0"/>
              <a:t>Git</a:t>
            </a:r>
            <a:r>
              <a:rPr lang="en-US" sz="1200" dirty="0" smtClean="0"/>
              <a:t> database, it is named as SHA1 hash of that file. In </a:t>
            </a:r>
            <a:r>
              <a:rPr lang="en-US" sz="1200" dirty="0" err="1" smtClean="0"/>
              <a:t>Git</a:t>
            </a:r>
            <a:r>
              <a:rPr lang="en-US" sz="1200" dirty="0" smtClean="0"/>
              <a:t>, files are not addressed by names. Everything is content-addressed.</a:t>
            </a:r>
          </a:p>
          <a:p>
            <a:r>
              <a:rPr lang="en-US" sz="1200" b="1" dirty="0" smtClean="0"/>
              <a:t>Trees</a:t>
            </a:r>
          </a:p>
          <a:p>
            <a:r>
              <a:rPr lang="en-US" sz="1200" dirty="0" smtClean="0"/>
              <a:t>Tree is an object, which represents a directory. It holds blobs as well as other sub-directories. A tree is a binary file that stores references to blobs and trees which are also named as </a:t>
            </a:r>
            <a:r>
              <a:rPr lang="en-US" sz="1200" b="1" dirty="0" smtClean="0"/>
              <a:t>SHA1</a:t>
            </a:r>
            <a:r>
              <a:rPr lang="en-US" sz="1200" dirty="0" smtClean="0"/>
              <a:t> hash of the tree object.</a:t>
            </a:r>
          </a:p>
          <a:p>
            <a:r>
              <a:rPr lang="en-US" sz="1200" b="1" dirty="0" smtClean="0"/>
              <a:t>Commits</a:t>
            </a:r>
          </a:p>
          <a:p>
            <a:r>
              <a:rPr lang="en-US" sz="1200" dirty="0" smtClean="0"/>
              <a:t>Commit holds the current state of the repository. A commit is also named by </a:t>
            </a:r>
            <a:r>
              <a:rPr lang="en-US" sz="1200" b="1" dirty="0" smtClean="0"/>
              <a:t>SHA1</a:t>
            </a:r>
            <a:r>
              <a:rPr lang="en-US" sz="1200" dirty="0" smtClean="0"/>
              <a:t> hash. You can consider a commit object as a node of the linked list. Every commit object has a pointer to the parent commit object. From a given commit, you can traverse back by looking at the parent pointer to view the history of the commit. If a commit has multiple parent commits, then that particular commit has been created by merging two branches.</a:t>
            </a:r>
          </a:p>
          <a:p>
            <a:r>
              <a:rPr lang="en-US" sz="1200" b="1" dirty="0" smtClean="0"/>
              <a:t>Branches</a:t>
            </a:r>
          </a:p>
          <a:p>
            <a:r>
              <a:rPr lang="en-US" sz="1200" dirty="0" smtClean="0"/>
              <a:t>Branches are used to create another line of development. By default, </a:t>
            </a:r>
            <a:r>
              <a:rPr lang="en-US" sz="1200" dirty="0" err="1" smtClean="0"/>
              <a:t>Git</a:t>
            </a:r>
            <a:r>
              <a:rPr lang="en-US" sz="1200" dirty="0" smtClean="0"/>
              <a:t> has a master branch, which is same as trunk in Subversion. Usually, a branch is created to work on a new feature. Once the feature is completed, it is merged back with the master branch and we delete the branch. Every branch is referenced by HEAD, which points to the latest commit in the branch. Whenever you make a commit, HEAD is updated with the latest commit.</a:t>
            </a:r>
          </a:p>
          <a:p>
            <a:r>
              <a:rPr lang="en-US" sz="1200" dirty="0" smtClean="0"/>
              <a:t>Tags</a:t>
            </a:r>
          </a:p>
          <a:p>
            <a:r>
              <a:rPr lang="en-US" sz="1200" dirty="0" smtClean="0"/>
              <a:t>Tag assigns a meaningful name with a specific version in the repository. Tags are very similar to branches, but the difference is that tags are immutable. It means, tag is a branch, which nobody intends to modify. Once a tag is created for a particular commit, even if you create a new commit, it will not be updated. Usually, developers create tags for product releases.</a:t>
            </a:r>
          </a:p>
          <a:p>
            <a:endParaRPr lang="en-US" sz="1200" dirty="0" smtClean="0"/>
          </a:p>
          <a:p>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Git</a:t>
            </a:r>
            <a:r>
              <a:rPr lang="en-US" dirty="0" smtClean="0"/>
              <a:t> Terminologies</a:t>
            </a:r>
            <a:endParaRPr lang="en-US" dirty="0"/>
          </a:p>
        </p:txBody>
      </p:sp>
      <p:sp>
        <p:nvSpPr>
          <p:cNvPr id="6" name="Content Placeholder 5"/>
          <p:cNvSpPr>
            <a:spLocks noGrp="1"/>
          </p:cNvSpPr>
          <p:nvPr>
            <p:ph sz="quarter" idx="1"/>
          </p:nvPr>
        </p:nvSpPr>
        <p:spPr/>
        <p:txBody>
          <a:bodyPr>
            <a:normAutofit/>
          </a:bodyPr>
          <a:lstStyle/>
          <a:p>
            <a:r>
              <a:rPr lang="en-US" sz="1200" dirty="0" smtClean="0"/>
              <a:t>Clone</a:t>
            </a:r>
          </a:p>
          <a:p>
            <a:r>
              <a:rPr lang="en-US" sz="1200" dirty="0" smtClean="0"/>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r>
              <a:rPr lang="en-US" sz="1200" dirty="0" smtClean="0"/>
              <a:t>Pull</a:t>
            </a:r>
          </a:p>
          <a:p>
            <a:r>
              <a:rPr lang="en-US" sz="1200" dirty="0" smtClean="0"/>
              <a:t>Pull operation copies the changes from a remote repository instance to a local one. The pull operation is used for synchronization between two repository instances. This is same as the update operation in Subversion.</a:t>
            </a:r>
          </a:p>
          <a:p>
            <a:r>
              <a:rPr lang="en-US" sz="1200" dirty="0" smtClean="0"/>
              <a:t>Push</a:t>
            </a:r>
          </a:p>
          <a:p>
            <a:r>
              <a:rPr lang="en-US" sz="1200" dirty="0" smtClean="0"/>
              <a:t>Push operation copies changes from a local repository instance to a remote one. This is used to store the changes permanently into the </a:t>
            </a:r>
            <a:r>
              <a:rPr lang="en-US" sz="1200" dirty="0" err="1" smtClean="0"/>
              <a:t>Git</a:t>
            </a:r>
            <a:r>
              <a:rPr lang="en-US" sz="1200" dirty="0" smtClean="0"/>
              <a:t> repository. This is same as the commit operation in Subversion.</a:t>
            </a:r>
          </a:p>
          <a:p>
            <a:r>
              <a:rPr lang="en-US" sz="1200" dirty="0" smtClean="0"/>
              <a:t>HEAD</a:t>
            </a:r>
          </a:p>
          <a:p>
            <a:r>
              <a:rPr lang="en-US" sz="1200" dirty="0" smtClean="0"/>
              <a:t>HEAD is a pointer, which always points to the latest commit in the branch. Whenever you make a commit, HEAD is updated with the latest commit. The heads of the branches are stored in </a:t>
            </a:r>
            <a:r>
              <a:rPr lang="en-US" sz="1200" b="1" dirty="0" smtClean="0"/>
              <a:t>.</a:t>
            </a:r>
            <a:r>
              <a:rPr lang="en-US" sz="1200" b="1" dirty="0" err="1" smtClean="0"/>
              <a:t>git</a:t>
            </a:r>
            <a:r>
              <a:rPr lang="en-US" sz="1200" b="1" dirty="0" smtClean="0"/>
              <a:t>/refs/heads/</a:t>
            </a:r>
            <a:r>
              <a:rPr lang="en-US" sz="1200" dirty="0" smtClean="0"/>
              <a:t> directory.</a:t>
            </a:r>
          </a:p>
          <a:p>
            <a:r>
              <a:rPr lang="en-US" sz="1200" dirty="0" smtClean="0"/>
              <a:t>Revision</a:t>
            </a:r>
          </a:p>
          <a:p>
            <a:r>
              <a:rPr lang="en-US" sz="1200" dirty="0" smtClean="0"/>
              <a:t>Revision represents the version of the source code. Revisions in </a:t>
            </a:r>
            <a:r>
              <a:rPr lang="en-US" sz="1200" dirty="0" err="1" smtClean="0"/>
              <a:t>Git</a:t>
            </a:r>
            <a:r>
              <a:rPr lang="en-US" sz="1200" dirty="0" smtClean="0"/>
              <a:t> are represented by commits. These commits are identified by </a:t>
            </a:r>
            <a:r>
              <a:rPr lang="en-US" sz="1200" b="1" dirty="0" smtClean="0"/>
              <a:t>SHA1</a:t>
            </a:r>
            <a:r>
              <a:rPr lang="en-US" sz="1200" dirty="0" smtClean="0"/>
              <a:t> secure hashes.</a:t>
            </a:r>
          </a:p>
          <a:p>
            <a:r>
              <a:rPr lang="en-US" sz="1200" dirty="0" smtClean="0"/>
              <a:t>URL</a:t>
            </a:r>
          </a:p>
          <a:p>
            <a:r>
              <a:rPr lang="en-US" sz="1200" dirty="0" smtClean="0"/>
              <a:t>URL represents the location of the </a:t>
            </a:r>
            <a:r>
              <a:rPr lang="en-US" sz="1200" dirty="0" err="1" smtClean="0"/>
              <a:t>Git</a:t>
            </a:r>
            <a:r>
              <a:rPr lang="en-US" sz="1200" dirty="0" smtClean="0"/>
              <a:t> repository.</a:t>
            </a:r>
          </a:p>
          <a:p>
            <a:endParaRPr lang="en-US" sz="1200" dirty="0" smtClean="0"/>
          </a:p>
          <a:p>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GIT HUB</a:t>
            </a:r>
            <a:endParaRPr lang="en-US" dirty="0"/>
          </a:p>
        </p:txBody>
      </p:sp>
      <p:sp>
        <p:nvSpPr>
          <p:cNvPr id="6" name="Content Placeholder 5"/>
          <p:cNvSpPr>
            <a:spLocks noGrp="1"/>
          </p:cNvSpPr>
          <p:nvPr>
            <p:ph sz="quarter" idx="1"/>
          </p:nvPr>
        </p:nvSpPr>
        <p:spPr/>
        <p:txBody>
          <a:bodyPr>
            <a:normAutofit/>
          </a:bodyPr>
          <a:lstStyle/>
          <a:p>
            <a:r>
              <a:rPr lang="en-US" sz="1200" dirty="0" err="1" smtClean="0"/>
              <a:t>GitHub</a:t>
            </a:r>
            <a:r>
              <a:rPr lang="en-US" sz="1200" dirty="0" smtClean="0"/>
              <a:t> is a </a:t>
            </a:r>
            <a:r>
              <a:rPr lang="en-US" sz="1200" dirty="0" err="1" smtClean="0"/>
              <a:t>Git</a:t>
            </a:r>
            <a:r>
              <a:rPr lang="en-US" sz="1200" dirty="0" smtClean="0"/>
              <a:t> repository hosting service.</a:t>
            </a:r>
          </a:p>
          <a:p>
            <a:r>
              <a:rPr lang="en-US" sz="1200" dirty="0" err="1" smtClean="0"/>
              <a:t>GitHub</a:t>
            </a:r>
            <a:r>
              <a:rPr lang="en-US" sz="1200" dirty="0" smtClean="0"/>
              <a:t> is an American company.</a:t>
            </a:r>
          </a:p>
          <a:p>
            <a:r>
              <a:rPr lang="en-US" sz="1200" dirty="0" smtClean="0"/>
              <a:t>It hosts source code of your project in the form of different programming languages and keeps track of the various changes made by programmers.</a:t>
            </a:r>
          </a:p>
          <a:p>
            <a:r>
              <a:rPr lang="en-US" sz="1200" dirty="0" smtClean="0"/>
              <a:t> </a:t>
            </a:r>
            <a:r>
              <a:rPr lang="en-US" sz="1200" dirty="0" err="1" smtClean="0"/>
              <a:t>GitHub</a:t>
            </a:r>
            <a:r>
              <a:rPr lang="en-US" sz="1200" dirty="0" smtClean="0"/>
              <a:t> also facilitates with many of its features, such as access control and collaboration. It provides a Web-based graphical interface.</a:t>
            </a:r>
          </a:p>
          <a:p>
            <a:r>
              <a:rPr lang="en-US" sz="1200" dirty="0" smtClean="0"/>
              <a:t>It offers both </a:t>
            </a:r>
            <a:r>
              <a:rPr lang="en-US" sz="1200" b="1" dirty="0" smtClean="0"/>
              <a:t>distributed version control and source code management (SCM)</a:t>
            </a:r>
            <a:r>
              <a:rPr lang="en-US" sz="1200" dirty="0" smtClean="0"/>
              <a:t> functionality of </a:t>
            </a:r>
            <a:r>
              <a:rPr lang="en-US" sz="1200" dirty="0" err="1" smtClean="0"/>
              <a:t>Git</a:t>
            </a:r>
            <a:r>
              <a:rPr lang="en-US" sz="1200" dirty="0" smtClean="0"/>
              <a:t>.</a:t>
            </a:r>
          </a:p>
          <a:p>
            <a:r>
              <a:rPr lang="en-US" sz="1200" dirty="0" smtClean="0"/>
              <a:t>It also facilitates with some collaboration features such as bug tracking, feature requests, task management for every project.</a:t>
            </a:r>
          </a:p>
          <a:p>
            <a:endParaRPr lang="en-US" sz="1000" dirty="0"/>
          </a:p>
        </p:txBody>
      </p:sp>
      <p:pic>
        <p:nvPicPr>
          <p:cNvPr id="5122" name="Picture 2" descr="C:\Users\SANTHOSH\Desktop\what-is-github.png"/>
          <p:cNvPicPr>
            <a:picLocks noChangeAspect="1" noChangeArrowheads="1"/>
          </p:cNvPicPr>
          <p:nvPr/>
        </p:nvPicPr>
        <p:blipFill>
          <a:blip r:embed="rId2"/>
          <a:srcRect/>
          <a:stretch>
            <a:fillRect/>
          </a:stretch>
        </p:blipFill>
        <p:spPr bwMode="auto">
          <a:xfrm>
            <a:off x="1981200" y="3962400"/>
            <a:ext cx="4562475" cy="2514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GIT HUB</a:t>
            </a:r>
            <a:endParaRPr lang="en-US" dirty="0"/>
          </a:p>
        </p:txBody>
      </p:sp>
      <p:sp>
        <p:nvSpPr>
          <p:cNvPr id="6" name="Content Placeholder 5"/>
          <p:cNvSpPr>
            <a:spLocks noGrp="1"/>
          </p:cNvSpPr>
          <p:nvPr>
            <p:ph sz="quarter" idx="1"/>
          </p:nvPr>
        </p:nvSpPr>
        <p:spPr/>
        <p:txBody>
          <a:bodyPr>
            <a:normAutofit lnSpcReduction="10000"/>
          </a:bodyPr>
          <a:lstStyle/>
          <a:p>
            <a:r>
              <a:rPr lang="en-US" sz="1600" dirty="0" smtClean="0"/>
              <a:t>Features of </a:t>
            </a:r>
            <a:r>
              <a:rPr lang="en-US" sz="1600" dirty="0" err="1" smtClean="0"/>
              <a:t>GitHub</a:t>
            </a:r>
            <a:endParaRPr lang="en-US" sz="1600" dirty="0" smtClean="0"/>
          </a:p>
          <a:p>
            <a:r>
              <a:rPr lang="en-US" sz="1600" dirty="0" err="1" smtClean="0"/>
              <a:t>GitHub</a:t>
            </a:r>
            <a:r>
              <a:rPr lang="en-US" sz="1600" dirty="0" smtClean="0"/>
              <a:t> is a place where programmers and designers work together. They collaborate, contribute, and fix bugs together. It hosts plenty of open source projects and codes of various programming languages.</a:t>
            </a:r>
          </a:p>
          <a:p>
            <a:r>
              <a:rPr lang="en-US" sz="1600" dirty="0" smtClean="0"/>
              <a:t>Some of its significant features are as follows.</a:t>
            </a:r>
          </a:p>
          <a:p>
            <a:r>
              <a:rPr lang="en-US" sz="1600" dirty="0" smtClean="0"/>
              <a:t>Collaboration</a:t>
            </a:r>
          </a:p>
          <a:p>
            <a:r>
              <a:rPr lang="en-US" sz="1600" dirty="0" smtClean="0"/>
              <a:t>Integrated issue and bug tracking</a:t>
            </a:r>
          </a:p>
          <a:p>
            <a:r>
              <a:rPr lang="en-US" sz="1600" dirty="0" smtClean="0"/>
              <a:t>Graphical representation of branches</a:t>
            </a:r>
          </a:p>
          <a:p>
            <a:r>
              <a:rPr lang="en-US" sz="1600" dirty="0" err="1" smtClean="0"/>
              <a:t>Git</a:t>
            </a:r>
            <a:r>
              <a:rPr lang="en-US" sz="1600" dirty="0" smtClean="0"/>
              <a:t> repositories hosting</a:t>
            </a:r>
          </a:p>
          <a:p>
            <a:r>
              <a:rPr lang="en-US" sz="1600" dirty="0" smtClean="0"/>
              <a:t>Project management</a:t>
            </a:r>
          </a:p>
          <a:p>
            <a:r>
              <a:rPr lang="en-US" sz="1600" dirty="0" smtClean="0"/>
              <a:t>Team management</a:t>
            </a:r>
          </a:p>
          <a:p>
            <a:r>
              <a:rPr lang="en-US" sz="1600" dirty="0" smtClean="0"/>
              <a:t>Code hosting</a:t>
            </a:r>
          </a:p>
          <a:p>
            <a:r>
              <a:rPr lang="en-US" sz="1600" dirty="0" smtClean="0"/>
              <a:t>Track and assign tasks</a:t>
            </a:r>
          </a:p>
          <a:p>
            <a:r>
              <a:rPr lang="en-US" sz="1600" dirty="0" smtClean="0"/>
              <a:t>Conversations</a:t>
            </a:r>
          </a:p>
          <a:p>
            <a:r>
              <a:rPr lang="en-US" sz="1600" dirty="0" err="1" smtClean="0"/>
              <a:t>Wikisc</a:t>
            </a:r>
            <a:endParaRPr lang="en-US" sz="1600" dirty="0" smtClean="0"/>
          </a:p>
          <a:p>
            <a:endParaRPr lang="en-US"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GIT HUB</a:t>
            </a:r>
            <a:endParaRPr lang="en-US" dirty="0"/>
          </a:p>
        </p:txBody>
      </p:sp>
      <p:sp>
        <p:nvSpPr>
          <p:cNvPr id="6" name="Content Placeholder 5"/>
          <p:cNvSpPr>
            <a:spLocks noGrp="1"/>
          </p:cNvSpPr>
          <p:nvPr>
            <p:ph sz="quarter" idx="1"/>
          </p:nvPr>
        </p:nvSpPr>
        <p:spPr/>
        <p:txBody>
          <a:bodyPr>
            <a:normAutofit/>
          </a:bodyPr>
          <a:lstStyle/>
          <a:p>
            <a:r>
              <a:rPr lang="en-US" sz="1600" dirty="0" smtClean="0"/>
              <a:t>Benefits of </a:t>
            </a:r>
            <a:r>
              <a:rPr lang="en-US" sz="1600" dirty="0" err="1" smtClean="0"/>
              <a:t>GitHub</a:t>
            </a:r>
            <a:endParaRPr lang="en-US" sz="1600" dirty="0" smtClean="0"/>
          </a:p>
          <a:p>
            <a:r>
              <a:rPr lang="en-US" sz="1600" dirty="0" err="1" smtClean="0"/>
              <a:t>GitHub</a:t>
            </a:r>
            <a:r>
              <a:rPr lang="en-US" sz="1600" dirty="0" smtClean="0"/>
              <a:t> can be separated as the </a:t>
            </a:r>
            <a:r>
              <a:rPr lang="en-US" sz="1600" dirty="0" err="1" smtClean="0"/>
              <a:t>Git</a:t>
            </a:r>
            <a:r>
              <a:rPr lang="en-US" sz="1600" dirty="0" smtClean="0"/>
              <a:t> and the Hub. </a:t>
            </a:r>
            <a:r>
              <a:rPr lang="en-US" sz="1600" dirty="0" err="1" smtClean="0"/>
              <a:t>GitHub</a:t>
            </a:r>
            <a:r>
              <a:rPr lang="en-US" sz="1600" dirty="0" smtClean="0"/>
              <a:t> service includes access controls as well as collaboration features like task management, repository hosting, and team management.</a:t>
            </a:r>
          </a:p>
          <a:p>
            <a:r>
              <a:rPr lang="en-US" sz="1600" dirty="0" smtClean="0"/>
              <a:t>The key benefits of </a:t>
            </a:r>
            <a:r>
              <a:rPr lang="en-US" sz="1600" dirty="0" err="1" smtClean="0"/>
              <a:t>GitHub</a:t>
            </a:r>
            <a:r>
              <a:rPr lang="en-US" sz="1600" dirty="0" smtClean="0"/>
              <a:t> are as follows.</a:t>
            </a:r>
          </a:p>
          <a:p>
            <a:r>
              <a:rPr lang="en-US" sz="1600" dirty="0" smtClean="0"/>
              <a:t>It is easy to contribute to open source projects via </a:t>
            </a:r>
            <a:r>
              <a:rPr lang="en-US" sz="1600" dirty="0" err="1" smtClean="0"/>
              <a:t>GitHub</a:t>
            </a:r>
            <a:r>
              <a:rPr lang="en-US" sz="1600" dirty="0" smtClean="0"/>
              <a:t>.</a:t>
            </a:r>
          </a:p>
          <a:p>
            <a:r>
              <a:rPr lang="en-US" sz="1600" dirty="0" smtClean="0"/>
              <a:t>It helps to create an excellent document.</a:t>
            </a:r>
          </a:p>
          <a:p>
            <a:r>
              <a:rPr lang="en-US" sz="1600" dirty="0" smtClean="0"/>
              <a:t>You can attract recruiter by showing off your work. If you have a profile on </a:t>
            </a:r>
            <a:r>
              <a:rPr lang="en-US" sz="1600" dirty="0" err="1" smtClean="0"/>
              <a:t>GitHub</a:t>
            </a:r>
            <a:r>
              <a:rPr lang="en-US" sz="1600" dirty="0" smtClean="0"/>
              <a:t>, you will have a higher chance of being recruited.</a:t>
            </a:r>
          </a:p>
          <a:p>
            <a:r>
              <a:rPr lang="en-US" sz="1600" dirty="0" smtClean="0"/>
              <a:t>It allows your work to get out there in front of the public.</a:t>
            </a:r>
          </a:p>
          <a:p>
            <a:r>
              <a:rPr lang="en-US" sz="1600" dirty="0" smtClean="0"/>
              <a:t>You can track changes in your code across versions.</a:t>
            </a:r>
          </a:p>
          <a:p>
            <a:endParaRPr lang="en-US"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Configuring and connecting to a remote repository</a:t>
            </a:r>
            <a:endParaRPr lang="en-US" b="1" dirty="0"/>
          </a:p>
        </p:txBody>
      </p:sp>
      <p:sp>
        <p:nvSpPr>
          <p:cNvPr id="6" name="Content Placeholder 5"/>
          <p:cNvSpPr>
            <a:spLocks noGrp="1"/>
          </p:cNvSpPr>
          <p:nvPr>
            <p:ph sz="quarter" idx="1"/>
          </p:nvPr>
        </p:nvSpPr>
        <p:spPr/>
        <p:txBody>
          <a:bodyPr>
            <a:normAutofit/>
          </a:bodyPr>
          <a:lstStyle/>
          <a:p>
            <a:r>
              <a:rPr lang="en-US" sz="1600" dirty="0" smtClean="0"/>
              <a:t>Below are the steps on how you can connect to a </a:t>
            </a:r>
            <a:r>
              <a:rPr lang="en-US" sz="1600" dirty="0" err="1" smtClean="0"/>
              <a:t>GitHub</a:t>
            </a:r>
            <a:r>
              <a:rPr lang="en-US" sz="1600" dirty="0" smtClean="0"/>
              <a:t> repository.</a:t>
            </a:r>
          </a:p>
          <a:p>
            <a:r>
              <a:rPr lang="en-US" sz="1000" dirty="0" smtClean="0"/>
              <a:t>From the command line, move to the directory you want to contain your </a:t>
            </a:r>
            <a:r>
              <a:rPr lang="en-US" sz="1000" dirty="0" err="1" smtClean="0"/>
              <a:t>Git</a:t>
            </a:r>
            <a:r>
              <a:rPr lang="en-US" sz="1000" dirty="0" smtClean="0"/>
              <a:t> repository.</a:t>
            </a:r>
          </a:p>
          <a:p>
            <a:r>
              <a:rPr lang="en-US" sz="1000" dirty="0" smtClean="0"/>
              <a:t>Type the following command to configure your </a:t>
            </a:r>
            <a:r>
              <a:rPr lang="en-US" sz="1000" dirty="0" err="1" smtClean="0"/>
              <a:t>Git</a:t>
            </a:r>
            <a:r>
              <a:rPr lang="en-US" sz="1000" dirty="0" smtClean="0"/>
              <a:t> username, where &lt;your name&gt; will be your </a:t>
            </a:r>
            <a:r>
              <a:rPr lang="en-US" sz="1000" dirty="0" err="1" smtClean="0"/>
              <a:t>GitHub</a:t>
            </a:r>
            <a:r>
              <a:rPr lang="en-US" sz="1000" dirty="0" smtClean="0"/>
              <a:t> username.</a:t>
            </a:r>
          </a:p>
          <a:p>
            <a:r>
              <a:rPr lang="en-US" sz="1000" dirty="0" err="1" smtClean="0"/>
              <a:t>git</a:t>
            </a:r>
            <a:r>
              <a:rPr lang="en-US" sz="1000" dirty="0" smtClean="0"/>
              <a:t> </a:t>
            </a:r>
            <a:r>
              <a:rPr lang="en-US" sz="1000" dirty="0" err="1" smtClean="0"/>
              <a:t>config</a:t>
            </a:r>
            <a:r>
              <a:rPr lang="en-US" sz="1000" dirty="0" smtClean="0"/>
              <a:t> --global user.name "&lt;your name&gt;“</a:t>
            </a:r>
          </a:p>
          <a:p>
            <a:r>
              <a:rPr lang="en-US" sz="1000" dirty="0" smtClean="0"/>
              <a:t>After entering the above command, you should be returned to the command prompt. Next, enter your e-mail address by typing the following command, where &lt;your e-mail&gt; is your e-mail address.</a:t>
            </a:r>
          </a:p>
          <a:p>
            <a:r>
              <a:rPr lang="en-US" sz="1000" dirty="0" err="1" smtClean="0"/>
              <a:t>git</a:t>
            </a:r>
            <a:r>
              <a:rPr lang="en-US" sz="1000" dirty="0" smtClean="0"/>
              <a:t> </a:t>
            </a:r>
            <a:r>
              <a:rPr lang="en-US" sz="1000" dirty="0" err="1" smtClean="0"/>
              <a:t>config</a:t>
            </a:r>
            <a:r>
              <a:rPr lang="en-US" sz="1000" dirty="0" smtClean="0"/>
              <a:t> --global </a:t>
            </a:r>
            <a:r>
              <a:rPr lang="en-US" sz="1000" dirty="0" err="1" smtClean="0"/>
              <a:t>user.email</a:t>
            </a:r>
            <a:r>
              <a:rPr lang="en-US" sz="1000" smtClean="0"/>
              <a:t> "&lt;your e-mail&gt;"</a:t>
            </a:r>
            <a:endParaRPr lang="en-US" sz="1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7168</TotalTime>
  <Words>1307</Words>
  <Application>Microsoft Office PowerPoint</Application>
  <PresentationFormat>On-screen Show (4:3)</PresentationFormat>
  <Paragraphs>151</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Median</vt:lpstr>
      <vt:lpstr>Custom Design</vt:lpstr>
      <vt:lpstr>Git</vt:lpstr>
      <vt:lpstr>Git</vt:lpstr>
      <vt:lpstr>Git Terminologies</vt:lpstr>
      <vt:lpstr>Git Terminologies</vt:lpstr>
      <vt:lpstr>Git Terminologies</vt:lpstr>
      <vt:lpstr>GIT HUB</vt:lpstr>
      <vt:lpstr>GIT HUB</vt:lpstr>
      <vt:lpstr>GIT HUB</vt:lpstr>
      <vt:lpstr>Configuring and connecting to a remote repository</vt:lpstr>
      <vt:lpstr>Git vs GitHub</vt:lpstr>
      <vt:lpstr>Git Commands</vt:lpstr>
      <vt:lpstr>Git Commands</vt:lpstr>
      <vt:lpstr>Git Commands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365</cp:revision>
  <dcterms:created xsi:type="dcterms:W3CDTF">2006-08-16T00:00:00Z</dcterms:created>
  <dcterms:modified xsi:type="dcterms:W3CDTF">2020-01-16T17:35:47Z</dcterms:modified>
</cp:coreProperties>
</file>