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4" r:id="rId2"/>
    <p:sldId id="308" r:id="rId3"/>
    <p:sldId id="295" r:id="rId4"/>
    <p:sldId id="296" r:id="rId5"/>
    <p:sldId id="297" r:id="rId6"/>
    <p:sldId id="300" r:id="rId7"/>
    <p:sldId id="301" r:id="rId8"/>
    <p:sldId id="302" r:id="rId9"/>
    <p:sldId id="303" r:id="rId10"/>
    <p:sldId id="298" r:id="rId11"/>
    <p:sldId id="299" r:id="rId12"/>
    <p:sldId id="304" r:id="rId13"/>
    <p:sldId id="305" r:id="rId14"/>
    <p:sldId id="306" r:id="rId15"/>
    <p:sldId id="30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6380"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3/8/2020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xmlns=""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3/8/2020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3/8/2020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3/8/2020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3/8/2020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3/8/2020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3/8/2020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a:t>
            </a:r>
            <a:r>
              <a:rPr lang="en-IN" sz="2400" dirty="0" smtClean="0"/>
              <a:t>Server</a:t>
            </a:r>
            <a:endParaRPr lang="en-US" sz="2400" dirty="0"/>
          </a:p>
        </p:txBody>
      </p:sp>
      <p:sp>
        <p:nvSpPr>
          <p:cNvPr id="5" name="Content Placeholder 4"/>
          <p:cNvSpPr>
            <a:spLocks noGrp="1"/>
          </p:cNvSpPr>
          <p:nvPr>
            <p:ph sz="quarter" idx="1"/>
          </p:nvPr>
        </p:nvSpPr>
        <p:spPr/>
        <p:txBody>
          <a:bodyPr>
            <a:normAutofit/>
          </a:bodyPr>
          <a:lstStyle/>
          <a:p>
            <a:r>
              <a:rPr lang="en-IN" sz="1800" dirty="0"/>
              <a:t>Web Server is used for hosting the web application on a centralized location and can be access from </a:t>
            </a:r>
            <a:r>
              <a:rPr lang="en-IN" sz="1800" dirty="0" smtClean="0"/>
              <a:t>any location. </a:t>
            </a:r>
            <a:r>
              <a:rPr lang="en-IN" sz="1800" dirty="0"/>
              <a:t>It is responsible for handling all the requests that are coming from clients, it process them and provide the responses</a:t>
            </a:r>
            <a:r>
              <a:rPr lang="en-IN" sz="1800" dirty="0" smtClean="0"/>
              <a:t>.</a:t>
            </a:r>
          </a:p>
          <a:p>
            <a:r>
              <a:rPr lang="en-IN" sz="1800" dirty="0"/>
              <a:t>IIS (Internet Information Service)</a:t>
            </a:r>
          </a:p>
          <a:p>
            <a:pPr fontAlgn="t"/>
            <a:r>
              <a:rPr lang="en-IN" sz="1800" dirty="0"/>
              <a:t>IIS stands for Internet Information Service. IIS is a web </a:t>
            </a:r>
            <a:r>
              <a:rPr lang="en-IN" sz="1800" dirty="0" smtClean="0"/>
              <a:t>server developed </a:t>
            </a:r>
            <a:r>
              <a:rPr lang="en-IN" sz="1800" dirty="0"/>
              <a:t>by Microsoft and used to host the Web application. It has its own ASP.NET Process Engine to handle the request. So, when a request comes from client to server, IIS takes that request and process it and send response back to clients.</a:t>
            </a:r>
          </a:p>
          <a:p>
            <a:pPr fontAlgn="t"/>
            <a:r>
              <a:rPr lang="en-IN" sz="1800" dirty="0"/>
              <a:t>IIS supports many system services that use the most common Internet protocols including HTTP, FTP, </a:t>
            </a:r>
            <a:r>
              <a:rPr lang="en-IN" sz="1800" dirty="0" smtClean="0"/>
              <a:t>HTTPS </a:t>
            </a:r>
            <a:r>
              <a:rPr lang="en-IN" sz="1800" dirty="0"/>
              <a:t>and SMTP.</a:t>
            </a:r>
          </a:p>
          <a:p>
            <a:endParaRPr lang="en-IN" sz="1800" dirty="0"/>
          </a:p>
        </p:txBody>
      </p:sp>
    </p:spTree>
    <p:extLst>
      <p:ext uri="{BB962C8B-B14F-4D97-AF65-F5344CB8AC3E}">
        <p14:creationId xmlns:p14="http://schemas.microsoft.com/office/powerpoint/2010/main" xmlns="" val="2358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IIS Architecture</a:t>
            </a:r>
          </a:p>
        </p:txBody>
      </p:sp>
      <p:sp>
        <p:nvSpPr>
          <p:cNvPr id="5" name="Content Placeholder 4"/>
          <p:cNvSpPr>
            <a:spLocks noGrp="1"/>
          </p:cNvSpPr>
          <p:nvPr>
            <p:ph sz="quarter" idx="1"/>
          </p:nvPr>
        </p:nvSpPr>
        <p:spPr/>
        <p:txBody>
          <a:bodyPr>
            <a:normAutofit/>
          </a:bodyPr>
          <a:lstStyle/>
          <a:p>
            <a:pPr fontAlgn="t"/>
            <a:r>
              <a:rPr lang="en-IN" sz="1100" dirty="0"/>
              <a:t>IIS has two main layers - Kernel Mode and User Mode. The Kernel Mode contains the HTTP.SYS and User Mode contains WAS and W3 service. The subsection of both are shown in fig.</a:t>
            </a:r>
          </a:p>
          <a:p>
            <a:r>
              <a:rPr lang="en-IN" sz="1100" dirty="0"/>
              <a:t/>
            </a:r>
            <a:br>
              <a:rPr lang="en-IN" sz="1100" dirty="0"/>
            </a:br>
            <a:endParaRPr lang="en-IN" sz="1100" dirty="0"/>
          </a:p>
        </p:txBody>
      </p:sp>
      <p:pic>
        <p:nvPicPr>
          <p:cNvPr id="2050" name="Picture 2" descr="C:\Users\SANTHOSH\Desktop\iis-architectur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1905000"/>
            <a:ext cx="5773738" cy="45110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147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IIS </a:t>
            </a:r>
            <a:r>
              <a:rPr lang="en-IN" sz="2400" dirty="0" err="1" smtClean="0"/>
              <a:t>Architectu</a:t>
            </a:r>
            <a:r>
              <a:rPr lang="en-IN" sz="2400" dirty="0" err="1"/>
              <a:t>Different</a:t>
            </a:r>
            <a:r>
              <a:rPr lang="en-IN" sz="2400" dirty="0"/>
              <a:t> Security Settings Available in IIS</a:t>
            </a:r>
            <a:br>
              <a:rPr lang="en-IN" sz="2400" dirty="0"/>
            </a:br>
            <a:r>
              <a:rPr lang="en-IN" sz="2400" dirty="0" smtClean="0"/>
              <a:t>re</a:t>
            </a:r>
            <a:endParaRPr lang="en-IN" sz="2400" dirty="0"/>
          </a:p>
        </p:txBody>
      </p:sp>
      <p:sp>
        <p:nvSpPr>
          <p:cNvPr id="5" name="Content Placeholder 4"/>
          <p:cNvSpPr>
            <a:spLocks noGrp="1"/>
          </p:cNvSpPr>
          <p:nvPr>
            <p:ph sz="quarter" idx="1"/>
          </p:nvPr>
        </p:nvSpPr>
        <p:spPr/>
        <p:txBody>
          <a:bodyPr>
            <a:normAutofit/>
          </a:bodyPr>
          <a:lstStyle/>
          <a:p>
            <a:pPr fontAlgn="t"/>
            <a:r>
              <a:rPr lang="en-IN" sz="1800" dirty="0" smtClean="0"/>
              <a:t>IIS </a:t>
            </a:r>
            <a:r>
              <a:rPr lang="en-IN" sz="1800" dirty="0"/>
              <a:t>provides a variety of authentication schemes:</a:t>
            </a:r>
          </a:p>
          <a:p>
            <a:pPr fontAlgn="t"/>
            <a:r>
              <a:rPr lang="en-IN" sz="1800" dirty="0"/>
              <a:t>Anonymous (enabled by default)</a:t>
            </a:r>
          </a:p>
          <a:p>
            <a:pPr fontAlgn="t"/>
            <a:r>
              <a:rPr lang="en-IN" sz="1800" dirty="0"/>
              <a:t>Basic</a:t>
            </a:r>
          </a:p>
          <a:p>
            <a:pPr fontAlgn="t"/>
            <a:r>
              <a:rPr lang="en-IN" sz="1800" dirty="0"/>
              <a:t>Digest</a:t>
            </a:r>
          </a:p>
          <a:p>
            <a:pPr fontAlgn="t"/>
            <a:r>
              <a:rPr lang="en-IN" sz="1800" dirty="0"/>
              <a:t>Integrated Windows authentication (enabled by default)</a:t>
            </a:r>
          </a:p>
          <a:p>
            <a:pPr fontAlgn="t"/>
            <a:r>
              <a:rPr lang="en-IN" sz="1800" dirty="0"/>
              <a:t>Client Certificate Mapping</a:t>
            </a:r>
          </a:p>
          <a:p>
            <a:r>
              <a:rPr lang="en-IN" sz="1100" dirty="0"/>
              <a:t/>
            </a:r>
            <a:br>
              <a:rPr lang="en-IN" sz="1100" dirty="0"/>
            </a:br>
            <a:endParaRPr lang="en-IN" sz="1100" dirty="0"/>
          </a:p>
        </p:txBody>
      </p:sp>
    </p:spTree>
    <p:extLst>
      <p:ext uri="{BB962C8B-B14F-4D97-AF65-F5344CB8AC3E}">
        <p14:creationId xmlns:p14="http://schemas.microsoft.com/office/powerpoint/2010/main" xmlns="" val="1413469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rmAutofit/>
          </a:bodyPr>
          <a:lstStyle/>
          <a:p>
            <a:r>
              <a:rPr lang="en-IN" sz="1600" dirty="0"/>
              <a:t>Web Garden</a:t>
            </a:r>
          </a:p>
          <a:p>
            <a:pPr fontAlgn="t"/>
            <a:r>
              <a:rPr lang="en-IN" sz="1600" dirty="0"/>
              <a:t>By default, each application pool runs with a single worker process (W3Wp.exe). When an application pool runs with multiple worker process, it is called web garden</a:t>
            </a:r>
            <a:r>
              <a:rPr lang="en-IN" sz="1600" dirty="0" smtClean="0"/>
              <a:t>.</a:t>
            </a:r>
          </a:p>
          <a:p>
            <a:endParaRPr lang="en-IN" sz="1600" dirty="0"/>
          </a:p>
          <a:p>
            <a:endParaRPr lang="en-IN" sz="1600" dirty="0" smtClean="0"/>
          </a:p>
          <a:p>
            <a:endParaRPr lang="en-IN" sz="1600" dirty="0"/>
          </a:p>
          <a:p>
            <a:endParaRPr lang="en-IN" sz="1600" dirty="0" smtClean="0"/>
          </a:p>
          <a:p>
            <a:endParaRPr lang="en-IN" sz="1600" dirty="0"/>
          </a:p>
          <a:p>
            <a:endParaRPr lang="en-IN" sz="1600" dirty="0" smtClean="0"/>
          </a:p>
          <a:p>
            <a:endParaRPr lang="en-IN" sz="1600" dirty="0"/>
          </a:p>
          <a:p>
            <a:endParaRPr lang="en-IN" sz="1600" dirty="0" smtClean="0"/>
          </a:p>
          <a:p>
            <a:r>
              <a:rPr lang="en-IN" sz="1600" dirty="0" smtClean="0"/>
              <a:t>You </a:t>
            </a:r>
            <a:r>
              <a:rPr lang="en-IN" sz="1600" dirty="0"/>
              <a:t>can set multiple worker process for an application pool</a:t>
            </a:r>
            <a:br>
              <a:rPr lang="en-IN" sz="1600" dirty="0"/>
            </a:br>
            <a:endParaRPr lang="en-IN" sz="1600" dirty="0"/>
          </a:p>
        </p:txBody>
      </p:sp>
      <p:pic>
        <p:nvPicPr>
          <p:cNvPr id="5122" name="Picture 2" descr="C:\Users\SANTHOSH\Desktop\web-garde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3026535"/>
            <a:ext cx="5791200" cy="2211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3691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rmAutofit/>
          </a:bodyPr>
          <a:lstStyle/>
          <a:p>
            <a:r>
              <a:rPr lang="en-IN" sz="1600" dirty="0"/>
              <a:t>Advantage of Web Garden:</a:t>
            </a:r>
          </a:p>
          <a:p>
            <a:pPr fontAlgn="t"/>
            <a:r>
              <a:rPr lang="en-IN" sz="1600" dirty="0"/>
              <a:t>A Web garden share the requests which comes for that application pool and if one worker process fails to process a request then another worker process can continue to process that request.</a:t>
            </a:r>
          </a:p>
          <a:p>
            <a:r>
              <a:rPr lang="en-IN" sz="1600" dirty="0"/>
              <a:t>Limitation of Web Garden:</a:t>
            </a:r>
          </a:p>
          <a:p>
            <a:pPr fontAlgn="t"/>
            <a:r>
              <a:rPr lang="en-IN" sz="1600" dirty="0"/>
              <a:t>There are some limitations with Web Garden. When you use session mode to “In Proc" with your application, it will not work properly as expected; since session will be handled by different worker process. For avoiding this issue; you should use session mode "Out Proc" having "Session State Server" or "SQL-Server Session State".</a:t>
            </a:r>
          </a:p>
          <a:p>
            <a:r>
              <a:rPr lang="en-IN" sz="1600" dirty="0"/>
              <a:t/>
            </a:r>
            <a:br>
              <a:rPr lang="en-IN" sz="1600" dirty="0"/>
            </a:br>
            <a:endParaRPr lang="en-IN" sz="1600" dirty="0"/>
          </a:p>
        </p:txBody>
      </p:sp>
    </p:spTree>
    <p:extLst>
      <p:ext uri="{BB962C8B-B14F-4D97-AF65-F5344CB8AC3E}">
        <p14:creationId xmlns:p14="http://schemas.microsoft.com/office/powerpoint/2010/main" xmlns="" val="2023043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Autofit/>
          </a:bodyPr>
          <a:lstStyle/>
          <a:p>
            <a:r>
              <a:rPr lang="en-IN" sz="1400" dirty="0"/>
              <a:t>Web Farm</a:t>
            </a:r>
          </a:p>
          <a:p>
            <a:pPr fontAlgn="t"/>
            <a:r>
              <a:rPr lang="en-IN" sz="1400" dirty="0"/>
              <a:t>When a web application is hosted on multiple web servers and access based on the load on servers, it is called Web Farm</a:t>
            </a:r>
            <a:r>
              <a:rPr lang="en-IN" sz="1400" dirty="0" smtClean="0"/>
              <a:t>.</a:t>
            </a:r>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r>
              <a:rPr lang="en-IN" sz="1400" dirty="0"/>
              <a:t>In web farm, a single application is hosted on multiple IIS server and these IIS servers are connected with the VIP (Virtual IP) with load balancer. Load balancer IPs is exposed to external world for accessing your web application. Hence, when a request comes to server from client, it first hits the load balancer, and then based on the traffic on each server; load balancer distributes the request to the corresponding web server.</a:t>
            </a:r>
          </a:p>
          <a:p>
            <a:pPr fontAlgn="t"/>
            <a:endParaRPr lang="en-IN" sz="1400" dirty="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endParaRPr lang="en-IN" sz="1400" dirty="0"/>
          </a:p>
          <a:p>
            <a:pPr fontAlgn="t"/>
            <a:endParaRPr lang="en-IN" sz="1400" dirty="0" smtClean="0"/>
          </a:p>
          <a:p>
            <a:pPr fontAlgn="t"/>
            <a:r>
              <a:rPr lang="en-IN" sz="1400" dirty="0" smtClean="0"/>
              <a:t>In </a:t>
            </a:r>
            <a:r>
              <a:rPr lang="en-IN" sz="1400" dirty="0"/>
              <a:t>web farm, a single application is hosted on multiple IIS server and these IIS servers are connected with the VIP (Virtual IP) with load balancer. Load balancer IPs is exposed to external world for accessing your web application. Hence, when a request comes to server from client, it first hits the load balancer, and then based on the traffic on each server; load balancer distributes the request to the corresponding web server.</a:t>
            </a:r>
          </a:p>
          <a:p>
            <a:endParaRPr lang="en-IN" sz="1400" dirty="0"/>
          </a:p>
        </p:txBody>
      </p:sp>
      <p:pic>
        <p:nvPicPr>
          <p:cNvPr id="6146" name="Picture 2" descr="C:\Users\SANTHOSH\Desktop\web-farm.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921" y="2590800"/>
            <a:ext cx="7193198" cy="2362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5336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Garden and Web Farm in IIS</a:t>
            </a:r>
          </a:p>
        </p:txBody>
      </p:sp>
      <p:sp>
        <p:nvSpPr>
          <p:cNvPr id="5" name="Content Placeholder 4"/>
          <p:cNvSpPr>
            <a:spLocks noGrp="1"/>
          </p:cNvSpPr>
          <p:nvPr>
            <p:ph sz="quarter" idx="1"/>
          </p:nvPr>
        </p:nvSpPr>
        <p:spPr/>
        <p:txBody>
          <a:bodyPr>
            <a:noAutofit/>
          </a:bodyPr>
          <a:lstStyle/>
          <a:p>
            <a:r>
              <a:rPr lang="en-IN" sz="1400" dirty="0"/>
              <a:t>Advantage of Web </a:t>
            </a:r>
            <a:r>
              <a:rPr lang="en-IN" sz="1400" dirty="0" smtClean="0"/>
              <a:t>Farm:</a:t>
            </a:r>
            <a:endParaRPr lang="en-IN" sz="1400" dirty="0"/>
          </a:p>
          <a:p>
            <a:pPr fontAlgn="t"/>
            <a:r>
              <a:rPr lang="en-IN" sz="1400" dirty="0"/>
              <a:t>It provides high availability. If any of the web servers goes down then Load balancer redirects the incoming requests to other web servers in the web farm.</a:t>
            </a:r>
          </a:p>
          <a:p>
            <a:pPr fontAlgn="t"/>
            <a:r>
              <a:rPr lang="en-IN" sz="1400" dirty="0"/>
              <a:t>It provides high performance response for client requests.</a:t>
            </a:r>
          </a:p>
          <a:p>
            <a:r>
              <a:rPr lang="en-IN" sz="1400" dirty="0"/>
              <a:t>Limitation of Web Farm:</a:t>
            </a:r>
          </a:p>
          <a:p>
            <a:pPr fontAlgn="t"/>
            <a:r>
              <a:rPr lang="en-IN" sz="1400" dirty="0"/>
              <a:t>There are some limitations with Web Farm; also. When you use session mode to “In Proc" with your application, it will not work properly as expected; since session will be handled by different web servers. For avoiding this issue; you should use session mode "Out Proc" having "Session State Server" or "SQL-Server Session State".</a:t>
            </a:r>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a:p>
          <a:p>
            <a:pPr fontAlgn="t"/>
            <a:endParaRPr lang="en-IN" sz="1400" dirty="0" smtClean="0"/>
          </a:p>
          <a:p>
            <a:pPr fontAlgn="t"/>
            <a:endParaRPr lang="en-IN" sz="1400" dirty="0" smtClean="0"/>
          </a:p>
          <a:p>
            <a:pPr fontAlgn="t"/>
            <a:endParaRPr lang="en-IN" sz="1400" dirty="0"/>
          </a:p>
          <a:p>
            <a:pPr fontAlgn="t"/>
            <a:endParaRPr lang="en-IN" sz="1400" dirty="0" smtClean="0"/>
          </a:p>
          <a:p>
            <a:endParaRPr lang="en-IN" sz="1400" dirty="0"/>
          </a:p>
        </p:txBody>
      </p:sp>
    </p:spTree>
    <p:extLst>
      <p:ext uri="{BB962C8B-B14F-4D97-AF65-F5344CB8AC3E}">
        <p14:creationId xmlns:p14="http://schemas.microsoft.com/office/powerpoint/2010/main" xmlns="" val="345025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Web </a:t>
            </a:r>
            <a:r>
              <a:rPr lang="en-IN" sz="2400" dirty="0" smtClean="0"/>
              <a:t>Server</a:t>
            </a:r>
            <a:endParaRPr lang="en-US" sz="2400" dirty="0"/>
          </a:p>
        </p:txBody>
      </p:sp>
      <p:pic>
        <p:nvPicPr>
          <p:cNvPr id="2051" name="Picture 3" descr="C:\Users\SANTHOSH\Desktop\main.png"/>
          <p:cNvPicPr>
            <a:picLocks noGrp="1" noChangeAspect="1" noChangeArrowheads="1"/>
          </p:cNvPicPr>
          <p:nvPr>
            <p:ph sz="quarter" idx="1"/>
          </p:nvPr>
        </p:nvPicPr>
        <p:blipFill>
          <a:blip r:embed="rId2"/>
          <a:srcRect/>
          <a:stretch>
            <a:fillRect/>
          </a:stretch>
        </p:blipFill>
        <p:spPr bwMode="auto">
          <a:xfrm>
            <a:off x="509913" y="1981200"/>
            <a:ext cx="7872087" cy="4343400"/>
          </a:xfrm>
          <a:prstGeom prst="rect">
            <a:avLst/>
          </a:prstGeom>
          <a:noFill/>
        </p:spPr>
      </p:pic>
    </p:spTree>
    <p:extLst>
      <p:ext uri="{BB962C8B-B14F-4D97-AF65-F5344CB8AC3E}">
        <p14:creationId xmlns:p14="http://schemas.microsoft.com/office/powerpoint/2010/main" xmlns="" val="23589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Check IIS Installation</a:t>
            </a:r>
          </a:p>
        </p:txBody>
      </p:sp>
      <p:sp>
        <p:nvSpPr>
          <p:cNvPr id="5" name="Content Placeholder 4"/>
          <p:cNvSpPr>
            <a:spLocks noGrp="1"/>
          </p:cNvSpPr>
          <p:nvPr>
            <p:ph sz="quarter" idx="1"/>
          </p:nvPr>
        </p:nvSpPr>
        <p:spPr/>
        <p:txBody>
          <a:bodyPr>
            <a:normAutofit/>
          </a:bodyPr>
          <a:lstStyle/>
          <a:p>
            <a:r>
              <a:rPr lang="en-IN" sz="1800" dirty="0"/>
              <a:t>First Way to open IIS:</a:t>
            </a:r>
          </a:p>
          <a:p>
            <a:pPr fontAlgn="t"/>
            <a:r>
              <a:rPr lang="en-IN" sz="1800" dirty="0"/>
              <a:t>Go to run and type </a:t>
            </a:r>
            <a:r>
              <a:rPr lang="en-IN" sz="1800" dirty="0" err="1"/>
              <a:t>inetmgr</a:t>
            </a:r>
            <a:r>
              <a:rPr lang="en-IN" sz="1800" dirty="0"/>
              <a:t> command and press enter, it opens IIS configuration manager if it is installed to your machine.</a:t>
            </a:r>
          </a:p>
          <a:p>
            <a:r>
              <a:rPr lang="en-IN" sz="1800" dirty="0"/>
              <a:t>Second way to open IIS:</a:t>
            </a:r>
          </a:p>
          <a:p>
            <a:pPr fontAlgn="t"/>
            <a:r>
              <a:rPr lang="en-IN" sz="1800" dirty="0"/>
              <a:t>Go to control panel and then Administrative Tools; where you will find the shortcut for IIS as shown in below fig.</a:t>
            </a:r>
          </a:p>
          <a:p>
            <a:endParaRPr lang="en-IN" sz="1800" dirty="0"/>
          </a:p>
        </p:txBody>
      </p:sp>
      <p:pic>
        <p:nvPicPr>
          <p:cNvPr id="1026" name="Picture 2" descr="C:\Users\SANTHOSH\Desktop\iis-manager.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06879" y="3688912"/>
            <a:ext cx="5029201" cy="30166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6454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History of </a:t>
            </a:r>
            <a:r>
              <a:rPr lang="en-IN" sz="2400" dirty="0" smtClean="0"/>
              <a:t>IIS</a:t>
            </a:r>
            <a:endParaRPr lang="en-IN" sz="2400" dirty="0"/>
          </a:p>
        </p:txBody>
      </p:sp>
      <p:sp>
        <p:nvSpPr>
          <p:cNvPr id="5" name="Content Placeholder 4"/>
          <p:cNvSpPr>
            <a:spLocks noGrp="1"/>
          </p:cNvSpPr>
          <p:nvPr>
            <p:ph sz="quarter" idx="1"/>
          </p:nvPr>
        </p:nvSpPr>
        <p:spPr/>
        <p:txBody>
          <a:bodyPr>
            <a:normAutofit fontScale="55000" lnSpcReduction="20000"/>
          </a:bodyPr>
          <a:lstStyle/>
          <a:p>
            <a:r>
              <a:rPr lang="en-IN" sz="2500" dirty="0"/>
              <a:t>IIS 1.0</a:t>
            </a:r>
          </a:p>
          <a:p>
            <a:pPr lvl="1" fontAlgn="t"/>
            <a:r>
              <a:rPr lang="en-IN" sz="2500" dirty="0"/>
              <a:t>IIS 1.0 was initially released as a free add-on for Windows NT 3.51.</a:t>
            </a:r>
          </a:p>
          <a:p>
            <a:r>
              <a:rPr lang="en-IN" sz="2500" dirty="0"/>
              <a:t>IIS 2.0</a:t>
            </a:r>
          </a:p>
          <a:p>
            <a:pPr lvl="1" fontAlgn="t"/>
            <a:r>
              <a:rPr lang="en-IN" sz="2500" dirty="0"/>
              <a:t>IIS 2.0 was included with Windows NT 4.0.</a:t>
            </a:r>
          </a:p>
          <a:p>
            <a:r>
              <a:rPr lang="en-IN" sz="2500" dirty="0"/>
              <a:t>IIS 3.0</a:t>
            </a:r>
          </a:p>
          <a:p>
            <a:pPr lvl="1" fontAlgn="t"/>
            <a:r>
              <a:rPr lang="en-IN" sz="2500" dirty="0"/>
              <a:t>IIS 3.0 was included with Service Pack 2 of Windows NT 4.0, introduced the Active Server Pages dynamic scripting environment.</a:t>
            </a:r>
          </a:p>
          <a:p>
            <a:r>
              <a:rPr lang="en-IN" sz="2500" dirty="0"/>
              <a:t>IIS 4.0</a:t>
            </a:r>
          </a:p>
          <a:p>
            <a:pPr lvl="1" fontAlgn="t"/>
            <a:r>
              <a:rPr lang="en-IN" sz="2500" dirty="0"/>
              <a:t>IIS 4.0 was released as part of an "Option Pack" for Windows NT 4.0.</a:t>
            </a:r>
          </a:p>
          <a:p>
            <a:r>
              <a:rPr lang="en-IN" sz="2500" dirty="0"/>
              <a:t>IIS 5.0</a:t>
            </a:r>
          </a:p>
          <a:p>
            <a:pPr lvl="1" fontAlgn="t"/>
            <a:r>
              <a:rPr lang="en-IN" sz="2500" dirty="0"/>
              <a:t>IIS 5.0 shipped with Windows 2000 and introduced additional authentication methods, management enhancements including a new MMC-based administration application, support for the WebDAV protocol, and enhancements to ASP. IIS 5.0 also dropped support for the Gopher protocol.</a:t>
            </a:r>
          </a:p>
          <a:p>
            <a:r>
              <a:rPr lang="en-IN" sz="2500" dirty="0"/>
              <a:t>IIS 5.1</a:t>
            </a:r>
          </a:p>
          <a:p>
            <a:pPr lvl="1" fontAlgn="t"/>
            <a:r>
              <a:rPr lang="en-IN" sz="2500" dirty="0"/>
              <a:t>IIS 5.1 was shipped with Windows XP Professional, and was nearly identical to IIS 5.0 on Windows 2000.</a:t>
            </a:r>
          </a:p>
          <a:p>
            <a:r>
              <a:rPr lang="en-IN" sz="2500" dirty="0"/>
              <a:t>IIS 6.0</a:t>
            </a:r>
          </a:p>
          <a:p>
            <a:pPr lvl="1" fontAlgn="t"/>
            <a:r>
              <a:rPr lang="en-IN" sz="2500" dirty="0"/>
              <a:t>IIS 6.0 was included with Windows Server 2003 and Windows XP Professional x64 Edition, added support for IPv6 and included a new worker process model that increased security as well as reliability</a:t>
            </a:r>
            <a:r>
              <a:rPr lang="en-IN" sz="2500" dirty="0" smtClean="0"/>
              <a:t>.</a:t>
            </a:r>
            <a:endParaRPr lang="en-IN" sz="2500" dirty="0"/>
          </a:p>
        </p:txBody>
      </p:sp>
    </p:spTree>
    <p:extLst>
      <p:ext uri="{BB962C8B-B14F-4D97-AF65-F5344CB8AC3E}">
        <p14:creationId xmlns:p14="http://schemas.microsoft.com/office/powerpoint/2010/main" xmlns="" val="198669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History of </a:t>
            </a:r>
            <a:r>
              <a:rPr lang="en-IN" sz="2400" dirty="0" smtClean="0"/>
              <a:t>IIS</a:t>
            </a:r>
            <a:endParaRPr lang="en-IN" sz="2400" dirty="0"/>
          </a:p>
        </p:txBody>
      </p:sp>
      <p:sp>
        <p:nvSpPr>
          <p:cNvPr id="5" name="Content Placeholder 4"/>
          <p:cNvSpPr>
            <a:spLocks noGrp="1"/>
          </p:cNvSpPr>
          <p:nvPr>
            <p:ph sz="quarter" idx="1"/>
          </p:nvPr>
        </p:nvSpPr>
        <p:spPr/>
        <p:txBody>
          <a:bodyPr>
            <a:normAutofit/>
          </a:bodyPr>
          <a:lstStyle/>
          <a:p>
            <a:r>
              <a:rPr lang="en-IN" sz="1400" dirty="0"/>
              <a:t>IIS 7.0</a:t>
            </a:r>
          </a:p>
          <a:p>
            <a:pPr lvl="1" fontAlgn="t"/>
            <a:r>
              <a:rPr lang="en-IN" sz="1100" dirty="0"/>
              <a:t>IIS 7.0 was a complete redesign and rewrite of IIS, and was shipped with Windows Vista and Windows Server 2008. IIS 7.0 included a new modular design that allowed for a reduced attack surface and increased performance. It also introduced a hierarchical configuration system allowing for simpler site deploys, a new Windows Forms-based management application, new command-line management options and increased support for the .NET Framework. IIS 7.0 on Vista does not limit the number of allowed connections as IIS on XP did, but limits concurrent requests to 10 (Windows Vista Ultimate, Business, and Enterprise Editions) or 3 (Vista Home Premium). Additional requests are queued, which hampers performance, but they are not rejected as with XP.</a:t>
            </a:r>
          </a:p>
          <a:p>
            <a:r>
              <a:rPr lang="en-IN" sz="1400" dirty="0"/>
              <a:t>IIS 7.5</a:t>
            </a:r>
          </a:p>
          <a:p>
            <a:pPr lvl="1" fontAlgn="t"/>
            <a:r>
              <a:rPr lang="en-IN" sz="1100" dirty="0"/>
              <a:t>IIS 7.5 was included in Windows 7 (but it must be turned on in the side panel of Programs and Features) and Windows Server 2008 R2. IIS 7.5 improved WebDAV and FTP modules as well as command-line administration in PowerShell. It also introduced the best practices analyzer tool and process isolation for application pools.</a:t>
            </a:r>
          </a:p>
          <a:p>
            <a:r>
              <a:rPr lang="en-IN" sz="1400" dirty="0"/>
              <a:t>IIS 8.0</a:t>
            </a:r>
          </a:p>
          <a:p>
            <a:pPr lvl="1" fontAlgn="t"/>
            <a:r>
              <a:rPr lang="en-IN" sz="1100" dirty="0"/>
              <a:t>IIS 8.0 is only available in Windows Server 2012 and Windows 8. IIS 8.0 includes Application Initialization, centralized SSL certificate support, and multicore scaling on NUMA hardware, among other new features.</a:t>
            </a:r>
          </a:p>
          <a:p>
            <a:r>
              <a:rPr lang="en-IN" sz="1400" dirty="0"/>
              <a:t>IIS 8.5</a:t>
            </a:r>
          </a:p>
          <a:p>
            <a:pPr lvl="1" fontAlgn="t"/>
            <a:r>
              <a:rPr lang="en-IN" sz="1100" dirty="0"/>
              <a:t>IIS 8.5 is included in Windows Server 2012 R2 and Windows 8.1. This version includes Idle worker-Process page-out, Dynamic Site Activation, Enhanced Logging, ETW logging, and Automatic Certificate Rebind.</a:t>
            </a:r>
          </a:p>
          <a:p>
            <a:r>
              <a:rPr lang="en-IN" sz="1400" dirty="0"/>
              <a:t>IIS 10.0</a:t>
            </a:r>
          </a:p>
          <a:p>
            <a:pPr lvl="1" fontAlgn="t"/>
            <a:r>
              <a:rPr lang="en-IN" sz="1100" dirty="0"/>
              <a:t>IIS 10 is included in Windows Server 2016 and Windows 10. This version includes support for HTTP 2</a:t>
            </a:r>
          </a:p>
        </p:txBody>
      </p:sp>
    </p:spTree>
    <p:extLst>
      <p:ext uri="{BB962C8B-B14F-4D97-AF65-F5344CB8AC3E}">
        <p14:creationId xmlns:p14="http://schemas.microsoft.com/office/powerpoint/2010/main" xmlns="" val="361098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Application Pool in Internet Information Service (IIS</a:t>
            </a:r>
            <a:r>
              <a:rPr lang="en-IN" sz="2400" dirty="0" smtClean="0"/>
              <a:t>)</a:t>
            </a:r>
            <a:endParaRPr lang="en-IN" sz="2400" dirty="0"/>
          </a:p>
        </p:txBody>
      </p:sp>
      <p:sp>
        <p:nvSpPr>
          <p:cNvPr id="5" name="Content Placeholder 4"/>
          <p:cNvSpPr>
            <a:spLocks noGrp="1"/>
          </p:cNvSpPr>
          <p:nvPr>
            <p:ph sz="quarter" idx="1"/>
          </p:nvPr>
        </p:nvSpPr>
        <p:spPr/>
        <p:txBody>
          <a:bodyPr>
            <a:normAutofit/>
          </a:bodyPr>
          <a:lstStyle/>
          <a:p>
            <a:r>
              <a:rPr lang="en-IN" sz="1100" dirty="0"/>
              <a:t>Application Pool in </a:t>
            </a:r>
            <a:r>
              <a:rPr lang="en-IN" sz="1100" dirty="0" smtClean="0"/>
              <a:t>IIS</a:t>
            </a:r>
          </a:p>
          <a:p>
            <a:r>
              <a:rPr lang="en-IN" sz="1100" dirty="0" smtClean="0"/>
              <a:t>An </a:t>
            </a:r>
            <a:r>
              <a:rPr lang="en-IN" sz="1100" dirty="0"/>
              <a:t>Internet Information Services (IIS) application pool is a set of URLs that is routed to one or more worker processes. Application pools responsible for to isolate one or more applications into their own process. For example you have two different website like website-A and website-B and want to deploy on same server, then application pool isolate your website means website-A run on one application pool and website-B run on another application pool</a:t>
            </a:r>
            <a:r>
              <a:rPr lang="en-IN" sz="1100" dirty="0" smtClean="0"/>
              <a:t>.</a:t>
            </a:r>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r>
              <a:rPr lang="en-IN" sz="1100" dirty="0"/>
              <a:t>It provides a convenient way to administer a set of web sites and applications and their corresponding worker processes. Process boundaries separate each worker process; therefore, a web site or application in one application pool will not be affected by application issues in other application pools. Application pools significantly increase both the reliability and manageability of a Web infrastructure.</a:t>
            </a:r>
          </a:p>
        </p:txBody>
      </p:sp>
      <p:pic>
        <p:nvPicPr>
          <p:cNvPr id="3074" name="Picture 2" descr="C:\Users\SANTHOSH\Desktop\application-pool-in-ii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75268" y="2819399"/>
            <a:ext cx="3402012" cy="14763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6710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Create Application Pool in </a:t>
            </a:r>
            <a:r>
              <a:rPr lang="en-IN" sz="2400" dirty="0"/>
              <a:t>IIS</a:t>
            </a:r>
          </a:p>
        </p:txBody>
      </p:sp>
      <p:sp>
        <p:nvSpPr>
          <p:cNvPr id="5" name="Content Placeholder 4"/>
          <p:cNvSpPr>
            <a:spLocks noGrp="1"/>
          </p:cNvSpPr>
          <p:nvPr>
            <p:ph sz="quarter" idx="1"/>
          </p:nvPr>
        </p:nvSpPr>
        <p:spPr/>
        <p:txBody>
          <a:bodyPr>
            <a:normAutofit lnSpcReduction="10000"/>
          </a:bodyPr>
          <a:lstStyle/>
          <a:p>
            <a:r>
              <a:rPr lang="en-IN" sz="1100" dirty="0"/>
              <a:t>You can also create your own application pool with custom settings</a:t>
            </a:r>
            <a:r>
              <a:rPr lang="en-IN" sz="1100" dirty="0" smtClean="0"/>
              <a:t>.</a:t>
            </a:r>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endParaRPr lang="en-IN" sz="1100" dirty="0" smtClean="0"/>
          </a:p>
          <a:p>
            <a:endParaRPr lang="en-IN" sz="1100" dirty="0"/>
          </a:p>
          <a:p>
            <a:r>
              <a:rPr lang="en-IN" sz="1100" dirty="0"/>
              <a:t>Key Points About Application Pool</a:t>
            </a:r>
          </a:p>
          <a:p>
            <a:pPr fontAlgn="t"/>
            <a:r>
              <a:rPr lang="en-IN" sz="1100" dirty="0"/>
              <a:t>Provides isolation between different web applications.</a:t>
            </a:r>
          </a:p>
          <a:p>
            <a:pPr fontAlgn="t"/>
            <a:r>
              <a:rPr lang="en-IN" sz="1100" dirty="0"/>
              <a:t>Every web application has individual worker process.</a:t>
            </a:r>
          </a:p>
          <a:p>
            <a:pPr fontAlgn="t"/>
            <a:r>
              <a:rPr lang="en-IN" sz="1100" dirty="0"/>
              <a:t>Improve manageability of web application.</a:t>
            </a:r>
          </a:p>
          <a:p>
            <a:pPr fontAlgn="t"/>
            <a:r>
              <a:rPr lang="en-IN" sz="1100" dirty="0"/>
              <a:t>Provides better performance.</a:t>
            </a:r>
          </a:p>
          <a:p>
            <a:r>
              <a:rPr lang="en-IN" sz="1100" dirty="0"/>
              <a:t/>
            </a:r>
            <a:br>
              <a:rPr lang="en-IN" sz="1100" dirty="0"/>
            </a:br>
            <a:endParaRPr lang="en-IN" sz="1100" dirty="0" smtClean="0"/>
          </a:p>
          <a:p>
            <a:endParaRPr lang="en-IN" sz="1100" dirty="0"/>
          </a:p>
        </p:txBody>
      </p:sp>
      <p:pic>
        <p:nvPicPr>
          <p:cNvPr id="4098" name="Picture 2" descr="C:\Users\SANTHOSH\Desktop\adding-application-pool.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828800"/>
            <a:ext cx="5219163" cy="25145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6230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Create Application Pool in IIS</a:t>
            </a:r>
          </a:p>
        </p:txBody>
      </p:sp>
      <p:sp>
        <p:nvSpPr>
          <p:cNvPr id="5" name="Content Placeholder 4"/>
          <p:cNvSpPr>
            <a:spLocks noGrp="1"/>
          </p:cNvSpPr>
          <p:nvPr>
            <p:ph sz="quarter" idx="1"/>
          </p:nvPr>
        </p:nvSpPr>
        <p:spPr/>
        <p:txBody>
          <a:bodyPr>
            <a:normAutofit/>
          </a:bodyPr>
          <a:lstStyle/>
          <a:p>
            <a:r>
              <a:rPr lang="en-IN" sz="1600" dirty="0"/>
              <a:t>Different Type of Application Pool Available in IIS 7.0 and IIS 7.5</a:t>
            </a:r>
          </a:p>
          <a:p>
            <a:pPr fontAlgn="t"/>
            <a:r>
              <a:rPr lang="en-IN" sz="1600" dirty="0"/>
              <a:t>There are two types’ .NET integration modes for ASP.NET application, that identified that how IIS processes an incoming request to the sites, applications and web services that run in that application pool.</a:t>
            </a:r>
          </a:p>
          <a:p>
            <a:r>
              <a:rPr lang="en-IN" sz="1600" dirty="0"/>
              <a:t>Integrated Mode</a:t>
            </a:r>
          </a:p>
          <a:p>
            <a:pPr fontAlgn="t"/>
            <a:r>
              <a:rPr lang="en-IN" sz="1600" dirty="0"/>
              <a:t>Integrated mode makes ASP.NET an integral part of IIS. Now the IIS server functionality is split into more than 40 modules that break the IIS and ASP.NET functionality into pieces. Modules such as </a:t>
            </a:r>
            <a:r>
              <a:rPr lang="en-IN" sz="1600" dirty="0" err="1"/>
              <a:t>StaticFileModule</a:t>
            </a:r>
            <a:r>
              <a:rPr lang="en-IN" sz="1600" dirty="0"/>
              <a:t>, </a:t>
            </a:r>
            <a:r>
              <a:rPr lang="en-IN" sz="1600" dirty="0" err="1"/>
              <a:t>BasicAuthenticationModule</a:t>
            </a:r>
            <a:r>
              <a:rPr lang="en-IN" sz="1600" dirty="0"/>
              <a:t>, </a:t>
            </a:r>
            <a:r>
              <a:rPr lang="en-IN" sz="1600" dirty="0" err="1"/>
              <a:t>FormsAuthentication</a:t>
            </a:r>
            <a:r>
              <a:rPr lang="en-IN" sz="1600" dirty="0"/>
              <a:t>, Session, Profile and </a:t>
            </a:r>
            <a:r>
              <a:rPr lang="en-IN" sz="1600" dirty="0" err="1"/>
              <a:t>RoleManager</a:t>
            </a:r>
            <a:r>
              <a:rPr lang="en-IN" sz="1600" dirty="0"/>
              <a:t> are part of the IIS pipeline. </a:t>
            </a:r>
            <a:r>
              <a:rPr lang="en-IN" sz="1600" dirty="0" err="1"/>
              <a:t>FormsAuthentication</a:t>
            </a:r>
            <a:r>
              <a:rPr lang="en-IN" sz="1600" dirty="0"/>
              <a:t>, Session, Profile and </a:t>
            </a:r>
            <a:r>
              <a:rPr lang="en-IN" sz="1600" dirty="0" err="1"/>
              <a:t>RoleManager</a:t>
            </a:r>
            <a:r>
              <a:rPr lang="en-IN" sz="1600" dirty="0"/>
              <a:t> were previously part of ASP.NET and didn't have anything to do with IIS.</a:t>
            </a:r>
          </a:p>
          <a:p>
            <a:r>
              <a:rPr lang="en-IN" sz="1600" dirty="0"/>
              <a:t>Classic Mode</a:t>
            </a:r>
          </a:p>
          <a:p>
            <a:pPr fontAlgn="t"/>
            <a:r>
              <a:rPr lang="en-IN" sz="1600" dirty="0"/>
              <a:t>Classic mode models the IIS 6.0 model in which ASP.NET is an ISAPI add-on to IIS. This mode is available for backward compatibility but lacks many of the features in the new integrated mode. In Classic mode, IIS has its own pipeline that can only be extended by creating an ISAPI extension, which has a well-deserved reputation for being difficult to develop. ASP.NET is run as an ISAPI extension that is just one part of the IIS pipeline.</a:t>
            </a:r>
          </a:p>
          <a:p>
            <a:endParaRPr lang="en-IN" sz="1100" dirty="0"/>
          </a:p>
        </p:txBody>
      </p:sp>
    </p:spTree>
    <p:extLst>
      <p:ext uri="{BB962C8B-B14F-4D97-AF65-F5344CB8AC3E}">
        <p14:creationId xmlns:p14="http://schemas.microsoft.com/office/powerpoint/2010/main" xmlns="" val="391916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smtClean="0"/>
              <a:t>IIS RESET</a:t>
            </a:r>
            <a:endParaRPr lang="en-IN" sz="2400" dirty="0"/>
          </a:p>
        </p:txBody>
      </p:sp>
      <p:sp>
        <p:nvSpPr>
          <p:cNvPr id="5" name="Content Placeholder 4"/>
          <p:cNvSpPr>
            <a:spLocks noGrp="1"/>
          </p:cNvSpPr>
          <p:nvPr>
            <p:ph sz="quarter" idx="1"/>
          </p:nvPr>
        </p:nvSpPr>
        <p:spPr/>
        <p:txBody>
          <a:bodyPr>
            <a:normAutofit/>
          </a:bodyPr>
          <a:lstStyle/>
          <a:p>
            <a:r>
              <a:rPr lang="en-IN" sz="1600" dirty="0"/>
              <a:t>IIS RESET</a:t>
            </a:r>
          </a:p>
          <a:p>
            <a:pPr fontAlgn="t"/>
            <a:r>
              <a:rPr lang="en-IN" sz="1600" dirty="0"/>
              <a:t>IIS RESET command stops all IIS services with its components. In fact, it does not kill any worker processes, and running components. Like any windows services, the command just sends a message – “Stop running as soon as possible” – to shutdown IIS services gracefully.</a:t>
            </a:r>
          </a:p>
          <a:p>
            <a:r>
              <a:rPr lang="en-IN" sz="1600" dirty="0"/>
              <a:t>Disadvantage of IIS Reset</a:t>
            </a:r>
          </a:p>
          <a:p>
            <a:pPr fontAlgn="t"/>
            <a:r>
              <a:rPr lang="en-IN" sz="1600" dirty="0"/>
              <a:t>HTTP.SYS will lose existing client-connections after running IISRESET.</a:t>
            </a:r>
          </a:p>
          <a:p>
            <a:pPr fontAlgn="t"/>
            <a:r>
              <a:rPr lang="en-IN" sz="1600" dirty="0"/>
              <a:t>All incoming requests will need to establish new connections again.</a:t>
            </a:r>
          </a:p>
          <a:p>
            <a:pPr fontAlgn="t"/>
            <a:r>
              <a:rPr lang="en-IN" sz="1600" dirty="0"/>
              <a:t>Web browsers can’t connect the IIS server during restarting IIS means all requests will be missed.</a:t>
            </a:r>
          </a:p>
          <a:p>
            <a:pPr fontAlgn="t"/>
            <a:r>
              <a:rPr lang="en-IN" sz="1600" dirty="0"/>
              <a:t>A worker process can’t keep any data – cached objects &amp; binaries</a:t>
            </a:r>
          </a:p>
          <a:p>
            <a:r>
              <a:rPr lang="en-IN" sz="1100" dirty="0"/>
              <a:t/>
            </a:r>
            <a:br>
              <a:rPr lang="en-IN" sz="1100" dirty="0"/>
            </a:br>
            <a:endParaRPr lang="en-IN" sz="1100" dirty="0" smtClean="0"/>
          </a:p>
          <a:p>
            <a:endParaRPr lang="en-IN" sz="1100" dirty="0"/>
          </a:p>
        </p:txBody>
      </p:sp>
    </p:spTree>
    <p:extLst>
      <p:ext uri="{BB962C8B-B14F-4D97-AF65-F5344CB8AC3E}">
        <p14:creationId xmlns:p14="http://schemas.microsoft.com/office/powerpoint/2010/main" xmlns="" val="6444420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4569</TotalTime>
  <Words>1756</Words>
  <Application>Microsoft Office PowerPoint</Application>
  <PresentationFormat>On-screen Show (4:3)</PresentationFormat>
  <Paragraphs>154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Web Server</vt:lpstr>
      <vt:lpstr>Web Server</vt:lpstr>
      <vt:lpstr>Check IIS Installation</vt:lpstr>
      <vt:lpstr>History of IIS</vt:lpstr>
      <vt:lpstr>History of IIS</vt:lpstr>
      <vt:lpstr>Application Pool in Internet Information Service (IIS)</vt:lpstr>
      <vt:lpstr>Create Application Pool in IIS</vt:lpstr>
      <vt:lpstr>Create Application Pool in IIS</vt:lpstr>
      <vt:lpstr>IIS RESET</vt:lpstr>
      <vt:lpstr>IIS Architecture</vt:lpstr>
      <vt:lpstr>IIS ArchitectuDifferent Security Settings Available in IIS re</vt:lpstr>
      <vt:lpstr>Web Garden and Web Farm in IIS</vt:lpstr>
      <vt:lpstr>Web Garden and Web Farm in IIS</vt:lpstr>
      <vt:lpstr>Web Garden and Web Farm in IIS</vt:lpstr>
      <vt:lpstr>Web Garden and Web Farm in IIS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cp:lastModifiedBy>
  <cp:revision>103</cp:revision>
  <dcterms:created xsi:type="dcterms:W3CDTF">2006-08-16T00:00:00Z</dcterms:created>
  <dcterms:modified xsi:type="dcterms:W3CDTF">2020-03-08T06:32:18Z</dcterms:modified>
</cp:coreProperties>
</file>