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0" r:id="rId3"/>
    <p:sldId id="279" r:id="rId4"/>
    <p:sldId id="278" r:id="rId5"/>
    <p:sldId id="283" r:id="rId6"/>
    <p:sldId id="263" r:id="rId7"/>
    <p:sldId id="262" r:id="rId8"/>
    <p:sldId id="281" r:id="rId9"/>
    <p:sldId id="269" r:id="rId10"/>
    <p:sldId id="259" r:id="rId11"/>
    <p:sldId id="277" r:id="rId12"/>
    <p:sldId id="282" r:id="rId13"/>
    <p:sldId id="28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80" d="100"/>
          <a:sy n="80" d="100"/>
        </p:scale>
        <p:origin x="-1086" y="1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3/5/2020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3/5/2020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3/5/2020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3/5/2020</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3/5/2020</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3/5/2020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3/5/2020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earchwindevelopment.techtarget.com/definition/GUI"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sz="quarter" idx="1"/>
          </p:nvPr>
        </p:nvSpPr>
        <p:spPr/>
        <p:txBody>
          <a:bodyPr>
            <a:normAutofit fontScale="77500" lnSpcReduction="20000"/>
          </a:bodyPr>
          <a:lstStyle/>
          <a:p>
            <a:r>
              <a:rPr lang="en-IN" dirty="0"/>
              <a:t>Every successful software development follows a lifecycle known as SDLC (Software Development Life Cycle</a:t>
            </a:r>
            <a:r>
              <a:rPr lang="en-IN" dirty="0" smtClean="0"/>
              <a:t>).</a:t>
            </a:r>
          </a:p>
          <a:p>
            <a:r>
              <a:rPr lang="en-IN" dirty="0"/>
              <a:t>"SDLC is a process followed for a software project, within a software organization. It consists of a detailed plan describing how to develop, maintain, replace and alter or enhance specific software. The life cycle defines a methodology for improving the quality of software and the overall development process</a:t>
            </a:r>
            <a:r>
              <a:rPr lang="en-IN" dirty="0" smtClean="0"/>
              <a:t>.“</a:t>
            </a:r>
          </a:p>
          <a:p>
            <a:r>
              <a:rPr lang="en-IN" dirty="0"/>
              <a:t>As we are a developer we normally understand the requirements and write the code. Apart from those we also spend some time software </a:t>
            </a:r>
            <a:r>
              <a:rPr lang="en-IN" dirty="0" smtClean="0"/>
              <a:t>testing.</a:t>
            </a:r>
          </a:p>
          <a:p>
            <a:r>
              <a:rPr lang="en-IN" dirty="0" smtClean="0"/>
              <a:t>Software </a:t>
            </a:r>
            <a:r>
              <a:rPr lang="en-IN" dirty="0"/>
              <a:t>testing is a process of executing a program or application with the intent of finding the software </a:t>
            </a:r>
            <a:r>
              <a:rPr lang="en-IN" dirty="0" smtClean="0"/>
              <a:t>bugs.</a:t>
            </a:r>
          </a:p>
          <a:p>
            <a:r>
              <a:rPr lang="en-IN" dirty="0" smtClean="0"/>
              <a:t>It </a:t>
            </a:r>
            <a:r>
              <a:rPr lang="en-IN" dirty="0"/>
              <a:t>can also be described as the process of validating and verifying a software program or application or product.</a:t>
            </a:r>
            <a:br>
              <a:rPr lang="en-IN" dirty="0"/>
            </a:br>
            <a:endParaRPr lang="en-I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NUNIT</a:t>
            </a:r>
            <a:endParaRPr lang="en-US" dirty="0"/>
          </a:p>
        </p:txBody>
      </p:sp>
      <p:sp>
        <p:nvSpPr>
          <p:cNvPr id="5" name="Content Placeholder 4"/>
          <p:cNvSpPr>
            <a:spLocks noGrp="1"/>
          </p:cNvSpPr>
          <p:nvPr>
            <p:ph sz="quarter" idx="1"/>
          </p:nvPr>
        </p:nvSpPr>
        <p:spPr/>
        <p:txBody>
          <a:bodyPr>
            <a:normAutofit fontScale="92500" lnSpcReduction="10000"/>
          </a:bodyPr>
          <a:lstStyle/>
          <a:p>
            <a:r>
              <a:rPr lang="en-US" dirty="0" smtClean="0"/>
              <a:t>You can use as many Assert statements in a method as you like. </a:t>
            </a:r>
          </a:p>
          <a:p>
            <a:r>
              <a:rPr lang="en-US" dirty="0" smtClean="0"/>
              <a:t>However, NUnit framework, will show a method as failed if even a single assertion fails, as expected. </a:t>
            </a:r>
          </a:p>
          <a:p>
            <a:r>
              <a:rPr lang="en-US" dirty="0" smtClean="0"/>
              <a:t>But what is important to remember is that if first assertion fails, next assertion will not be evaluated, hence you will have no knowledge about next assertion. </a:t>
            </a:r>
          </a:p>
          <a:p>
            <a:r>
              <a:rPr lang="en-US" dirty="0" smtClean="0"/>
              <a:t>Therefore it is recommended that there should only be one Assertion statement per test method. If you believe there should be more than one statement, create a separate test case method.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NUNIT</a:t>
            </a:r>
            <a:endParaRPr lang="en-US" dirty="0"/>
          </a:p>
        </p:txBody>
      </p:sp>
      <p:sp>
        <p:nvSpPr>
          <p:cNvPr id="5" name="Content Placeholder 4"/>
          <p:cNvSpPr>
            <a:spLocks noGrp="1"/>
          </p:cNvSpPr>
          <p:nvPr>
            <p:ph sz="quarter" idx="1"/>
          </p:nvPr>
        </p:nvSpPr>
        <p:spPr/>
        <p:txBody>
          <a:bodyPr>
            <a:normAutofit fontScale="85000" lnSpcReduction="20000"/>
          </a:bodyPr>
          <a:lstStyle/>
          <a:p>
            <a:pPr>
              <a:buNone/>
            </a:pPr>
            <a:r>
              <a:rPr lang="en-US" dirty="0" smtClean="0">
                <a:solidFill>
                  <a:srgbClr val="C00000"/>
                </a:solidFill>
              </a:rPr>
              <a:t>The Naming Convention and Standards</a:t>
            </a:r>
          </a:p>
          <a:p>
            <a:r>
              <a:rPr lang="en-US" dirty="0" smtClean="0"/>
              <a:t>As discussed above all test cases should go in a separate assembly. A suggested name for such assembly is [CodeAssembly].UnitTests.dll e.g. UnitTestApplication.UnitTests.dll </a:t>
            </a:r>
          </a:p>
          <a:p>
            <a:r>
              <a:rPr lang="en-US" dirty="0" smtClean="0"/>
              <a:t>You should follow the naming rule defined in .NET Framework SDK. A good tool to use is FxCop to force the naming convention. </a:t>
            </a:r>
          </a:p>
          <a:p>
            <a:r>
              <a:rPr lang="en-US" dirty="0" smtClean="0"/>
              <a:t>This assembly should have at minimum one-to-one relation between methods and test methods. </a:t>
            </a:r>
          </a:p>
          <a:p>
            <a:r>
              <a:rPr lang="en-US" dirty="0" smtClean="0"/>
              <a:t>Test case name should be Test_[MethodToBeTested][SomeAttribute] e.g. Test_Add,</a:t>
            </a:r>
            <a:br>
              <a:rPr lang="en-US" dirty="0" smtClean="0"/>
            </a:br>
            <a:r>
              <a:rPr lang="en-US" dirty="0" smtClean="0"/>
              <a:t>Test_AddFailure. </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Mocking</a:t>
            </a:r>
            <a:endParaRPr lang="en-US" dirty="0"/>
          </a:p>
        </p:txBody>
      </p:sp>
      <p:sp>
        <p:nvSpPr>
          <p:cNvPr id="5" name="Content Placeholder 4"/>
          <p:cNvSpPr>
            <a:spLocks noGrp="1"/>
          </p:cNvSpPr>
          <p:nvPr>
            <p:ph sz="quarter" idx="1"/>
          </p:nvPr>
        </p:nvSpPr>
        <p:spPr/>
        <p:txBody>
          <a:bodyPr>
            <a:normAutofit fontScale="62500" lnSpcReduction="20000"/>
          </a:bodyPr>
          <a:lstStyle/>
          <a:p>
            <a:pPr>
              <a:buFont typeface="Wingdings" panose="05000000000000000000" pitchFamily="2" charset="2"/>
              <a:buChar char="q"/>
            </a:pPr>
            <a:r>
              <a:rPr lang="en-IN" dirty="0" smtClean="0"/>
              <a:t>What is mocking?</a:t>
            </a:r>
            <a:endParaRPr lang="en-IN" dirty="0"/>
          </a:p>
          <a:p>
            <a:pPr>
              <a:buFont typeface="Wingdings" panose="05000000000000000000" pitchFamily="2" charset="2"/>
              <a:buChar char="q"/>
            </a:pPr>
            <a:r>
              <a:rPr lang="en-IN" dirty="0" smtClean="0"/>
              <a:t>Let's think that one application is being develop and many developers are working in this project and each one is assign to develop a function. Let's think that I am developing a function that will insert one employee information into the DB; if it is not present in the DB then fine and one of my fellow developer is developing the function to check the existence.</a:t>
            </a:r>
            <a:endParaRPr lang="en-IN" dirty="0"/>
          </a:p>
          <a:p>
            <a:pPr>
              <a:buFont typeface="Wingdings" panose="05000000000000000000" pitchFamily="2" charset="2"/>
              <a:buChar char="q"/>
            </a:pPr>
            <a:r>
              <a:rPr lang="en-IN" dirty="0" smtClean="0"/>
              <a:t>And I have completed my function but this guy has not, as he has a little bit of a workload, </a:t>
            </a:r>
            <a:r>
              <a:rPr lang="en-IN" dirty="0" err="1" smtClean="0"/>
              <a:t>haha</a:t>
            </a:r>
            <a:r>
              <a:rPr lang="en-IN" dirty="0" smtClean="0"/>
              <a:t>.. Now, as I completed my task, I wanted to test my function but for that I need to depend on the checking function that is still not developed.</a:t>
            </a:r>
            <a:endParaRPr lang="en-IN" dirty="0"/>
          </a:p>
          <a:p>
            <a:pPr>
              <a:buFont typeface="Wingdings" panose="05000000000000000000" pitchFamily="2" charset="2"/>
              <a:buChar char="q"/>
            </a:pPr>
            <a:r>
              <a:rPr lang="en-IN" dirty="0" smtClean="0"/>
              <a:t> So, how I will do that? I need to create mock object that will bypass the checking function. The point to make here is that there are many mocking frameworks to implement the mock object. In this article we will use MOQ as a mocking framework.</a:t>
            </a:r>
          </a:p>
          <a:p>
            <a:pPr>
              <a:buFont typeface="Wingdings" panose="05000000000000000000" pitchFamily="2" charset="2"/>
              <a:buChar char="q"/>
            </a:pPr>
            <a:r>
              <a:rPr lang="en-IN" dirty="0"/>
              <a:t>There are several mocking frameworks to be used in testing environments such as </a:t>
            </a:r>
            <a:r>
              <a:rPr lang="en-IN" dirty="0" err="1"/>
              <a:t>NMock</a:t>
            </a:r>
            <a:r>
              <a:rPr lang="en-IN" dirty="0"/>
              <a:t>, </a:t>
            </a:r>
            <a:r>
              <a:rPr lang="en-IN" dirty="0" err="1"/>
              <a:t>RhinoMocks</a:t>
            </a:r>
            <a:r>
              <a:rPr lang="en-IN" dirty="0"/>
              <a:t>, </a:t>
            </a:r>
            <a:r>
              <a:rPr lang="en-IN" dirty="0" err="1"/>
              <a:t>FakeItEasy</a:t>
            </a:r>
            <a:r>
              <a:rPr lang="en-IN" dirty="0"/>
              <a:t> and </a:t>
            </a:r>
            <a:r>
              <a:rPr lang="en-IN" dirty="0" err="1"/>
              <a:t>Moq</a:t>
            </a:r>
            <a:r>
              <a:rPr lang="en-IN"/>
              <a:t> to isolate units to be tested from the underlying dependencies</a:t>
            </a:r>
            <a:endParaRPr lang="en-US" dirty="0"/>
          </a:p>
        </p:txBody>
      </p:sp>
    </p:spTree>
    <p:extLst>
      <p:ext uri="{BB962C8B-B14F-4D97-AF65-F5344CB8AC3E}">
        <p14:creationId xmlns:p14="http://schemas.microsoft.com/office/powerpoint/2010/main" xmlns="" val="16107192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Moq</a:t>
            </a:r>
            <a:endParaRPr lang="en-US" dirty="0"/>
          </a:p>
        </p:txBody>
      </p:sp>
      <p:sp>
        <p:nvSpPr>
          <p:cNvPr id="5" name="Content Placeholder 4"/>
          <p:cNvSpPr>
            <a:spLocks noGrp="1"/>
          </p:cNvSpPr>
          <p:nvPr>
            <p:ph sz="quarter" idx="1"/>
          </p:nvPr>
        </p:nvSpPr>
        <p:spPr/>
        <p:txBody>
          <a:bodyPr>
            <a:normAutofit fontScale="77500" lnSpcReduction="20000"/>
          </a:bodyPr>
          <a:lstStyle/>
          <a:p>
            <a:pPr>
              <a:buFont typeface="Wingdings" panose="05000000000000000000" pitchFamily="2" charset="2"/>
              <a:buChar char="q"/>
            </a:pPr>
            <a:r>
              <a:rPr lang="en-US" dirty="0" smtClean="0"/>
              <a:t>Moq is a powerful, extremely flexible mocking framework. When used in conjunction with </a:t>
            </a:r>
            <a:r>
              <a:rPr lang="en-US" dirty="0" err="1" smtClean="0"/>
              <a:t>NUnit</a:t>
            </a:r>
            <a:r>
              <a:rPr lang="en-US" dirty="0" smtClean="0"/>
              <a:t>, you have all the tools you need to write fast, useful unit tests that can improve the reliability of your code</a:t>
            </a:r>
            <a:r>
              <a:rPr lang="en-US" dirty="0" smtClean="0"/>
              <a:t>.</a:t>
            </a:r>
          </a:p>
          <a:p>
            <a:pPr>
              <a:buFont typeface="Wingdings" panose="05000000000000000000" pitchFamily="2" charset="2"/>
              <a:buChar char="q"/>
            </a:pPr>
            <a:r>
              <a:rPr lang="en-US" dirty="0" smtClean="0"/>
              <a:t>Moq </a:t>
            </a:r>
            <a:r>
              <a:rPr lang="en-US" dirty="0" smtClean="0"/>
              <a:t>is </a:t>
            </a:r>
            <a:r>
              <a:rPr lang="en-US" dirty="0" smtClean="0"/>
              <a:t>the only mocking library for .NET developed from scratch to take full advantage of .NET 3.5 (i.e. Linq expression trees) and C# 3.0 features (i.e. lambda expressions) that make it the most productive, type-safe and refactoring-friendly mocking library available. And it supports mocking interfaces as well as classes. Its API is extremely simple and straightforward, and doesn’t require any prior knowledge or experience with mocking concepts</a:t>
            </a:r>
            <a:r>
              <a:rPr lang="en-US" dirty="0" smtClean="0"/>
              <a:t>.</a:t>
            </a:r>
          </a:p>
          <a:p>
            <a:pPr>
              <a:buFont typeface="Wingdings" panose="05000000000000000000" pitchFamily="2" charset="2"/>
              <a:buChar char="q"/>
            </a:pPr>
            <a:r>
              <a:rPr lang="en-US" dirty="0" smtClean="0"/>
              <a:t>Getting Moq</a:t>
            </a:r>
          </a:p>
          <a:p>
            <a:pPr>
              <a:buFont typeface="Wingdings" panose="05000000000000000000" pitchFamily="2" charset="2"/>
              <a:buChar char="q"/>
            </a:pPr>
            <a:r>
              <a:rPr lang="en-US" dirty="0" smtClean="0"/>
              <a:t>Install-Package Moq</a:t>
            </a:r>
            <a:endParaRPr lang="en-US" dirty="0"/>
          </a:p>
        </p:txBody>
      </p:sp>
    </p:spTree>
    <p:extLst>
      <p:ext uri="{BB962C8B-B14F-4D97-AF65-F5344CB8AC3E}">
        <p14:creationId xmlns:p14="http://schemas.microsoft.com/office/powerpoint/2010/main" xmlns="" val="1610719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sz="quarter" idx="1"/>
          </p:nvPr>
        </p:nvSpPr>
        <p:spPr>
          <a:xfrm>
            <a:off x="619107" y="1592239"/>
            <a:ext cx="8153400" cy="4495800"/>
          </a:xfrm>
        </p:spPr>
        <p:txBody>
          <a:bodyPr>
            <a:normAutofit/>
          </a:bodyPr>
          <a:lstStyle/>
          <a:p>
            <a:endParaRPr lang="en-IN" dirty="0" smtClean="0"/>
          </a:p>
        </p:txBody>
      </p:sp>
      <p:pic>
        <p:nvPicPr>
          <p:cNvPr id="1026" name="Picture 2" descr="C:\Users\SANTHOSH\Desktop\s.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19107" y="1600200"/>
            <a:ext cx="8487362" cy="449579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55597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sz="quarter" idx="1"/>
          </p:nvPr>
        </p:nvSpPr>
        <p:spPr/>
        <p:txBody>
          <a:bodyPr>
            <a:normAutofit fontScale="70000" lnSpcReduction="20000"/>
          </a:bodyPr>
          <a:lstStyle/>
          <a:p>
            <a:r>
              <a:rPr lang="en-IN" dirty="0"/>
              <a:t>Testing is an essential aspect of any programming language</a:t>
            </a:r>
            <a:endParaRPr lang="en-IN" dirty="0" smtClean="0"/>
          </a:p>
          <a:p>
            <a:r>
              <a:rPr lang="en-IN" b="1" dirty="0" smtClean="0"/>
              <a:t>What </a:t>
            </a:r>
            <a:r>
              <a:rPr lang="en-IN" b="1" dirty="0"/>
              <a:t>is Unit Testing</a:t>
            </a:r>
            <a:r>
              <a:rPr lang="en-IN" b="1" dirty="0" smtClean="0"/>
              <a:t>?</a:t>
            </a:r>
          </a:p>
          <a:p>
            <a:r>
              <a:rPr lang="en-US" dirty="0" smtClean="0"/>
              <a:t>Unit testing is a development </a:t>
            </a:r>
            <a:r>
              <a:rPr lang="en-US" dirty="0" smtClean="0"/>
              <a:t>practice</a:t>
            </a:r>
          </a:p>
          <a:p>
            <a:r>
              <a:rPr lang="en-US" dirty="0" smtClean="0"/>
              <a:t>The key focus of Unit Testing is improving software quality by identifying and resolving defects before they are leaked into production.</a:t>
            </a:r>
            <a:endParaRPr lang="en-IN" b="1" dirty="0" smtClean="0"/>
          </a:p>
          <a:p>
            <a:r>
              <a:rPr lang="en-IN" dirty="0"/>
              <a:t>It tests behavior of a function/method by writing another piece of code</a:t>
            </a:r>
            <a:r>
              <a:rPr lang="en-IN" dirty="0" smtClean="0"/>
              <a:t>.</a:t>
            </a:r>
          </a:p>
          <a:p>
            <a:r>
              <a:rPr lang="en-IN" dirty="0"/>
              <a:t>Unit testing is a way to test each piece of your code which is called as unit. </a:t>
            </a:r>
            <a:endParaRPr lang="en-IN" dirty="0" smtClean="0"/>
          </a:p>
          <a:p>
            <a:pPr fontAlgn="t"/>
            <a:r>
              <a:rPr lang="en-IN" dirty="0"/>
              <a:t>It verify the functional behavior of each unit in response to correct and incorrect cases of input data and verify any assumptions made by the code. Unit test cases are usually written by the developer who has written that code unit.</a:t>
            </a:r>
          </a:p>
          <a:p>
            <a:pPr fontAlgn="t"/>
            <a:r>
              <a:rPr lang="en-IN" dirty="0"/>
              <a:t>Developers can also use test frameworks as per their programming languages or frameworks of code, to make writing and running unit tests easier.</a:t>
            </a:r>
          </a:p>
          <a:p>
            <a:endParaRPr lang="en-IN" dirty="0" smtClean="0"/>
          </a:p>
        </p:txBody>
      </p:sp>
    </p:spTree>
    <p:extLst>
      <p:ext uri="{BB962C8B-B14F-4D97-AF65-F5344CB8AC3E}">
        <p14:creationId xmlns:p14="http://schemas.microsoft.com/office/powerpoint/2010/main" xmlns="" val="69955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Unit Testing</a:t>
            </a:r>
          </a:p>
        </p:txBody>
      </p:sp>
      <p:sp>
        <p:nvSpPr>
          <p:cNvPr id="5" name="Content Placeholder 4"/>
          <p:cNvSpPr>
            <a:spLocks noGrp="1"/>
          </p:cNvSpPr>
          <p:nvPr>
            <p:ph sz="quarter" idx="1"/>
          </p:nvPr>
        </p:nvSpPr>
        <p:spPr/>
        <p:txBody>
          <a:bodyPr>
            <a:normAutofit fontScale="70000" lnSpcReduction="20000"/>
          </a:bodyPr>
          <a:lstStyle/>
          <a:p>
            <a:r>
              <a:rPr lang="en-IN" dirty="0"/>
              <a:t>Why Unit Testing?</a:t>
            </a:r>
          </a:p>
          <a:p>
            <a:pPr fontAlgn="t"/>
            <a:r>
              <a:rPr lang="en-IN" dirty="0"/>
              <a:t>Unit tests reduce number of bugs, provide accurate documentation, and improve design. There are following reasons to choose unit testing.</a:t>
            </a:r>
          </a:p>
          <a:p>
            <a:pPr lvl="1" fontAlgn="t"/>
            <a:r>
              <a:rPr lang="en-IN" dirty="0"/>
              <a:t>Allow you to make big changes into code quickly since you know it's tests are working as expected and when you make the changes you need to write and run tests again to get it work.</a:t>
            </a:r>
          </a:p>
          <a:p>
            <a:pPr lvl="1" fontAlgn="t"/>
            <a:r>
              <a:rPr lang="en-IN" dirty="0"/>
              <a:t>Reduce the number of bugs in production code.</a:t>
            </a:r>
          </a:p>
          <a:p>
            <a:pPr lvl="1" fontAlgn="t"/>
            <a:r>
              <a:rPr lang="en-IN" dirty="0"/>
              <a:t>Help you to understand the design of the code since to write tests you need to outline all the conditions with respect to your code and what outputs you are expecting from the code.</a:t>
            </a:r>
          </a:p>
          <a:p>
            <a:pPr lvl="1" fontAlgn="t"/>
            <a:r>
              <a:rPr lang="en-IN" dirty="0"/>
              <a:t>Allow refactoring of code at any time without fear of breaking existing code. In this way it make the coding process more agile.</a:t>
            </a:r>
          </a:p>
          <a:p>
            <a:pPr lvl="1" fontAlgn="t"/>
            <a:r>
              <a:rPr lang="en-IN" dirty="0"/>
              <a:t>Ensure functional behavior of your code since all the tests have been passed</a:t>
            </a:r>
            <a:r>
              <a:rPr lang="en-IN" dirty="0" smtClean="0"/>
              <a:t>.</a:t>
            </a:r>
          </a:p>
          <a:p>
            <a:r>
              <a:rPr lang="en-IN" dirty="0"/>
              <a:t>We have two frameworks to write Unit Test cases in C#.</a:t>
            </a:r>
          </a:p>
          <a:p>
            <a:pPr lvl="1"/>
            <a:r>
              <a:rPr lang="en-IN" dirty="0"/>
              <a:t>MS Test</a:t>
            </a:r>
          </a:p>
          <a:p>
            <a:pPr lvl="1"/>
            <a:r>
              <a:rPr lang="en-IN" dirty="0"/>
              <a:t>NUnit</a:t>
            </a:r>
          </a:p>
          <a:p>
            <a:pPr fontAlgn="t"/>
            <a:endParaRPr lang="en-IN" dirty="0"/>
          </a:p>
        </p:txBody>
      </p:sp>
    </p:spTree>
    <p:extLst>
      <p:ext uri="{BB962C8B-B14F-4D97-AF65-F5344CB8AC3E}">
        <p14:creationId xmlns:p14="http://schemas.microsoft.com/office/powerpoint/2010/main" xmlns="" val="10552711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Type of Tests</a:t>
            </a:r>
            <a:endParaRPr lang="en-US" dirty="0"/>
          </a:p>
        </p:txBody>
      </p:sp>
      <p:sp>
        <p:nvSpPr>
          <p:cNvPr id="5" name="Content Placeholder 4"/>
          <p:cNvSpPr>
            <a:spLocks noGrp="1"/>
          </p:cNvSpPr>
          <p:nvPr>
            <p:ph sz="quarter" idx="1"/>
          </p:nvPr>
        </p:nvSpPr>
        <p:spPr/>
        <p:txBody>
          <a:bodyPr>
            <a:normAutofit lnSpcReduction="10000"/>
          </a:bodyPr>
          <a:lstStyle/>
          <a:p>
            <a:r>
              <a:rPr lang="en-US" b="1" i="1" dirty="0" smtClean="0"/>
              <a:t>Unit Tests:</a:t>
            </a:r>
            <a:r>
              <a:rPr lang="en-US" i="1" dirty="0" smtClean="0"/>
              <a:t> Test individual components in isolation from environment and concrete dependencies</a:t>
            </a:r>
          </a:p>
          <a:p>
            <a:r>
              <a:rPr lang="en-US" b="1" i="1" dirty="0" smtClean="0"/>
              <a:t>Integration Tests:</a:t>
            </a:r>
            <a:r>
              <a:rPr lang="en-US" i="1" dirty="0" smtClean="0"/>
              <a:t> Test how concrete components work together within a given subsystem</a:t>
            </a:r>
          </a:p>
          <a:p>
            <a:r>
              <a:rPr lang="en-US" b="1" i="1" dirty="0" smtClean="0"/>
              <a:t>End-to-End Tests:</a:t>
            </a:r>
            <a:r>
              <a:rPr lang="en-US" i="1" dirty="0" smtClean="0"/>
              <a:t> Test the behavior of an entire system with all parts functioning </a:t>
            </a:r>
            <a:r>
              <a:rPr lang="en-US" i="1" dirty="0" smtClean="0"/>
              <a:t>together</a:t>
            </a:r>
            <a:endParaRPr lang="en-IN" dirty="0" smtClean="0"/>
          </a:p>
          <a:p>
            <a:r>
              <a:rPr lang="en-IN" dirty="0" smtClean="0"/>
              <a:t>We </a:t>
            </a:r>
            <a:r>
              <a:rPr lang="en-IN" dirty="0"/>
              <a:t>have two frameworks to write Unit Test cases in C#.</a:t>
            </a:r>
          </a:p>
          <a:p>
            <a:pPr lvl="1"/>
            <a:r>
              <a:rPr lang="en-IN" dirty="0"/>
              <a:t>MS Test</a:t>
            </a:r>
          </a:p>
          <a:p>
            <a:pPr lvl="1"/>
            <a:r>
              <a:rPr lang="en-IN" dirty="0"/>
              <a:t>NUnit</a:t>
            </a:r>
          </a:p>
          <a:p>
            <a:pPr fontAlgn="t"/>
            <a:endParaRPr lang="en-IN" dirty="0"/>
          </a:p>
        </p:txBody>
      </p:sp>
    </p:spTree>
    <p:extLst>
      <p:ext uri="{BB962C8B-B14F-4D97-AF65-F5344CB8AC3E}">
        <p14:creationId xmlns:p14="http://schemas.microsoft.com/office/powerpoint/2010/main" xmlns="" val="10552711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Unit testing features in Visual Studio </a:t>
            </a:r>
            <a:endParaRPr lang="en-US" dirty="0"/>
          </a:p>
        </p:txBody>
      </p:sp>
      <p:sp>
        <p:nvSpPr>
          <p:cNvPr id="5" name="Content Placeholder 4"/>
          <p:cNvSpPr>
            <a:spLocks noGrp="1"/>
          </p:cNvSpPr>
          <p:nvPr>
            <p:ph sz="quarter" idx="1"/>
          </p:nvPr>
        </p:nvSpPr>
        <p:spPr/>
        <p:txBody>
          <a:bodyPr>
            <a:normAutofit/>
          </a:bodyPr>
          <a:lstStyle/>
          <a:p>
            <a:r>
              <a:rPr lang="en-US" dirty="0" smtClean="0"/>
              <a:t>Visual Studio allows the developers create and run unit tests. Unit test frameworks are used by the Visual Studio to do this.</a:t>
            </a:r>
          </a:p>
          <a:p>
            <a:r>
              <a:rPr lang="en-US" dirty="0" smtClean="0"/>
              <a:t> MSTest is a framework that comes with Visual Studio. But NUnit, which is also another framework that is widely used. This also be configured with Visual Studio and used.</a:t>
            </a:r>
          </a:p>
          <a:p>
            <a:r>
              <a:rPr lang="en-US" dirty="0" smtClean="0"/>
              <a:t>Visual Studio Test Explorer is used for unit testing.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NUNIT</a:t>
            </a:r>
            <a:endParaRPr lang="en-US" dirty="0"/>
          </a:p>
        </p:txBody>
      </p:sp>
      <p:sp>
        <p:nvSpPr>
          <p:cNvPr id="5" name="Content Placeholder 4"/>
          <p:cNvSpPr>
            <a:spLocks noGrp="1"/>
          </p:cNvSpPr>
          <p:nvPr>
            <p:ph sz="quarter" idx="1"/>
          </p:nvPr>
        </p:nvSpPr>
        <p:spPr/>
        <p:txBody>
          <a:bodyPr>
            <a:normAutofit fontScale="92500" lnSpcReduction="20000"/>
          </a:bodyPr>
          <a:lstStyle/>
          <a:p>
            <a:r>
              <a:rPr lang="en-IN" dirty="0" smtClean="0"/>
              <a:t>NUnit </a:t>
            </a:r>
            <a:r>
              <a:rPr lang="en-IN" dirty="0"/>
              <a:t>is an evolving, open source framework designed for writing and running tests in Microsoft .NET programming </a:t>
            </a:r>
            <a:r>
              <a:rPr lang="en-IN" dirty="0" smtClean="0"/>
              <a:t>languages.</a:t>
            </a:r>
          </a:p>
          <a:p>
            <a:r>
              <a:rPr lang="en-IN" dirty="0" smtClean="0"/>
              <a:t>NUnit</a:t>
            </a:r>
            <a:r>
              <a:rPr lang="en-IN" dirty="0"/>
              <a:t>, like JUnit, is an aspect of test-driven development (TDD),</a:t>
            </a:r>
            <a:r>
              <a:rPr lang="en-US" dirty="0" smtClean="0"/>
              <a:t>is an open source product.</a:t>
            </a:r>
          </a:p>
          <a:p>
            <a:r>
              <a:rPr lang="en-IN" dirty="0"/>
              <a:t>NUnit has a graphical user interface (</a:t>
            </a:r>
            <a:r>
              <a:rPr lang="en-IN" u="sng" dirty="0">
                <a:hlinkClick r:id="rId2"/>
              </a:rPr>
              <a:t>GUI</a:t>
            </a:r>
            <a:r>
              <a:rPr lang="en-IN" dirty="0"/>
              <a:t>) similar to that used in JUnit. Tests can be run continuously. Results are provided immediately. Multiple tests can be run concurrently.</a:t>
            </a:r>
            <a:endParaRPr lang="en-US" dirty="0" smtClean="0"/>
          </a:p>
          <a:p>
            <a:r>
              <a:rPr lang="en-US" dirty="0" smtClean="0"/>
              <a:t>It is written in C#. </a:t>
            </a:r>
          </a:p>
          <a:p>
            <a:r>
              <a:rPr lang="en-US" dirty="0" smtClean="0"/>
              <a:t>It uses an Attribute based programming model.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NUNIT Attributes</a:t>
            </a:r>
            <a:endParaRPr lang="en-US" dirty="0"/>
          </a:p>
        </p:txBody>
      </p:sp>
      <p:sp>
        <p:nvSpPr>
          <p:cNvPr id="5" name="Content Placeholder 4"/>
          <p:cNvSpPr>
            <a:spLocks noGrp="1"/>
          </p:cNvSpPr>
          <p:nvPr>
            <p:ph sz="quarter" idx="1"/>
          </p:nvPr>
        </p:nvSpPr>
        <p:spPr/>
        <p:txBody>
          <a:bodyPr>
            <a:normAutofit fontScale="62500" lnSpcReduction="20000"/>
          </a:bodyPr>
          <a:lstStyle/>
          <a:p>
            <a:r>
              <a:rPr lang="en-IN" dirty="0" err="1" smtClean="0"/>
              <a:t>TestFixture</a:t>
            </a:r>
            <a:endParaRPr lang="en-IN" dirty="0"/>
          </a:p>
          <a:p>
            <a:pPr lvl="1"/>
            <a:r>
              <a:rPr lang="en-IN" dirty="0"/>
              <a:t>The class that is to be tested using </a:t>
            </a:r>
            <a:r>
              <a:rPr lang="en-IN" dirty="0" err="1"/>
              <a:t>Nunit</a:t>
            </a:r>
            <a:r>
              <a:rPr lang="en-IN" dirty="0"/>
              <a:t> should be decorated with </a:t>
            </a:r>
            <a:r>
              <a:rPr lang="en-IN" dirty="0" err="1"/>
              <a:t>TextFixture</a:t>
            </a:r>
            <a:r>
              <a:rPr lang="en-IN" dirty="0" smtClean="0"/>
              <a:t>.</a:t>
            </a:r>
            <a:endParaRPr lang="en-IN" dirty="0"/>
          </a:p>
          <a:p>
            <a:r>
              <a:rPr lang="en-IN" dirty="0" smtClean="0"/>
              <a:t>Test</a:t>
            </a:r>
            <a:endParaRPr lang="en-IN" dirty="0"/>
          </a:p>
          <a:p>
            <a:pPr lvl="1"/>
            <a:r>
              <a:rPr lang="en-IN" dirty="0"/>
              <a:t>This attribute identifies the method to be tested. If we do not write this attribute then we can't to identify the test in </a:t>
            </a:r>
            <a:r>
              <a:rPr lang="en-IN" dirty="0" err="1"/>
              <a:t>Testexplorer</a:t>
            </a:r>
            <a:r>
              <a:rPr lang="en-IN" dirty="0"/>
              <a:t>. We have an Assert class with the following methods for validating different conditions in the </a:t>
            </a:r>
            <a:r>
              <a:rPr lang="en-IN" dirty="0" err="1"/>
              <a:t>TestFixture</a:t>
            </a:r>
            <a:r>
              <a:rPr lang="en-IN" dirty="0" smtClean="0"/>
              <a:t>.</a:t>
            </a:r>
          </a:p>
          <a:p>
            <a:r>
              <a:rPr lang="en-IN" i="1" dirty="0" err="1" smtClean="0"/>
              <a:t>SetUp</a:t>
            </a:r>
            <a:endParaRPr lang="en-IN" dirty="0" smtClean="0"/>
          </a:p>
          <a:p>
            <a:pPr lvl="1"/>
            <a:r>
              <a:rPr lang="en-IN" dirty="0" smtClean="0"/>
              <a:t>This </a:t>
            </a:r>
            <a:r>
              <a:rPr lang="en-IN" dirty="0"/>
              <a:t>attribute is used when you want to execute a piece of code in each test case. It identifies a method to be executed each time before a </a:t>
            </a:r>
            <a:r>
              <a:rPr lang="en-IN" dirty="0" err="1"/>
              <a:t>TestMethod</a:t>
            </a:r>
            <a:r>
              <a:rPr lang="en-IN" dirty="0"/>
              <a:t>/Test is executed</a:t>
            </a:r>
            <a:r>
              <a:rPr lang="en-IN" dirty="0" smtClean="0"/>
              <a:t>. Or </a:t>
            </a:r>
          </a:p>
          <a:p>
            <a:pPr lvl="1"/>
            <a:r>
              <a:rPr lang="en-IN" dirty="0"/>
              <a:t>Identifies a method to be executed each time before a </a:t>
            </a:r>
            <a:r>
              <a:rPr lang="en-IN" dirty="0" err="1"/>
              <a:t>TestMethod</a:t>
            </a:r>
            <a:r>
              <a:rPr lang="en-IN" dirty="0"/>
              <a:t>/Test is executed</a:t>
            </a:r>
            <a:endParaRPr lang="en-IN" dirty="0" smtClean="0"/>
          </a:p>
          <a:p>
            <a:r>
              <a:rPr lang="en-IN" i="1" dirty="0" err="1" smtClean="0"/>
              <a:t>TearDown</a:t>
            </a:r>
            <a:endParaRPr lang="en-IN" dirty="0" smtClean="0"/>
          </a:p>
          <a:p>
            <a:pPr lvl="1"/>
            <a:r>
              <a:rPr lang="en-IN" dirty="0" smtClean="0"/>
              <a:t>After </a:t>
            </a:r>
            <a:r>
              <a:rPr lang="en-IN" dirty="0"/>
              <a:t>completely executing each test if you want to execute a piece of code then you have to write this code under </a:t>
            </a:r>
            <a:r>
              <a:rPr lang="en-IN" dirty="0" err="1"/>
              <a:t>TearDown</a:t>
            </a:r>
            <a:r>
              <a:rPr lang="en-IN" dirty="0"/>
              <a:t> attribute</a:t>
            </a:r>
            <a:r>
              <a:rPr lang="en-IN" dirty="0" smtClean="0"/>
              <a:t>. Or</a:t>
            </a:r>
          </a:p>
          <a:p>
            <a:pPr lvl="1"/>
            <a:r>
              <a:rPr lang="en-IN" dirty="0" smtClean="0"/>
              <a:t> </a:t>
            </a:r>
            <a:r>
              <a:rPr lang="en-IN" dirty="0"/>
              <a:t>Identifies a method to be executed each time after a </a:t>
            </a:r>
            <a:r>
              <a:rPr lang="en-IN" dirty="0" err="1"/>
              <a:t>TestMethod</a:t>
            </a:r>
            <a:r>
              <a:rPr lang="en-IN" dirty="0"/>
              <a:t>/Test has </a:t>
            </a:r>
            <a:r>
              <a:rPr lang="en-IN" dirty="0" smtClean="0"/>
              <a:t>executed</a:t>
            </a:r>
          </a:p>
          <a:p>
            <a:pPr lvl="1"/>
            <a:r>
              <a:rPr lang="en-IN" dirty="0"/>
              <a:t>Is not executed if a test fails, of if it throws an </a:t>
            </a:r>
            <a:r>
              <a:rPr lang="en-IN" dirty="0" smtClean="0"/>
              <a:t>exception</a:t>
            </a:r>
          </a:p>
          <a:p>
            <a:r>
              <a:rPr lang="en-IN" dirty="0" smtClean="0"/>
              <a:t>Ignore</a:t>
            </a:r>
          </a:p>
          <a:p>
            <a:pPr lvl="1"/>
            <a:r>
              <a:rPr lang="en-IN" dirty="0"/>
              <a:t>Marks a test method or a test class which (temporarily) should not be executed</a:t>
            </a:r>
            <a:endParaRPr lang="en-IN" dirty="0" smtClean="0"/>
          </a:p>
          <a:p>
            <a:endParaRPr lang="en-US" dirty="0" smtClean="0"/>
          </a:p>
        </p:txBody>
      </p:sp>
    </p:spTree>
    <p:extLst>
      <p:ext uri="{BB962C8B-B14F-4D97-AF65-F5344CB8AC3E}">
        <p14:creationId xmlns:p14="http://schemas.microsoft.com/office/powerpoint/2010/main" xmlns="" val="19024814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NUNIT</a:t>
            </a:r>
            <a:endParaRPr lang="en-US" dirty="0"/>
          </a:p>
        </p:txBody>
      </p:sp>
      <p:sp>
        <p:nvSpPr>
          <p:cNvPr id="5" name="Content Placeholder 4"/>
          <p:cNvSpPr>
            <a:spLocks noGrp="1"/>
          </p:cNvSpPr>
          <p:nvPr>
            <p:ph sz="quarter" idx="1"/>
          </p:nvPr>
        </p:nvSpPr>
        <p:spPr/>
        <p:txBody>
          <a:bodyPr>
            <a:normAutofit lnSpcReduction="10000"/>
          </a:bodyPr>
          <a:lstStyle/>
          <a:p>
            <a:pPr>
              <a:buNone/>
            </a:pPr>
            <a:r>
              <a:rPr lang="en-US" dirty="0" smtClean="0"/>
              <a:t>Assertions are the way to test for fail-pass test.</a:t>
            </a:r>
          </a:p>
          <a:p>
            <a:pPr>
              <a:buNone/>
            </a:pPr>
            <a:r>
              <a:rPr lang="en-US" dirty="0" smtClean="0"/>
              <a:t>NUnit framework support following assertions:</a:t>
            </a:r>
          </a:p>
          <a:p>
            <a:r>
              <a:rPr lang="en-US" dirty="0" smtClean="0"/>
              <a:t>Assert.</a:t>
            </a:r>
          </a:p>
          <a:p>
            <a:r>
              <a:rPr lang="en-US" dirty="0" err="1" smtClean="0"/>
              <a:t>AreEquals</a:t>
            </a:r>
            <a:r>
              <a:rPr lang="en-US" dirty="0" smtClean="0"/>
              <a:t>()</a:t>
            </a:r>
          </a:p>
          <a:p>
            <a:r>
              <a:rPr lang="en-US" dirty="0" err="1" smtClean="0"/>
              <a:t>AreNotNull</a:t>
            </a:r>
            <a:r>
              <a:rPr lang="en-US" dirty="0" smtClean="0"/>
              <a:t>()</a:t>
            </a:r>
          </a:p>
          <a:p>
            <a:r>
              <a:rPr lang="en-US" dirty="0" err="1" smtClean="0"/>
              <a:t>AreNull</a:t>
            </a:r>
            <a:r>
              <a:rPr lang="en-US" dirty="0" smtClean="0"/>
              <a:t>()</a:t>
            </a:r>
          </a:p>
          <a:p>
            <a:r>
              <a:rPr lang="en-US" dirty="0" err="1" smtClean="0"/>
              <a:t>AreSame</a:t>
            </a:r>
            <a:r>
              <a:rPr lang="en-US" dirty="0" smtClean="0"/>
              <a:t>()</a:t>
            </a:r>
          </a:p>
          <a:p>
            <a:r>
              <a:rPr lang="en-US" dirty="0" err="1" smtClean="0"/>
              <a:t>GreaterOrEqual</a:t>
            </a:r>
            <a:r>
              <a:rPr lang="en-US" dirty="0" smtClean="0"/>
              <a:t>()</a:t>
            </a:r>
          </a:p>
          <a:p>
            <a:r>
              <a:rPr lang="en-US" dirty="0" smtClean="0"/>
              <a:t>Fail()</a:t>
            </a:r>
          </a:p>
          <a:p>
            <a:pPr>
              <a:buNone/>
            </a:pP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5329</TotalTime>
  <Words>1290</Words>
  <Application>Microsoft Office PowerPoint</Application>
  <PresentationFormat>On-screen Show (4:3)</PresentationFormat>
  <Paragraphs>90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Median</vt:lpstr>
      <vt:lpstr>Unit Testing</vt:lpstr>
      <vt:lpstr>Unit Testing</vt:lpstr>
      <vt:lpstr>Unit Testing</vt:lpstr>
      <vt:lpstr>Unit Testing</vt:lpstr>
      <vt:lpstr>Type of Tests</vt:lpstr>
      <vt:lpstr>Unit testing features in Visual Studio </vt:lpstr>
      <vt:lpstr>NUNIT</vt:lpstr>
      <vt:lpstr>NUNIT Attributes</vt:lpstr>
      <vt:lpstr>NUNIT</vt:lpstr>
      <vt:lpstr>NUNIT</vt:lpstr>
      <vt:lpstr>NUNIT</vt:lpstr>
      <vt:lpstr>Mocking</vt:lpstr>
      <vt:lpstr>Moq</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NUNIT</dc:title>
  <dc:creator/>
  <cp:lastModifiedBy>SANTHOSH</cp:lastModifiedBy>
  <cp:revision>214</cp:revision>
  <dcterms:created xsi:type="dcterms:W3CDTF">2006-08-16T00:00:00Z</dcterms:created>
  <dcterms:modified xsi:type="dcterms:W3CDTF">2020-03-08T17:09:59Z</dcterms:modified>
</cp:coreProperties>
</file>