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sqlserver 2000 @@error global variable can be used to implement error handling.</a:t>
            </a:r>
          </a:p>
          <a:p>
            <a:r>
              <a:rPr lang="en-US" dirty="0" smtClean="0"/>
              <a:t>@@error stores error information of recently submitted transact-</a:t>
            </a:r>
            <a:r>
              <a:rPr lang="en-US" dirty="0" err="1" smtClean="0"/>
              <a:t>sql</a:t>
            </a:r>
            <a:r>
              <a:rPr lang="en-US" dirty="0" smtClean="0"/>
              <a:t> statement.</a:t>
            </a:r>
          </a:p>
          <a:p>
            <a:r>
              <a:rPr lang="en-US" dirty="0" smtClean="0"/>
              <a:t>@@error=0 </a:t>
            </a:r>
            <a:r>
              <a:rPr lang="en-US" dirty="0" smtClean="0">
                <a:sym typeface="Wingdings" pitchFamily="2" charset="2"/>
              </a:rPr>
              <a:t> Successful</a:t>
            </a:r>
          </a:p>
          <a:p>
            <a:r>
              <a:rPr lang="en-US" dirty="0" smtClean="0">
                <a:sym typeface="Wingdings" pitchFamily="2" charset="2"/>
              </a:rPr>
              <a:t>@@error&lt;&gt;0 some error</a:t>
            </a:r>
          </a:p>
          <a:p>
            <a:r>
              <a:rPr lang="en-US" dirty="0" smtClean="0">
                <a:sym typeface="Wingdings" pitchFamily="2" charset="2"/>
              </a:rPr>
              <a:t>Using @@error to implement error handling is called unstructured </a:t>
            </a:r>
            <a:r>
              <a:rPr lang="en-US" smtClean="0">
                <a:sym typeface="Wingdings" pitchFamily="2" charset="2"/>
              </a:rPr>
              <a:t>error handling.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100" dirty="0"/>
              <a:t>SQL Server provides TRY, CATCH blocks for exception handling. We can put all T-SQL statements into a TRY BLOCK and the code for exception handling can be put into a CATCH block</a:t>
            </a:r>
            <a:r>
              <a:rPr lang="en-IN" sz="2100" dirty="0" smtClean="0"/>
              <a:t>.</a:t>
            </a:r>
          </a:p>
          <a:p>
            <a:r>
              <a:rPr lang="en-US" dirty="0" smtClean="0"/>
              <a:t>Syntax</a:t>
            </a:r>
            <a:r>
              <a:rPr lang="en-US" dirty="0" smtClean="0"/>
              <a:t>:</a:t>
            </a:r>
          </a:p>
          <a:p>
            <a:pPr lvl="1"/>
            <a:r>
              <a:rPr lang="en-IN" sz="2300" i="1" dirty="0">
                <a:solidFill>
                  <a:srgbClr val="212121"/>
                </a:solidFill>
                <a:latin typeface="open sans"/>
              </a:rPr>
              <a:t>BEGIN TRY</a:t>
            </a:r>
            <a:br>
              <a:rPr lang="en-IN" sz="2300" i="1" dirty="0">
                <a:solidFill>
                  <a:srgbClr val="212121"/>
                </a:solidFill>
                <a:latin typeface="open sans"/>
              </a:rPr>
            </a:br>
            <a:r>
              <a:rPr lang="en-IN" sz="2300" i="1" dirty="0">
                <a:solidFill>
                  <a:srgbClr val="212121"/>
                </a:solidFill>
                <a:latin typeface="open sans"/>
              </a:rPr>
              <a:t/>
            </a:r>
            <a:br>
              <a:rPr lang="en-IN" sz="2300" i="1" dirty="0">
                <a:solidFill>
                  <a:srgbClr val="212121"/>
                </a:solidFill>
                <a:latin typeface="open sans"/>
              </a:rPr>
            </a:br>
            <a:r>
              <a:rPr lang="en-IN" sz="2300" i="1" dirty="0">
                <a:solidFill>
                  <a:srgbClr val="212121"/>
                </a:solidFill>
                <a:latin typeface="open sans"/>
              </a:rPr>
              <a:t>/* T-SQL Statements */</a:t>
            </a:r>
            <a:br>
              <a:rPr lang="en-IN" sz="2300" i="1" dirty="0">
                <a:solidFill>
                  <a:srgbClr val="212121"/>
                </a:solidFill>
                <a:latin typeface="open sans"/>
              </a:rPr>
            </a:br>
            <a:r>
              <a:rPr lang="en-IN" sz="2300" i="1" dirty="0">
                <a:solidFill>
                  <a:srgbClr val="212121"/>
                </a:solidFill>
                <a:latin typeface="open sans"/>
              </a:rPr>
              <a:t/>
            </a:r>
            <a:br>
              <a:rPr lang="en-IN" sz="2300" i="1" dirty="0">
                <a:solidFill>
                  <a:srgbClr val="212121"/>
                </a:solidFill>
                <a:latin typeface="open sans"/>
              </a:rPr>
            </a:br>
            <a:r>
              <a:rPr lang="en-IN" sz="2300" i="1" dirty="0">
                <a:solidFill>
                  <a:srgbClr val="212121"/>
                </a:solidFill>
                <a:latin typeface="open sans"/>
              </a:rPr>
              <a:t>END TRY</a:t>
            </a:r>
            <a:br>
              <a:rPr lang="en-IN" sz="2300" i="1" dirty="0">
                <a:solidFill>
                  <a:srgbClr val="212121"/>
                </a:solidFill>
                <a:latin typeface="open sans"/>
              </a:rPr>
            </a:br>
            <a:r>
              <a:rPr lang="en-IN" sz="2300" i="1" dirty="0">
                <a:solidFill>
                  <a:srgbClr val="212121"/>
                </a:solidFill>
                <a:latin typeface="open sans"/>
              </a:rPr>
              <a:t>BEGIN CATCH</a:t>
            </a:r>
            <a:br>
              <a:rPr lang="en-IN" sz="2300" i="1" dirty="0">
                <a:solidFill>
                  <a:srgbClr val="212121"/>
                </a:solidFill>
                <a:latin typeface="open sans"/>
              </a:rPr>
            </a:br>
            <a:r>
              <a:rPr lang="en-IN" sz="2300" i="1" dirty="0">
                <a:solidFill>
                  <a:srgbClr val="212121"/>
                </a:solidFill>
                <a:latin typeface="open sans"/>
              </a:rPr>
              <a:t/>
            </a:r>
            <a:br>
              <a:rPr lang="en-IN" sz="2300" i="1" dirty="0">
                <a:solidFill>
                  <a:srgbClr val="212121"/>
                </a:solidFill>
                <a:latin typeface="open sans"/>
              </a:rPr>
            </a:br>
            <a:r>
              <a:rPr lang="en-IN" sz="2300" i="1" dirty="0">
                <a:solidFill>
                  <a:srgbClr val="212121"/>
                </a:solidFill>
                <a:latin typeface="open sans"/>
              </a:rPr>
              <a:t>- Print Error OR</a:t>
            </a:r>
            <a:br>
              <a:rPr lang="en-IN" sz="2300" i="1" dirty="0">
                <a:solidFill>
                  <a:srgbClr val="212121"/>
                </a:solidFill>
                <a:latin typeface="open sans"/>
              </a:rPr>
            </a:br>
            <a:r>
              <a:rPr lang="en-IN" sz="2300" i="1" dirty="0">
                <a:solidFill>
                  <a:srgbClr val="212121"/>
                </a:solidFill>
                <a:latin typeface="open sans"/>
              </a:rPr>
              <a:t>- Rollback Transaction</a:t>
            </a:r>
            <a:br>
              <a:rPr lang="en-IN" sz="2300" i="1" dirty="0">
                <a:solidFill>
                  <a:srgbClr val="212121"/>
                </a:solidFill>
                <a:latin typeface="open sans"/>
              </a:rPr>
            </a:br>
            <a:r>
              <a:rPr lang="en-IN" sz="2300" i="1" dirty="0">
                <a:solidFill>
                  <a:srgbClr val="212121"/>
                </a:solidFill>
                <a:latin typeface="open sans"/>
              </a:rPr>
              <a:t/>
            </a:r>
            <a:br>
              <a:rPr lang="en-IN" sz="2300" i="1" dirty="0">
                <a:solidFill>
                  <a:srgbClr val="212121"/>
                </a:solidFill>
                <a:latin typeface="open sans"/>
              </a:rPr>
            </a:br>
            <a:r>
              <a:rPr lang="en-IN" sz="2300" i="1" dirty="0">
                <a:solidFill>
                  <a:srgbClr val="212121"/>
                </a:solidFill>
                <a:latin typeface="open sans"/>
              </a:rPr>
              <a:t>END CATCH 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following are system functions and the keyword used within a catch block:</a:t>
            </a:r>
          </a:p>
          <a:p>
            <a:r>
              <a:rPr lang="en-IN" sz="2000" dirty="0"/>
              <a:t>@@ERROR</a:t>
            </a:r>
          </a:p>
          <a:p>
            <a:r>
              <a:rPr lang="en-IN" sz="2000" dirty="0"/>
              <a:t>ERROR_NUMBER()</a:t>
            </a:r>
          </a:p>
          <a:p>
            <a:r>
              <a:rPr lang="en-IN" sz="2000" dirty="0"/>
              <a:t>ERROR_STATE()</a:t>
            </a:r>
          </a:p>
          <a:p>
            <a:r>
              <a:rPr lang="en-IN" sz="2000" dirty="0"/>
              <a:t>ERROR_LINE()</a:t>
            </a:r>
          </a:p>
          <a:p>
            <a:r>
              <a:rPr lang="en-IN" sz="2000" dirty="0"/>
              <a:t>ERROR_MESSAGE()</a:t>
            </a:r>
          </a:p>
          <a:p>
            <a:r>
              <a:rPr lang="en-IN" sz="2000" dirty="0"/>
              <a:t>ERROR_PROCEDURE()</a:t>
            </a:r>
          </a:p>
          <a:p>
            <a:r>
              <a:rPr lang="en-IN" sz="2000" dirty="0"/>
              <a:t>ERROR_SEVERITY()</a:t>
            </a:r>
          </a:p>
          <a:p>
            <a:r>
              <a:rPr lang="en-IN" sz="2000"/>
              <a:t>RAISERROR</a:t>
            </a:r>
            <a:r>
              <a:rPr lang="en-IN" sz="2000" smtClean="0"/>
              <a:t>()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4939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/>
              <a:t>@@ERROR return the error number for last executed T-SQL statements. It returns 0 if the previous Transact-SQL statement encountered no errors else return an error number. </a:t>
            </a:r>
            <a:endParaRPr lang="en-IN" sz="2000" dirty="0" smtClean="0"/>
          </a:p>
          <a:p>
            <a:r>
              <a:rPr lang="en-IN" sz="2000" dirty="0"/>
              <a:t>ERROR_NUMBER() returns the error number that caused the error. </a:t>
            </a:r>
            <a:endParaRPr lang="en-IN" sz="2000" dirty="0" smtClean="0"/>
          </a:p>
          <a:p>
            <a:r>
              <a:rPr lang="en-IN" sz="2000" dirty="0" err="1" smtClean="0"/>
              <a:t>Note:</a:t>
            </a:r>
            <a:r>
              <a:rPr lang="en-IN" sz="2000" dirty="0" err="1"/>
              <a:t>ERROR_NUMBER</a:t>
            </a:r>
            <a:r>
              <a:rPr lang="en-IN" sz="2000" dirty="0"/>
              <a:t> can only be used in a catch block, outside a catch block it returns Null but @@ERROR can be used inside or outside the catch </a:t>
            </a:r>
            <a:r>
              <a:rPr lang="en-IN" sz="2000" dirty="0" smtClean="0"/>
              <a:t>block.</a:t>
            </a:r>
          </a:p>
          <a:p>
            <a:r>
              <a:rPr lang="en-IN" sz="2000" dirty="0"/>
              <a:t>ERROR_MESSAGE returns the message text of the error that caused the error. </a:t>
            </a:r>
            <a:endParaRPr lang="en-IN" sz="2000" dirty="0" smtClean="0"/>
          </a:p>
          <a:p>
            <a:r>
              <a:rPr lang="en-IN" sz="2000" dirty="0"/>
              <a:t>ERROR_STATE returns the state number of the error.</a:t>
            </a:r>
            <a:endParaRPr lang="en-IN" sz="2000" dirty="0" smtClean="0"/>
          </a:p>
          <a:p>
            <a:r>
              <a:rPr lang="en-IN" sz="2000" dirty="0"/>
              <a:t>ERROR_LINE returns the </a:t>
            </a:r>
            <a:r>
              <a:rPr lang="en-IN" sz="2000" dirty="0" smtClean="0"/>
              <a:t>line </a:t>
            </a:r>
            <a:r>
              <a:rPr lang="en-IN" sz="2000" dirty="0"/>
              <a:t>number at which an error occurred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ERROR_PROCEDURE returns the name of the Stored Procedure or trigger of where an error occurred. </a:t>
            </a:r>
          </a:p>
        </p:txBody>
      </p:sp>
    </p:spTree>
    <p:extLst>
      <p:ext uri="{BB962C8B-B14F-4D97-AF65-F5344CB8AC3E}">
        <p14:creationId xmlns:p14="http://schemas.microsoft.com/office/powerpoint/2010/main" val="17647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ERROR_SEVERITY returns the severity of the error. </a:t>
            </a:r>
            <a:endParaRPr lang="en-IN" sz="2000" dirty="0" smtClean="0"/>
          </a:p>
          <a:p>
            <a:r>
              <a:rPr lang="en-IN" sz="2000" dirty="0"/>
              <a:t>The severity level of an error message provides an indication of the type of problem that Microsoft® SQL Server encountered. In the preceding example the Severity Level is 16. That means that the error can be removed by the user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dirty="0"/>
              <a:t>Some important severity levels are</a:t>
            </a:r>
            <a:r>
              <a:rPr lang="en-IN" sz="2000" dirty="0" smtClean="0"/>
              <a:t>:</a:t>
            </a:r>
            <a:endParaRPr lang="en-IN" sz="2000" dirty="0"/>
          </a:p>
          <a:p>
            <a:pPr lvl="1"/>
            <a:r>
              <a:rPr lang="en-IN" sz="1700" dirty="0"/>
              <a:t>13	Indicates transaction deadlock errors.</a:t>
            </a:r>
          </a:p>
          <a:p>
            <a:pPr lvl="1"/>
            <a:r>
              <a:rPr lang="en-IN" sz="1700" dirty="0"/>
              <a:t>14	Indicates security-related errors, such as permission denied.</a:t>
            </a:r>
          </a:p>
          <a:p>
            <a:pPr lvl="1"/>
            <a:r>
              <a:rPr lang="en-IN" sz="1700" dirty="0"/>
              <a:t>15	Indicates syntax errors in the Transact-SQL command.</a:t>
            </a:r>
          </a:p>
          <a:p>
            <a:pPr lvl="1"/>
            <a:r>
              <a:rPr lang="en-IN" sz="1700" dirty="0"/>
              <a:t>16	Indicates general errors that can be corrected by the user.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7480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RAISEERROR is used to generate an error message </a:t>
            </a:r>
            <a:endParaRPr lang="en-IN" sz="2000" dirty="0" smtClean="0"/>
          </a:p>
          <a:p>
            <a:r>
              <a:rPr lang="en-IN" sz="1800" b="1" dirty="0"/>
              <a:t>BEGIN</a:t>
            </a:r>
            <a:r>
              <a:rPr lang="en-IN" sz="1800" dirty="0"/>
              <a:t> TRY  </a:t>
            </a:r>
          </a:p>
          <a:p>
            <a:r>
              <a:rPr lang="en-IN" sz="1800" b="1" dirty="0"/>
              <a:t>SELECT</a:t>
            </a:r>
            <a:r>
              <a:rPr lang="en-IN" sz="1800" dirty="0"/>
              <a:t> SALARY + </a:t>
            </a:r>
            <a:r>
              <a:rPr lang="en-IN" sz="1800" dirty="0" err="1"/>
              <a:t>First_Name</a:t>
            </a:r>
            <a:r>
              <a:rPr lang="en-IN" sz="1800" dirty="0"/>
              <a:t> </a:t>
            </a:r>
            <a:r>
              <a:rPr lang="en-IN" sz="1800" b="1" dirty="0"/>
              <a:t>From</a:t>
            </a:r>
            <a:r>
              <a:rPr lang="en-IN" sz="1800" dirty="0"/>
              <a:t> Employee </a:t>
            </a:r>
            <a:r>
              <a:rPr lang="en-IN" sz="1800" b="1" dirty="0"/>
              <a:t>Where</a:t>
            </a:r>
            <a:r>
              <a:rPr lang="en-IN" sz="1800" dirty="0"/>
              <a:t> </a:t>
            </a:r>
            <a:r>
              <a:rPr lang="en-IN" sz="1800" dirty="0" err="1"/>
              <a:t>Emp_IID</a:t>
            </a:r>
            <a:r>
              <a:rPr lang="en-IN" sz="1800" dirty="0"/>
              <a:t>=5  </a:t>
            </a:r>
          </a:p>
          <a:p>
            <a:r>
              <a:rPr lang="en-IN" sz="1800" b="1" dirty="0"/>
              <a:t>END</a:t>
            </a:r>
            <a:r>
              <a:rPr lang="en-IN" sz="1800" dirty="0"/>
              <a:t> TRY  </a:t>
            </a:r>
          </a:p>
          <a:p>
            <a:r>
              <a:rPr lang="en-IN" sz="1800" b="1" dirty="0"/>
              <a:t>BEGIN</a:t>
            </a:r>
            <a:r>
              <a:rPr lang="en-IN" sz="1800" dirty="0"/>
              <a:t> CATCH  </a:t>
            </a:r>
          </a:p>
          <a:p>
            <a:r>
              <a:rPr lang="en-IN" sz="1800" dirty="0"/>
              <a:t>RAISERROR</a:t>
            </a:r>
            <a:r>
              <a:rPr lang="en-IN" sz="1800" dirty="0" smtClean="0"/>
              <a:t>('An</a:t>
            </a:r>
            <a:r>
              <a:rPr lang="en-IN" sz="1800" dirty="0"/>
              <a:t> Error Is Occur',16,3);  </a:t>
            </a:r>
          </a:p>
          <a:p>
            <a:r>
              <a:rPr lang="en-IN" sz="1800" b="1" dirty="0"/>
              <a:t>END</a:t>
            </a:r>
            <a:r>
              <a:rPr lang="en-IN" sz="1800" dirty="0"/>
              <a:t> CATCH;  </a:t>
            </a:r>
          </a:p>
          <a:p>
            <a:r>
              <a:rPr lang="en-IN" sz="1800" dirty="0"/>
              <a:t>In RAISERROR(</a:t>
            </a:r>
            <a:r>
              <a:rPr lang="en-IN" sz="1800" dirty="0" err="1"/>
              <a:t>N'An</a:t>
            </a:r>
            <a:r>
              <a:rPr lang="en-IN" sz="1800" dirty="0"/>
              <a:t> Error Is Occur',16,3) the first argument represents the error </a:t>
            </a:r>
            <a:r>
              <a:rPr lang="en-IN" sz="1800" dirty="0" err="1"/>
              <a:t>messagethe</a:t>
            </a:r>
            <a:r>
              <a:rPr lang="en-IN" sz="1800" dirty="0"/>
              <a:t> , second argument represents the Severity Level and the last argument represents the Error State.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7573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</TotalTime>
  <Words>228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santuparsi</dc:creator>
  <cp:lastModifiedBy>SANTHOSH</cp:lastModifiedBy>
  <cp:revision>6</cp:revision>
  <dcterms:created xsi:type="dcterms:W3CDTF">2006-08-16T00:00:00Z</dcterms:created>
  <dcterms:modified xsi:type="dcterms:W3CDTF">2017-08-15T15:48:48Z</dcterms:modified>
</cp:coreProperties>
</file>