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256" r:id="rId2"/>
    <p:sldId id="257" r:id="rId3"/>
    <p:sldId id="258" r:id="rId4"/>
    <p:sldId id="259" r:id="rId5"/>
    <p:sldId id="264"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962125-F60C-413A-819E-87ED48A39855}" type="datetimeFigureOut">
              <a:rPr lang="en-US" smtClean="0"/>
              <a:t>12/30/2012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392BE3-57B7-4C7F-A062-90BCB501329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4392BE3-57B7-4C7F-A062-90BCB501329F}" type="slidenum">
              <a:rPr lang="en-US" smtClean="0"/>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12/30/2012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12/30/2012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12/30/2012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12/30/2012</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12/30/2012</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12/30/2012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12/30/2012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12/30/2012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12/30/2012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Indexes</a:t>
            </a:r>
            <a:endParaRPr lang="en-US" dirty="0"/>
          </a:p>
        </p:txBody>
      </p:sp>
      <p:sp>
        <p:nvSpPr>
          <p:cNvPr id="5" name="Content Placeholder 4"/>
          <p:cNvSpPr>
            <a:spLocks noGrp="1"/>
          </p:cNvSpPr>
          <p:nvPr>
            <p:ph sz="quarter" idx="1"/>
          </p:nvPr>
        </p:nvSpPr>
        <p:spPr/>
        <p:txBody>
          <a:bodyPr>
            <a:normAutofit fontScale="77500" lnSpcReduction="20000"/>
          </a:bodyPr>
          <a:lstStyle/>
          <a:p>
            <a:r>
              <a:rPr lang="en-US" dirty="0" smtClean="0">
                <a:solidFill>
                  <a:schemeClr val="tx1">
                    <a:lumMod val="85000"/>
                    <a:lumOff val="15000"/>
                  </a:schemeClr>
                </a:solidFill>
              </a:rPr>
              <a:t>When user queries the data based on condition the server scans all the data stored in the database table. With an increasing volume of data ,the execution time for query also increases.</a:t>
            </a:r>
          </a:p>
          <a:p>
            <a:r>
              <a:rPr lang="en-US" dirty="0" smtClean="0">
                <a:solidFill>
                  <a:schemeClr val="tx1">
                    <a:lumMod val="85000"/>
                    <a:lumOff val="15000"/>
                  </a:schemeClr>
                </a:solidFill>
              </a:rPr>
              <a:t>We need to ensure that the users are able to access the data in the least possible time.</a:t>
            </a:r>
          </a:p>
          <a:p>
            <a:r>
              <a:rPr lang="en-US" dirty="0" smtClean="0">
                <a:solidFill>
                  <a:schemeClr val="tx1">
                    <a:lumMod val="85000"/>
                    <a:lumOff val="15000"/>
                  </a:schemeClr>
                </a:solidFill>
              </a:rPr>
              <a:t>The data in the database table stored in the form of data pages. Each data page is 8KB in size. so data of the complete table is stored in multiple data pages.</a:t>
            </a:r>
          </a:p>
          <a:p>
            <a:r>
              <a:rPr lang="en-US" dirty="0" smtClean="0">
                <a:solidFill>
                  <a:schemeClr val="tx1">
                    <a:lumMod val="85000"/>
                    <a:lumOff val="15000"/>
                  </a:schemeClr>
                </a:solidFill>
              </a:rPr>
              <a:t>When user queries a data value from the table, the query processor search the data value in all the datapages,when it founds the value is returned to result set. When increasing volume of data, process of querying data takes </a:t>
            </a:r>
            <a:r>
              <a:rPr lang="en-US" dirty="0" smtClean="0">
                <a:solidFill>
                  <a:schemeClr val="tx1">
                    <a:lumMod val="85000"/>
                    <a:lumOff val="15000"/>
                  </a:schemeClr>
                </a:solidFill>
              </a:rPr>
              <a:t>time</a:t>
            </a:r>
          </a:p>
          <a:p>
            <a:r>
              <a:rPr lang="en-US" dirty="0" smtClean="0">
                <a:solidFill>
                  <a:schemeClr val="tx1">
                    <a:lumMod val="85000"/>
                    <a:lumOff val="15000"/>
                  </a:schemeClr>
                </a:solidFill>
              </a:rPr>
              <a:t>To reduce the data query time ,the </a:t>
            </a:r>
            <a:r>
              <a:rPr lang="en-US" dirty="0" err="1" smtClean="0">
                <a:solidFill>
                  <a:schemeClr val="tx1">
                    <a:lumMod val="85000"/>
                    <a:lumOff val="15000"/>
                  </a:schemeClr>
                </a:solidFill>
              </a:rPr>
              <a:t>Sql</a:t>
            </a:r>
            <a:r>
              <a:rPr lang="en-US" dirty="0" smtClean="0">
                <a:solidFill>
                  <a:schemeClr val="tx1">
                    <a:lumMod val="85000"/>
                    <a:lumOff val="15000"/>
                  </a:schemeClr>
                </a:solidFill>
              </a:rPr>
              <a:t> server allows you to implement indexes on tables.</a:t>
            </a:r>
            <a:endParaRPr lang="en-US" dirty="0" smtClean="0">
              <a:solidFill>
                <a:schemeClr val="tx1">
                  <a:lumMod val="85000"/>
                  <a:lumOff val="1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Indexes</a:t>
            </a:r>
            <a:endParaRPr lang="en-US" dirty="0"/>
          </a:p>
        </p:txBody>
      </p:sp>
      <p:sp>
        <p:nvSpPr>
          <p:cNvPr id="5" name="Content Placeholder 4"/>
          <p:cNvSpPr>
            <a:spLocks noGrp="1"/>
          </p:cNvSpPr>
          <p:nvPr>
            <p:ph sz="quarter" idx="1"/>
          </p:nvPr>
        </p:nvSpPr>
        <p:spPr/>
        <p:txBody>
          <a:bodyPr>
            <a:normAutofit/>
          </a:bodyPr>
          <a:lstStyle/>
          <a:p>
            <a:r>
              <a:rPr lang="en-US" dirty="0" smtClean="0">
                <a:solidFill>
                  <a:schemeClr val="tx1">
                    <a:lumMod val="85000"/>
                    <a:lumOff val="15000"/>
                  </a:schemeClr>
                </a:solidFill>
              </a:rPr>
              <a:t>An </a:t>
            </a:r>
            <a:r>
              <a:rPr lang="en-US" dirty="0" smtClean="0">
                <a:solidFill>
                  <a:schemeClr val="tx1">
                    <a:lumMod val="85000"/>
                    <a:lumOff val="15000"/>
                  </a:schemeClr>
                </a:solidFill>
              </a:rPr>
              <a:t>index is a data structure associated with a table that helps in fast search of data in the table.</a:t>
            </a:r>
          </a:p>
          <a:p>
            <a:r>
              <a:rPr lang="en-US" dirty="0" smtClean="0">
                <a:solidFill>
                  <a:schemeClr val="tx1">
                    <a:lumMod val="85000"/>
                    <a:lumOff val="15000"/>
                  </a:schemeClr>
                </a:solidFill>
              </a:rPr>
              <a:t>Index in the sqlserver are like the indexes at the back of a book that we can use to locate text in  the </a:t>
            </a:r>
            <a:r>
              <a:rPr lang="en-US" dirty="0" smtClean="0">
                <a:solidFill>
                  <a:schemeClr val="tx1">
                    <a:lumMod val="85000"/>
                    <a:lumOff val="15000"/>
                  </a:schemeClr>
                </a:solidFill>
              </a:rPr>
              <a:t>book</a:t>
            </a:r>
          </a:p>
          <a:p>
            <a:r>
              <a:rPr lang="en-US" dirty="0" smtClean="0">
                <a:solidFill>
                  <a:schemeClr val="tx1">
                    <a:lumMod val="85000"/>
                    <a:lumOff val="15000"/>
                  </a:schemeClr>
                </a:solidFill>
              </a:rPr>
              <a:t>The SQL Server allows you to create the following types of indexes.</a:t>
            </a:r>
          </a:p>
          <a:p>
            <a:pPr lvl="1"/>
            <a:r>
              <a:rPr lang="en-US" i="1" dirty="0" smtClean="0">
                <a:solidFill>
                  <a:srgbClr val="C00000"/>
                </a:solidFill>
              </a:rPr>
              <a:t>Clustered index</a:t>
            </a:r>
          </a:p>
          <a:p>
            <a:pPr lvl="1"/>
            <a:r>
              <a:rPr lang="en-US" i="1" dirty="0" smtClean="0">
                <a:solidFill>
                  <a:srgbClr val="C00000"/>
                </a:solidFill>
              </a:rPr>
              <a:t>Nonclustered index</a:t>
            </a:r>
          </a:p>
          <a:p>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Clustered Index</a:t>
            </a:r>
            <a:endParaRPr lang="en-US" dirty="0"/>
          </a:p>
        </p:txBody>
      </p:sp>
      <p:sp>
        <p:nvSpPr>
          <p:cNvPr id="5" name="Content Placeholder 4"/>
          <p:cNvSpPr>
            <a:spLocks noGrp="1"/>
          </p:cNvSpPr>
          <p:nvPr>
            <p:ph sz="quarter" idx="1"/>
          </p:nvPr>
        </p:nvSpPr>
        <p:spPr/>
        <p:txBody>
          <a:bodyPr>
            <a:normAutofit/>
          </a:bodyPr>
          <a:lstStyle/>
          <a:p>
            <a:r>
              <a:rPr lang="en-US" dirty="0" smtClean="0">
                <a:solidFill>
                  <a:srgbClr val="C00000"/>
                </a:solidFill>
              </a:rPr>
              <a:t>Clustered Index</a:t>
            </a:r>
          </a:p>
          <a:p>
            <a:pPr lvl="1"/>
            <a:r>
              <a:rPr lang="en-US" dirty="0" smtClean="0">
                <a:solidFill>
                  <a:schemeClr val="tx1">
                    <a:lumMod val="85000"/>
                    <a:lumOff val="15000"/>
                  </a:schemeClr>
                </a:solidFill>
              </a:rPr>
              <a:t>A </a:t>
            </a:r>
            <a:r>
              <a:rPr lang="en-US" dirty="0" smtClean="0">
                <a:solidFill>
                  <a:schemeClr val="tx1">
                    <a:lumMod val="85000"/>
                    <a:lumOff val="15000"/>
                  </a:schemeClr>
                </a:solidFill>
              </a:rPr>
              <a:t>Clustered index is an index that sorts and stores the data rows in the table based on their key values, the data is physically sorted in the table when a clustered index is defined on it.</a:t>
            </a:r>
          </a:p>
          <a:p>
            <a:pPr lvl="1"/>
            <a:r>
              <a:rPr lang="en-US" dirty="0" smtClean="0">
                <a:solidFill>
                  <a:schemeClr val="tx1">
                    <a:lumMod val="85000"/>
                    <a:lumOff val="15000"/>
                  </a:schemeClr>
                </a:solidFill>
              </a:rPr>
              <a:t>Only one clustered index can be created per table.</a:t>
            </a:r>
          </a:p>
          <a:p>
            <a:pPr lvl="1"/>
            <a:r>
              <a:rPr lang="en-US" dirty="0" smtClean="0">
                <a:solidFill>
                  <a:schemeClr val="tx1">
                    <a:lumMod val="85000"/>
                    <a:lumOff val="15000"/>
                  </a:schemeClr>
                </a:solidFill>
              </a:rPr>
              <a:t>We can create </a:t>
            </a:r>
            <a:r>
              <a:rPr lang="en-US" dirty="0" smtClean="0">
                <a:solidFill>
                  <a:schemeClr val="tx1">
                    <a:lumMod val="85000"/>
                    <a:lumOff val="15000"/>
                  </a:schemeClr>
                </a:solidFill>
              </a:rPr>
              <a:t>clustered Index </a:t>
            </a:r>
            <a:r>
              <a:rPr lang="en-US" dirty="0" smtClean="0">
                <a:solidFill>
                  <a:schemeClr val="tx1">
                    <a:lumMod val="85000"/>
                    <a:lumOff val="15000"/>
                  </a:schemeClr>
                </a:solidFill>
              </a:rPr>
              <a:t>on column that have a high percentage of unique values and are not modified often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Non Clustered Index</a:t>
            </a:r>
            <a:endParaRPr lang="en-US" dirty="0"/>
          </a:p>
        </p:txBody>
      </p:sp>
      <p:sp>
        <p:nvSpPr>
          <p:cNvPr id="5" name="Content Placeholder 4"/>
          <p:cNvSpPr>
            <a:spLocks noGrp="1"/>
          </p:cNvSpPr>
          <p:nvPr>
            <p:ph sz="quarter" idx="1"/>
          </p:nvPr>
        </p:nvSpPr>
        <p:spPr/>
        <p:txBody>
          <a:bodyPr>
            <a:normAutofit/>
          </a:bodyPr>
          <a:lstStyle/>
          <a:p>
            <a:r>
              <a:rPr lang="en-US" dirty="0" smtClean="0">
                <a:solidFill>
                  <a:srgbClr val="C00000"/>
                </a:solidFill>
              </a:rPr>
              <a:t>Non Clustered </a:t>
            </a:r>
            <a:r>
              <a:rPr lang="en-US" dirty="0" smtClean="0">
                <a:solidFill>
                  <a:srgbClr val="C00000"/>
                </a:solidFill>
              </a:rPr>
              <a:t>I</a:t>
            </a:r>
            <a:r>
              <a:rPr lang="en-US" dirty="0" smtClean="0">
                <a:solidFill>
                  <a:srgbClr val="C00000"/>
                </a:solidFill>
              </a:rPr>
              <a:t>ndex</a:t>
            </a:r>
          </a:p>
          <a:p>
            <a:pPr lvl="1"/>
            <a:r>
              <a:rPr lang="en-US" dirty="0" smtClean="0"/>
              <a:t> </a:t>
            </a:r>
            <a:r>
              <a:rPr lang="en-US" dirty="0" smtClean="0">
                <a:solidFill>
                  <a:schemeClr val="tx1">
                    <a:lumMod val="85000"/>
                    <a:lumOff val="15000"/>
                  </a:schemeClr>
                </a:solidFill>
              </a:rPr>
              <a:t>Non clustered index is an index that can be applied on one or columns.</a:t>
            </a:r>
          </a:p>
          <a:p>
            <a:pPr lvl="1"/>
            <a:r>
              <a:rPr lang="en-US" dirty="0" smtClean="0">
                <a:solidFill>
                  <a:schemeClr val="tx1">
                    <a:lumMod val="85000"/>
                    <a:lumOff val="15000"/>
                  </a:schemeClr>
                </a:solidFill>
              </a:rPr>
              <a:t>when </a:t>
            </a:r>
            <a:r>
              <a:rPr lang="en-US" dirty="0" smtClean="0">
                <a:solidFill>
                  <a:schemeClr val="tx1">
                    <a:lumMod val="85000"/>
                    <a:lumOff val="15000"/>
                  </a:schemeClr>
                </a:solidFill>
              </a:rPr>
              <a:t>we apply Non clustered </a:t>
            </a:r>
            <a:r>
              <a:rPr lang="en-US" dirty="0" smtClean="0">
                <a:solidFill>
                  <a:schemeClr val="tx1">
                    <a:lumMod val="85000"/>
                    <a:lumOff val="15000"/>
                  </a:schemeClr>
                </a:solidFill>
              </a:rPr>
              <a:t>index on columns </a:t>
            </a:r>
            <a:r>
              <a:rPr lang="en-US" dirty="0" smtClean="0">
                <a:solidFill>
                  <a:schemeClr val="tx1">
                    <a:lumMod val="85000"/>
                    <a:lumOff val="15000"/>
                  </a:schemeClr>
                </a:solidFill>
              </a:rPr>
              <a:t>data will not be arrange in sorted order.</a:t>
            </a:r>
          </a:p>
          <a:p>
            <a:pPr lvl="1"/>
            <a:r>
              <a:rPr lang="en-US" dirty="0" smtClean="0">
                <a:solidFill>
                  <a:schemeClr val="tx1">
                    <a:lumMod val="85000"/>
                    <a:lumOff val="15000"/>
                  </a:schemeClr>
                </a:solidFill>
              </a:rPr>
              <a:t>Nonclustered indexes are typically created on columns </a:t>
            </a:r>
            <a:r>
              <a:rPr lang="en-US" dirty="0" smtClean="0">
                <a:solidFill>
                  <a:schemeClr val="tx1">
                    <a:lumMod val="85000"/>
                    <a:lumOff val="15000"/>
                  </a:schemeClr>
                </a:solidFill>
              </a:rPr>
              <a:t>that are used </a:t>
            </a:r>
            <a:r>
              <a:rPr lang="en-US" dirty="0" smtClean="0">
                <a:solidFill>
                  <a:schemeClr val="tx1">
                    <a:lumMod val="85000"/>
                    <a:lumOff val="15000"/>
                  </a:schemeClr>
                </a:solidFill>
              </a:rPr>
              <a:t>in joins and the where clause.</a:t>
            </a:r>
          </a:p>
          <a:p>
            <a:pPr lvl="1"/>
            <a:r>
              <a:rPr lang="en-US" dirty="0" smtClean="0">
                <a:solidFill>
                  <a:schemeClr val="tx1">
                    <a:lumMod val="85000"/>
                    <a:lumOff val="15000"/>
                  </a:schemeClr>
                </a:solidFill>
              </a:rPr>
              <a:t>Non Clustered </a:t>
            </a:r>
            <a:r>
              <a:rPr lang="en-US" dirty="0" smtClean="0">
                <a:solidFill>
                  <a:schemeClr val="tx1">
                    <a:lumMod val="85000"/>
                    <a:lumOff val="15000"/>
                  </a:schemeClr>
                </a:solidFill>
              </a:rPr>
              <a:t> </a:t>
            </a:r>
            <a:r>
              <a:rPr lang="en-US" dirty="0" smtClean="0">
                <a:solidFill>
                  <a:schemeClr val="tx1">
                    <a:lumMod val="85000"/>
                    <a:lumOff val="15000"/>
                  </a:schemeClr>
                </a:solidFill>
              </a:rPr>
              <a:t>indexes can also be created on columns where the values are modified frequently.</a:t>
            </a:r>
          </a:p>
          <a:p>
            <a:pPr lvl="1"/>
            <a:r>
              <a:rPr lang="en-US" dirty="0" smtClean="0">
                <a:solidFill>
                  <a:schemeClr val="tx1">
                    <a:lumMod val="85000"/>
                    <a:lumOff val="15000"/>
                  </a:schemeClr>
                </a:solidFill>
              </a:rPr>
              <a:t>We can create 249 nonclustered indexes per table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990600" y="228600"/>
            <a:ext cx="8153400" cy="990600"/>
          </a:xfrm>
        </p:spPr>
        <p:txBody>
          <a:bodyPr/>
          <a:lstStyle/>
          <a:p>
            <a:r>
              <a:rPr lang="en-US" dirty="0" smtClean="0"/>
              <a:t>Indexes</a:t>
            </a:r>
            <a:endParaRPr lang="en-US" dirty="0"/>
          </a:p>
        </p:txBody>
      </p:sp>
      <p:sp>
        <p:nvSpPr>
          <p:cNvPr id="6" name="Rounded Rectangle 5"/>
          <p:cNvSpPr/>
          <p:nvPr/>
        </p:nvSpPr>
        <p:spPr>
          <a:xfrm>
            <a:off x="533400" y="1752600"/>
            <a:ext cx="80010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20040" lvl="0" indent="-320040">
              <a:spcBef>
                <a:spcPts val="700"/>
              </a:spcBef>
              <a:buClr>
                <a:srgbClr val="DD8047"/>
              </a:buClr>
              <a:buSzPct val="60000"/>
            </a:pPr>
            <a:endParaRPr lang="en-US" sz="2200" b="1" dirty="0" smtClean="0">
              <a:solidFill>
                <a:srgbClr val="C00000"/>
              </a:solidFill>
            </a:endParaRPr>
          </a:p>
          <a:p>
            <a:pPr marL="320040" lvl="0" indent="-320040">
              <a:spcBef>
                <a:spcPts val="700"/>
              </a:spcBef>
              <a:buClr>
                <a:srgbClr val="DD8047"/>
              </a:buClr>
              <a:buSzPct val="60000"/>
            </a:pPr>
            <a:r>
              <a:rPr lang="en-US" sz="2200" b="1" dirty="0" smtClean="0">
                <a:solidFill>
                  <a:srgbClr val="C00000"/>
                </a:solidFill>
              </a:rPr>
              <a:t>create </a:t>
            </a:r>
            <a:r>
              <a:rPr lang="en-US" sz="2200" b="1" dirty="0" smtClean="0">
                <a:solidFill>
                  <a:srgbClr val="C00000"/>
                </a:solidFill>
              </a:rPr>
              <a:t>clustered index</a:t>
            </a:r>
            <a:r>
              <a:rPr lang="en-US" sz="2200" dirty="0" smtClean="0">
                <a:solidFill>
                  <a:srgbClr val="C00000"/>
                </a:solidFill>
              </a:rPr>
              <a:t> </a:t>
            </a:r>
            <a:r>
              <a:rPr lang="en-US" sz="2200" i="1" dirty="0" smtClean="0">
                <a:solidFill>
                  <a:prstClr val="black"/>
                </a:solidFill>
              </a:rPr>
              <a:t>index_name</a:t>
            </a:r>
            <a:r>
              <a:rPr lang="en-US" sz="2200" dirty="0" smtClean="0">
                <a:solidFill>
                  <a:prstClr val="black"/>
                </a:solidFill>
              </a:rPr>
              <a:t> </a:t>
            </a:r>
            <a:r>
              <a:rPr lang="en-US" sz="2200" b="1" i="1" dirty="0" smtClean="0">
                <a:solidFill>
                  <a:srgbClr val="C00000"/>
                </a:solidFill>
              </a:rPr>
              <a:t>on</a:t>
            </a:r>
            <a:r>
              <a:rPr lang="en-US" sz="2200" dirty="0" smtClean="0">
                <a:solidFill>
                  <a:prstClr val="black"/>
                </a:solidFill>
              </a:rPr>
              <a:t> </a:t>
            </a:r>
            <a:r>
              <a:rPr lang="en-US" sz="2200" i="1" dirty="0" smtClean="0">
                <a:solidFill>
                  <a:prstClr val="black"/>
                </a:solidFill>
              </a:rPr>
              <a:t>table_name(</a:t>
            </a:r>
            <a:r>
              <a:rPr lang="en-US" sz="2200" i="1" dirty="0" err="1" smtClean="0">
                <a:solidFill>
                  <a:prstClr val="black"/>
                </a:solidFill>
              </a:rPr>
              <a:t>column_name</a:t>
            </a:r>
            <a:r>
              <a:rPr lang="en-US" sz="2200" i="1" dirty="0" smtClean="0">
                <a:solidFill>
                  <a:prstClr val="black"/>
                </a:solidFill>
              </a:rPr>
              <a:t>)</a:t>
            </a:r>
          </a:p>
          <a:p>
            <a:pPr marL="320040" indent="-320040">
              <a:spcBef>
                <a:spcPts val="700"/>
              </a:spcBef>
              <a:buClr>
                <a:srgbClr val="DD8047"/>
              </a:buClr>
              <a:buSzPct val="60000"/>
            </a:pPr>
            <a:r>
              <a:rPr lang="en-US" sz="2400" b="1" i="1" dirty="0" smtClean="0">
                <a:solidFill>
                  <a:srgbClr val="C00000"/>
                </a:solidFill>
              </a:rPr>
              <a:t>		create clustered index</a:t>
            </a:r>
            <a:r>
              <a:rPr lang="en-US" sz="2400" dirty="0" smtClean="0"/>
              <a:t> </a:t>
            </a:r>
            <a:r>
              <a:rPr lang="en-US" sz="2400" i="1" dirty="0" smtClean="0">
                <a:solidFill>
                  <a:schemeClr val="tx1"/>
                </a:solidFill>
              </a:rPr>
              <a:t>eid_index</a:t>
            </a:r>
            <a:r>
              <a:rPr lang="en-US" sz="2400" dirty="0" smtClean="0"/>
              <a:t> </a:t>
            </a:r>
            <a:r>
              <a:rPr lang="en-US" sz="2400" b="1" i="1" dirty="0" smtClean="0">
                <a:solidFill>
                  <a:srgbClr val="C00000"/>
                </a:solidFill>
              </a:rPr>
              <a:t>on</a:t>
            </a:r>
            <a:r>
              <a:rPr lang="en-US" sz="2400" dirty="0" smtClean="0"/>
              <a:t> </a:t>
            </a:r>
            <a:r>
              <a:rPr lang="en-US" sz="2400" i="1" dirty="0" smtClean="0">
                <a:solidFill>
                  <a:schemeClr val="tx1"/>
                </a:solidFill>
              </a:rPr>
              <a:t>emp(</a:t>
            </a:r>
            <a:r>
              <a:rPr lang="en-US" sz="2400" i="1" dirty="0" err="1" smtClean="0">
                <a:solidFill>
                  <a:schemeClr val="tx1"/>
                </a:solidFill>
              </a:rPr>
              <a:t>eid</a:t>
            </a:r>
            <a:r>
              <a:rPr lang="en-US" sz="2400" i="1" dirty="0" smtClean="0">
                <a:solidFill>
                  <a:schemeClr val="tx1"/>
                </a:solidFill>
              </a:rPr>
              <a:t>)</a:t>
            </a:r>
            <a:endParaRPr lang="en-US" sz="2400" i="1" dirty="0" smtClean="0">
              <a:solidFill>
                <a:schemeClr val="tx1"/>
              </a:solidFill>
            </a:endParaRPr>
          </a:p>
          <a:p>
            <a:pPr marL="320040" lvl="0" indent="-320040">
              <a:spcBef>
                <a:spcPts val="700"/>
              </a:spcBef>
              <a:buClr>
                <a:srgbClr val="DD8047"/>
              </a:buClr>
              <a:buSzPct val="60000"/>
            </a:pPr>
            <a:endParaRPr lang="en-US" sz="2200" i="1" dirty="0" smtClean="0">
              <a:solidFill>
                <a:prstClr val="black"/>
              </a:solidFill>
            </a:endParaRPr>
          </a:p>
          <a:p>
            <a:pPr algn="ctr"/>
            <a:endParaRPr lang="en-US" i="1" dirty="0"/>
          </a:p>
        </p:txBody>
      </p:sp>
      <p:sp>
        <p:nvSpPr>
          <p:cNvPr id="8" name="TextBox 7"/>
          <p:cNvSpPr txBox="1"/>
          <p:nvPr/>
        </p:nvSpPr>
        <p:spPr>
          <a:xfrm>
            <a:off x="609600" y="1143000"/>
            <a:ext cx="3733800" cy="646331"/>
          </a:xfrm>
          <a:prstGeom prst="rect">
            <a:avLst/>
          </a:prstGeom>
          <a:noFill/>
        </p:spPr>
        <p:txBody>
          <a:bodyPr wrap="square" rtlCol="0">
            <a:spAutoFit/>
          </a:bodyPr>
          <a:lstStyle/>
          <a:p>
            <a:endParaRPr lang="en-US" dirty="0" smtClean="0"/>
          </a:p>
          <a:p>
            <a:r>
              <a:rPr lang="en-US" dirty="0" smtClean="0"/>
              <a:t>Syntax </a:t>
            </a:r>
            <a:r>
              <a:rPr lang="en-US" dirty="0" smtClean="0"/>
              <a:t>for Clustered Index</a:t>
            </a:r>
            <a:endParaRPr lang="en-US" dirty="0"/>
          </a:p>
        </p:txBody>
      </p:sp>
      <p:sp>
        <p:nvSpPr>
          <p:cNvPr id="9" name="TextBox 8"/>
          <p:cNvSpPr txBox="1"/>
          <p:nvPr/>
        </p:nvSpPr>
        <p:spPr>
          <a:xfrm>
            <a:off x="609600" y="2819400"/>
            <a:ext cx="3733800" cy="646331"/>
          </a:xfrm>
          <a:prstGeom prst="rect">
            <a:avLst/>
          </a:prstGeom>
          <a:noFill/>
        </p:spPr>
        <p:txBody>
          <a:bodyPr wrap="square" rtlCol="0">
            <a:spAutoFit/>
          </a:bodyPr>
          <a:lstStyle/>
          <a:p>
            <a:endParaRPr lang="en-US" dirty="0" smtClean="0"/>
          </a:p>
          <a:p>
            <a:r>
              <a:rPr lang="en-US" dirty="0" smtClean="0"/>
              <a:t>Syntax </a:t>
            </a:r>
            <a:r>
              <a:rPr lang="en-US" dirty="0" smtClean="0"/>
              <a:t>for </a:t>
            </a:r>
            <a:r>
              <a:rPr lang="en-US" dirty="0" smtClean="0"/>
              <a:t>NonClustered </a:t>
            </a:r>
            <a:r>
              <a:rPr lang="en-US" dirty="0" smtClean="0"/>
              <a:t>Index</a:t>
            </a:r>
            <a:endParaRPr lang="en-US" dirty="0"/>
          </a:p>
        </p:txBody>
      </p:sp>
      <p:sp>
        <p:nvSpPr>
          <p:cNvPr id="10" name="Rounded Rectangle 9"/>
          <p:cNvSpPr/>
          <p:nvPr/>
        </p:nvSpPr>
        <p:spPr>
          <a:xfrm>
            <a:off x="457200" y="3429000"/>
            <a:ext cx="80010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20040" lvl="0" indent="-320040">
              <a:spcBef>
                <a:spcPts val="700"/>
              </a:spcBef>
              <a:buClr>
                <a:srgbClr val="DD8047"/>
              </a:buClr>
              <a:buSzPct val="60000"/>
            </a:pPr>
            <a:endParaRPr lang="en-US" sz="2200" b="1" dirty="0" smtClean="0">
              <a:solidFill>
                <a:srgbClr val="C00000"/>
              </a:solidFill>
            </a:endParaRPr>
          </a:p>
          <a:p>
            <a:pPr marL="320040" lvl="0" indent="-320040">
              <a:spcBef>
                <a:spcPts val="700"/>
              </a:spcBef>
              <a:buClr>
                <a:srgbClr val="DD8047"/>
              </a:buClr>
              <a:buSzPct val="60000"/>
            </a:pPr>
            <a:r>
              <a:rPr lang="en-US" sz="2200" b="1" dirty="0" smtClean="0">
                <a:solidFill>
                  <a:srgbClr val="C00000"/>
                </a:solidFill>
              </a:rPr>
              <a:t>create nonclustered </a:t>
            </a:r>
            <a:r>
              <a:rPr lang="en-US" sz="2200" b="1" dirty="0" smtClean="0">
                <a:solidFill>
                  <a:srgbClr val="C00000"/>
                </a:solidFill>
              </a:rPr>
              <a:t>index</a:t>
            </a:r>
            <a:r>
              <a:rPr lang="en-US" sz="2200" dirty="0" smtClean="0">
                <a:solidFill>
                  <a:srgbClr val="C00000"/>
                </a:solidFill>
              </a:rPr>
              <a:t> </a:t>
            </a:r>
            <a:r>
              <a:rPr lang="en-US" sz="2200" i="1" dirty="0" smtClean="0">
                <a:solidFill>
                  <a:prstClr val="black"/>
                </a:solidFill>
              </a:rPr>
              <a:t>index_name</a:t>
            </a:r>
            <a:r>
              <a:rPr lang="en-US" sz="2200" dirty="0" smtClean="0">
                <a:solidFill>
                  <a:prstClr val="black"/>
                </a:solidFill>
              </a:rPr>
              <a:t> </a:t>
            </a:r>
            <a:r>
              <a:rPr lang="en-US" sz="2200" b="1" i="1" dirty="0" smtClean="0">
                <a:solidFill>
                  <a:srgbClr val="C00000"/>
                </a:solidFill>
              </a:rPr>
              <a:t>on</a:t>
            </a:r>
            <a:r>
              <a:rPr lang="en-US" sz="2200" dirty="0" smtClean="0">
                <a:solidFill>
                  <a:prstClr val="black"/>
                </a:solidFill>
              </a:rPr>
              <a:t> </a:t>
            </a:r>
            <a:r>
              <a:rPr lang="en-US" sz="2200" i="1" dirty="0" smtClean="0">
                <a:solidFill>
                  <a:prstClr val="black"/>
                </a:solidFill>
              </a:rPr>
              <a:t>table_name(</a:t>
            </a:r>
            <a:r>
              <a:rPr lang="en-US" sz="2200" i="1" dirty="0" err="1" smtClean="0">
                <a:solidFill>
                  <a:prstClr val="black"/>
                </a:solidFill>
              </a:rPr>
              <a:t>column_name</a:t>
            </a:r>
            <a:r>
              <a:rPr lang="en-US" sz="2200" i="1" dirty="0" smtClean="0">
                <a:solidFill>
                  <a:prstClr val="black"/>
                </a:solidFill>
              </a:rPr>
              <a:t>)</a:t>
            </a:r>
          </a:p>
          <a:p>
            <a:pPr marL="320040" indent="-320040">
              <a:spcBef>
                <a:spcPts val="700"/>
              </a:spcBef>
              <a:buClr>
                <a:srgbClr val="DD8047"/>
              </a:buClr>
              <a:buSzPct val="60000"/>
            </a:pPr>
            <a:r>
              <a:rPr lang="en-US" sz="2000" b="1" i="1" dirty="0" smtClean="0">
                <a:solidFill>
                  <a:srgbClr val="C00000"/>
                </a:solidFill>
              </a:rPr>
              <a:t>		create nonclustered </a:t>
            </a:r>
            <a:r>
              <a:rPr lang="en-US" sz="2000" b="1" i="1" dirty="0" smtClean="0">
                <a:solidFill>
                  <a:srgbClr val="C00000"/>
                </a:solidFill>
              </a:rPr>
              <a:t>index</a:t>
            </a:r>
            <a:r>
              <a:rPr lang="en-US" sz="2000" dirty="0" smtClean="0"/>
              <a:t> </a:t>
            </a:r>
            <a:r>
              <a:rPr lang="en-US" sz="2000" i="1" dirty="0" err="1" smtClean="0">
                <a:solidFill>
                  <a:schemeClr val="tx1"/>
                </a:solidFill>
              </a:rPr>
              <a:t>ename_index</a:t>
            </a:r>
            <a:r>
              <a:rPr lang="en-US" sz="2000" dirty="0" smtClean="0"/>
              <a:t> </a:t>
            </a:r>
            <a:r>
              <a:rPr lang="en-US" sz="2000" b="1" i="1" dirty="0" smtClean="0">
                <a:solidFill>
                  <a:srgbClr val="C00000"/>
                </a:solidFill>
              </a:rPr>
              <a:t>on</a:t>
            </a:r>
            <a:r>
              <a:rPr lang="en-US" sz="2000" dirty="0" smtClean="0"/>
              <a:t> </a:t>
            </a:r>
            <a:r>
              <a:rPr lang="en-US" sz="2000" i="1" dirty="0" smtClean="0">
                <a:solidFill>
                  <a:schemeClr val="tx1"/>
                </a:solidFill>
              </a:rPr>
              <a:t>emp(</a:t>
            </a:r>
            <a:r>
              <a:rPr lang="en-US" sz="2000" i="1" dirty="0" err="1" smtClean="0">
                <a:solidFill>
                  <a:schemeClr val="tx1"/>
                </a:solidFill>
              </a:rPr>
              <a:t>ename</a:t>
            </a:r>
            <a:r>
              <a:rPr lang="en-US" sz="2000" i="1" dirty="0" smtClean="0">
                <a:solidFill>
                  <a:schemeClr val="tx1"/>
                </a:solidFill>
              </a:rPr>
              <a:t>)</a:t>
            </a:r>
            <a:endParaRPr lang="en-US" sz="2000" i="1" dirty="0" smtClean="0">
              <a:solidFill>
                <a:schemeClr val="tx1"/>
              </a:solidFill>
            </a:endParaRPr>
          </a:p>
          <a:p>
            <a:pPr marL="320040" lvl="0" indent="-320040">
              <a:spcBef>
                <a:spcPts val="700"/>
              </a:spcBef>
              <a:buClr>
                <a:srgbClr val="DD8047"/>
              </a:buClr>
              <a:buSzPct val="60000"/>
            </a:pPr>
            <a:endParaRPr lang="en-US" sz="2200" i="1" dirty="0" smtClean="0">
              <a:solidFill>
                <a:prstClr val="black"/>
              </a:solidFill>
            </a:endParaRPr>
          </a:p>
          <a:p>
            <a:pPr algn="ctr"/>
            <a:endParaRPr lang="en-US" i="1" dirty="0"/>
          </a:p>
        </p:txBody>
      </p:sp>
      <p:sp>
        <p:nvSpPr>
          <p:cNvPr id="11" name="Rounded Rectangle 10"/>
          <p:cNvSpPr/>
          <p:nvPr/>
        </p:nvSpPr>
        <p:spPr>
          <a:xfrm>
            <a:off x="533400" y="5029200"/>
            <a:ext cx="8001000" cy="16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20040" lvl="0" indent="-320040">
              <a:spcBef>
                <a:spcPts val="700"/>
              </a:spcBef>
              <a:buClr>
                <a:srgbClr val="DD8047"/>
              </a:buClr>
              <a:buSzPct val="60000"/>
            </a:pPr>
            <a:endParaRPr lang="en-US" sz="2200" b="1" dirty="0" smtClean="0">
              <a:solidFill>
                <a:srgbClr val="C00000"/>
              </a:solidFill>
            </a:endParaRPr>
          </a:p>
          <a:p>
            <a:pPr marL="320040" lvl="0" indent="-320040">
              <a:spcBef>
                <a:spcPts val="700"/>
              </a:spcBef>
              <a:buClr>
                <a:srgbClr val="DD8047"/>
              </a:buClr>
              <a:buSzPct val="60000"/>
            </a:pPr>
            <a:r>
              <a:rPr lang="en-US" sz="2200" b="1" dirty="0" smtClean="0">
                <a:solidFill>
                  <a:srgbClr val="C00000"/>
                </a:solidFill>
              </a:rPr>
              <a:t>create unique cluster/nonclustered </a:t>
            </a:r>
            <a:r>
              <a:rPr lang="en-US" sz="2200" b="1" dirty="0" smtClean="0">
                <a:solidFill>
                  <a:srgbClr val="C00000"/>
                </a:solidFill>
              </a:rPr>
              <a:t>index</a:t>
            </a:r>
            <a:r>
              <a:rPr lang="en-US" sz="2200" dirty="0" smtClean="0">
                <a:solidFill>
                  <a:srgbClr val="C00000"/>
                </a:solidFill>
              </a:rPr>
              <a:t> </a:t>
            </a:r>
            <a:r>
              <a:rPr lang="en-US" sz="2200" i="1" dirty="0" smtClean="0">
                <a:solidFill>
                  <a:prstClr val="black"/>
                </a:solidFill>
              </a:rPr>
              <a:t>index_name</a:t>
            </a:r>
            <a:r>
              <a:rPr lang="en-US" sz="2200" dirty="0" smtClean="0">
                <a:solidFill>
                  <a:prstClr val="black"/>
                </a:solidFill>
              </a:rPr>
              <a:t> </a:t>
            </a:r>
            <a:r>
              <a:rPr lang="en-US" sz="2200" b="1" i="1" dirty="0" smtClean="0">
                <a:solidFill>
                  <a:srgbClr val="C00000"/>
                </a:solidFill>
              </a:rPr>
              <a:t>on</a:t>
            </a:r>
            <a:r>
              <a:rPr lang="en-US" sz="2200" dirty="0" smtClean="0">
                <a:solidFill>
                  <a:prstClr val="black"/>
                </a:solidFill>
              </a:rPr>
              <a:t> </a:t>
            </a:r>
            <a:r>
              <a:rPr lang="en-US" sz="2200" i="1" dirty="0" smtClean="0">
                <a:solidFill>
                  <a:prstClr val="black"/>
                </a:solidFill>
              </a:rPr>
              <a:t>table_name(</a:t>
            </a:r>
            <a:r>
              <a:rPr lang="en-US" sz="2200" i="1" dirty="0" err="1" smtClean="0">
                <a:solidFill>
                  <a:prstClr val="black"/>
                </a:solidFill>
              </a:rPr>
              <a:t>column_name</a:t>
            </a:r>
            <a:r>
              <a:rPr lang="en-US" sz="2200" i="1" dirty="0" smtClean="0">
                <a:solidFill>
                  <a:prstClr val="black"/>
                </a:solidFill>
              </a:rPr>
              <a:t>)</a:t>
            </a:r>
          </a:p>
          <a:p>
            <a:pPr marL="320040" indent="-320040">
              <a:spcBef>
                <a:spcPts val="700"/>
              </a:spcBef>
              <a:buClr>
                <a:srgbClr val="DD8047"/>
              </a:buClr>
              <a:buSzPct val="60000"/>
            </a:pPr>
            <a:r>
              <a:rPr lang="en-US" sz="2200" dirty="0" smtClean="0">
                <a:solidFill>
                  <a:prstClr val="black"/>
                </a:solidFill>
              </a:rPr>
              <a:t>will create unique cluster or non cluster indexes on columns[columns should have only unique values]</a:t>
            </a:r>
            <a:endParaRPr lang="en-US" sz="2200" i="1" dirty="0" smtClean="0">
              <a:solidFill>
                <a:prstClr val="black"/>
              </a:solidFill>
            </a:endParaRPr>
          </a:p>
          <a:p>
            <a:pPr marL="320040" lvl="0" indent="-320040">
              <a:spcBef>
                <a:spcPts val="700"/>
              </a:spcBef>
              <a:buClr>
                <a:srgbClr val="DD8047"/>
              </a:buClr>
              <a:buSzPct val="60000"/>
            </a:pPr>
            <a:endParaRPr lang="en-US" sz="2200" i="1" dirty="0" smtClean="0">
              <a:solidFill>
                <a:prstClr val="black"/>
              </a:solidFill>
            </a:endParaRPr>
          </a:p>
          <a:p>
            <a:pPr algn="ctr"/>
            <a:endParaRPr lang="en-US" i="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Indexes</a:t>
            </a:r>
            <a:endParaRPr lang="en-US" dirty="0"/>
          </a:p>
        </p:txBody>
      </p:sp>
      <p:sp>
        <p:nvSpPr>
          <p:cNvPr id="5" name="Content Placeholder 4"/>
          <p:cNvSpPr>
            <a:spLocks noGrp="1"/>
          </p:cNvSpPr>
          <p:nvPr>
            <p:ph sz="quarter" idx="1"/>
          </p:nvPr>
        </p:nvSpPr>
        <p:spPr/>
        <p:txBody>
          <a:bodyPr>
            <a:normAutofit fontScale="92500" lnSpcReduction="20000"/>
          </a:bodyPr>
          <a:lstStyle/>
          <a:p>
            <a:r>
              <a:rPr lang="en-US" dirty="0" smtClean="0">
                <a:solidFill>
                  <a:schemeClr val="tx1">
                    <a:lumMod val="85000"/>
                    <a:lumOff val="15000"/>
                  </a:schemeClr>
                </a:solidFill>
              </a:rPr>
              <a:t>When a primary key or unique constraint is created on a </a:t>
            </a:r>
            <a:r>
              <a:rPr lang="en-US" dirty="0" smtClean="0">
                <a:solidFill>
                  <a:schemeClr val="tx1">
                    <a:lumMod val="85000"/>
                    <a:lumOff val="15000"/>
                  </a:schemeClr>
                </a:solidFill>
              </a:rPr>
              <a:t>table indexes </a:t>
            </a:r>
            <a:r>
              <a:rPr lang="en-US" dirty="0" smtClean="0">
                <a:solidFill>
                  <a:schemeClr val="tx1">
                    <a:lumMod val="85000"/>
                    <a:lumOff val="15000"/>
                  </a:schemeClr>
                </a:solidFill>
              </a:rPr>
              <a:t>are</a:t>
            </a:r>
            <a:r>
              <a:rPr lang="en-US" dirty="0" smtClean="0">
                <a:solidFill>
                  <a:schemeClr val="tx1">
                    <a:lumMod val="85000"/>
                    <a:lumOff val="15000"/>
                  </a:schemeClr>
                </a:solidFill>
              </a:rPr>
              <a:t> </a:t>
            </a:r>
            <a:r>
              <a:rPr lang="en-US" dirty="0" smtClean="0">
                <a:solidFill>
                  <a:schemeClr val="tx1">
                    <a:lumMod val="85000"/>
                    <a:lumOff val="15000"/>
                  </a:schemeClr>
                </a:solidFill>
              </a:rPr>
              <a:t>created automatically</a:t>
            </a:r>
            <a:r>
              <a:rPr lang="en-US" dirty="0" smtClean="0">
                <a:solidFill>
                  <a:schemeClr val="tx1">
                    <a:lumMod val="85000"/>
                    <a:lumOff val="15000"/>
                  </a:schemeClr>
                </a:solidFill>
              </a:rPr>
              <a:t>.</a:t>
            </a:r>
          </a:p>
          <a:p>
            <a:pPr lvl="1"/>
            <a:r>
              <a:rPr lang="en-US" dirty="0" smtClean="0">
                <a:solidFill>
                  <a:schemeClr val="tx1">
                    <a:lumMod val="85000"/>
                    <a:lumOff val="15000"/>
                  </a:schemeClr>
                </a:solidFill>
              </a:rPr>
              <a:t>Primary key-clustered index</a:t>
            </a:r>
          </a:p>
          <a:p>
            <a:pPr lvl="1"/>
            <a:r>
              <a:rPr lang="en-US" dirty="0" smtClean="0">
                <a:solidFill>
                  <a:schemeClr val="tx1">
                    <a:lumMod val="85000"/>
                    <a:lumOff val="15000"/>
                  </a:schemeClr>
                </a:solidFill>
              </a:rPr>
              <a:t>Unique key-</a:t>
            </a:r>
            <a:r>
              <a:rPr lang="en-US" dirty="0" err="1" smtClean="0">
                <a:solidFill>
                  <a:schemeClr val="tx1">
                    <a:lumMod val="85000"/>
                    <a:lumOff val="15000"/>
                  </a:schemeClr>
                </a:solidFill>
              </a:rPr>
              <a:t>nonclustered</a:t>
            </a:r>
            <a:r>
              <a:rPr lang="en-US" dirty="0" smtClean="0">
                <a:solidFill>
                  <a:schemeClr val="tx1">
                    <a:lumMod val="85000"/>
                    <a:lumOff val="15000"/>
                  </a:schemeClr>
                </a:solidFill>
              </a:rPr>
              <a:t> index</a:t>
            </a:r>
            <a:endParaRPr lang="en-US" dirty="0" smtClean="0">
              <a:solidFill>
                <a:schemeClr val="tx1">
                  <a:lumMod val="85000"/>
                  <a:lumOff val="15000"/>
                </a:schemeClr>
              </a:solidFill>
            </a:endParaRPr>
          </a:p>
          <a:p>
            <a:r>
              <a:rPr lang="en-US" dirty="0" smtClean="0">
                <a:solidFill>
                  <a:schemeClr val="tx1">
                    <a:lumMod val="85000"/>
                    <a:lumOff val="15000"/>
                  </a:schemeClr>
                </a:solidFill>
              </a:rPr>
              <a:t>Guidelines for creating Indexes:</a:t>
            </a:r>
          </a:p>
          <a:p>
            <a:pPr lvl="1"/>
            <a:r>
              <a:rPr lang="en-US" dirty="0" smtClean="0">
                <a:solidFill>
                  <a:schemeClr val="tx1">
                    <a:lumMod val="85000"/>
                    <a:lumOff val="15000"/>
                  </a:schemeClr>
                </a:solidFill>
              </a:rPr>
              <a:t>Create clustered indexes on columns that have unique or not null values.</a:t>
            </a:r>
          </a:p>
          <a:p>
            <a:pPr lvl="1"/>
            <a:r>
              <a:rPr lang="en-US" dirty="0" smtClean="0">
                <a:solidFill>
                  <a:schemeClr val="tx1">
                    <a:lumMod val="85000"/>
                    <a:lumOff val="15000"/>
                  </a:schemeClr>
                </a:solidFill>
              </a:rPr>
              <a:t>Do not create </a:t>
            </a:r>
            <a:r>
              <a:rPr lang="en-US" dirty="0" smtClean="0">
                <a:solidFill>
                  <a:schemeClr val="tx1">
                    <a:lumMod val="85000"/>
                    <a:lumOff val="15000"/>
                  </a:schemeClr>
                </a:solidFill>
              </a:rPr>
              <a:t>indexes on columns </a:t>
            </a:r>
            <a:r>
              <a:rPr lang="en-US" dirty="0" smtClean="0">
                <a:solidFill>
                  <a:schemeClr val="tx1">
                    <a:lumMod val="85000"/>
                    <a:lumOff val="15000"/>
                  </a:schemeClr>
                </a:solidFill>
              </a:rPr>
              <a:t>that are not used frequently</a:t>
            </a:r>
          </a:p>
          <a:p>
            <a:pPr lvl="1"/>
            <a:r>
              <a:rPr lang="en-US" dirty="0" smtClean="0">
                <a:solidFill>
                  <a:schemeClr val="tx1">
                    <a:lumMod val="85000"/>
                    <a:lumOff val="15000"/>
                  </a:schemeClr>
                </a:solidFill>
              </a:rPr>
              <a:t>Create a clustered index before creating nonclustered index. A clustered index changes the order of rows. A non clustered index would need to be rebuilt if it is built before a clustered index.</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Indexes</a:t>
            </a:r>
            <a:endParaRPr lang="en-US" dirty="0"/>
          </a:p>
        </p:txBody>
      </p:sp>
      <p:sp>
        <p:nvSpPr>
          <p:cNvPr id="5" name="Content Placeholder 4"/>
          <p:cNvSpPr>
            <a:spLocks noGrp="1"/>
          </p:cNvSpPr>
          <p:nvPr>
            <p:ph sz="quarter" idx="1"/>
          </p:nvPr>
        </p:nvSpPr>
        <p:spPr/>
        <p:txBody>
          <a:bodyPr>
            <a:normAutofit/>
          </a:bodyPr>
          <a:lstStyle/>
          <a:p>
            <a:r>
              <a:rPr lang="en-US" dirty="0" smtClean="0">
                <a:solidFill>
                  <a:schemeClr val="tx1">
                    <a:lumMod val="85000"/>
                    <a:lumOff val="15000"/>
                  </a:schemeClr>
                </a:solidFill>
              </a:rPr>
              <a:t>To list out </a:t>
            </a:r>
            <a:r>
              <a:rPr lang="en-US" dirty="0" err="1" smtClean="0">
                <a:solidFill>
                  <a:schemeClr val="tx1">
                    <a:lumMod val="85000"/>
                    <a:lumOff val="15000"/>
                  </a:schemeClr>
                </a:solidFill>
              </a:rPr>
              <a:t>indexs</a:t>
            </a:r>
            <a:r>
              <a:rPr lang="en-US" dirty="0" smtClean="0">
                <a:solidFill>
                  <a:schemeClr val="tx1">
                    <a:lumMod val="85000"/>
                    <a:lumOff val="15000"/>
                  </a:schemeClr>
                </a:solidFill>
              </a:rPr>
              <a:t> on a table</a:t>
            </a:r>
          </a:p>
          <a:p>
            <a:pPr lvl="1"/>
            <a:r>
              <a:rPr lang="en-US" b="1" i="1" dirty="0" smtClean="0">
                <a:solidFill>
                  <a:srgbClr val="C00000"/>
                </a:solidFill>
              </a:rPr>
              <a:t>s</a:t>
            </a:r>
            <a:r>
              <a:rPr lang="en-US" b="1" i="1" dirty="0" smtClean="0">
                <a:solidFill>
                  <a:srgbClr val="C00000"/>
                </a:solidFill>
              </a:rPr>
              <a:t>p_helpindex</a:t>
            </a:r>
            <a:r>
              <a:rPr lang="en-US" dirty="0" smtClean="0"/>
              <a:t> </a:t>
            </a:r>
            <a:r>
              <a:rPr lang="en-US" i="1" dirty="0" smtClean="0">
                <a:solidFill>
                  <a:schemeClr val="tx1">
                    <a:lumMod val="85000"/>
                    <a:lumOff val="15000"/>
                  </a:schemeClr>
                </a:solidFill>
              </a:rPr>
              <a:t>table_name</a:t>
            </a:r>
          </a:p>
          <a:p>
            <a:r>
              <a:rPr lang="en-US" dirty="0" smtClean="0">
                <a:solidFill>
                  <a:schemeClr val="tx1">
                    <a:lumMod val="85000"/>
                    <a:lumOff val="15000"/>
                  </a:schemeClr>
                </a:solidFill>
              </a:rPr>
              <a:t>Drop Indexes</a:t>
            </a:r>
          </a:p>
          <a:p>
            <a:pPr lvl="1"/>
            <a:r>
              <a:rPr lang="en-US" b="1" i="1" dirty="0" smtClean="0">
                <a:solidFill>
                  <a:srgbClr val="C00000"/>
                </a:solidFill>
              </a:rPr>
              <a:t>d</a:t>
            </a:r>
            <a:r>
              <a:rPr lang="en-US" b="1" i="1" dirty="0" smtClean="0">
                <a:solidFill>
                  <a:srgbClr val="C00000"/>
                </a:solidFill>
              </a:rPr>
              <a:t>rop </a:t>
            </a:r>
            <a:r>
              <a:rPr lang="en-US" b="1" i="1" dirty="0" smtClean="0">
                <a:solidFill>
                  <a:srgbClr val="C00000"/>
                </a:solidFill>
              </a:rPr>
              <a:t>index</a:t>
            </a:r>
            <a:r>
              <a:rPr lang="en-US" dirty="0" smtClean="0"/>
              <a:t> </a:t>
            </a:r>
            <a:r>
              <a:rPr lang="en-US" i="1" dirty="0" smtClean="0"/>
              <a:t>index_name</a:t>
            </a:r>
            <a:r>
              <a:rPr lang="en-US" dirty="0" smtClean="0"/>
              <a:t> </a:t>
            </a:r>
            <a:r>
              <a:rPr lang="en-US" b="1" i="1" dirty="0" smtClean="0">
                <a:solidFill>
                  <a:srgbClr val="C00000"/>
                </a:solidFill>
              </a:rPr>
              <a:t>on</a:t>
            </a:r>
            <a:r>
              <a:rPr lang="en-US" dirty="0" smtClean="0"/>
              <a:t> </a:t>
            </a:r>
            <a:r>
              <a:rPr lang="en-US" i="1" dirty="0" smtClean="0"/>
              <a:t>table_name</a:t>
            </a:r>
          </a:p>
          <a:p>
            <a:r>
              <a:rPr lang="en-US" dirty="0" smtClean="0">
                <a:solidFill>
                  <a:schemeClr val="tx1">
                    <a:lumMod val="85000"/>
                    <a:lumOff val="15000"/>
                  </a:schemeClr>
                </a:solidFill>
              </a:rPr>
              <a:t>A table not having clustered index is called heap</a:t>
            </a:r>
          </a:p>
          <a:p>
            <a:r>
              <a:rPr lang="en-US" dirty="0" smtClean="0">
                <a:solidFill>
                  <a:schemeClr val="tx1">
                    <a:lumMod val="85000"/>
                    <a:lumOff val="15000"/>
                  </a:schemeClr>
                </a:solidFill>
              </a:rPr>
              <a:t>A table having clustered index is called clustered table</a:t>
            </a:r>
          </a:p>
          <a:p>
            <a:r>
              <a:rPr lang="en-US" dirty="0" smtClean="0">
                <a:solidFill>
                  <a:schemeClr val="tx1">
                    <a:lumMod val="85000"/>
                    <a:lumOff val="15000"/>
                  </a:schemeClr>
                </a:solidFill>
              </a:rPr>
              <a:t>We can create non-clustered indexes on the heap also.</a:t>
            </a:r>
          </a:p>
          <a:p>
            <a:pPr lvl="1"/>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a:t>
            </a:r>
            <a:endParaRPr lang="en-US" dirty="0"/>
          </a:p>
        </p:txBody>
      </p:sp>
      <p:sp>
        <p:nvSpPr>
          <p:cNvPr id="3" name="Content Placeholder 2"/>
          <p:cNvSpPr>
            <a:spLocks noGrp="1"/>
          </p:cNvSpPr>
          <p:nvPr>
            <p:ph sz="quarter" idx="1"/>
          </p:nvPr>
        </p:nvSpPr>
        <p:spPr/>
        <p:txBody>
          <a:bodyPr>
            <a:normAutofit lnSpcReduction="10000"/>
          </a:bodyPr>
          <a:lstStyle/>
          <a:p>
            <a:r>
              <a:rPr lang="en-US" i="1" dirty="0" smtClean="0">
                <a:solidFill>
                  <a:srgbClr val="C00000"/>
                </a:solidFill>
              </a:rPr>
              <a:t>Advantages:</a:t>
            </a:r>
          </a:p>
          <a:p>
            <a:pPr lvl="1"/>
            <a:r>
              <a:rPr lang="en-US" dirty="0" smtClean="0">
                <a:solidFill>
                  <a:schemeClr val="tx1">
                    <a:lumMod val="85000"/>
                    <a:lumOff val="15000"/>
                  </a:schemeClr>
                </a:solidFill>
              </a:rPr>
              <a:t>Fast retrieval of data from tables.</a:t>
            </a:r>
          </a:p>
          <a:p>
            <a:pPr lvl="1"/>
            <a:r>
              <a:rPr lang="en-US" dirty="0" smtClean="0">
                <a:solidFill>
                  <a:schemeClr val="tx1">
                    <a:lumMod val="85000"/>
                    <a:lumOff val="15000"/>
                  </a:schemeClr>
                </a:solidFill>
              </a:rPr>
              <a:t>Indexes improves the performance while searching for the data in  a table column.</a:t>
            </a:r>
          </a:p>
          <a:p>
            <a:r>
              <a:rPr lang="en-US" i="1" dirty="0" smtClean="0">
                <a:solidFill>
                  <a:srgbClr val="C00000"/>
                </a:solidFill>
              </a:rPr>
              <a:t>Disadvantages:</a:t>
            </a:r>
          </a:p>
          <a:p>
            <a:pPr lvl="1"/>
            <a:r>
              <a:rPr lang="en-US" dirty="0" smtClean="0">
                <a:solidFill>
                  <a:schemeClr val="tx1">
                    <a:lumMod val="85000"/>
                    <a:lumOff val="15000"/>
                  </a:schemeClr>
                </a:solidFill>
              </a:rPr>
              <a:t>The size of database will increase if table is having more indexes.</a:t>
            </a:r>
          </a:p>
          <a:p>
            <a:pPr lvl="1"/>
            <a:r>
              <a:rPr lang="en-US" dirty="0" smtClean="0">
                <a:solidFill>
                  <a:schemeClr val="tx1">
                    <a:lumMod val="85000"/>
                    <a:lumOff val="15000"/>
                  </a:schemeClr>
                </a:solidFill>
              </a:rPr>
              <a:t>If the data is change or modified on regular intervals then database engine requires to update all the </a:t>
            </a:r>
            <a:r>
              <a:rPr lang="en-US" b="1" dirty="0" smtClean="0">
                <a:solidFill>
                  <a:schemeClr val="tx1">
                    <a:lumMod val="85000"/>
                    <a:lumOff val="15000"/>
                  </a:schemeClr>
                </a:solidFill>
              </a:rPr>
              <a:t>indexes</a:t>
            </a:r>
            <a:r>
              <a:rPr lang="en-US" dirty="0" smtClean="0">
                <a:solidFill>
                  <a:schemeClr val="tx1">
                    <a:lumMod val="85000"/>
                    <a:lumOff val="15000"/>
                  </a:schemeClr>
                </a:solidFill>
              </a:rPr>
              <a:t>, thus too many </a:t>
            </a:r>
            <a:r>
              <a:rPr lang="en-US" b="1" dirty="0" smtClean="0">
                <a:solidFill>
                  <a:schemeClr val="tx1">
                    <a:lumMod val="85000"/>
                    <a:lumOff val="15000"/>
                  </a:schemeClr>
                </a:solidFill>
              </a:rPr>
              <a:t>indexes</a:t>
            </a:r>
            <a:r>
              <a:rPr lang="en-US" dirty="0" smtClean="0">
                <a:solidFill>
                  <a:schemeClr val="tx1">
                    <a:lumMod val="85000"/>
                    <a:lumOff val="15000"/>
                  </a:schemeClr>
                </a:solidFill>
              </a:rPr>
              <a:t> will slows down the performance.</a:t>
            </a:r>
            <a:endParaRPr lang="en-US" dirty="0">
              <a:solidFill>
                <a:schemeClr val="tx1">
                  <a:lumMod val="85000"/>
                  <a:lumOff val="15000"/>
                </a:schemeClr>
              </a:solidFill>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301</TotalTime>
  <Words>606</Words>
  <Application>Microsoft Office PowerPoint</Application>
  <PresentationFormat>On-screen Show (4:3)</PresentationFormat>
  <Paragraphs>62</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Median</vt:lpstr>
      <vt:lpstr>Indexes</vt:lpstr>
      <vt:lpstr>Indexes</vt:lpstr>
      <vt:lpstr>Clustered Index</vt:lpstr>
      <vt:lpstr>Non Clustered Index</vt:lpstr>
      <vt:lpstr>Indexes</vt:lpstr>
      <vt:lpstr>Indexes</vt:lpstr>
      <vt:lpstr>Indexes</vt:lpstr>
      <vt:lpstr>Indexes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Indexers</dc:title>
  <dc:creator/>
  <cp:lastModifiedBy>santuparsi</cp:lastModifiedBy>
  <cp:revision>33</cp:revision>
  <dcterms:created xsi:type="dcterms:W3CDTF">2006-08-16T00:00:00Z</dcterms:created>
  <dcterms:modified xsi:type="dcterms:W3CDTF">2012-12-30T14:59:52Z</dcterms:modified>
</cp:coreProperties>
</file>