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298" autoAdjust="0"/>
  </p:normalViewPr>
  <p:slideViewPr>
    <p:cSldViewPr>
      <p:cViewPr varScale="1">
        <p:scale>
          <a:sx n="46" d="100"/>
          <a:sy n="46" d="100"/>
        </p:scale>
        <p:origin x="-129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A1B19-E0CB-4AA9-90F6-01A222DDAF1D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0817-01F0-4C1F-BB93-BC77330F3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Q1:Display all the </a:t>
            </a:r>
            <a:r>
              <a:rPr lang="en-US" dirty="0" err="1" smtClean="0"/>
              <a:t>empno’s</a:t>
            </a:r>
            <a:r>
              <a:rPr lang="en-US" dirty="0" smtClean="0"/>
              <a:t> </a:t>
            </a:r>
            <a:r>
              <a:rPr lang="en-US" dirty="0" err="1" smtClean="0"/>
              <a:t>enames</a:t>
            </a:r>
            <a:r>
              <a:rPr lang="en-US" dirty="0" smtClean="0"/>
              <a:t> and corresponding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deptname,dlocations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Q2:Display </a:t>
            </a:r>
            <a:r>
              <a:rPr lang="en-US" baseline="0" dirty="0" err="1" smtClean="0"/>
              <a:t>empno’s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ename’s</a:t>
            </a:r>
            <a:r>
              <a:rPr lang="en-US" baseline="0" dirty="0" smtClean="0"/>
              <a:t> &amp; and all </a:t>
            </a:r>
            <a:r>
              <a:rPr lang="en-US" baseline="0" dirty="0" err="1" smtClean="0"/>
              <a:t>dnames,dlocations</a:t>
            </a:r>
            <a:endParaRPr lang="en-US" baseline="0" dirty="0" smtClean="0"/>
          </a:p>
          <a:p>
            <a:r>
              <a:rPr lang="en-US" baseline="0" dirty="0" smtClean="0"/>
              <a:t>Q3:Display all </a:t>
            </a:r>
            <a:r>
              <a:rPr lang="en-US" baseline="0" dirty="0" err="1" smtClean="0"/>
              <a:t>empno’s,ename’s</a:t>
            </a:r>
            <a:r>
              <a:rPr lang="en-US" baseline="0" dirty="0" smtClean="0"/>
              <a:t> &amp; all </a:t>
            </a:r>
            <a:r>
              <a:rPr lang="en-US" baseline="0" dirty="0" err="1" smtClean="0"/>
              <a:t>dnames,dlocations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Q1:Display all the </a:t>
            </a:r>
            <a:r>
              <a:rPr lang="en-US" dirty="0" err="1" smtClean="0"/>
              <a:t>empno’s</a:t>
            </a:r>
            <a:r>
              <a:rPr lang="en-US" dirty="0" smtClean="0"/>
              <a:t> </a:t>
            </a:r>
            <a:r>
              <a:rPr lang="en-US" dirty="0" err="1" smtClean="0"/>
              <a:t>enames</a:t>
            </a:r>
            <a:r>
              <a:rPr lang="en-US" dirty="0" smtClean="0"/>
              <a:t> and corresponding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deptname,dlocations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Q2:Display </a:t>
            </a:r>
            <a:r>
              <a:rPr lang="en-US" baseline="0" dirty="0" err="1" smtClean="0"/>
              <a:t>empno’s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ename’s</a:t>
            </a:r>
            <a:r>
              <a:rPr lang="en-US" baseline="0" dirty="0" smtClean="0"/>
              <a:t> &amp; and all </a:t>
            </a:r>
            <a:r>
              <a:rPr lang="en-US" baseline="0" dirty="0" err="1" smtClean="0"/>
              <a:t>dnames,dlocations</a:t>
            </a:r>
            <a:endParaRPr lang="en-US" baseline="0" dirty="0" smtClean="0"/>
          </a:p>
          <a:p>
            <a:r>
              <a:rPr lang="en-US" baseline="0" dirty="0" smtClean="0"/>
              <a:t>Q3:Display all </a:t>
            </a:r>
            <a:r>
              <a:rPr lang="en-US" baseline="0" dirty="0" err="1" smtClean="0"/>
              <a:t>empno’s,ename’s</a:t>
            </a:r>
            <a:r>
              <a:rPr lang="en-US" baseline="0" dirty="0" smtClean="0"/>
              <a:t> &amp; all </a:t>
            </a:r>
            <a:r>
              <a:rPr lang="en-US" baseline="0" dirty="0" err="1" smtClean="0"/>
              <a:t>dnames,dlocations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Joins are used to retrieve data from multiple tables.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In SQL Server, we have 3 types of Joins.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Inner Join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Outer Join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Cross Join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4724400"/>
            <a:ext cx="8229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3333"/>
                </a:solidFill>
              </a:rPr>
              <a:t>Select * (or) columns from table1 </a:t>
            </a:r>
            <a:r>
              <a:rPr lang="en-US" sz="2400" dirty="0" smtClean="0">
                <a:solidFill>
                  <a:srgbClr val="333333"/>
                </a:solidFill>
              </a:rPr>
              <a:t>&lt;</a:t>
            </a:r>
            <a:r>
              <a:rPr lang="en-US" sz="2400" dirty="0" err="1" smtClean="0">
                <a:solidFill>
                  <a:srgbClr val="333333"/>
                </a:solidFill>
              </a:rPr>
              <a:t>jointype</a:t>
            </a:r>
            <a:r>
              <a:rPr lang="en-US" sz="2400" dirty="0" smtClean="0">
                <a:solidFill>
                  <a:srgbClr val="333333"/>
                </a:solidFill>
              </a:rPr>
              <a:t>&gt; table2 on &lt;condition&gt;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Self Join: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Concept of joining a table with itself is called self join.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To work with self join we have to use </a:t>
            </a:r>
            <a:r>
              <a:rPr lang="en-US" b="1" u="sng" dirty="0" smtClean="0">
                <a:solidFill>
                  <a:srgbClr val="333333"/>
                </a:solidFill>
              </a:rPr>
              <a:t>alias table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select e1</a:t>
            </a:r>
            <a:r>
              <a:rPr lang="en-US" sz="2800" dirty="0" smtClean="0">
                <a:solidFill>
                  <a:srgbClr val="808080"/>
                </a:solidFill>
              </a:rPr>
              <a:t>.* </a:t>
            </a:r>
            <a:r>
              <a:rPr lang="en-US" sz="2800" dirty="0" smtClean="0">
                <a:solidFill>
                  <a:srgbClr val="0000FF"/>
                </a:solidFill>
              </a:rPr>
              <a:t>from employees e1</a:t>
            </a:r>
            <a:r>
              <a:rPr lang="en-US" sz="2800" dirty="0" smtClean="0">
                <a:solidFill>
                  <a:srgbClr val="808080"/>
                </a:solidFill>
              </a:rPr>
              <a:t>,employees e2 </a:t>
            </a:r>
            <a:r>
              <a:rPr lang="en-US" sz="2800" dirty="0" smtClean="0">
                <a:solidFill>
                  <a:srgbClr val="0000FF"/>
                </a:solidFill>
              </a:rPr>
              <a:t>where e1</a:t>
            </a:r>
            <a:r>
              <a:rPr lang="en-US" sz="2800" dirty="0" smtClean="0">
                <a:solidFill>
                  <a:srgbClr val="808080"/>
                </a:solidFill>
              </a:rPr>
              <a:t>.sal=e2.sal and e1.empno=</a:t>
            </a:r>
            <a:r>
              <a:rPr lang="en-US" sz="2800" dirty="0" smtClean="0">
                <a:solidFill>
                  <a:srgbClr val="FF0000"/>
                </a:solidFill>
              </a:rPr>
              <a:t>'e0003'</a:t>
            </a:r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While joining tables, if tables having same column name to refer that column we have to use “Tablename.Columnname” other wise it refers ambiguous column name error.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empno,ename,deptno,dname from employee e inner join dept d on e.deptno=</a:t>
            </a:r>
            <a:r>
              <a:rPr lang="en-US" dirty="0" err="1" smtClean="0">
                <a:solidFill>
                  <a:srgbClr val="333333"/>
                </a:solidFill>
              </a:rPr>
              <a:t>d.deptno</a:t>
            </a:r>
            <a:r>
              <a:rPr lang="en-US" dirty="0" smtClean="0">
                <a:solidFill>
                  <a:srgbClr val="333333"/>
                </a:solidFill>
              </a:rPr>
              <a:t> [gives ambiguous error]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empno,ename,e.deptno,dname from employee e inner join dept d on e.deptno=</a:t>
            </a:r>
            <a:r>
              <a:rPr lang="en-US" dirty="0" err="1" smtClean="0">
                <a:solidFill>
                  <a:srgbClr val="333333"/>
                </a:solidFill>
              </a:rPr>
              <a:t>d.deptno</a:t>
            </a:r>
            <a:r>
              <a:rPr lang="en-US" dirty="0" smtClean="0">
                <a:solidFill>
                  <a:srgbClr val="333333"/>
                </a:solidFill>
              </a:rPr>
              <a:t> [gives ambiguous error]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r>
              <a:rPr lang="en-US" sz="3200" dirty="0" smtClean="0">
                <a:solidFill>
                  <a:srgbClr val="333333"/>
                </a:solidFill>
              </a:rPr>
              <a:t>Select * (or) columns from table1 </a:t>
            </a:r>
            <a:r>
              <a:rPr lang="en-US" sz="3200" dirty="0" smtClean="0">
                <a:solidFill>
                  <a:srgbClr val="333333"/>
                </a:solidFill>
              </a:rPr>
              <a:t>&lt;</a:t>
            </a:r>
            <a:r>
              <a:rPr lang="en-US" sz="3200" dirty="0" err="1" smtClean="0">
                <a:solidFill>
                  <a:srgbClr val="333333"/>
                </a:solidFill>
              </a:rPr>
              <a:t>jointype</a:t>
            </a:r>
            <a:r>
              <a:rPr lang="en-US" sz="3200" dirty="0" smtClean="0">
                <a:solidFill>
                  <a:srgbClr val="333333"/>
                </a:solidFill>
              </a:rPr>
              <a:t>&gt; table2 on &lt;condition&gt; &lt;</a:t>
            </a:r>
            <a:r>
              <a:rPr lang="en-US" sz="3200" dirty="0" err="1" smtClean="0">
                <a:solidFill>
                  <a:srgbClr val="333333"/>
                </a:solidFill>
              </a:rPr>
              <a:t>jointype</a:t>
            </a:r>
            <a:r>
              <a:rPr lang="en-US" sz="3200" dirty="0" smtClean="0">
                <a:solidFill>
                  <a:srgbClr val="333333"/>
                </a:solidFill>
              </a:rPr>
              <a:t>&gt; table3 on &lt;condition&gt;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33"/>
                </a:solidFill>
              </a:rPr>
              <a:t>		&lt;</a:t>
            </a:r>
            <a:r>
              <a:rPr lang="en-US" sz="3200" dirty="0" err="1" smtClean="0">
                <a:solidFill>
                  <a:srgbClr val="333333"/>
                </a:solidFill>
              </a:rPr>
              <a:t>jointype</a:t>
            </a:r>
            <a:r>
              <a:rPr lang="en-US" sz="3200" dirty="0" smtClean="0">
                <a:solidFill>
                  <a:srgbClr val="333333"/>
                </a:solidFill>
              </a:rPr>
              <a:t>&gt; table4 on &lt;condition&gt;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33"/>
                </a:solidFill>
              </a:rPr>
              <a:t>		---------------------------------------			</a:t>
            </a:r>
            <a:r>
              <a:rPr lang="en-US" sz="3200" dirty="0" smtClean="0">
                <a:solidFill>
                  <a:srgbClr val="333333"/>
                </a:solidFill>
              </a:rPr>
              <a:t>---------------------------------------</a:t>
            </a:r>
            <a:r>
              <a:rPr lang="en-US" sz="3200" dirty="0" smtClean="0">
                <a:solidFill>
                  <a:srgbClr val="333333"/>
                </a:solidFill>
              </a:rPr>
              <a:t>			</a:t>
            </a:r>
            <a:r>
              <a:rPr lang="en-US" sz="3200" dirty="0" smtClean="0">
                <a:solidFill>
                  <a:srgbClr val="333333"/>
                </a:solidFill>
              </a:rPr>
              <a:t>Every </a:t>
            </a:r>
            <a:r>
              <a:rPr lang="en-US" sz="3200" dirty="0" smtClean="0">
                <a:solidFill>
                  <a:srgbClr val="333333"/>
                </a:solidFill>
              </a:rPr>
              <a:t>RDBMS has to join 256 tables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64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Rules for Joins:</a:t>
            </a:r>
          </a:p>
          <a:p>
            <a:r>
              <a:rPr lang="en-US" dirty="0" smtClean="0"/>
              <a:t>Tables should have related columns.</a:t>
            </a:r>
          </a:p>
          <a:p>
            <a:r>
              <a:rPr lang="en-US" dirty="0" smtClean="0"/>
              <a:t>Joining tables produces temporary result set with combined structure of both the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TABLE1		         TABLE2              TEMP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3429000"/>
          <a:ext cx="16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3352800"/>
          <a:ext cx="990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3600" y="3352800"/>
          <a:ext cx="2362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048000" y="4267200"/>
            <a:ext cx="304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62200" y="4495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2800" y="4495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3000" y="4495800"/>
            <a:ext cx="1066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Inner Join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Inner Join is default type of Join.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Inner  Join produces result set which contain only matched rows.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Syntax: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Q1:Display </a:t>
            </a:r>
            <a:r>
              <a:rPr lang="en-US" dirty="0" smtClean="0">
                <a:solidFill>
                  <a:srgbClr val="333333"/>
                </a:solidFill>
              </a:rPr>
              <a:t>empno,ename,dname,dloc of employees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Q2:Display empno,ename who are working in account dept.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Q3: Display empno,empname who are working in location Bombay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90600" y="3048000"/>
            <a:ext cx="7620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800" dirty="0" smtClean="0">
                <a:solidFill>
                  <a:srgbClr val="C00000"/>
                </a:solidFill>
              </a:rPr>
              <a:t>Select </a:t>
            </a:r>
            <a:r>
              <a:rPr lang="en-US" sz="2800" dirty="0" smtClean="0">
                <a:solidFill>
                  <a:srgbClr val="C00000"/>
                </a:solidFill>
              </a:rPr>
              <a:t>C1,C2,…..from table1 inner join table2 on </a:t>
            </a:r>
            <a:r>
              <a:rPr lang="en-US" sz="2800" dirty="0" smtClean="0">
                <a:solidFill>
                  <a:srgbClr val="C00000"/>
                </a:solidFill>
              </a:rPr>
              <a:t>				condition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Outer Join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Outer Join produces result set which contain matched rows &amp; unmatched rows.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Outer Joins are 3 types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Left outer Join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Right outer Join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Full outer Join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Outer Join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Left </a:t>
            </a:r>
            <a:r>
              <a:rPr lang="en-US" dirty="0" smtClean="0">
                <a:solidFill>
                  <a:srgbClr val="C00000"/>
                </a:solidFill>
              </a:rPr>
              <a:t>Outer Join: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Result set contains matched rows and unmatched rows of left table</a:t>
            </a:r>
            <a:r>
              <a:rPr lang="en-US" dirty="0" smtClean="0">
                <a:solidFill>
                  <a:srgbClr val="333333"/>
                </a:solidFill>
              </a:rPr>
              <a:t>.</a:t>
            </a: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           			</a:t>
            </a: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5400" y="2819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09800" y="38100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Outer Join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362200" y="32004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3352800" y="32004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43200" y="48768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Matched rows and Unmatched rows of  table1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 flipV="1">
            <a:off x="3429000" y="4800600"/>
            <a:ext cx="2438400" cy="1104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3600" y="4572000"/>
            <a:ext cx="2362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Set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4"/>
            <a:endCxn id="22" idx="0"/>
          </p:cNvCxnSpPr>
          <p:nvPr/>
        </p:nvCxnSpPr>
        <p:spPr>
          <a:xfrm rot="5400000">
            <a:off x="3200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Outer 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Right Outer Join: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Result set contains matched rows and unmatched rows of Right table.</a:t>
            </a: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							Result set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4038600"/>
            <a:ext cx="2819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Outer Join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34290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3276600" y="3429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4876800"/>
            <a:ext cx="1371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Matched rows and Unmatched rows of  table2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4"/>
            <a:endCxn id="13" idx="0"/>
          </p:cNvCxnSpPr>
          <p:nvPr/>
        </p:nvCxnSpPr>
        <p:spPr>
          <a:xfrm rot="5400000">
            <a:off x="3105150" y="46672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3962400" y="56388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Outer 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Full Outer Join: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Result set contains matched rows and unmatched rows in both the tables</a:t>
            </a:r>
            <a:r>
              <a:rPr lang="en-US" dirty="0" smtClean="0">
                <a:solidFill>
                  <a:srgbClr val="333333"/>
                </a:solidFill>
              </a:rPr>
              <a:t>.</a:t>
            </a: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 </a:t>
            </a: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							Result set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40386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Outer Join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34290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3276600" y="3429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4876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Matched rows and Unmatched rows of  table1,table2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4"/>
          </p:cNvCxnSpPr>
          <p:nvPr/>
        </p:nvCxnSpPr>
        <p:spPr>
          <a:xfrm rot="5400000">
            <a:off x="3048000" y="480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4495800" y="5524500"/>
            <a:ext cx="1524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Cross Join: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A Join without condition is called cross join or Cartesian join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Cross join produces result set where every row in first table join with every row in second table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* from employees cross join dept or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* from employees ,dept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							Result set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3429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</a:p>
          <a:p>
            <a:pPr algn="ctr"/>
            <a:r>
              <a:rPr lang="en-US" dirty="0" smtClean="0"/>
              <a:t>6 rows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352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</a:p>
          <a:p>
            <a:pPr algn="ctr"/>
            <a:r>
              <a:rPr lang="en-US" dirty="0" smtClean="0"/>
              <a:t>8 rows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9400" y="48006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CJ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41910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3276600" y="4191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5638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6*8 rows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4"/>
            <a:endCxn id="13" idx="0"/>
          </p:cNvCxnSpPr>
          <p:nvPr/>
        </p:nvCxnSpPr>
        <p:spPr>
          <a:xfrm rot="16200000" flipH="1">
            <a:off x="3009900" y="53721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3962400" y="5791200"/>
            <a:ext cx="2286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Other Joins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Equi Join: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Incase of inner join conditions provided with equality operator(=) can be called as Equi join.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c1,c2 from t1 inner join t2 on t1.col1=t2.col2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What is Non-Equi Join:</a:t>
            </a:r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Incase of Inner join conditions provided with non-equal operators(&lt;&gt;,&lt;,&gt;,&lt;=,&gt;=) can be called as non equi join.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rgbClr val="333333"/>
                </a:solidFill>
              </a:rPr>
              <a:t>select c1,c2 from t1 inner join t2 on t1.col1&gt;t2.col2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What is natural  Join: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333333"/>
                </a:solidFill>
              </a:rPr>
              <a:t>While Joining tables[any type of join],once we eliminate the duplicate columns in the output it can be called as natural join.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srgbClr val="0000FF"/>
                </a:solidFill>
              </a:rPr>
              <a:t>select e</a:t>
            </a:r>
            <a:r>
              <a:rPr lang="en-US" dirty="0" smtClean="0">
                <a:solidFill>
                  <a:srgbClr val="808080"/>
                </a:solidFill>
              </a:rPr>
              <a:t>.*,dname,dloc </a:t>
            </a:r>
            <a:r>
              <a:rPr lang="en-US" dirty="0" smtClean="0">
                <a:solidFill>
                  <a:srgbClr val="0000FF"/>
                </a:solidFill>
              </a:rPr>
              <a:t>from employees e </a:t>
            </a:r>
            <a:r>
              <a:rPr lang="en-US" dirty="0" smtClean="0">
                <a:solidFill>
                  <a:srgbClr val="808080"/>
                </a:solidFill>
              </a:rPr>
              <a:t>inner join dept d </a:t>
            </a:r>
            <a:r>
              <a:rPr lang="en-US" dirty="0" smtClean="0">
                <a:solidFill>
                  <a:srgbClr val="0000FF"/>
                </a:solidFill>
              </a:rPr>
              <a:t>on e</a:t>
            </a:r>
            <a:r>
              <a:rPr lang="en-US" dirty="0" smtClean="0">
                <a:solidFill>
                  <a:srgbClr val="808080"/>
                </a:solidFill>
              </a:rPr>
              <a:t>.deptno=</a:t>
            </a:r>
            <a:r>
              <a:rPr lang="en-US" dirty="0" err="1" smtClean="0">
                <a:solidFill>
                  <a:srgbClr val="808080"/>
                </a:solidFill>
              </a:rPr>
              <a:t>d.deptno</a:t>
            </a:r>
            <a:r>
              <a:rPr lang="en-US" dirty="0" smtClean="0">
                <a:solidFill>
                  <a:srgbClr val="808080"/>
                </a:solidFill>
              </a:rPr>
              <a:t> [natural join]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srgbClr val="0000FF"/>
                </a:solidFill>
              </a:rPr>
              <a:t>select e</a:t>
            </a:r>
            <a:r>
              <a:rPr lang="en-US" dirty="0" smtClean="0">
                <a:solidFill>
                  <a:srgbClr val="808080"/>
                </a:solidFill>
              </a:rPr>
              <a:t>.*,d.* </a:t>
            </a:r>
            <a:r>
              <a:rPr lang="en-US" dirty="0" smtClean="0">
                <a:solidFill>
                  <a:srgbClr val="0000FF"/>
                </a:solidFill>
              </a:rPr>
              <a:t>from employees e </a:t>
            </a:r>
            <a:r>
              <a:rPr lang="en-US" dirty="0" smtClean="0">
                <a:solidFill>
                  <a:srgbClr val="808080"/>
                </a:solidFill>
              </a:rPr>
              <a:t>inner join dept d </a:t>
            </a:r>
            <a:r>
              <a:rPr lang="en-US" dirty="0" smtClean="0">
                <a:solidFill>
                  <a:srgbClr val="0000FF"/>
                </a:solidFill>
              </a:rPr>
              <a:t>on e</a:t>
            </a:r>
            <a:r>
              <a:rPr lang="en-US" dirty="0" smtClean="0">
                <a:solidFill>
                  <a:srgbClr val="808080"/>
                </a:solidFill>
              </a:rPr>
              <a:t>.deptno=</a:t>
            </a:r>
            <a:r>
              <a:rPr lang="en-US" dirty="0" err="1" smtClean="0">
                <a:solidFill>
                  <a:srgbClr val="808080"/>
                </a:solidFill>
              </a:rPr>
              <a:t>d.deptno</a:t>
            </a:r>
            <a:r>
              <a:rPr lang="en-US" dirty="0" smtClean="0">
                <a:solidFill>
                  <a:srgbClr val="808080"/>
                </a:solidFill>
              </a:rPr>
              <a:t> [inner join]</a:t>
            </a:r>
            <a:endParaRPr lang="en-US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480</TotalTime>
  <Words>690</Words>
  <Application>Microsoft Office PowerPoint</Application>
  <PresentationFormat>On-screen Show (4:3)</PresentationFormat>
  <Paragraphs>235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JOINS</vt:lpstr>
      <vt:lpstr>JOINS</vt:lpstr>
      <vt:lpstr>Inner Join</vt:lpstr>
      <vt:lpstr>Outer Join</vt:lpstr>
      <vt:lpstr>Outer Join</vt:lpstr>
      <vt:lpstr>Outer Join</vt:lpstr>
      <vt:lpstr>Outer Join</vt:lpstr>
      <vt:lpstr>Cross Join</vt:lpstr>
      <vt:lpstr>Other Joins</vt:lpstr>
      <vt:lpstr>JOINS</vt:lpstr>
      <vt:lpstr>JOINS</vt:lpstr>
      <vt:lpstr>Join Multiple Tables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santuparsi</cp:lastModifiedBy>
  <cp:revision>50</cp:revision>
  <dcterms:created xsi:type="dcterms:W3CDTF">2006-08-16T00:00:00Z</dcterms:created>
  <dcterms:modified xsi:type="dcterms:W3CDTF">2013-01-20T04:46:45Z</dcterms:modified>
</cp:coreProperties>
</file>